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1106" r:id="rId3"/>
    <p:sldId id="1091" r:id="rId4"/>
    <p:sldId id="1092" r:id="rId5"/>
    <p:sldId id="1095" r:id="rId6"/>
    <p:sldId id="1096" r:id="rId7"/>
    <p:sldId id="1097" r:id="rId8"/>
    <p:sldId id="1094" r:id="rId9"/>
    <p:sldId id="1098" r:id="rId10"/>
    <p:sldId id="1099" r:id="rId11"/>
    <p:sldId id="1107" r:id="rId12"/>
    <p:sldId id="1109" r:id="rId13"/>
    <p:sldId id="1108" r:id="rId14"/>
    <p:sldId id="1152" r:id="rId15"/>
    <p:sldId id="1103" r:id="rId16"/>
    <p:sldId id="1104" r:id="rId17"/>
    <p:sldId id="1105" r:id="rId18"/>
    <p:sldId id="856" r:id="rId19"/>
    <p:sldId id="858" r:id="rId20"/>
    <p:sldId id="1090" r:id="rId21"/>
    <p:sldId id="865" r:id="rId22"/>
    <p:sldId id="863" r:id="rId23"/>
    <p:sldId id="866" r:id="rId24"/>
    <p:sldId id="869" r:id="rId25"/>
    <p:sldId id="868" r:id="rId26"/>
    <p:sldId id="892" r:id="rId27"/>
    <p:sldId id="893" r:id="rId28"/>
    <p:sldId id="894" r:id="rId29"/>
    <p:sldId id="1084" r:id="rId30"/>
    <p:sldId id="1085" r:id="rId31"/>
    <p:sldId id="1086" r:id="rId32"/>
    <p:sldId id="1087" r:id="rId33"/>
    <p:sldId id="1088" r:id="rId34"/>
    <p:sldId id="1082" r:id="rId35"/>
    <p:sldId id="888" r:id="rId36"/>
    <p:sldId id="881" r:id="rId37"/>
    <p:sldId id="882" r:id="rId38"/>
    <p:sldId id="1110" r:id="rId39"/>
    <p:sldId id="1111" r:id="rId40"/>
    <p:sldId id="1187" r:id="rId41"/>
    <p:sldId id="854" r:id="rId42"/>
    <p:sldId id="855" r:id="rId43"/>
    <p:sldId id="874" r:id="rId44"/>
    <p:sldId id="885" r:id="rId45"/>
    <p:sldId id="886" r:id="rId46"/>
  </p:sldIdLst>
  <p:sldSz cx="9144000" cy="6858000" type="screen4x3"/>
  <p:notesSz cx="6858000" cy="9545320"/>
  <p:defaultTex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p:defaultTextStyle>
  <p:extLst>
    <p:ext uri="{EFAFB233-063F-42B5-8137-9DF3F51BA10A}">
      <p15:sldGuideLst xmlns:p15="http://schemas.microsoft.com/office/powerpoint/2012/main">
        <p15:guide id="1" orient="horz" pos="2186" userDrawn="1">
          <p15:clr>
            <a:srgbClr val="A4A3A4"/>
          </p15:clr>
        </p15:guide>
        <p15:guide id="2" pos="292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njerry2018"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B4"/>
    <a:srgbClr val="FBFF61"/>
    <a:srgbClr val="0000C4"/>
    <a:srgbClr val="000099"/>
    <a:srgbClr val="C9DFFF"/>
    <a:srgbClr val="C9E4FF"/>
    <a:srgbClr val="E1E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38" autoAdjust="0"/>
    <p:restoredTop sz="94270" autoAdjust="0"/>
  </p:normalViewPr>
  <p:slideViewPr>
    <p:cSldViewPr showGuides="1">
      <p:cViewPr varScale="1">
        <p:scale>
          <a:sx n="113" d="100"/>
          <a:sy n="113" d="100"/>
        </p:scale>
        <p:origin x="1632" y="96"/>
      </p:cViewPr>
      <p:guideLst>
        <p:guide orient="horz" pos="2186"/>
        <p:guide pos="2927"/>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66" d="100"/>
        <a:sy n="66" d="100"/>
      </p:scale>
      <p:origin x="0" y="13416"/>
    </p:cViewPr>
  </p:sorterViewPr>
  <p:notesViewPr>
    <p:cSldViewPr>
      <p:cViewPr varScale="1">
        <p:scale>
          <a:sx n="40" d="100"/>
          <a:sy n="40" d="100"/>
        </p:scale>
        <p:origin x="-1482" y="-90"/>
      </p:cViewPr>
      <p:guideLst>
        <p:guide orient="horz" pos="3042"/>
        <p:guide pos="219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notesMaster" Target="notesMasters/notesMaster1.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56.wmf"/><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4.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17.vml.rels><?xml version="1.0" encoding="UTF-8" standalone="yes"?>
<Relationships xmlns="http://schemas.openxmlformats.org/package/2006/relationships"><Relationship Id="rId4" Type="http://schemas.openxmlformats.org/officeDocument/2006/relationships/image" Target="../media/image73.wmf"/><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28.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5.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0866" name="Rectangle 2"/>
          <p:cNvSpPr>
            <a:spLocks noGrp="1" noChangeArrowheads="1"/>
          </p:cNvSpPr>
          <p:nvPr>
            <p:ph type="hdr" sz="quarter"/>
          </p:nvPr>
        </p:nvSpPr>
        <p:spPr bwMode="auto">
          <a:xfrm>
            <a:off x="0" y="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smtClean="0">
                <a:ea typeface="宋体" panose="02010600030101010101" pitchFamily="2" charset="-122"/>
              </a:defRPr>
            </a:lvl1pPr>
          </a:lstStyle>
          <a:p>
            <a:pPr>
              <a:defRPr/>
            </a:pPr>
            <a:endParaRPr lang="en-US" altLang="zh-CN"/>
          </a:p>
        </p:txBody>
      </p:sp>
      <p:sp>
        <p:nvSpPr>
          <p:cNvPr id="420867" name="Rectangle 3"/>
          <p:cNvSpPr>
            <a:spLocks noGrp="1" noChangeArrowheads="1"/>
          </p:cNvSpPr>
          <p:nvPr>
            <p:ph type="dt" sz="quarter" idx="1"/>
          </p:nvPr>
        </p:nvSpPr>
        <p:spPr bwMode="auto">
          <a:xfrm>
            <a:off x="3886200" y="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smtClean="0">
                <a:ea typeface="宋体" panose="02010600030101010101" pitchFamily="2" charset="-122"/>
              </a:defRPr>
            </a:lvl1pPr>
          </a:lstStyle>
          <a:p>
            <a:pPr>
              <a:defRPr/>
            </a:pPr>
            <a:endParaRPr lang="en-US" altLang="zh-CN"/>
          </a:p>
        </p:txBody>
      </p:sp>
      <p:sp>
        <p:nvSpPr>
          <p:cNvPr id="420868" name="Rectangle 4"/>
          <p:cNvSpPr>
            <a:spLocks noGrp="1" noChangeArrowheads="1"/>
          </p:cNvSpPr>
          <p:nvPr>
            <p:ph type="ftr" sz="quarter" idx="2"/>
          </p:nvPr>
        </p:nvSpPr>
        <p:spPr bwMode="auto">
          <a:xfrm>
            <a:off x="0" y="906780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smtClean="0">
                <a:ea typeface="宋体" panose="02010600030101010101" pitchFamily="2" charset="-122"/>
              </a:defRPr>
            </a:lvl1pPr>
          </a:lstStyle>
          <a:p>
            <a:pPr>
              <a:defRPr/>
            </a:pPr>
            <a:endParaRPr lang="en-US" altLang="zh-CN"/>
          </a:p>
        </p:txBody>
      </p:sp>
      <p:sp>
        <p:nvSpPr>
          <p:cNvPr id="420869" name="Rectangle 5"/>
          <p:cNvSpPr>
            <a:spLocks noGrp="1" noChangeArrowheads="1"/>
          </p:cNvSpPr>
          <p:nvPr>
            <p:ph type="sldNum" sz="quarter" idx="3"/>
          </p:nvPr>
        </p:nvSpPr>
        <p:spPr bwMode="auto">
          <a:xfrm>
            <a:off x="3886200" y="906780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smtClean="0">
                <a:ea typeface="宋体" panose="02010600030101010101" pitchFamily="2" charset="-122"/>
              </a:defRPr>
            </a:lvl1pPr>
          </a:lstStyle>
          <a:p>
            <a:pPr>
              <a:defRPr/>
            </a:pPr>
            <a:fld id="{6695A1ED-1ABD-46C8-B4F0-B547C975E02E}"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hdr" sz="quarter"/>
          </p:nvPr>
        </p:nvSpPr>
        <p:spPr bwMode="auto">
          <a:xfrm>
            <a:off x="0" y="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lstStyle>
            <a:lvl1pPr eaLnBrk="1" hangingPunct="1">
              <a:defRPr sz="1200" smtClean="0">
                <a:ea typeface="宋体" panose="02010600030101010101" pitchFamily="2" charset="-122"/>
              </a:defRPr>
            </a:lvl1pPr>
          </a:lstStyle>
          <a:p>
            <a:pPr>
              <a:defRPr/>
            </a:pPr>
            <a:endParaRPr lang="en-US" altLang="zh-CN"/>
          </a:p>
        </p:txBody>
      </p:sp>
      <p:sp>
        <p:nvSpPr>
          <p:cNvPr id="208899" name="Rectangle 3"/>
          <p:cNvSpPr>
            <a:spLocks noGrp="1" noChangeArrowheads="1"/>
          </p:cNvSpPr>
          <p:nvPr>
            <p:ph type="dt" idx="1"/>
          </p:nvPr>
        </p:nvSpPr>
        <p:spPr bwMode="auto">
          <a:xfrm>
            <a:off x="3886200" y="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lstStyle>
            <a:lvl1pPr algn="r" eaLnBrk="1" hangingPunct="1">
              <a:defRPr sz="1200" smtClean="0">
                <a:ea typeface="宋体" panose="02010600030101010101" pitchFamily="2" charset="-122"/>
              </a:defRPr>
            </a:lvl1pPr>
          </a:lstStyle>
          <a:p>
            <a:pPr>
              <a:defRPr/>
            </a:pPr>
            <a:endParaRPr lang="en-US" altLang="zh-CN"/>
          </a:p>
        </p:txBody>
      </p:sp>
      <p:sp>
        <p:nvSpPr>
          <p:cNvPr id="5124" name="Rectangle 4"/>
          <p:cNvSpPr>
            <a:spLocks noGrp="1" noRot="1" noChangeAspect="1" noChangeArrowheads="1" noTextEdit="1"/>
          </p:cNvSpPr>
          <p:nvPr>
            <p:ph type="sldImg" idx="2"/>
          </p:nvPr>
        </p:nvSpPr>
        <p:spPr bwMode="auto">
          <a:xfrm>
            <a:off x="1042988" y="715963"/>
            <a:ext cx="4772025" cy="3579812"/>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8901" name="Rectangle 5"/>
          <p:cNvSpPr>
            <a:spLocks noGrp="1" noChangeArrowheads="1"/>
          </p:cNvSpPr>
          <p:nvPr>
            <p:ph type="body" sz="quarter" idx="3"/>
          </p:nvPr>
        </p:nvSpPr>
        <p:spPr bwMode="auto">
          <a:xfrm>
            <a:off x="914400" y="4533900"/>
            <a:ext cx="502920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08902" name="Rectangle 6"/>
          <p:cNvSpPr>
            <a:spLocks noGrp="1" noChangeArrowheads="1"/>
          </p:cNvSpPr>
          <p:nvPr>
            <p:ph type="ftr" sz="quarter" idx="4"/>
          </p:nvPr>
        </p:nvSpPr>
        <p:spPr bwMode="auto">
          <a:xfrm>
            <a:off x="0" y="906780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lstStyle>
            <a:lvl1pPr eaLnBrk="1" hangingPunct="1">
              <a:defRPr sz="1200" smtClean="0">
                <a:ea typeface="宋体" panose="02010600030101010101" pitchFamily="2" charset="-122"/>
              </a:defRPr>
            </a:lvl1pPr>
          </a:lstStyle>
          <a:p>
            <a:pPr>
              <a:defRPr/>
            </a:pPr>
            <a:endParaRPr lang="en-US" altLang="zh-CN"/>
          </a:p>
        </p:txBody>
      </p:sp>
      <p:sp>
        <p:nvSpPr>
          <p:cNvPr id="208903" name="Rectangle 7"/>
          <p:cNvSpPr>
            <a:spLocks noGrp="1" noChangeArrowheads="1"/>
          </p:cNvSpPr>
          <p:nvPr>
            <p:ph type="sldNum" sz="quarter" idx="5"/>
          </p:nvPr>
        </p:nvSpPr>
        <p:spPr bwMode="auto">
          <a:xfrm>
            <a:off x="3886200" y="9067800"/>
            <a:ext cx="2971800" cy="4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lstStyle>
            <a:lvl1pPr algn="r" eaLnBrk="1" hangingPunct="1">
              <a:defRPr sz="1200" smtClean="0">
                <a:ea typeface="宋体" panose="02010600030101010101" pitchFamily="2" charset="-122"/>
              </a:defRPr>
            </a:lvl1pPr>
          </a:lstStyle>
          <a:p>
            <a:pPr>
              <a:defRPr/>
            </a:pPr>
            <a:fld id="{F2BAF824-4E23-4E9B-8EA8-DB484D74189B}"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1026"/>
          <p:cNvGrpSpPr/>
          <p:nvPr/>
        </p:nvGrpSpPr>
        <p:grpSpPr bwMode="auto">
          <a:xfrm>
            <a:off x="0" y="2438400"/>
            <a:ext cx="9009063" cy="1052513"/>
            <a:chOff x="0" y="1536"/>
            <a:chExt cx="5675" cy="663"/>
          </a:xfrm>
        </p:grpSpPr>
        <p:grpSp>
          <p:nvGrpSpPr>
            <p:cNvPr id="5" name="Group 1027"/>
            <p:cNvGrpSpPr/>
            <p:nvPr/>
          </p:nvGrpSpPr>
          <p:grpSpPr bwMode="auto">
            <a:xfrm>
              <a:off x="183" y="1604"/>
              <a:ext cx="448" cy="299"/>
              <a:chOff x="720" y="336"/>
              <a:chExt cx="624" cy="432"/>
            </a:xfrm>
          </p:grpSpPr>
          <p:sp>
            <p:nvSpPr>
              <p:cNvPr id="12" name="Rectangle 1028"/>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grpSp>
          <p:nvGrpSpPr>
            <p:cNvPr id="6" name="Group 1030"/>
            <p:cNvGrpSpPr/>
            <p:nvPr/>
          </p:nvGrpSpPr>
          <p:grpSpPr bwMode="auto">
            <a:xfrm>
              <a:off x="261" y="1870"/>
              <a:ext cx="465" cy="299"/>
              <a:chOff x="912" y="2640"/>
              <a:chExt cx="672" cy="432"/>
            </a:xfrm>
          </p:grpSpPr>
          <p:sp>
            <p:nvSpPr>
              <p:cNvPr id="10" name="Rectangle 1031"/>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sp>
          <p:nvSpPr>
            <p:cNvPr id="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 name="Rectangle 1034"/>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sp>
        <p:nvSpPr>
          <p:cNvPr id="3424268" name="Rectangle 1036"/>
          <p:cNvSpPr>
            <a:spLocks noGrp="1" noChangeArrowheads="1"/>
          </p:cNvSpPr>
          <p:nvPr>
            <p:ph type="ctrTitle"/>
          </p:nvPr>
        </p:nvSpPr>
        <p:spPr>
          <a:xfrm>
            <a:off x="990600" y="1828800"/>
            <a:ext cx="7772400" cy="1143000"/>
          </a:xfrm>
        </p:spPr>
        <p:txBody>
          <a:bodyPr/>
          <a:lstStyle>
            <a:lvl1pPr>
              <a:defRPr/>
            </a:lvl1pPr>
          </a:lstStyle>
          <a:p>
            <a:pPr lvl="0"/>
            <a:r>
              <a:rPr lang="zh-CN" altLang="en-US" noProof="0"/>
              <a:t>单击此处编辑母版标题样式</a:t>
            </a:r>
            <a:endParaRPr lang="zh-CN" altLang="en-US" noProof="0"/>
          </a:p>
        </p:txBody>
      </p:sp>
      <p:sp>
        <p:nvSpPr>
          <p:cNvPr id="3424269" name="Rectangle 1037"/>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038"/>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fld id="{E42E906B-F784-4E0D-9B40-82A57316B43F}" type="datetime1">
              <a:rPr lang="zh-CN" altLang="en-US"/>
            </a:fld>
            <a:endParaRPr lang="en-US" altLang="zh-CN"/>
          </a:p>
        </p:txBody>
      </p:sp>
      <p:sp>
        <p:nvSpPr>
          <p:cNvPr id="15" name="Rectangle 1039"/>
          <p:cNvSpPr>
            <a:spLocks noGrp="1" noChangeArrowheads="1"/>
          </p:cNvSpPr>
          <p:nvPr>
            <p:ph type="ftr" sz="quarter" idx="11"/>
          </p:nvPr>
        </p:nvSpPr>
        <p:spPr>
          <a:xfrm>
            <a:off x="3429000" y="6248400"/>
            <a:ext cx="2895600" cy="457200"/>
          </a:xfrm>
        </p:spPr>
        <p:txBody>
          <a:bodyPr/>
          <a:lstStyle>
            <a:lvl1pPr>
              <a:defRPr smtClean="0">
                <a:solidFill>
                  <a:schemeClr val="bg2"/>
                </a:solidFill>
              </a:defRPr>
            </a:lvl1pPr>
          </a:lstStyle>
          <a:p>
            <a:pPr>
              <a:defRPr/>
            </a:pPr>
            <a:endParaRPr lang="en-US" altLang="zh-CN"/>
          </a:p>
        </p:txBody>
      </p:sp>
      <p:sp>
        <p:nvSpPr>
          <p:cNvPr id="16" name="Rectangle 1040"/>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FFCF3A2A-4CBA-4A7F-8F3D-5BF302ADA3A3}"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02461F5D-1439-471E-96C7-F5C87A859381}"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D1C198BA-CD58-4BBF-8485-945B3D7AE5C4}"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45313" y="0"/>
            <a:ext cx="1943100" cy="574357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16013" y="0"/>
            <a:ext cx="5676900" cy="574357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814B3E02-EC10-4C31-9A42-388EA7C8F356}"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66C5A8E5-0DE3-4029-A5D1-36CAEEBF88C1}"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258888" y="0"/>
            <a:ext cx="7273925"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11160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5078413" y="1628775"/>
            <a:ext cx="3810000" cy="1981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p:nvPr>
        </p:nvSpPr>
        <p:spPr>
          <a:xfrm>
            <a:off x="5078413" y="3762375"/>
            <a:ext cx="3810000" cy="1981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11"/>
          <p:cNvSpPr>
            <a:spLocks noGrp="1" noChangeArrowheads="1"/>
          </p:cNvSpPr>
          <p:nvPr>
            <p:ph type="dt" sz="half" idx="10"/>
          </p:nvPr>
        </p:nvSpPr>
        <p:spPr/>
        <p:txBody>
          <a:bodyPr/>
          <a:lstStyle>
            <a:lvl1pPr>
              <a:defRPr/>
            </a:lvl1pPr>
          </a:lstStyle>
          <a:p>
            <a:pPr>
              <a:defRPr/>
            </a:pPr>
            <a:fld id="{DCBD56B6-D402-4F13-A20C-2285DF16B0E9}" type="datetime1">
              <a:rPr lang="zh-CN" altLang="en-US"/>
            </a:fld>
            <a:endParaRPr lang="en-US" altLang="zh-CN"/>
          </a:p>
        </p:txBody>
      </p:sp>
      <p:sp>
        <p:nvSpPr>
          <p:cNvPr id="7" name="Rectangle 12"/>
          <p:cNvSpPr>
            <a:spLocks noGrp="1" noChangeArrowheads="1"/>
          </p:cNvSpPr>
          <p:nvPr>
            <p:ph type="ftr" sz="quarter" idx="11"/>
          </p:nvPr>
        </p:nvSpPr>
        <p:spPr/>
        <p:txBody>
          <a:bodyPr/>
          <a:lstStyle>
            <a:lvl1pPr>
              <a:defRPr/>
            </a:lvl1pPr>
          </a:lstStyle>
          <a:p>
            <a:pPr>
              <a:defRPr/>
            </a:pPr>
            <a:endParaRPr lang="en-US" altLang="zh-CN"/>
          </a:p>
        </p:txBody>
      </p:sp>
      <p:sp>
        <p:nvSpPr>
          <p:cNvPr id="8" name="Rectangle 13"/>
          <p:cNvSpPr>
            <a:spLocks noGrp="1" noChangeArrowheads="1"/>
          </p:cNvSpPr>
          <p:nvPr>
            <p:ph type="sldNum" sz="quarter" idx="12"/>
          </p:nvPr>
        </p:nvSpPr>
        <p:spPr/>
        <p:txBody>
          <a:bodyPr/>
          <a:lstStyle>
            <a:lvl1pPr>
              <a:defRPr/>
            </a:lvl1pPr>
          </a:lstStyle>
          <a:p>
            <a:pPr>
              <a:defRPr/>
            </a:pPr>
            <a:fld id="{44F6FC1B-30FB-4D2E-910F-E80545CD4A35}"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58888" y="0"/>
            <a:ext cx="7273925"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11160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784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707AC915-B471-48F1-8BE3-5B6C7098605D}"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3B01C525-BEE3-43FB-9A24-1659CCB032F1}"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0E3976FC-C323-41FD-84E9-99C970E0389F}"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43C0F39B-905C-478D-B19E-CA3A2891A72A}"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F86E1652-4787-4520-8693-C648F7419423}"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E1FF89C4-5CDD-483D-8980-114F86D5A486}"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160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784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99546497-4CC0-4718-8B04-E6D8DA5F6671}"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1CB52EBA-5F42-491A-916C-C8FB6C22CF63}"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fld id="{4AC35279-EDE8-41E9-856A-DE133840D599}" type="datetime1">
              <a:rPr lang="zh-CN" altLang="en-US"/>
            </a:fld>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ACED76A0-47F1-4831-98B8-54804E01F52D}"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fld id="{6D60CB95-4B0C-46A4-AD5E-034EBE3B3E40}" type="datetime1">
              <a:rPr lang="zh-CN" altLang="en-US"/>
            </a:fld>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62F6BFA9-E54A-49D7-9C6A-8130135D1245}"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fld id="{46862DBD-35DD-4CC3-94BF-57326599E110}" type="datetime1">
              <a:rPr lang="zh-CN" altLang="en-US"/>
            </a:fld>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9E256D0F-F192-4E4F-B552-E9EFC20C4F7B}"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1019C4CC-1966-4D60-9B06-22210259F0C3}"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20CAAD3C-F0F1-43E9-B18C-5530F826D38D}"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507CB65A-A5F3-47D0-84C0-0C209EB3669D}"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D8D8FB87-AD0E-421D-93F6-0BB5F7B9228C}"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390525" y="442913"/>
            <a:ext cx="438150" cy="47466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27" name="Rectangle 3"/>
          <p:cNvSpPr>
            <a:spLocks noChangeArrowheads="1"/>
          </p:cNvSpPr>
          <p:nvPr/>
        </p:nvSpPr>
        <p:spPr bwMode="ltGray">
          <a:xfrm>
            <a:off x="773113" y="442913"/>
            <a:ext cx="328612" cy="47466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28" name="Rectangle 4"/>
          <p:cNvSpPr>
            <a:spLocks noChangeArrowheads="1"/>
          </p:cNvSpPr>
          <p:nvPr/>
        </p:nvSpPr>
        <p:spPr bwMode="ltGray">
          <a:xfrm>
            <a:off x="514350" y="865188"/>
            <a:ext cx="422275" cy="47466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29" name="Rectangle 5"/>
          <p:cNvSpPr>
            <a:spLocks noChangeArrowheads="1"/>
          </p:cNvSpPr>
          <p:nvPr/>
        </p:nvSpPr>
        <p:spPr bwMode="ltGray">
          <a:xfrm>
            <a:off x="884238" y="865188"/>
            <a:ext cx="368300" cy="47466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30" name="Rectangle 6"/>
          <p:cNvSpPr>
            <a:spLocks noChangeArrowheads="1"/>
          </p:cNvSpPr>
          <p:nvPr/>
        </p:nvSpPr>
        <p:spPr bwMode="ltGray">
          <a:xfrm>
            <a:off x="100013" y="792163"/>
            <a:ext cx="560387"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31" name="Rectangle 7"/>
          <p:cNvSpPr>
            <a:spLocks noChangeArrowheads="1"/>
          </p:cNvSpPr>
          <p:nvPr/>
        </p:nvSpPr>
        <p:spPr bwMode="gray">
          <a:xfrm>
            <a:off x="749300" y="179388"/>
            <a:ext cx="31750" cy="10525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32" name="Rectangle 8"/>
          <p:cNvSpPr>
            <a:spLocks noChangeArrowheads="1"/>
          </p:cNvSpPr>
          <p:nvPr/>
        </p:nvSpPr>
        <p:spPr bwMode="gray">
          <a:xfrm>
            <a:off x="415925" y="11255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endParaRPr lang="zh-CN" altLang="zh-CN">
              <a:ea typeface="宋体" panose="02010600030101010101" pitchFamily="2" charset="-122"/>
            </a:endParaRPr>
          </a:p>
        </p:txBody>
      </p:sp>
      <p:sp>
        <p:nvSpPr>
          <p:cNvPr id="1033" name="Rectangle 9"/>
          <p:cNvSpPr>
            <a:spLocks noGrp="1" noChangeArrowheads="1"/>
          </p:cNvSpPr>
          <p:nvPr>
            <p:ph type="title"/>
          </p:nvPr>
        </p:nvSpPr>
        <p:spPr bwMode="auto">
          <a:xfrm>
            <a:off x="1258888" y="0"/>
            <a:ext cx="72739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34" name="Rectangle 10"/>
          <p:cNvSpPr>
            <a:spLocks noGrp="1" noChangeArrowheads="1"/>
          </p:cNvSpPr>
          <p:nvPr>
            <p:ph type="body" idx="1"/>
          </p:nvPr>
        </p:nvSpPr>
        <p:spPr bwMode="auto">
          <a:xfrm>
            <a:off x="1116013" y="1628775"/>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423243" name="Rectangle 11"/>
          <p:cNvSpPr>
            <a:spLocks noGrp="1" noChangeArrowheads="1"/>
          </p:cNvSpPr>
          <p:nvPr>
            <p:ph type="dt" sz="half" idx="2"/>
          </p:nvPr>
        </p:nvSpPr>
        <p:spPr bwMode="auto">
          <a:xfrm>
            <a:off x="9144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kumimoji="0" sz="1400" smtClean="0">
                <a:ea typeface="宋体" panose="02010600030101010101" pitchFamily="2" charset="-122"/>
              </a:defRPr>
            </a:lvl1pPr>
          </a:lstStyle>
          <a:p>
            <a:pPr>
              <a:defRPr/>
            </a:pPr>
            <a:fld id="{A9AF18C3-AFE7-4235-AEA9-D045DEB5943B}" type="datetime1">
              <a:rPr lang="zh-CN" altLang="en-US"/>
            </a:fld>
            <a:endParaRPr lang="en-US" altLang="zh-CN"/>
          </a:p>
        </p:txBody>
      </p:sp>
      <p:sp>
        <p:nvSpPr>
          <p:cNvPr id="3423244" name="Rectangle 12"/>
          <p:cNvSpPr>
            <a:spLocks noGrp="1" noChangeArrowheads="1"/>
          </p:cNvSpPr>
          <p:nvPr>
            <p:ph type="ftr" sz="quarter" idx="3"/>
          </p:nvPr>
        </p:nvSpPr>
        <p:spPr bwMode="auto">
          <a:xfrm>
            <a:off x="3352800" y="6324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eaLnBrk="1" hangingPunct="1">
              <a:defRPr kumimoji="0" sz="1400" smtClean="0">
                <a:ea typeface="宋体" panose="02010600030101010101" pitchFamily="2" charset="-122"/>
              </a:defRPr>
            </a:lvl1pPr>
          </a:lstStyle>
          <a:p>
            <a:pPr>
              <a:defRPr/>
            </a:pPr>
            <a:endParaRPr lang="en-US" altLang="zh-CN"/>
          </a:p>
        </p:txBody>
      </p:sp>
      <p:sp>
        <p:nvSpPr>
          <p:cNvPr id="3423245" name="Rectangle 13"/>
          <p:cNvSpPr>
            <a:spLocks noGrp="1" noChangeArrowheads="1"/>
          </p:cNvSpPr>
          <p:nvPr>
            <p:ph type="sldNum" sz="quarter" idx="4"/>
          </p:nvPr>
        </p:nvSpPr>
        <p:spPr bwMode="auto">
          <a:xfrm>
            <a:off x="67818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kumimoji="0" sz="1400" smtClean="0">
                <a:ea typeface="宋体" panose="02010600030101010101" pitchFamily="2" charset="-122"/>
              </a:defRPr>
            </a:lvl1pPr>
          </a:lstStyle>
          <a:p>
            <a:pPr>
              <a:defRPr/>
            </a:pPr>
            <a:fld id="{07DC7E16-441B-42EC-BA50-4E88A8F1ACC2}"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p:txStyles>
    <p:titleStyle>
      <a:lvl1pPr algn="l" rtl="0" eaLnBrk="0" fontAlgn="base" hangingPunct="0">
        <a:spcBef>
          <a:spcPct val="0"/>
        </a:spcBef>
        <a:spcAft>
          <a:spcPct val="0"/>
        </a:spcAft>
        <a:defRPr kumimoji="1" sz="4000" b="1" kern="1200">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7.wmf"/><Relationship Id="rId1"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8.wmf"/><Relationship Id="rId1"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9.wmf"/><Relationship Id="rId1"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21.wmf"/><Relationship Id="rId3" Type="http://schemas.openxmlformats.org/officeDocument/2006/relationships/oleObject" Target="../embeddings/oleObject5.bin"/><Relationship Id="rId2" Type="http://schemas.openxmlformats.org/officeDocument/2006/relationships/image" Target="../media/image20.wmf"/><Relationship Id="rId1"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25.wmf"/><Relationship Id="rId7" Type="http://schemas.openxmlformats.org/officeDocument/2006/relationships/oleObject" Target="../embeddings/oleObject9.bin"/><Relationship Id="rId6" Type="http://schemas.openxmlformats.org/officeDocument/2006/relationships/image" Target="../media/image24.wmf"/><Relationship Id="rId5" Type="http://schemas.openxmlformats.org/officeDocument/2006/relationships/oleObject" Target="../embeddings/oleObject8.bin"/><Relationship Id="rId4" Type="http://schemas.openxmlformats.org/officeDocument/2006/relationships/image" Target="../media/image23.wmf"/><Relationship Id="rId3" Type="http://schemas.openxmlformats.org/officeDocument/2006/relationships/oleObject" Target="../embeddings/oleObject7.bin"/><Relationship Id="rId2" Type="http://schemas.openxmlformats.org/officeDocument/2006/relationships/image" Target="../media/image22.wmf"/><Relationship Id="rId16" Type="http://schemas.openxmlformats.org/officeDocument/2006/relationships/vmlDrawing" Target="../drawings/vmlDrawing5.vml"/><Relationship Id="rId15" Type="http://schemas.openxmlformats.org/officeDocument/2006/relationships/slideLayout" Target="../slideLayouts/slideLayout2.xml"/><Relationship Id="rId14" Type="http://schemas.openxmlformats.org/officeDocument/2006/relationships/image" Target="../media/image28.wmf"/><Relationship Id="rId13" Type="http://schemas.openxmlformats.org/officeDocument/2006/relationships/oleObject" Target="../embeddings/oleObject12.bin"/><Relationship Id="rId12" Type="http://schemas.openxmlformats.org/officeDocument/2006/relationships/image" Target="../media/image27.wmf"/><Relationship Id="rId11" Type="http://schemas.openxmlformats.org/officeDocument/2006/relationships/oleObject" Target="../embeddings/oleObject11.bin"/><Relationship Id="rId10" Type="http://schemas.openxmlformats.org/officeDocument/2006/relationships/image" Target="../media/image26.wmf"/><Relationship Id="rId1"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17.bin"/><Relationship Id="rId8" Type="http://schemas.openxmlformats.org/officeDocument/2006/relationships/image" Target="../media/image32.wmf"/><Relationship Id="rId7" Type="http://schemas.openxmlformats.org/officeDocument/2006/relationships/oleObject" Target="../embeddings/oleObject16.bin"/><Relationship Id="rId6" Type="http://schemas.openxmlformats.org/officeDocument/2006/relationships/image" Target="../media/image31.wmf"/><Relationship Id="rId5" Type="http://schemas.openxmlformats.org/officeDocument/2006/relationships/oleObject" Target="../embeddings/oleObject15.bin"/><Relationship Id="rId4" Type="http://schemas.openxmlformats.org/officeDocument/2006/relationships/image" Target="../media/image30.wmf"/><Relationship Id="rId3" Type="http://schemas.openxmlformats.org/officeDocument/2006/relationships/oleObject" Target="../embeddings/oleObject14.bin"/><Relationship Id="rId2" Type="http://schemas.openxmlformats.org/officeDocument/2006/relationships/image" Target="../media/image29.wmf"/><Relationship Id="rId12" Type="http://schemas.openxmlformats.org/officeDocument/2006/relationships/vmlDrawing" Target="../drawings/vmlDrawing6.vml"/><Relationship Id="rId11" Type="http://schemas.openxmlformats.org/officeDocument/2006/relationships/slideLayout" Target="../slideLayouts/slideLayout2.xml"/><Relationship Id="rId10" Type="http://schemas.openxmlformats.org/officeDocument/2006/relationships/image" Target="../media/image33.wmf"/><Relationship Id="rId1"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3.xml"/><Relationship Id="rId6" Type="http://schemas.openxmlformats.org/officeDocument/2006/relationships/image" Target="../media/image31.wmf"/><Relationship Id="rId5" Type="http://schemas.openxmlformats.org/officeDocument/2006/relationships/oleObject" Target="../embeddings/oleObject20.bin"/><Relationship Id="rId4" Type="http://schemas.openxmlformats.org/officeDocument/2006/relationships/image" Target="../media/image35.wmf"/><Relationship Id="rId3" Type="http://schemas.openxmlformats.org/officeDocument/2006/relationships/oleObject" Target="../embeddings/oleObject19.bin"/><Relationship Id="rId2" Type="http://schemas.openxmlformats.org/officeDocument/2006/relationships/image" Target="../media/image34.wmf"/><Relationship Id="rId1" Type="http://schemas.openxmlformats.org/officeDocument/2006/relationships/oleObject" Target="../embeddings/oleObject18.bin"/></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image" Target="../media/image38.wmf"/><Relationship Id="rId5" Type="http://schemas.openxmlformats.org/officeDocument/2006/relationships/oleObject" Target="../embeddings/oleObject23.bin"/><Relationship Id="rId4" Type="http://schemas.openxmlformats.org/officeDocument/2006/relationships/image" Target="../media/image37.wmf"/><Relationship Id="rId3" Type="http://schemas.openxmlformats.org/officeDocument/2006/relationships/oleObject" Target="../embeddings/oleObject22.bin"/><Relationship Id="rId2" Type="http://schemas.openxmlformats.org/officeDocument/2006/relationships/image" Target="../media/image36.wmf"/><Relationship Id="rId1" Type="http://schemas.openxmlformats.org/officeDocument/2006/relationships/oleObject" Target="../embeddings/oleObject21.bin"/></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12.xml"/><Relationship Id="rId4" Type="http://schemas.openxmlformats.org/officeDocument/2006/relationships/image" Target="../media/image40.wmf"/><Relationship Id="rId3" Type="http://schemas.openxmlformats.org/officeDocument/2006/relationships/oleObject" Target="../embeddings/oleObject25.bin"/><Relationship Id="rId2" Type="http://schemas.openxmlformats.org/officeDocument/2006/relationships/image" Target="../media/image39.wmf"/><Relationship Id="rId1" Type="http://schemas.openxmlformats.org/officeDocument/2006/relationships/oleObject" Target="../embeddings/oleObject24.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emf"/></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emf"/></Relationships>
</file>

<file path=ppt/slides/_rels/slide34.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2.xml"/><Relationship Id="rId6" Type="http://schemas.openxmlformats.org/officeDocument/2006/relationships/image" Target="../media/image49.wmf"/><Relationship Id="rId5" Type="http://schemas.openxmlformats.org/officeDocument/2006/relationships/oleObject" Target="../embeddings/oleObject28.bin"/><Relationship Id="rId4" Type="http://schemas.openxmlformats.org/officeDocument/2006/relationships/image" Target="../media/image48.wmf"/><Relationship Id="rId3" Type="http://schemas.openxmlformats.org/officeDocument/2006/relationships/oleObject" Target="../embeddings/oleObject27.bin"/><Relationship Id="rId2" Type="http://schemas.openxmlformats.org/officeDocument/2006/relationships/image" Target="../media/image47.wmf"/><Relationship Id="rId1" Type="http://schemas.openxmlformats.org/officeDocument/2006/relationships/oleObject" Target="../embeddings/oleObject26.bin"/></Relationships>
</file>

<file path=ppt/slides/_rels/slide35.xml.rels><?xml version="1.0" encoding="UTF-8" standalone="yes"?>
<Relationships xmlns="http://schemas.openxmlformats.org/package/2006/relationships"><Relationship Id="rId9" Type="http://schemas.openxmlformats.org/officeDocument/2006/relationships/oleObject" Target="../embeddings/oleObject33.bin"/><Relationship Id="rId8" Type="http://schemas.openxmlformats.org/officeDocument/2006/relationships/image" Target="../media/image50.wmf"/><Relationship Id="rId7" Type="http://schemas.openxmlformats.org/officeDocument/2006/relationships/oleObject" Target="../embeddings/oleObject32.bin"/><Relationship Id="rId6" Type="http://schemas.openxmlformats.org/officeDocument/2006/relationships/image" Target="../media/image49.wmf"/><Relationship Id="rId5" Type="http://schemas.openxmlformats.org/officeDocument/2006/relationships/oleObject" Target="../embeddings/oleObject31.bin"/><Relationship Id="rId4" Type="http://schemas.openxmlformats.org/officeDocument/2006/relationships/image" Target="../media/image48.wmf"/><Relationship Id="rId3" Type="http://schemas.openxmlformats.org/officeDocument/2006/relationships/oleObject" Target="../embeddings/oleObject30.bin"/><Relationship Id="rId2" Type="http://schemas.openxmlformats.org/officeDocument/2006/relationships/image" Target="../media/image47.wmf"/><Relationship Id="rId14" Type="http://schemas.openxmlformats.org/officeDocument/2006/relationships/vmlDrawing" Target="../drawings/vmlDrawing11.vml"/><Relationship Id="rId13" Type="http://schemas.openxmlformats.org/officeDocument/2006/relationships/slideLayout" Target="../slideLayouts/slideLayout2.xml"/><Relationship Id="rId12" Type="http://schemas.openxmlformats.org/officeDocument/2006/relationships/image" Target="../media/image52.wmf"/><Relationship Id="rId11" Type="http://schemas.openxmlformats.org/officeDocument/2006/relationships/oleObject" Target="../embeddings/oleObject34.bin"/><Relationship Id="rId10" Type="http://schemas.openxmlformats.org/officeDocument/2006/relationships/image" Target="../media/image51.wmf"/><Relationship Id="rId1" Type="http://schemas.openxmlformats.org/officeDocument/2006/relationships/oleObject" Target="../embeddings/oleObject29.bin"/></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6.wmf"/><Relationship Id="rId7" Type="http://schemas.openxmlformats.org/officeDocument/2006/relationships/oleObject" Target="../embeddings/oleObject38.bin"/><Relationship Id="rId6" Type="http://schemas.openxmlformats.org/officeDocument/2006/relationships/image" Target="../media/image55.wmf"/><Relationship Id="rId5" Type="http://schemas.openxmlformats.org/officeDocument/2006/relationships/oleObject" Target="../embeddings/oleObject37.bin"/><Relationship Id="rId4" Type="http://schemas.openxmlformats.org/officeDocument/2006/relationships/image" Target="../media/image54.wmf"/><Relationship Id="rId3" Type="http://schemas.openxmlformats.org/officeDocument/2006/relationships/oleObject" Target="../embeddings/oleObject36.bin"/><Relationship Id="rId2" Type="http://schemas.openxmlformats.org/officeDocument/2006/relationships/image" Target="../media/image53.wmf"/><Relationship Id="rId10" Type="http://schemas.openxmlformats.org/officeDocument/2006/relationships/vmlDrawing" Target="../drawings/vmlDrawing12.vml"/><Relationship Id="rId1" Type="http://schemas.openxmlformats.org/officeDocument/2006/relationships/oleObject" Target="../embeddings/oleObject35.bin"/></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em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3.wmf"/><Relationship Id="rId7" Type="http://schemas.openxmlformats.org/officeDocument/2006/relationships/oleObject" Target="../embeddings/oleObject42.bin"/><Relationship Id="rId6" Type="http://schemas.openxmlformats.org/officeDocument/2006/relationships/image" Target="../media/image62.wmf"/><Relationship Id="rId5" Type="http://schemas.openxmlformats.org/officeDocument/2006/relationships/oleObject" Target="../embeddings/oleObject41.bin"/><Relationship Id="rId4" Type="http://schemas.openxmlformats.org/officeDocument/2006/relationships/image" Target="../media/image61.wmf"/><Relationship Id="rId3" Type="http://schemas.openxmlformats.org/officeDocument/2006/relationships/oleObject" Target="../embeddings/oleObject40.bin"/><Relationship Id="rId2" Type="http://schemas.openxmlformats.org/officeDocument/2006/relationships/image" Target="../media/image60.wmf"/><Relationship Id="rId10" Type="http://schemas.openxmlformats.org/officeDocument/2006/relationships/vmlDrawing" Target="../drawings/vmlDrawing13.vml"/><Relationship Id="rId1" Type="http://schemas.openxmlformats.org/officeDocument/2006/relationships/oleObject" Target="../embeddings/oleObject39.bin"/></Relationships>
</file>

<file path=ppt/slides/_rels/slide41.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2.xml"/><Relationship Id="rId4" Type="http://schemas.openxmlformats.org/officeDocument/2006/relationships/image" Target="../media/image61.wmf"/><Relationship Id="rId3" Type="http://schemas.openxmlformats.org/officeDocument/2006/relationships/oleObject" Target="../embeddings/oleObject44.bin"/><Relationship Id="rId2" Type="http://schemas.openxmlformats.org/officeDocument/2006/relationships/image" Target="../media/image64.wmf"/><Relationship Id="rId1" Type="http://schemas.openxmlformats.org/officeDocument/2006/relationships/oleObject" Target="../embeddings/oleObject43.bin"/></Relationships>
</file>

<file path=ppt/slides/_rels/slide42.xml.rels><?xml version="1.0" encoding="UTF-8" standalone="yes"?>
<Relationships xmlns="http://schemas.openxmlformats.org/package/2006/relationships"><Relationship Id="rId8" Type="http://schemas.openxmlformats.org/officeDocument/2006/relationships/vmlDrawing" Target="../drawings/vmlDrawing15.vml"/><Relationship Id="rId7" Type="http://schemas.openxmlformats.org/officeDocument/2006/relationships/slideLayout" Target="../slideLayouts/slideLayout2.xml"/><Relationship Id="rId6" Type="http://schemas.openxmlformats.org/officeDocument/2006/relationships/image" Target="../media/image67.wmf"/><Relationship Id="rId5" Type="http://schemas.openxmlformats.org/officeDocument/2006/relationships/oleObject" Target="../embeddings/oleObject47.bin"/><Relationship Id="rId4" Type="http://schemas.openxmlformats.org/officeDocument/2006/relationships/image" Target="../media/image66.wmf"/><Relationship Id="rId3" Type="http://schemas.openxmlformats.org/officeDocument/2006/relationships/oleObject" Target="../embeddings/oleObject46.bin"/><Relationship Id="rId2" Type="http://schemas.openxmlformats.org/officeDocument/2006/relationships/image" Target="../media/image65.wmf"/><Relationship Id="rId1" Type="http://schemas.openxmlformats.org/officeDocument/2006/relationships/oleObject" Target="../embeddings/oleObject45.bin"/></Relationships>
</file>

<file path=ppt/slides/_rels/slide43.xml.rels><?xml version="1.0" encoding="UTF-8" standalone="yes"?>
<Relationships xmlns="http://schemas.openxmlformats.org/package/2006/relationships"><Relationship Id="rId6" Type="http://schemas.openxmlformats.org/officeDocument/2006/relationships/vmlDrawing" Target="../drawings/vmlDrawing16.vml"/><Relationship Id="rId5" Type="http://schemas.openxmlformats.org/officeDocument/2006/relationships/slideLayout" Target="../slideLayouts/slideLayout2.xml"/><Relationship Id="rId4" Type="http://schemas.openxmlformats.org/officeDocument/2006/relationships/image" Target="../media/image69.wmf"/><Relationship Id="rId3" Type="http://schemas.openxmlformats.org/officeDocument/2006/relationships/oleObject" Target="../embeddings/oleObject49.bin"/><Relationship Id="rId2" Type="http://schemas.openxmlformats.org/officeDocument/2006/relationships/image" Target="../media/image68.wmf"/><Relationship Id="rId1" Type="http://schemas.openxmlformats.org/officeDocument/2006/relationships/oleObject" Target="../embeddings/oleObject48.bin"/></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3.wmf"/><Relationship Id="rId7" Type="http://schemas.openxmlformats.org/officeDocument/2006/relationships/oleObject" Target="../embeddings/oleObject53.bin"/><Relationship Id="rId6" Type="http://schemas.openxmlformats.org/officeDocument/2006/relationships/image" Target="../media/image72.wmf"/><Relationship Id="rId5" Type="http://schemas.openxmlformats.org/officeDocument/2006/relationships/oleObject" Target="../embeddings/oleObject52.bin"/><Relationship Id="rId4" Type="http://schemas.openxmlformats.org/officeDocument/2006/relationships/image" Target="../media/image71.wmf"/><Relationship Id="rId3" Type="http://schemas.openxmlformats.org/officeDocument/2006/relationships/oleObject" Target="../embeddings/oleObject51.bin"/><Relationship Id="rId2" Type="http://schemas.openxmlformats.org/officeDocument/2006/relationships/image" Target="../media/image70.wmf"/><Relationship Id="rId10" Type="http://schemas.openxmlformats.org/officeDocument/2006/relationships/vmlDrawing" Target="../drawings/vmlDrawing17.vml"/><Relationship Id="rId1" Type="http://schemas.openxmlformats.org/officeDocument/2006/relationships/oleObject" Target="../embeddings/oleObject50.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排列的生成算法</a:t>
            </a:r>
            <a:endParaRPr lang="zh-CN" altLang="en-US"/>
          </a:p>
        </p:txBody>
      </p:sp>
      <p:sp>
        <p:nvSpPr>
          <p:cNvPr id="3" name="内容占位符 2"/>
          <p:cNvSpPr>
            <a:spLocks noGrp="1"/>
          </p:cNvSpPr>
          <p:nvPr>
            <p:ph idx="1"/>
          </p:nvPr>
        </p:nvSpPr>
        <p:spPr>
          <a:xfrm>
            <a:off x="611505" y="1341120"/>
            <a:ext cx="8173720" cy="5161915"/>
          </a:xfrm>
        </p:spPr>
        <p:txBody>
          <a:bodyPr/>
          <a:p>
            <a:r>
              <a:rPr lang="zh-CN" altLang="en-US" sz="2000"/>
              <a:t>全排列生成算法是将一组元素的所有可能排列方式列举出来的算法，在计算机科学和数学领域有着广泛应用，也是奥数竞赛中常涉及的内容。</a:t>
            </a:r>
            <a:endParaRPr lang="zh-CN" altLang="en-US" sz="2000"/>
          </a:p>
          <a:p>
            <a:r>
              <a:rPr lang="en-US" altLang="zh-CN" sz="2000"/>
              <a:t>1. </a:t>
            </a:r>
            <a:r>
              <a:rPr lang="zh-CN" altLang="en-US" sz="2000"/>
              <a:t>递归法</a:t>
            </a:r>
            <a:endParaRPr lang="zh-CN" altLang="en-US" sz="2000"/>
          </a:p>
          <a:p>
            <a:r>
              <a:rPr lang="zh-CN" altLang="en-US" sz="2000"/>
              <a:t>原理：把生成全排列问题分解为多个子问题，对于长度为</a:t>
            </a:r>
            <a:r>
              <a:rPr lang="en-US" altLang="zh-CN" sz="2000"/>
              <a:t> n </a:t>
            </a:r>
            <a:r>
              <a:rPr lang="zh-CN" altLang="en-US" sz="2000"/>
              <a:t>的序列，固定第一个元素，对剩余</a:t>
            </a:r>
            <a:r>
              <a:rPr lang="en-US" altLang="zh-CN" sz="2000"/>
              <a:t> n - 1 </a:t>
            </a:r>
            <a:r>
              <a:rPr lang="zh-CN" altLang="en-US" sz="2000"/>
              <a:t>个元素进行全排列，然后将第一个元素依次与后面元素交换，重复上述过程。</a:t>
            </a:r>
            <a:endParaRPr lang="zh-CN" altLang="en-US" sz="2000"/>
          </a:p>
          <a:p>
            <a:pPr marL="457200" lvl="1" indent="0">
              <a:buNone/>
            </a:pPr>
            <a:r>
              <a:rPr lang="zh-CN" altLang="en-US" sz="1710"/>
              <a:t>优点：实现简单</a:t>
            </a:r>
            <a:endParaRPr lang="zh-CN" altLang="en-US" sz="1710"/>
          </a:p>
          <a:p>
            <a:pPr marL="457200" lvl="1" indent="0">
              <a:buNone/>
            </a:pPr>
            <a:r>
              <a:rPr lang="zh-CN" altLang="en-US" sz="1710"/>
              <a:t>缺点：这个算法适用于小规模的排列生成，对于大规模数据可能会因为递归深度过大而导致栈溢出。</a:t>
            </a:r>
            <a:endParaRPr lang="zh-CN" altLang="en-US" sz="1710"/>
          </a:p>
          <a:p>
            <a:r>
              <a:rPr lang="en-US" altLang="zh-CN" sz="2000"/>
              <a:t>2.</a:t>
            </a:r>
            <a:r>
              <a:rPr lang="zh-CN" altLang="en-US" sz="2000"/>
              <a:t>字典序法</a:t>
            </a:r>
            <a:endParaRPr lang="zh-CN" altLang="en-US" sz="2000"/>
          </a:p>
          <a:p>
            <a:pPr marL="0" indent="457200">
              <a:buNone/>
            </a:pPr>
            <a:r>
              <a:rPr lang="zh-CN" altLang="en-US" sz="2000"/>
              <a:t>优点：若题目与顺序相关，字典序法能方便按序求解</a:t>
            </a:r>
            <a:endParaRPr lang="zh-CN" altLang="en-US" sz="2000"/>
          </a:p>
          <a:p>
            <a:r>
              <a:rPr lang="en-US" altLang="zh-CN" sz="2000"/>
              <a:t>3.</a:t>
            </a:r>
            <a:r>
              <a:rPr lang="zh-CN" altLang="en-US" sz="2000"/>
              <a:t>邻位对换法</a:t>
            </a:r>
            <a:endParaRPr lang="zh-CN" altLang="en-US" sz="2000"/>
          </a:p>
          <a:p>
            <a:pPr marL="0" indent="0">
              <a:buNone/>
            </a:pPr>
            <a:r>
              <a:rPr lang="en-US" altLang="zh-CN" sz="2000"/>
              <a:t>      </a:t>
            </a:r>
            <a:r>
              <a:rPr lang="zh-CN" altLang="en-US" sz="2000"/>
              <a:t>优点：如对排列顺序有特殊要求或对空间复杂度有一定限制时，会展现出独特优势</a:t>
            </a:r>
            <a:endParaRPr lang="zh-CN" altLang="en-US" sz="2000"/>
          </a:p>
        </p:txBody>
      </p:sp>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188" y="1412875"/>
                <a:ext cx="7772400" cy="4114800"/>
              </a:xfrm>
            </p:spPr>
            <p:txBody>
              <a:bodyPr/>
              <a:p>
                <a:r>
                  <a:rPr lang="zh-CN" altLang="en-US">
                    <a:sym typeface="+mn-ea"/>
                  </a:rPr>
                  <a:t>邻位对换法</a:t>
                </a:r>
                <a:endParaRPr lang="zh-CN" altLang="en-US">
                  <a:sym typeface="+mn-ea"/>
                </a:endParaRPr>
              </a:p>
              <a:p>
                <a:r>
                  <a:rPr lang="zh-CN" altLang="en-US" sz="2000"/>
                  <a:t>基本思想：</a:t>
                </a:r>
                <a:endParaRPr lang="zh-CN" altLang="en-US" sz="2000"/>
              </a:p>
              <a:p>
                <a:pPr marL="457200" lvl="1" indent="0">
                  <a:buNone/>
                </a:pPr>
                <a:r>
                  <a:rPr lang="zh-CN" altLang="en-US" sz="1710"/>
                  <a:t>通过定义元素的移动方向来生成全排列，每个元素都有一个方向（向左或向右），根据一定规则移动元素并调整方向。</a:t>
                </a:r>
                <a:endParaRPr lang="zh-CN" altLang="en-US" sz="1710"/>
              </a:p>
              <a:p>
                <a:r>
                  <a:rPr lang="zh-CN" altLang="en-US" sz="2000"/>
                  <a:t>实现步骤</a:t>
                </a:r>
                <a:endParaRPr lang="zh-CN" altLang="en-US" sz="2000"/>
              </a:p>
              <a:p>
                <a:pPr lvl="1">
                  <a:buFont typeface="Wingdings" panose="05000000000000000000" charset="0"/>
                  <a:buChar char="Ø"/>
                </a:pPr>
                <a:r>
                  <a:rPr lang="zh-CN" altLang="en-US" sz="1710"/>
                  <a:t>初始化所有元素的方向为向左。</a:t>
                </a:r>
                <a:endParaRPr lang="zh-CN" altLang="en-US" sz="1710"/>
              </a:p>
              <a:p>
                <a:pPr lvl="1">
                  <a:buFont typeface="Wingdings" panose="05000000000000000000" charset="0"/>
                  <a:buChar char="Ø"/>
                </a:pPr>
                <a:r>
                  <a:rPr lang="zh-CN" altLang="en-US" sz="1710"/>
                  <a:t>对当前全排列</a:t>
                </a:r>
                <a14:m>
                  <m:oMath xmlns:m="http://schemas.openxmlformats.org/officeDocument/2006/math">
                    <m:sSub>
                      <m:sSubPr>
                        <m:ctrlPr>
                          <a:rPr lang="en-US" altLang="zh-CN" sz="1710" i="1">
                            <a:latin typeface="Cambria Math" panose="02040503050406030204" pitchFamily="18" charset="0"/>
                            <a:cs typeface="Cambria Math" panose="02040503050406030204" pitchFamily="18" charset="0"/>
                            <a:sym typeface="+mn-ea"/>
                          </a:rPr>
                        </m:ctrlPr>
                      </m:sSubPr>
                      <m:e>
                        <m:r>
                          <a:rPr lang="en-US" altLang="zh-CN" sz="1710" i="1">
                            <a:latin typeface="Cambria Math" panose="02040503050406030204" pitchFamily="18" charset="0"/>
                            <a:cs typeface="Cambria Math" panose="02040503050406030204" pitchFamily="18" charset="0"/>
                            <a:sym typeface="+mn-ea"/>
                          </a:rPr>
                          <m:t>𝒑</m:t>
                        </m:r>
                      </m:e>
                      <m:sub>
                        <m:r>
                          <a:rPr lang="en-US" altLang="zh-CN" sz="1710" i="1">
                            <a:latin typeface="Cambria Math" panose="02040503050406030204" pitchFamily="18" charset="0"/>
                            <a:cs typeface="Cambria Math" panose="02040503050406030204" pitchFamily="18" charset="0"/>
                            <a:sym typeface="+mn-ea"/>
                          </a:rPr>
                          <m:t>𝟏</m:t>
                        </m:r>
                      </m:sub>
                    </m:sSub>
                    <m:sSub>
                      <m:sSubPr>
                        <m:ctrlPr>
                          <a:rPr lang="en-US" altLang="zh-CN" sz="1710" i="1">
                            <a:latin typeface="Cambria Math" panose="02040503050406030204" pitchFamily="18" charset="0"/>
                            <a:cs typeface="Cambria Math" panose="02040503050406030204" pitchFamily="18" charset="0"/>
                            <a:sym typeface="+mn-ea"/>
                          </a:rPr>
                        </m:ctrlPr>
                      </m:sSubPr>
                      <m:e>
                        <m:r>
                          <a:rPr lang="en-US" altLang="zh-CN" sz="1710" i="1">
                            <a:latin typeface="Cambria Math" panose="02040503050406030204" pitchFamily="18" charset="0"/>
                            <a:cs typeface="Cambria Math" panose="02040503050406030204" pitchFamily="18" charset="0"/>
                            <a:sym typeface="+mn-ea"/>
                          </a:rPr>
                          <m:t>𝒑</m:t>
                        </m:r>
                      </m:e>
                      <m:sub>
                        <m:r>
                          <a:rPr lang="en-US" altLang="zh-CN" sz="1710" i="1">
                            <a:latin typeface="Cambria Math" panose="02040503050406030204" pitchFamily="18" charset="0"/>
                            <a:cs typeface="Cambria Math" panose="02040503050406030204" pitchFamily="18" charset="0"/>
                            <a:sym typeface="+mn-ea"/>
                          </a:rPr>
                          <m:t>𝟐</m:t>
                        </m:r>
                      </m:sub>
                    </m:sSub>
                    <m:sSub>
                      <m:sSubPr>
                        <m:ctrlPr>
                          <a:rPr lang="en-US" altLang="zh-CN" sz="1710" i="1">
                            <a:latin typeface="Cambria Math" panose="02040503050406030204" pitchFamily="18" charset="0"/>
                            <a:cs typeface="Cambria Math" panose="02040503050406030204" pitchFamily="18" charset="0"/>
                            <a:sym typeface="+mn-ea"/>
                          </a:rPr>
                        </m:ctrlPr>
                      </m:sSubPr>
                      <m:e>
                        <m:r>
                          <a:rPr lang="en-US" altLang="zh-CN" sz="1710" b="1" i="1">
                            <a:latin typeface="Cambria Math" panose="02040503050406030204" pitchFamily="18" charset="0"/>
                            <a:cs typeface="Cambria Math" panose="02040503050406030204" pitchFamily="18" charset="0"/>
                            <a:sym typeface="+mn-ea"/>
                          </a:rPr>
                          <m:t>⋯</m:t>
                        </m:r>
                        <m:r>
                          <a:rPr lang="en-US" altLang="zh-CN" sz="1710" i="1">
                            <a:latin typeface="Cambria Math" panose="02040503050406030204" pitchFamily="18" charset="0"/>
                            <a:cs typeface="Cambria Math" panose="02040503050406030204" pitchFamily="18" charset="0"/>
                            <a:sym typeface="+mn-ea"/>
                          </a:rPr>
                          <m:t>𝒑</m:t>
                        </m:r>
                      </m:e>
                      <m:sub>
                        <m:r>
                          <a:rPr lang="en-US" altLang="zh-CN" sz="1710" i="1">
                            <a:latin typeface="Cambria Math" panose="02040503050406030204" pitchFamily="18" charset="0"/>
                            <a:cs typeface="Cambria Math" panose="02040503050406030204" pitchFamily="18" charset="0"/>
                            <a:sym typeface="+mn-ea"/>
                          </a:rPr>
                          <m:t>𝒏</m:t>
                        </m:r>
                        <m:r>
                          <a:rPr lang="en-US" altLang="zh-CN" sz="1710" i="1">
                            <a:latin typeface="Cambria Math" panose="02040503050406030204" pitchFamily="18" charset="0"/>
                            <a:cs typeface="Cambria Math" panose="02040503050406030204" pitchFamily="18" charset="0"/>
                            <a:sym typeface="+mn-ea"/>
                          </a:rPr>
                          <m:t>−</m:t>
                        </m:r>
                        <m:r>
                          <a:rPr lang="en-US" altLang="zh-CN" sz="1710" i="1">
                            <a:latin typeface="Cambria Math" panose="02040503050406030204" pitchFamily="18" charset="0"/>
                            <a:cs typeface="Cambria Math" panose="02040503050406030204" pitchFamily="18" charset="0"/>
                            <a:sym typeface="+mn-ea"/>
                          </a:rPr>
                          <m:t>𝟏</m:t>
                        </m:r>
                      </m:sub>
                    </m:sSub>
                    <m:sSub>
                      <m:sSubPr>
                        <m:ctrlPr>
                          <a:rPr lang="en-US" altLang="zh-CN" sz="1710" i="1">
                            <a:latin typeface="Cambria Math" panose="02040503050406030204" pitchFamily="18" charset="0"/>
                            <a:cs typeface="Cambria Math" panose="02040503050406030204" pitchFamily="18" charset="0"/>
                            <a:sym typeface="+mn-ea"/>
                          </a:rPr>
                        </m:ctrlPr>
                      </m:sSubPr>
                      <m:e>
                        <m:r>
                          <a:rPr lang="en-US" altLang="zh-CN" sz="1710" i="1">
                            <a:latin typeface="Cambria Math" panose="02040503050406030204" pitchFamily="18" charset="0"/>
                            <a:cs typeface="Cambria Math" panose="02040503050406030204" pitchFamily="18" charset="0"/>
                            <a:sym typeface="+mn-ea"/>
                          </a:rPr>
                          <m:t>𝒑</m:t>
                        </m:r>
                      </m:e>
                      <m:sub>
                        <m:r>
                          <a:rPr lang="en-US" altLang="zh-CN" sz="1710" i="1">
                            <a:latin typeface="Cambria Math" panose="02040503050406030204" pitchFamily="18" charset="0"/>
                            <a:cs typeface="Cambria Math" panose="02040503050406030204" pitchFamily="18" charset="0"/>
                            <a:sym typeface="+mn-ea"/>
                          </a:rPr>
                          <m:t>𝒏</m:t>
                        </m:r>
                      </m:sub>
                    </m:sSub>
                  </m:oMath>
                </a14:m>
                <a:r>
                  <a:rPr lang="zh-CN" altLang="en-US" sz="1710" b="0">
                    <a:latin typeface="Cambria Math" panose="02040503050406030204" pitchFamily="18" charset="0"/>
                    <a:cs typeface="Cambria Math" panose="02040503050406030204" pitchFamily="18" charset="0"/>
                    <a:sym typeface="+mn-ea"/>
                  </a:rPr>
                  <a:t>，寻找</a:t>
                </a:r>
                <a:r>
                  <a:rPr lang="zh-CN" altLang="en-US" sz="1710"/>
                  <a:t>找到最大的可移动元素，即方向所指一侧的相邻元素比它小的元素。若没有</a:t>
                </a:r>
                <a:r>
                  <a:rPr lang="zh-CN" altLang="en-US" sz="1710"/>
                  <a:t>结束。</a:t>
                </a:r>
                <a:endParaRPr lang="zh-CN" altLang="en-US" sz="1710"/>
              </a:p>
              <a:p>
                <a:pPr lvl="1">
                  <a:buFont typeface="Wingdings" panose="05000000000000000000" charset="0"/>
                  <a:buChar char="Ø"/>
                </a:pPr>
                <a:r>
                  <a:rPr lang="zh-CN" altLang="en-US" sz="1710"/>
                  <a:t>设</a:t>
                </a:r>
                <a:r>
                  <a:rPr lang="zh-CN" altLang="en-US" sz="1710">
                    <a:sym typeface="+mn-ea"/>
                  </a:rPr>
                  <a:t>最大的可移动元素为</a:t>
                </a:r>
                <a:r>
                  <a:rPr lang="en-US" altLang="zh-CN" sz="1710">
                    <a:sym typeface="+mn-ea"/>
                  </a:rPr>
                  <a:t>m</a:t>
                </a:r>
                <a:r>
                  <a:rPr lang="zh-CN" altLang="en-US" sz="1710">
                    <a:sym typeface="+mn-ea"/>
                  </a:rPr>
                  <a:t>，</a:t>
                </a:r>
                <a:r>
                  <a:rPr lang="zh-CN" altLang="en-US" sz="1710"/>
                  <a:t>将最大的可移动元素</a:t>
                </a:r>
                <a:r>
                  <a:rPr lang="en-US" altLang="zh-CN" sz="1710"/>
                  <a:t>m</a:t>
                </a:r>
                <a:r>
                  <a:rPr lang="zh-CN" altLang="en-US" sz="1710"/>
                  <a:t>与其方向指向的元素互换</a:t>
                </a:r>
                <a:r>
                  <a:rPr lang="zh-CN" altLang="en-US" sz="1710"/>
                  <a:t>位置。</a:t>
                </a:r>
                <a:endParaRPr lang="zh-CN" altLang="en-US" sz="1710"/>
              </a:p>
              <a:p>
                <a:pPr lvl="1">
                  <a:buFont typeface="Wingdings" panose="05000000000000000000" charset="0"/>
                  <a:buChar char="Ø"/>
                </a:pPr>
                <a:r>
                  <a:rPr lang="zh-CN" altLang="en-US" sz="1710"/>
                  <a:t>调整所有比该元素大的元素的方向。</a:t>
                </a:r>
                <a:endParaRPr lang="zh-CN" altLang="en-US" sz="171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1188" y="1412875"/>
                <a:ext cx="7772400" cy="4114800"/>
              </a:xfrm>
              <a:blipFill rotWithShape="1">
                <a:blip r:embed="rId1"/>
                <a:stretch>
                  <a:fillRect l="-4" r="4"/>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6" name="内容占位符 5"/>
          <p:cNvPicPr>
            <a:picLocks noChangeAspect="1"/>
          </p:cNvPicPr>
          <p:nvPr>
            <p:ph idx="1"/>
          </p:nvPr>
        </p:nvPicPr>
        <p:blipFill>
          <a:blip r:embed="rId1"/>
          <a:stretch>
            <a:fillRect/>
          </a:stretch>
        </p:blipFill>
        <p:spPr>
          <a:xfrm>
            <a:off x="827405" y="1650365"/>
            <a:ext cx="7772400" cy="3557905"/>
          </a:xfrm>
          <a:prstGeom prst="rect">
            <a:avLst/>
          </a:prstGeom>
        </p:spPr>
      </p:pic>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pic>
        <p:nvPicPr>
          <p:cNvPr id="8" name="内容占位符 7"/>
          <p:cNvPicPr>
            <a:picLocks noChangeAspect="1"/>
          </p:cNvPicPr>
          <p:nvPr>
            <p:ph idx="1"/>
          </p:nvPr>
        </p:nvPicPr>
        <p:blipFill>
          <a:blip r:embed="rId1"/>
          <a:stretch>
            <a:fillRect/>
          </a:stretch>
        </p:blipFill>
        <p:spPr>
          <a:xfrm>
            <a:off x="2124075" y="476885"/>
            <a:ext cx="4769485" cy="57435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作业</a:t>
            </a:r>
            <a:endParaRPr lang="zh-CN" altLang="en-US"/>
          </a:p>
        </p:txBody>
      </p:sp>
      <p:sp>
        <p:nvSpPr>
          <p:cNvPr id="3" name="内容占位符 2"/>
          <p:cNvSpPr>
            <a:spLocks noGrp="1"/>
          </p:cNvSpPr>
          <p:nvPr>
            <p:ph idx="1"/>
          </p:nvPr>
        </p:nvSpPr>
        <p:spPr/>
        <p:txBody>
          <a:bodyPr/>
          <a:p>
            <a:r>
              <a:rPr lang="en-US" altLang="zh-CN"/>
              <a:t>1.41</a:t>
            </a:r>
            <a:endParaRPr lang="en-US" altLang="zh-CN"/>
          </a:p>
          <a:p>
            <a:r>
              <a:rPr lang="en-US" altLang="zh-CN"/>
              <a:t>1.42</a:t>
            </a:r>
            <a:endParaRPr lang="en-US" altLang="zh-CN"/>
          </a:p>
        </p:txBody>
      </p:sp>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组合的</a:t>
            </a:r>
            <a:r>
              <a:rPr lang="zh-CN" altLang="en-US"/>
              <a:t>生成</a:t>
            </a:r>
            <a:endParaRPr lang="zh-CN" altLang="en-US"/>
          </a:p>
        </p:txBody>
      </p:sp>
      <p:sp>
        <p:nvSpPr>
          <p:cNvPr id="3" name="内容占位符 2"/>
          <p:cNvSpPr>
            <a:spLocks noGrp="1"/>
          </p:cNvSpPr>
          <p:nvPr>
            <p:ph idx="1"/>
          </p:nvPr>
        </p:nvSpPr>
        <p:spPr>
          <a:xfrm>
            <a:off x="539115" y="1412875"/>
            <a:ext cx="8060055" cy="4984115"/>
          </a:xfrm>
        </p:spPr>
        <p:txBody>
          <a:bodyPr/>
          <a:p>
            <a:r>
              <a:rPr lang="zh-CN" altLang="en-US" sz="2400"/>
              <a:t>输出一个</a:t>
            </a:r>
            <a:r>
              <a:rPr lang="en-US" altLang="zh-CN" sz="2400"/>
              <a:t>n</a:t>
            </a:r>
            <a:r>
              <a:rPr lang="zh-CN" altLang="en-US" sz="2400"/>
              <a:t>元集合的</a:t>
            </a:r>
            <a:r>
              <a:rPr lang="en-US" altLang="zh-CN" sz="2400"/>
              <a:t> </a:t>
            </a:r>
            <a:r>
              <a:rPr lang="zh-CN" altLang="en-US" sz="2400"/>
              <a:t>所有</a:t>
            </a:r>
            <a:r>
              <a:rPr lang="en-US" altLang="zh-CN" sz="2400"/>
              <a:t>r-</a:t>
            </a:r>
            <a:r>
              <a:rPr lang="zh-CN" altLang="en-US" sz="2400"/>
              <a:t>组合</a:t>
            </a:r>
            <a:endParaRPr lang="zh-CN" altLang="en-US" sz="2400"/>
          </a:p>
          <a:p>
            <a:pPr marL="0" indent="0">
              <a:buNone/>
            </a:pPr>
            <a:r>
              <a:rPr lang="zh-CN" altLang="en-US" sz="2400"/>
              <a:t>以从</a:t>
            </a:r>
            <a:r>
              <a:rPr lang="en-US" altLang="zh-CN" sz="2400"/>
              <a:t>1,2,3,4,5,6</a:t>
            </a:r>
            <a:r>
              <a:rPr lang="zh-CN" altLang="en-US" sz="2400"/>
              <a:t>中取</a:t>
            </a:r>
            <a:r>
              <a:rPr lang="en-US" altLang="zh-CN" sz="2400"/>
              <a:t>3</a:t>
            </a:r>
            <a:r>
              <a:rPr lang="zh-CN" altLang="en-US" sz="2400"/>
              <a:t>个组合为例，从中找出规律性来，算法便自然形成了。</a:t>
            </a:r>
            <a:endParaRPr lang="zh-CN" altLang="en-US" sz="2400"/>
          </a:p>
          <a:p>
            <a:pPr marL="457200" lvl="1" indent="0">
              <a:buNone/>
            </a:pPr>
            <a:r>
              <a:rPr lang="zh-CN" altLang="en-US" sz="1710"/>
              <a:t>（</a:t>
            </a:r>
            <a:r>
              <a:rPr lang="en-US" altLang="zh-CN" sz="1710"/>
              <a:t>1</a:t>
            </a:r>
            <a:r>
              <a:rPr lang="zh-CN" altLang="en-US" sz="1710"/>
              <a:t>）</a:t>
            </a:r>
            <a:r>
              <a:rPr lang="en-US" altLang="zh-CN" sz="1710"/>
              <a:t>123  </a:t>
            </a:r>
            <a:r>
              <a:rPr lang="zh-CN" altLang="en-US" sz="1710"/>
              <a:t>（</a:t>
            </a:r>
            <a:r>
              <a:rPr lang="en-US" altLang="zh-CN" sz="1710"/>
              <a:t>2</a:t>
            </a:r>
            <a:r>
              <a:rPr lang="zh-CN" altLang="en-US" sz="1710"/>
              <a:t>）</a:t>
            </a:r>
            <a:r>
              <a:rPr lang="en-US" altLang="zh-CN" sz="1710"/>
              <a:t>124   </a:t>
            </a:r>
            <a:r>
              <a:rPr lang="zh-CN" altLang="en-US" sz="1710"/>
              <a:t>（</a:t>
            </a:r>
            <a:r>
              <a:rPr lang="en-US" altLang="zh-CN" sz="1710"/>
              <a:t>3</a:t>
            </a:r>
            <a:r>
              <a:rPr lang="zh-CN" altLang="en-US" sz="1710"/>
              <a:t>）</a:t>
            </a:r>
            <a:r>
              <a:rPr lang="en-US" altLang="zh-CN" sz="1710"/>
              <a:t>125  </a:t>
            </a:r>
            <a:r>
              <a:rPr lang="zh-CN" altLang="en-US" sz="1710"/>
              <a:t>（</a:t>
            </a:r>
            <a:r>
              <a:rPr lang="en-US" altLang="zh-CN" sz="1710"/>
              <a:t>4</a:t>
            </a:r>
            <a:r>
              <a:rPr lang="zh-CN" altLang="en-US" sz="1710"/>
              <a:t>）</a:t>
            </a:r>
            <a:r>
              <a:rPr lang="en-US" altLang="zh-CN" sz="1710"/>
              <a:t>126  </a:t>
            </a:r>
            <a:r>
              <a:rPr lang="zh-CN" altLang="en-US" sz="1710"/>
              <a:t>（</a:t>
            </a:r>
            <a:r>
              <a:rPr lang="en-US" altLang="zh-CN" sz="1710"/>
              <a:t>5</a:t>
            </a:r>
            <a:r>
              <a:rPr lang="zh-CN" altLang="en-US" sz="1710"/>
              <a:t>）</a:t>
            </a:r>
            <a:r>
              <a:rPr lang="en-US" altLang="zh-CN" sz="1710"/>
              <a:t>134</a:t>
            </a:r>
            <a:endParaRPr lang="en-US" altLang="zh-CN" sz="1710"/>
          </a:p>
          <a:p>
            <a:pPr marL="457200" lvl="1" indent="0">
              <a:buNone/>
            </a:pPr>
            <a:r>
              <a:rPr lang="zh-CN" altLang="en-US" sz="1710"/>
              <a:t>（</a:t>
            </a:r>
            <a:r>
              <a:rPr lang="en-US" altLang="zh-CN" sz="1710"/>
              <a:t>6</a:t>
            </a:r>
            <a:r>
              <a:rPr lang="zh-CN" altLang="en-US" sz="1710"/>
              <a:t>）</a:t>
            </a:r>
            <a:r>
              <a:rPr lang="en-US" altLang="zh-CN" sz="1710"/>
              <a:t>135   </a:t>
            </a:r>
            <a:r>
              <a:rPr lang="zh-CN" altLang="en-US" sz="1710"/>
              <a:t>（</a:t>
            </a:r>
            <a:r>
              <a:rPr lang="en-US" altLang="zh-CN" sz="1710"/>
              <a:t>7</a:t>
            </a:r>
            <a:r>
              <a:rPr lang="zh-CN" altLang="en-US" sz="1710"/>
              <a:t>）</a:t>
            </a:r>
            <a:r>
              <a:rPr lang="en-US" altLang="zh-CN" sz="1710"/>
              <a:t>136  </a:t>
            </a:r>
            <a:r>
              <a:rPr lang="zh-CN" altLang="en-US" sz="1710"/>
              <a:t>（</a:t>
            </a:r>
            <a:r>
              <a:rPr lang="en-US" altLang="zh-CN" sz="1710"/>
              <a:t>8</a:t>
            </a:r>
            <a:r>
              <a:rPr lang="zh-CN" altLang="en-US" sz="1710"/>
              <a:t>）</a:t>
            </a:r>
            <a:r>
              <a:rPr lang="en-US" altLang="zh-CN" sz="1710"/>
              <a:t>145  </a:t>
            </a:r>
            <a:r>
              <a:rPr lang="zh-CN" altLang="en-US" sz="1710"/>
              <a:t>（</a:t>
            </a:r>
            <a:r>
              <a:rPr lang="en-US" altLang="zh-CN" sz="1710"/>
              <a:t>9</a:t>
            </a:r>
            <a:r>
              <a:rPr lang="zh-CN" altLang="en-US" sz="1710"/>
              <a:t>）</a:t>
            </a:r>
            <a:r>
              <a:rPr lang="en-US" altLang="zh-CN" sz="1710"/>
              <a:t>146  </a:t>
            </a:r>
            <a:r>
              <a:rPr lang="zh-CN" altLang="en-US" sz="1710"/>
              <a:t>（</a:t>
            </a:r>
            <a:r>
              <a:rPr lang="en-US" altLang="zh-CN" sz="1710"/>
              <a:t>10</a:t>
            </a:r>
            <a:r>
              <a:rPr lang="zh-CN" altLang="en-US" sz="1710"/>
              <a:t>）</a:t>
            </a:r>
            <a:r>
              <a:rPr lang="en-US" altLang="zh-CN" sz="1710"/>
              <a:t>156</a:t>
            </a:r>
            <a:endParaRPr lang="en-US" altLang="zh-CN" sz="1710"/>
          </a:p>
          <a:p>
            <a:pPr marL="457200" lvl="1" indent="0">
              <a:buNone/>
            </a:pPr>
            <a:r>
              <a:rPr lang="zh-CN" altLang="en-US" sz="1710"/>
              <a:t>（</a:t>
            </a:r>
            <a:r>
              <a:rPr lang="en-US" altLang="zh-CN" sz="1710"/>
              <a:t>11</a:t>
            </a:r>
            <a:r>
              <a:rPr lang="zh-CN" altLang="en-US" sz="1710"/>
              <a:t>）</a:t>
            </a:r>
            <a:r>
              <a:rPr lang="en-US" altLang="zh-CN" sz="1710"/>
              <a:t>234</a:t>
            </a:r>
            <a:r>
              <a:rPr lang="zh-CN" altLang="en-US" sz="1710"/>
              <a:t>（</a:t>
            </a:r>
            <a:r>
              <a:rPr lang="en-US" altLang="zh-CN" sz="1710"/>
              <a:t>12</a:t>
            </a:r>
            <a:r>
              <a:rPr lang="zh-CN" altLang="en-US" sz="1710"/>
              <a:t>）</a:t>
            </a:r>
            <a:r>
              <a:rPr lang="en-US" altLang="zh-CN" sz="1710"/>
              <a:t>235</a:t>
            </a:r>
            <a:r>
              <a:rPr lang="zh-CN" altLang="en-US" sz="1710"/>
              <a:t>（</a:t>
            </a:r>
            <a:r>
              <a:rPr lang="en-US" altLang="zh-CN" sz="1710"/>
              <a:t>13</a:t>
            </a:r>
            <a:r>
              <a:rPr lang="zh-CN" altLang="en-US" sz="1710"/>
              <a:t>）</a:t>
            </a:r>
            <a:r>
              <a:rPr lang="en-US" altLang="zh-CN" sz="1710"/>
              <a:t>236</a:t>
            </a:r>
            <a:r>
              <a:rPr lang="zh-CN" altLang="en-US" sz="1710"/>
              <a:t>（</a:t>
            </a:r>
            <a:r>
              <a:rPr lang="en-US" altLang="zh-CN" sz="1710"/>
              <a:t>14</a:t>
            </a:r>
            <a:r>
              <a:rPr lang="zh-CN" altLang="en-US" sz="1710"/>
              <a:t>）</a:t>
            </a:r>
            <a:r>
              <a:rPr lang="en-US" altLang="zh-CN" sz="1710"/>
              <a:t>245</a:t>
            </a:r>
            <a:r>
              <a:rPr lang="zh-CN" altLang="en-US" sz="1710"/>
              <a:t>（</a:t>
            </a:r>
            <a:r>
              <a:rPr lang="en-US" altLang="zh-CN" sz="1710"/>
              <a:t>15</a:t>
            </a:r>
            <a:r>
              <a:rPr lang="zh-CN" altLang="en-US" sz="1710"/>
              <a:t>）</a:t>
            </a:r>
            <a:r>
              <a:rPr lang="en-US" altLang="zh-CN" sz="1710"/>
              <a:t>246</a:t>
            </a:r>
            <a:endParaRPr lang="en-US" altLang="zh-CN" sz="1710"/>
          </a:p>
          <a:p>
            <a:pPr marL="457200" lvl="1" indent="0">
              <a:buNone/>
            </a:pPr>
            <a:r>
              <a:rPr lang="zh-CN" altLang="en-US" sz="1710"/>
              <a:t>（</a:t>
            </a:r>
            <a:r>
              <a:rPr lang="en-US" altLang="zh-CN" sz="1710"/>
              <a:t>16</a:t>
            </a:r>
            <a:r>
              <a:rPr lang="zh-CN" altLang="en-US" sz="1710"/>
              <a:t>）</a:t>
            </a:r>
            <a:r>
              <a:rPr lang="en-US" altLang="zh-CN" sz="1710"/>
              <a:t>256</a:t>
            </a:r>
            <a:r>
              <a:rPr lang="zh-CN" altLang="en-US" sz="1710"/>
              <a:t>（</a:t>
            </a:r>
            <a:r>
              <a:rPr lang="en-US" altLang="zh-CN" sz="1710"/>
              <a:t>17</a:t>
            </a:r>
            <a:r>
              <a:rPr lang="zh-CN" altLang="en-US" sz="1710"/>
              <a:t>）</a:t>
            </a:r>
            <a:r>
              <a:rPr lang="en-US" altLang="zh-CN" sz="1710"/>
              <a:t>345</a:t>
            </a:r>
            <a:r>
              <a:rPr lang="zh-CN" altLang="en-US" sz="1710"/>
              <a:t>（</a:t>
            </a:r>
            <a:r>
              <a:rPr lang="en-US" altLang="zh-CN" sz="1710"/>
              <a:t>18</a:t>
            </a:r>
            <a:r>
              <a:rPr lang="zh-CN" altLang="en-US" sz="1710"/>
              <a:t>）</a:t>
            </a:r>
            <a:r>
              <a:rPr lang="en-US" altLang="zh-CN" sz="1710"/>
              <a:t>346</a:t>
            </a:r>
            <a:r>
              <a:rPr lang="zh-CN" altLang="en-US" sz="1710"/>
              <a:t>（</a:t>
            </a:r>
            <a:r>
              <a:rPr lang="en-US" altLang="zh-CN" sz="1710"/>
              <a:t>19</a:t>
            </a:r>
            <a:r>
              <a:rPr lang="zh-CN" altLang="en-US" sz="1710"/>
              <a:t>）</a:t>
            </a:r>
            <a:r>
              <a:rPr lang="en-US" altLang="zh-CN" sz="1710"/>
              <a:t>356</a:t>
            </a:r>
            <a:r>
              <a:rPr lang="zh-CN" altLang="en-US" sz="1710"/>
              <a:t>（</a:t>
            </a:r>
            <a:r>
              <a:rPr lang="en-US" altLang="zh-CN" sz="1710"/>
              <a:t>20</a:t>
            </a:r>
            <a:r>
              <a:rPr lang="zh-CN" altLang="en-US" sz="1710"/>
              <a:t>）</a:t>
            </a:r>
            <a:r>
              <a:rPr lang="en-US" altLang="zh-CN" sz="1710"/>
              <a:t>456</a:t>
            </a:r>
            <a:endParaRPr lang="en-US" altLang="zh-CN" sz="1710"/>
          </a:p>
          <a:p>
            <a:pPr marL="0" indent="0">
              <a:buNone/>
            </a:pPr>
            <a:r>
              <a:rPr lang="zh-CN" altLang="en-US" sz="2400"/>
              <a:t>从上面的生成过程中可注意到有如下的规律：</a:t>
            </a:r>
            <a:endParaRPr lang="zh-CN" altLang="en-US" sz="2400"/>
          </a:p>
          <a:p>
            <a:pPr marL="457200" lvl="1" indent="0">
              <a:buNone/>
            </a:pPr>
            <a:r>
              <a:rPr lang="zh-CN" altLang="en-US" sz="2055">
                <a:sym typeface="+mn-ea"/>
              </a:rPr>
              <a:t>最后一位数最大可达</a:t>
            </a:r>
            <a:r>
              <a:rPr lang="en-US" altLang="zh-CN" sz="2055">
                <a:sym typeface="+mn-ea"/>
              </a:rPr>
              <a:t>n,</a:t>
            </a:r>
            <a:r>
              <a:rPr lang="zh-CN" altLang="en-US" sz="2055">
                <a:sym typeface="+mn-ea"/>
              </a:rPr>
              <a:t>本例</a:t>
            </a:r>
            <a:r>
              <a:rPr lang="en-US" altLang="zh-CN" sz="2055">
                <a:sym typeface="+mn-ea"/>
              </a:rPr>
              <a:t>n=6</a:t>
            </a:r>
            <a:r>
              <a:rPr lang="zh-CN" altLang="en-US" sz="2055">
                <a:sym typeface="+mn-ea"/>
              </a:rPr>
              <a:t>；</a:t>
            </a:r>
            <a:endParaRPr lang="zh-CN" altLang="en-US" sz="2055">
              <a:sym typeface="+mn-ea"/>
            </a:endParaRPr>
          </a:p>
          <a:p>
            <a:pPr marL="457200" lvl="1" indent="0">
              <a:buNone/>
            </a:pPr>
            <a:r>
              <a:rPr lang="zh-CN" altLang="en-US" sz="2055">
                <a:sym typeface="+mn-ea"/>
              </a:rPr>
              <a:t>倒数第</a:t>
            </a:r>
            <a:r>
              <a:rPr lang="en-US" altLang="zh-CN" sz="2055">
                <a:sym typeface="+mn-ea"/>
              </a:rPr>
              <a:t>2</a:t>
            </a:r>
            <a:r>
              <a:rPr lang="zh-CN" altLang="en-US" sz="2055">
                <a:sym typeface="+mn-ea"/>
              </a:rPr>
              <a:t>位最大可达</a:t>
            </a:r>
            <a:r>
              <a:rPr lang="en-US" altLang="zh-CN" sz="2055">
                <a:sym typeface="+mn-ea"/>
              </a:rPr>
              <a:t>n-1</a:t>
            </a:r>
            <a:r>
              <a:rPr lang="zh-CN" altLang="en-US" sz="2055">
                <a:sym typeface="+mn-ea"/>
              </a:rPr>
              <a:t>，</a:t>
            </a:r>
            <a:endParaRPr lang="zh-CN" altLang="en-US" sz="2055">
              <a:sym typeface="+mn-ea"/>
            </a:endParaRPr>
          </a:p>
          <a:p>
            <a:pPr marL="457200" lvl="1" indent="0">
              <a:buNone/>
            </a:pPr>
            <a:r>
              <a:rPr lang="en-US" altLang="zh-CN" sz="2055">
                <a:sym typeface="+mn-ea"/>
              </a:rPr>
              <a:t>…</a:t>
            </a:r>
            <a:r>
              <a:rPr lang="zh-CN" altLang="en-US" sz="2055">
                <a:sym typeface="+mn-ea"/>
              </a:rPr>
              <a:t>，</a:t>
            </a:r>
            <a:endParaRPr lang="zh-CN" altLang="en-US" sz="2055">
              <a:sym typeface="+mn-ea"/>
            </a:endParaRPr>
          </a:p>
          <a:p>
            <a:pPr marL="457200" lvl="1" indent="0">
              <a:buNone/>
            </a:pPr>
            <a:r>
              <a:rPr lang="zh-CN" altLang="en-US" sz="2055">
                <a:sym typeface="+mn-ea"/>
              </a:rPr>
              <a:t>依此类推倒数第</a:t>
            </a:r>
            <a:r>
              <a:rPr lang="en-US" altLang="zh-CN" sz="2055">
                <a:sym typeface="+mn-ea"/>
              </a:rPr>
              <a:t>k</a:t>
            </a:r>
            <a:r>
              <a:rPr lang="zh-CN" altLang="en-US" sz="2055">
                <a:sym typeface="+mn-ea"/>
              </a:rPr>
              <a:t>位（</a:t>
            </a:r>
            <a:r>
              <a:rPr lang="en-US" altLang="zh-CN" sz="2055">
                <a:sym typeface="+mn-ea"/>
              </a:rPr>
              <a:t>k≤r</a:t>
            </a:r>
            <a:r>
              <a:rPr lang="zh-CN" altLang="en-US" sz="2055">
                <a:sym typeface="+mn-ea"/>
              </a:rPr>
              <a:t>）不超过</a:t>
            </a:r>
            <a:r>
              <a:rPr lang="en-US" altLang="zh-CN" sz="2055">
                <a:sym typeface="+mn-ea"/>
              </a:rPr>
              <a:t>n-k+1.</a:t>
            </a:r>
            <a:endParaRPr lang="zh-CN" altLang="en-US" sz="2055"/>
          </a:p>
          <a:p>
            <a:endParaRPr lang="zh-CN" altLang="en-US" sz="2400"/>
          </a:p>
        </p:txBody>
      </p:sp>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760413" y="1485265"/>
                <a:ext cx="7772400" cy="4114800"/>
              </a:xfrm>
            </p:spPr>
            <p:txBody>
              <a:bodyPr/>
              <a:p>
                <a:pPr marL="0" indent="0">
                  <a:buNone/>
                </a:pPr>
                <a:r>
                  <a:rPr lang="zh-CN" altLang="en-US" sz="2400"/>
                  <a:t>（</a:t>
                </a:r>
                <a:r>
                  <a:rPr lang="en-US" altLang="zh-CN" sz="2400"/>
                  <a:t>1</a:t>
                </a:r>
                <a:r>
                  <a:rPr lang="zh-CN" altLang="en-US" sz="2400"/>
                  <a:t>）若</a:t>
                </a:r>
                <a:r>
                  <a:rPr lang="en-US" altLang="zh-CN" sz="2400"/>
                  <a:t>r</a:t>
                </a:r>
                <a:r>
                  <a:rPr lang="zh-CN" altLang="en-US" sz="2400"/>
                  <a:t>个元素组合用</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𝟐</m:t>
                        </m:r>
                      </m:sub>
                    </m:sSub>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sub>
                    </m:sSub>
                  </m:oMath>
                </a14:m>
                <a:r>
                  <a:rPr lang="zh-CN" altLang="en-US" sz="2400"/>
                  <a:t>表示，并不妨假定</a:t>
                </a:r>
                <a:endParaRPr lang="zh-CN" altLang="en-US" sz="2400"/>
              </a:p>
              <a:p>
                <a:pPr marL="0" indent="0">
                  <a:buNone/>
                </a:pP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𝟏</m:t>
                        </m:r>
                      </m:sub>
                    </m:sSub>
                    <m:r>
                      <a:rPr lang="en-US" altLang="zh-CN" sz="2400" i="1">
                        <a:latin typeface="Cambria Math" panose="02040503050406030204" pitchFamily="18" charset="0"/>
                        <a:cs typeface="Cambria Math" panose="02040503050406030204" pitchFamily="18" charset="0"/>
                        <a:sym typeface="+mn-ea"/>
                      </a:rPr>
                      <m:t>&lt;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𝟐</m:t>
                        </m:r>
                      </m:sub>
                    </m:sSub>
                    <m:r>
                      <a:rPr lang="en-US" altLang="zh-CN" sz="2400" b="1" i="1">
                        <a:latin typeface="Cambria Math" panose="02040503050406030204" pitchFamily="18" charset="0"/>
                        <a:cs typeface="Cambria Math" panose="02040503050406030204" pitchFamily="18" charset="0"/>
                        <a:sym typeface="+mn-ea"/>
                      </a:rPr>
                      <m:t>&lt;</m:t>
                    </m:r>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&lt;</m:t>
                        </m:r>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sub>
                    </m:sSub>
                  </m:oMath>
                </a14:m>
                <a:r>
                  <a:rPr lang="en-US" altLang="zh-CN" sz="2400"/>
                  <a:t>,</a:t>
                </a:r>
                <a:endParaRPr lang="en-US" altLang="zh-CN" sz="2400"/>
              </a:p>
              <a:p>
                <a:pPr marL="0" indent="0">
                  <a:buNone/>
                </a:pPr>
                <a:r>
                  <a:rPr lang="zh-CN" altLang="en-US" sz="2400"/>
                  <a:t>即</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sub>
                    </m:sSub>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    </m:t>
                    </m:r>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𝟏</m:t>
                        </m:r>
                      </m:sub>
                    </m:sSub>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    </m:t>
                    </m:r>
                  </m:oMath>
                </a14:m>
                <a:endParaRPr lang="en-US" altLang="zh-CN" sz="2400"/>
              </a:p>
              <a:p>
                <a:pPr marL="0" indent="0">
                  <a:buNone/>
                </a:pPr>
                <a:r>
                  <a:rPr lang="zh-CN" altLang="en-US" sz="2400"/>
                  <a:t>或</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sub>
                    </m:sSub>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 </m:t>
                    </m:r>
                    <m:r>
                      <a:rPr lang="en-US" altLang="zh-CN" sz="2400" i="1">
                        <a:latin typeface="Cambria Math" panose="02040503050406030204" pitchFamily="18" charset="0"/>
                        <a:cs typeface="Cambria Math" panose="02040503050406030204" pitchFamily="18" charset="0"/>
                        <a:sym typeface="+mn-ea"/>
                      </a:rPr>
                      <m:t>,   </m:t>
                    </m:r>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𝟐</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𝟑</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𝒓</m:t>
                    </m:r>
                  </m:oMath>
                </a14:m>
                <a:r>
                  <a:rPr lang="en-US" altLang="zh-CN" sz="2400"/>
                  <a:t>.</a:t>
                </a:r>
                <a:endParaRPr lang="en-US" altLang="zh-CN" sz="2400"/>
              </a:p>
              <a:p>
                <a:pPr marL="0" indent="0" algn="l">
                  <a:buNone/>
                </a:pPr>
                <a:r>
                  <a:rPr lang="zh-CN" altLang="en-US" sz="2400"/>
                  <a:t>(2)当存在</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𝒋</m:t>
                        </m:r>
                      </m:sub>
                    </m:sSub>
                    <m:r>
                      <a:rPr lang="en-US" altLang="zh-CN" sz="2400" i="1">
                        <a:latin typeface="Cambria Math" panose="02040503050406030204" pitchFamily="18" charset="0"/>
                        <a:cs typeface="Cambria Math" panose="02040503050406030204" pitchFamily="18" charset="0"/>
                        <a:sym typeface="+mn-ea"/>
                      </a:rPr>
                      <m:t>&lt;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𝒋</m:t>
                    </m:r>
                    <m:r>
                      <a:rPr lang="en-US" altLang="zh-CN" sz="2400" i="1">
                        <a:latin typeface="Cambria Math" panose="02040503050406030204" pitchFamily="18" charset="0"/>
                        <a:cs typeface="Cambria Math" panose="02040503050406030204" pitchFamily="18" charset="0"/>
                        <a:sym typeface="+mn-ea"/>
                      </a:rPr>
                      <m:t> </m:t>
                    </m:r>
                  </m:oMath>
                </a14:m>
                <a:r>
                  <a:rPr lang="zh-CN" altLang="en-US" sz="2400"/>
                  <a:t>时，其中下标的最大者设为 </a:t>
                </a:r>
                <a14:m>
                  <m:oMath xmlns:m="http://schemas.openxmlformats.org/officeDocument/2006/math">
                    <m:r>
                      <a:rPr lang="en-US" altLang="zh-CN" sz="2400" i="1">
                        <a:latin typeface="Cambria Math" panose="02040503050406030204" pitchFamily="18" charset="0"/>
                        <a:cs typeface="Cambria Math" panose="02040503050406030204" pitchFamily="18" charset="0"/>
                        <a:sym typeface="+mn-ea"/>
                      </a:rPr>
                      <m:t>𝒊</m:t>
                    </m:r>
                  </m:oMath>
                </a14:m>
                <a:r>
                  <a:rPr lang="zh-CN" altLang="en-US" sz="2400"/>
                  <a:t>，即</a:t>
                </a:r>
                <a14:m>
                  <m:oMath xmlns:m="http://schemas.openxmlformats.org/officeDocument/2006/math">
                    <m:r>
                      <a:rPr lang="en-US" altLang="zh-CN" sz="2400" i="1">
                        <a:latin typeface="Cambria Math" panose="02040503050406030204" pitchFamily="18" charset="0"/>
                        <a:cs typeface="Cambria Math" panose="02040503050406030204" pitchFamily="18" charset="0"/>
                      </a:rPr>
                      <m:t>𝒊</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𝒎𝒂𝒙</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𝒋</m:t>
                    </m:r>
                    <m:r>
                      <a:rPr lang="en-US" altLang="zh-CN" sz="2400" i="1">
                        <a:latin typeface="Cambria Math" panose="02040503050406030204" pitchFamily="18" charset="0"/>
                        <a:cs typeface="Cambria Math" panose="02040503050406030204" pitchFamily="18" charset="0"/>
                      </a:rPr>
                      <m:t> |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𝒋</m:t>
                        </m:r>
                      </m:sub>
                    </m:sSub>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𝒋</m:t>
                    </m:r>
                    <m:r>
                      <a:rPr lang="en-US" altLang="zh-CN" sz="2400" i="1">
                        <a:latin typeface="Cambria Math" panose="02040503050406030204" pitchFamily="18" charset="0"/>
                        <a:cs typeface="Cambria Math" panose="02040503050406030204" pitchFamily="18" charset="0"/>
                        <a:sym typeface="+mn-ea"/>
                      </a:rPr>
                      <m:t> </m:t>
                    </m:r>
                    <m:r>
                      <a:rPr lang="en-US" altLang="zh-CN" sz="2400" i="1">
                        <a:latin typeface="Cambria Math" panose="02040503050406030204" pitchFamily="18" charset="0"/>
                        <a:cs typeface="Cambria Math" panose="02040503050406030204" pitchFamily="18" charset="0"/>
                      </a:rPr>
                      <m:t>}</m:t>
                    </m:r>
                  </m:oMath>
                </a14:m>
                <a:r>
                  <a:rPr lang="zh-CN" altLang="en-US" sz="2400"/>
                  <a:t>,</a:t>
                </a:r>
                <a:endParaRPr lang="zh-CN" altLang="en-US" sz="2400"/>
              </a:p>
              <a:p>
                <a:pPr marL="0" indent="0" algn="l">
                  <a:buNone/>
                </a:pPr>
                <a:r>
                  <a:rPr lang="zh-CN" altLang="en-US" sz="2400"/>
                  <a:t>则作</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sub>
                    </m:sSub>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sub>
                    </m:sSub>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oMath>
                </a14:m>
                <a:r>
                  <a:rPr lang="zh-CN" altLang="en-US" sz="2400"/>
                  <a:t>.</a:t>
                </a:r>
                <a:endParaRPr lang="zh-CN" altLang="en-US" sz="2400"/>
              </a:p>
              <a:p>
                <a:pPr marL="0" indent="0" algn="l">
                  <a:buNone/>
                </a:pPr>
                <a:r>
                  <a:rPr lang="zh-CN" altLang="en-US" sz="2400"/>
                  <a:t>与之相应地作</a:t>
                </a:r>
                <a:endParaRPr lang="zh-CN" altLang="en-US" sz="2400"/>
              </a:p>
              <a:p>
                <a:pPr marL="0" indent="0" algn="l">
                  <a:buNone/>
                </a:pPr>
                <a14:m>
                  <m:oMathPara xmlns:m="http://schemas.openxmlformats.org/officeDocument/2006/math">
                    <m:oMathParaPr>
                      <m:jc m:val="centerGroup"/>
                    </m:oMathParaPr>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sub>
                      </m:sSub>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𝟐</m:t>
                          </m:r>
                        </m:sub>
                      </m:sSub>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  </m:t>
                      </m:r>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sub>
                      </m:sSub>
                      <m:r>
                        <a:rPr lang="en-US" altLang="zh-CN" sz="2400" b="1"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𝒄</m:t>
                          </m:r>
                        </m:e>
                        <m:sub>
                          <m:r>
                            <a:rPr lang="en-US" altLang="zh-CN" sz="2400" i="1">
                              <a:latin typeface="Cambria Math" panose="02040503050406030204" pitchFamily="18" charset="0"/>
                              <a:cs typeface="Cambria Math" panose="02040503050406030204" pitchFamily="18" charset="0"/>
                              <a:sym typeface="+mn-ea"/>
                            </a:rPr>
                            <m:t>𝒓</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  </m:t>
                      </m:r>
                    </m:oMath>
                  </m:oMathPara>
                </a14:m>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760413" y="1485265"/>
                <a:ext cx="7772400" cy="4114800"/>
              </a:xfrm>
              <a:blipFill rotWithShape="1">
                <a:blip r:embed="rId1"/>
                <a:stretch>
                  <a:fillRect l="-4" r="4"/>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05" y="1412875"/>
                <a:ext cx="8045450" cy="4652010"/>
              </a:xfrm>
            </p:spPr>
            <p:txBody>
              <a:bodyPr/>
              <a:p>
                <a:r>
                  <a:rPr lang="zh-CN" altLang="en-US" sz="2400"/>
                  <a:t>例如上例中的组合256，显然</a:t>
                </a:r>
                <a14:m>
                  <m:oMath xmlns:m="http://schemas.openxmlformats.org/officeDocument/2006/math">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𝟐</m:t>
                        </m:r>
                      </m:sub>
                    </m:sSub>
                    <m:r>
                      <a:rPr lang="zh-CN" altLang="en-US" sz="2400">
                        <a:latin typeface="Cambria Math" panose="02040503050406030204" pitchFamily="18" charset="0"/>
                        <a:sym typeface="+mn-ea"/>
                      </a:rPr>
                      <m:t>,</m:t>
                    </m:r>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𝟑</m:t>
                        </m:r>
                      </m:sub>
                    </m:sSub>
                  </m:oMath>
                </a14:m>
                <a:r>
                  <a:rPr lang="zh-CN" altLang="en-US" sz="2400"/>
                  <a:t>已分别达到5，6故</a:t>
                </a:r>
                <a14:m>
                  <m:oMath xmlns:m="http://schemas.openxmlformats.org/officeDocument/2006/math">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𝟏</m:t>
                        </m:r>
                      </m:sub>
                    </m:sSub>
                  </m:oMath>
                </a14:m>
                <a:r>
                  <a:rPr lang="zh-CN" altLang="en-US" sz="2400"/>
                  <a:t>从2修改为3。</a:t>
                </a:r>
                <a14:m>
                  <m:oMath xmlns:m="http://schemas.openxmlformats.org/officeDocument/2006/math">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𝟐</m:t>
                        </m:r>
                      </m:sub>
                    </m:sSub>
                    <m:r>
                      <a:rPr lang="zh-CN" altLang="en-US" sz="2400">
                        <a:latin typeface="Cambria Math" panose="02040503050406030204" pitchFamily="18" charset="0"/>
                        <a:sym typeface="+mn-ea"/>
                      </a:rPr>
                      <m:t>,</m:t>
                    </m:r>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𝟑</m:t>
                        </m:r>
                      </m:sub>
                    </m:sSub>
                  </m:oMath>
                </a14:m>
                <a:r>
                  <a:rPr lang="zh-CN" altLang="en-US" sz="2400"/>
                  <a:t>作相应的修改，分别改为4，5得345（要满足递增）。即256的下一个组合应为345。此时对组合</a:t>
                </a:r>
                <a:r>
                  <a:rPr lang="zh-CN" altLang="en-US" sz="2400">
                    <a:sym typeface="+mn-ea"/>
                  </a:rPr>
                  <a:t>345，显然</a:t>
                </a:r>
                <a14:m>
                  <m:oMath xmlns:m="http://schemas.openxmlformats.org/officeDocument/2006/math">
                    <m:sSub>
                      <m:sSubPr>
                        <m:ctrlPr>
                          <a:rPr lang="zh-CN" altLang="en-US" sz="2400">
                            <a:sym typeface="+mn-ea"/>
                          </a:rPr>
                        </m:ctrlPr>
                      </m:sSubPr>
                      <m:e>
                        <m:r>
                          <a:rPr lang="zh-CN" altLang="en-US" sz="2400">
                            <a:latin typeface="Cambria Math" panose="02040503050406030204" pitchFamily="18" charset="0"/>
                            <a:sym typeface="+mn-ea"/>
                          </a:rPr>
                          <m:t>𝒄</m:t>
                        </m:r>
                      </m:e>
                      <m:sub>
                        <m:r>
                          <a:rPr lang="zh-CN" altLang="en-US" sz="2400">
                            <a:latin typeface="Cambria Math" panose="02040503050406030204" pitchFamily="18" charset="0"/>
                            <a:sym typeface="+mn-ea"/>
                          </a:rPr>
                          <m:t>𝟑</m:t>
                        </m:r>
                      </m:sub>
                    </m:sSub>
                    <m:r>
                      <a:rPr lang="zh-CN" altLang="en-US" sz="2400">
                        <a:latin typeface="Cambria Math" panose="02040503050406030204" pitchFamily="18" charset="0"/>
                        <a:cs typeface="Cambria Math" panose="02040503050406030204" pitchFamily="18" charset="0"/>
                        <a:sym typeface="+mn-ea"/>
                      </a:rPr>
                      <m:t>没有</m:t>
                    </m:r>
                  </m:oMath>
                </a14:m>
                <a:r>
                  <a:rPr lang="zh-CN" altLang="en-US" sz="2400">
                    <a:sym typeface="+mn-ea"/>
                  </a:rPr>
                  <a:t>达到6，因此</a:t>
                </a:r>
                <a14:m>
                  <m:oMath xmlns:m="http://schemas.openxmlformats.org/officeDocument/2006/math">
                    <m:sSub>
                      <m:sSubPr>
                        <m:ctrlPr>
                          <a:rPr lang="zh-CN" altLang="en-US" sz="2400">
                            <a:sym typeface="+mn-ea"/>
                          </a:rPr>
                        </m:ctrlPr>
                      </m:sSubPr>
                      <m:e>
                        <m:r>
                          <a:rPr lang="zh-CN" altLang="en-US" sz="2400">
                            <a:latin typeface="Cambria Math" panose="02040503050406030204" pitchFamily="18" charset="0"/>
                            <a:sym typeface="+mn-ea"/>
                          </a:rPr>
                          <m:t>𝒄</m:t>
                        </m:r>
                      </m:e>
                      <m:sub>
                        <m:r>
                          <a:rPr lang="en-US" altLang="zh-CN" sz="2400">
                            <a:latin typeface="Cambria Math" panose="02040503050406030204" pitchFamily="18" charset="0"/>
                            <a:sym typeface="+mn-ea"/>
                          </a:rPr>
                          <m:t>𝟑</m:t>
                        </m:r>
                      </m:sub>
                    </m:sSub>
                  </m:oMath>
                </a14:m>
                <a:r>
                  <a:rPr lang="zh-CN" altLang="en-US" sz="2400">
                    <a:sym typeface="+mn-ea"/>
                  </a:rPr>
                  <a:t>从</a:t>
                </a:r>
                <a:r>
                  <a:rPr lang="en-US" altLang="zh-CN" sz="2400">
                    <a:sym typeface="+mn-ea"/>
                  </a:rPr>
                  <a:t>5</a:t>
                </a:r>
                <a:r>
                  <a:rPr lang="zh-CN" altLang="en-US" sz="2400">
                    <a:sym typeface="+mn-ea"/>
                  </a:rPr>
                  <a:t>修改为</a:t>
                </a:r>
                <a:r>
                  <a:rPr lang="en-US" altLang="zh-CN" sz="2400">
                    <a:sym typeface="+mn-ea"/>
                  </a:rPr>
                  <a:t>6</a:t>
                </a:r>
                <a:r>
                  <a:rPr lang="zh-CN" altLang="en-US" sz="2400">
                    <a:sym typeface="+mn-ea"/>
                  </a:rPr>
                  <a:t>，得到下一个组合为</a:t>
                </a:r>
                <a:r>
                  <a:rPr lang="zh-CN" altLang="en-US" sz="2400">
                    <a:sym typeface="+mn-ea"/>
                  </a:rPr>
                  <a:t>34</a:t>
                </a:r>
                <a:r>
                  <a:rPr lang="en-US" altLang="zh-CN" sz="2400">
                    <a:sym typeface="+mn-ea"/>
                  </a:rPr>
                  <a:t>6.</a:t>
                </a:r>
                <a:r>
                  <a:rPr lang="zh-CN" altLang="en-US" sz="2400">
                    <a:sym typeface="+mn-ea"/>
                  </a:rPr>
                  <a:t>如此继续。。。</a:t>
                </a:r>
                <a:endParaRPr lang="zh-CN" altLang="en-US" sz="2400">
                  <a:sym typeface="+mn-ea"/>
                </a:endParaRPr>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1505" y="1412875"/>
                <a:ext cx="8045450" cy="4652010"/>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675BE1F-49CA-4F57-A293-79E8940A46F5}"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7270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43C17BDE-ED99-4ECB-B4EE-03F047450810}"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12034" name="Rectangle 2"/>
          <p:cNvSpPr>
            <a:spLocks noGrp="1" noChangeArrowheads="1"/>
          </p:cNvSpPr>
          <p:nvPr>
            <p:ph type="body" idx="1"/>
          </p:nvPr>
        </p:nvSpPr>
        <p:spPr>
          <a:xfrm>
            <a:off x="250825" y="1268413"/>
            <a:ext cx="8421688" cy="5256212"/>
          </a:xfrm>
        </p:spPr>
        <p:txBody>
          <a:bodyPr/>
          <a:lstStyle/>
          <a:p>
            <a:pPr marL="571500" indent="-571500" algn="just" eaLnBrk="1" hangingPunct="1">
              <a:lnSpc>
                <a:spcPct val="90000"/>
              </a:lnSpc>
              <a:buSzTx/>
              <a:buFont typeface="Wingdings" panose="05000000000000000000" pitchFamily="2" charset="2"/>
              <a:buChar char="§"/>
            </a:pPr>
            <a:r>
              <a:rPr lang="zh-CN" altLang="en-US" dirty="0">
                <a:latin typeface="黑体" panose="02010609060101010101" charset="-122"/>
              </a:rPr>
              <a:t>例</a:t>
            </a:r>
            <a:r>
              <a:rPr lang="en-US" altLang="zh-CN" dirty="0">
                <a:latin typeface="黑体" panose="02010609060101010101" charset="-122"/>
              </a:rPr>
              <a:t>1.41 7</a:t>
            </a:r>
            <a:r>
              <a:rPr lang="zh-CN" altLang="en-US" dirty="0">
                <a:latin typeface="黑体" panose="02010609060101010101" charset="-122"/>
              </a:rPr>
              <a:t>位科学家从事一项机密研究，实验室装有</a:t>
            </a:r>
            <a:r>
              <a:rPr lang="zh-CN" altLang="en-US" dirty="0">
                <a:latin typeface="Times New Roman" panose="02020603050405020304" pitchFamily="18" charset="0"/>
              </a:rPr>
              <a:t>“</a:t>
            </a:r>
            <a:r>
              <a:rPr lang="zh-CN" altLang="en-US" dirty="0">
                <a:latin typeface="黑体" panose="02010609060101010101" charset="-122"/>
              </a:rPr>
              <a:t>电子锁</a:t>
            </a:r>
            <a:r>
              <a:rPr lang="zh-CN" altLang="en-US" dirty="0">
                <a:latin typeface="Times New Roman" panose="02020603050405020304" pitchFamily="18" charset="0"/>
              </a:rPr>
              <a:t>”</a:t>
            </a:r>
            <a:r>
              <a:rPr lang="zh-CN" altLang="en-US" dirty="0">
                <a:latin typeface="黑体" panose="02010609060101010101" charset="-122"/>
              </a:rPr>
              <a:t>，每位科学家都有一把打开</a:t>
            </a:r>
            <a:r>
              <a:rPr lang="zh-CN" altLang="en-US" dirty="0">
                <a:latin typeface="Times New Roman" panose="02020603050405020304" pitchFamily="18" charset="0"/>
              </a:rPr>
              <a:t>“</a:t>
            </a:r>
            <a:r>
              <a:rPr lang="zh-CN" altLang="en-US" dirty="0">
                <a:latin typeface="黑体" panose="02010609060101010101" charset="-122"/>
              </a:rPr>
              <a:t>电子锁</a:t>
            </a:r>
            <a:r>
              <a:rPr lang="zh-CN" altLang="en-US" dirty="0">
                <a:latin typeface="Times New Roman" panose="02020603050405020304" pitchFamily="18" charset="0"/>
              </a:rPr>
              <a:t>”</a:t>
            </a:r>
            <a:r>
              <a:rPr lang="zh-CN" altLang="en-US" dirty="0">
                <a:latin typeface="黑体" panose="02010609060101010101" charset="-122"/>
              </a:rPr>
              <a:t>的钥匙。为了安全起见，必须有</a:t>
            </a:r>
            <a:r>
              <a:rPr lang="en-US" altLang="zh-CN" dirty="0">
                <a:latin typeface="黑体" panose="02010609060101010101" charset="-122"/>
              </a:rPr>
              <a:t>4</a:t>
            </a:r>
            <a:r>
              <a:rPr lang="zh-CN" altLang="en-US" dirty="0">
                <a:latin typeface="黑体" panose="02010609060101010101" charset="-122"/>
              </a:rPr>
              <a:t>位到场方可打开</a:t>
            </a:r>
            <a:r>
              <a:rPr lang="zh-CN" altLang="en-US" dirty="0">
                <a:latin typeface="Times New Roman" panose="02020603050405020304" pitchFamily="18" charset="0"/>
              </a:rPr>
              <a:t>“</a:t>
            </a:r>
            <a:r>
              <a:rPr lang="zh-CN" altLang="en-US" dirty="0">
                <a:latin typeface="黑体" panose="02010609060101010101" charset="-122"/>
              </a:rPr>
              <a:t>电子锁</a:t>
            </a:r>
            <a:r>
              <a:rPr lang="zh-CN" altLang="en-US" dirty="0">
                <a:latin typeface="Times New Roman" panose="02020603050405020304" pitchFamily="18" charset="0"/>
              </a:rPr>
              <a:t>”</a:t>
            </a:r>
            <a:r>
              <a:rPr lang="zh-CN" altLang="en-US" dirty="0">
                <a:latin typeface="黑体" panose="02010609060101010101" charset="-122"/>
              </a:rPr>
              <a:t>。试问该</a:t>
            </a:r>
            <a:r>
              <a:rPr lang="zh-CN" altLang="en-US" dirty="0">
                <a:latin typeface="Times New Roman" panose="02020603050405020304" pitchFamily="18" charset="0"/>
              </a:rPr>
              <a:t>“</a:t>
            </a:r>
            <a:r>
              <a:rPr lang="zh-CN" altLang="en-US" dirty="0">
                <a:latin typeface="黑体" panose="02010609060101010101" charset="-122"/>
              </a:rPr>
              <a:t>电子锁</a:t>
            </a:r>
            <a:r>
              <a:rPr lang="zh-CN" altLang="en-US" dirty="0">
                <a:latin typeface="Times New Roman" panose="02020603050405020304" pitchFamily="18" charset="0"/>
              </a:rPr>
              <a:t>”</a:t>
            </a:r>
            <a:r>
              <a:rPr lang="zh-CN" altLang="en-US" dirty="0">
                <a:latin typeface="黑体" panose="02010609060101010101" charset="-122"/>
              </a:rPr>
              <a:t>必须具备多少特征？每位科学家的</a:t>
            </a:r>
            <a:r>
              <a:rPr lang="zh-CN" altLang="en-US" dirty="0">
                <a:latin typeface="Times New Roman" panose="02020603050405020304" pitchFamily="18" charset="0"/>
              </a:rPr>
              <a:t>“</a:t>
            </a:r>
            <a:r>
              <a:rPr lang="zh-CN" altLang="en-US" dirty="0">
                <a:latin typeface="黑体" panose="02010609060101010101" charset="-122"/>
              </a:rPr>
              <a:t>钥匙</a:t>
            </a:r>
            <a:r>
              <a:rPr lang="zh-CN" altLang="en-US" dirty="0">
                <a:latin typeface="Times New Roman" panose="02020603050405020304" pitchFamily="18" charset="0"/>
              </a:rPr>
              <a:t>”</a:t>
            </a:r>
            <a:r>
              <a:rPr lang="zh-CN" altLang="en-US" dirty="0">
                <a:latin typeface="黑体" panose="02010609060101010101" charset="-122"/>
              </a:rPr>
              <a:t> 应具有多少这些特征？</a:t>
            </a:r>
            <a:endParaRPr lang="zh-CN" altLang="en-US" dirty="0">
              <a:latin typeface="黑体" panose="02010609060101010101" charset="-122"/>
            </a:endParaRPr>
          </a:p>
          <a:p>
            <a:pPr marL="571500" indent="-571500" algn="just" eaLnBrk="1" hangingPunct="1">
              <a:lnSpc>
                <a:spcPct val="90000"/>
              </a:lnSpc>
              <a:buSzTx/>
              <a:buFont typeface="Wingdings" panose="05000000000000000000" pitchFamily="2" charset="2"/>
              <a:buNone/>
            </a:pPr>
            <a:r>
              <a:rPr lang="zh-CN" altLang="en-US" dirty="0">
                <a:latin typeface="黑体" panose="02010609060101010101" charset="-122"/>
              </a:rPr>
              <a:t>   解 因为任意三个人在一起，至少缺少一种特征，而且对于两个不同的三人组，必至少缺少两种特征，故电子锁至少应具备</a:t>
            </a:r>
            <a:endParaRPr lang="zh-CN" altLang="en-US" dirty="0">
              <a:latin typeface="黑体" panose="02010609060101010101" charset="-122"/>
            </a:endParaRPr>
          </a:p>
          <a:p>
            <a:pPr marL="571500" indent="-571500" algn="just" eaLnBrk="1" hangingPunct="1">
              <a:lnSpc>
                <a:spcPct val="90000"/>
              </a:lnSpc>
              <a:buSzTx/>
              <a:buFont typeface="Wingdings" panose="05000000000000000000" pitchFamily="2" charset="2"/>
              <a:buChar char="§"/>
            </a:pPr>
            <a:endParaRPr lang="zh-CN" altLang="en-US" dirty="0">
              <a:latin typeface="黑体" panose="02010609060101010101" charset="-122"/>
            </a:endParaRPr>
          </a:p>
          <a:p>
            <a:pPr marL="571500" indent="-571500" algn="just" eaLnBrk="1" hangingPunct="1">
              <a:lnSpc>
                <a:spcPct val="90000"/>
              </a:lnSpc>
              <a:buSzTx/>
              <a:buFont typeface="Wingdings" panose="05000000000000000000" pitchFamily="2" charset="2"/>
              <a:buChar char="§"/>
            </a:pPr>
            <a:endParaRPr lang="zh-CN" altLang="en-US" dirty="0"/>
          </a:p>
          <a:p>
            <a:pPr marL="571500" indent="-571500" algn="just" eaLnBrk="1" hangingPunct="1">
              <a:lnSpc>
                <a:spcPct val="90000"/>
              </a:lnSpc>
              <a:buSzTx/>
              <a:buFont typeface="Wingdings" panose="05000000000000000000" pitchFamily="2" charset="2"/>
              <a:buNone/>
            </a:pPr>
            <a:r>
              <a:rPr lang="zh-CN" altLang="en-US" dirty="0"/>
              <a:t>     特征。</a:t>
            </a:r>
            <a:endParaRPr lang="zh-CN" altLang="en-US" dirty="0"/>
          </a:p>
        </p:txBody>
      </p:sp>
      <p:sp>
        <p:nvSpPr>
          <p:cNvPr id="72709"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p>
        </p:txBody>
      </p:sp>
      <p:sp>
        <p:nvSpPr>
          <p:cNvPr id="7271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1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2725" name="Rectangle 22"/>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12053" name="Object 21"/>
          <p:cNvGraphicFramePr>
            <a:graphicFrameLocks noChangeAspect="1"/>
          </p:cNvGraphicFramePr>
          <p:nvPr/>
        </p:nvGraphicFramePr>
        <p:xfrm>
          <a:off x="2484438" y="4941888"/>
          <a:ext cx="3416300" cy="868362"/>
        </p:xfrm>
        <a:graphic>
          <a:graphicData uri="http://schemas.openxmlformats.org/presentationml/2006/ole">
            <mc:AlternateContent xmlns:mc="http://schemas.openxmlformats.org/markup-compatibility/2006">
              <mc:Choice xmlns:v="urn:schemas-microsoft-com:vml" Requires="v">
                <p:oleObj spid="_x0000_s44036" name="公式" r:id="rId1" imgW="3416300" imgH="876300" progId="Equation.3">
                  <p:embed/>
                </p:oleObj>
              </mc:Choice>
              <mc:Fallback>
                <p:oleObj name="公式" r:id="rId1" imgW="3416300" imgH="876300" progId="Equation.3">
                  <p:embed/>
                  <p:pic>
                    <p:nvPicPr>
                      <p:cNvPr id="0" name="Object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4941888"/>
                        <a:ext cx="34163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1203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12034">
                                            <p:txEl>
                                              <p:pRg st="4" end="4"/>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1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51C1F55-346E-4646-9D17-1415080F751C}"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7373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14ACFA4-1DBA-47C9-B0C3-170703B8740E}"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73732"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r>
              <a:rPr lang="zh-CN" altLang="en-US"/>
              <a:t>对于任一位科学家，其余</a:t>
            </a:r>
            <a:r>
              <a:rPr lang="en-US" altLang="zh-CN"/>
              <a:t>6</a:t>
            </a:r>
            <a:r>
              <a:rPr lang="zh-CN" altLang="en-US"/>
              <a:t>个人中任意三个人在场，至少缺少一个他所具有的特征而无法打开大门，且对于两个不同三人组，必至少缺少两种特征，所以每个人的</a:t>
            </a:r>
            <a:r>
              <a:rPr lang="zh-CN" altLang="en-US">
                <a:latin typeface="Times New Roman" panose="02020603050405020304" pitchFamily="18" charset="0"/>
              </a:rPr>
              <a:t>“</a:t>
            </a:r>
            <a:r>
              <a:rPr lang="zh-CN" altLang="en-US"/>
              <a:t>钥匙</a:t>
            </a:r>
            <a:r>
              <a:rPr lang="zh-CN" altLang="en-US">
                <a:latin typeface="Times New Roman" panose="02020603050405020304" pitchFamily="18" charset="0"/>
              </a:rPr>
              <a:t>”</a:t>
            </a:r>
            <a:r>
              <a:rPr lang="zh-CN" altLang="en-US"/>
              <a:t> 至少应有</a:t>
            </a:r>
            <a:endParaRPr lang="zh-CN" altLang="en-US"/>
          </a:p>
          <a:p>
            <a:pPr marL="571500" indent="-571500" algn="just" eaLnBrk="1" hangingPunct="1">
              <a:buSzTx/>
              <a:buFont typeface="Wingdings" panose="05000000000000000000" pitchFamily="2" charset="2"/>
              <a:buChar char="§"/>
            </a:pPr>
            <a:endParaRPr lang="zh-CN" altLang="en-US"/>
          </a:p>
          <a:p>
            <a:pPr marL="571500" indent="-571500" algn="just" eaLnBrk="1" hangingPunct="1">
              <a:buSzTx/>
              <a:buFont typeface="Wingdings" panose="05000000000000000000" pitchFamily="2" charset="2"/>
              <a:buChar char="§"/>
            </a:pPr>
            <a:endParaRPr lang="zh-CN" altLang="en-US"/>
          </a:p>
          <a:p>
            <a:pPr marL="571500" indent="-571500" algn="just" eaLnBrk="1" hangingPunct="1">
              <a:buSzTx/>
              <a:buFont typeface="Wingdings" panose="05000000000000000000" pitchFamily="2" charset="2"/>
              <a:buNone/>
            </a:pPr>
            <a:r>
              <a:rPr lang="zh-CN" altLang="en-US"/>
              <a:t>     种特征。</a:t>
            </a: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en-US" altLang="zh-CN">
              <a:latin typeface="黑体" panose="02010609060101010101" charset="-122"/>
            </a:endParaRPr>
          </a:p>
        </p:txBody>
      </p:sp>
      <p:sp>
        <p:nvSpPr>
          <p:cNvPr id="73733"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7373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3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3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3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3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3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3749" name="Rectangle 20"/>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73750" name="Object 19"/>
          <p:cNvGraphicFramePr>
            <a:graphicFrameLocks noChangeAspect="1"/>
          </p:cNvGraphicFramePr>
          <p:nvPr/>
        </p:nvGraphicFramePr>
        <p:xfrm>
          <a:off x="1928813" y="3478213"/>
          <a:ext cx="3395662" cy="868362"/>
        </p:xfrm>
        <a:graphic>
          <a:graphicData uri="http://schemas.openxmlformats.org/presentationml/2006/ole">
            <mc:AlternateContent xmlns:mc="http://schemas.openxmlformats.org/markup-compatibility/2006">
              <mc:Choice xmlns:v="urn:schemas-microsoft-com:vml" Requires="v">
                <p:oleObj spid="_x0000_s45060" name="公式" r:id="rId1" imgW="3403600" imgH="876300" progId="Equation.3">
                  <p:embed/>
                </p:oleObj>
              </mc:Choice>
              <mc:Fallback>
                <p:oleObj name="公式" r:id="rId1" imgW="3403600" imgH="876300" progId="Equation.3">
                  <p:embed/>
                  <p:pic>
                    <p:nvPicPr>
                      <p:cNvPr id="0" name="Object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8813" y="3478213"/>
                        <a:ext cx="3395662"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FE2AA3E-A0CD-4CD7-AD56-9E96352C6398}"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20483"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14EF6D8-A848-46B5-A728-56CE9A687599}"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346498" name="Rectangle 2"/>
          <p:cNvSpPr>
            <a:spLocks noGrp="1" noChangeArrowheads="1"/>
          </p:cNvSpPr>
          <p:nvPr>
            <p:ph type="body" idx="1"/>
          </p:nvPr>
        </p:nvSpPr>
        <p:spPr>
          <a:xfrm>
            <a:off x="304800" y="1295400"/>
            <a:ext cx="8421688" cy="4800600"/>
          </a:xfrm>
        </p:spPr>
        <p:txBody>
          <a:bodyPr/>
          <a:lstStyle/>
          <a:p>
            <a:pPr marL="571500" indent="-571500" algn="just" eaLnBrk="1" hangingPunct="1">
              <a:buSzTx/>
              <a:buFont typeface="Wingdings" panose="05000000000000000000" pitchFamily="2" charset="2"/>
              <a:buChar char="§"/>
            </a:pPr>
            <a:r>
              <a:rPr lang="zh-CN" altLang="en-US">
                <a:latin typeface="黑体" panose="02010609060101010101" charset="-122"/>
              </a:rPr>
              <a:t>例 设某地的街道把城市分割成矩形方格，每个方格叫做它的块。某甲从家中出发上班，向东要走过</a:t>
            </a:r>
            <a:r>
              <a:rPr lang="en-US" altLang="zh-CN">
                <a:latin typeface="黑体" panose="02010609060101010101" charset="-122"/>
              </a:rPr>
              <a:t>m</a:t>
            </a:r>
            <a:r>
              <a:rPr lang="zh-CN" altLang="en-US">
                <a:latin typeface="黑体" panose="02010609060101010101" charset="-122"/>
              </a:rPr>
              <a:t>块，向北要走过</a:t>
            </a:r>
            <a:r>
              <a:rPr lang="en-US" altLang="zh-CN">
                <a:latin typeface="黑体" panose="02010609060101010101" charset="-122"/>
              </a:rPr>
              <a:t>n</a:t>
            </a:r>
            <a:r>
              <a:rPr lang="zh-CN" altLang="en-US">
                <a:latin typeface="黑体" panose="02010609060101010101" charset="-122"/>
              </a:rPr>
              <a:t>块，问某甲上班的路径有多少条？</a:t>
            </a:r>
            <a:endParaRPr lang="zh-CN" altLang="en-US">
              <a:latin typeface="黑体" panose="02010609060101010101" charset="-122"/>
            </a:endParaRPr>
          </a:p>
          <a:p>
            <a:pPr marL="571500" indent="-571500" algn="just" eaLnBrk="1" hangingPunct="1">
              <a:buSzTx/>
              <a:buFont typeface="Wingdings" panose="05000000000000000000" pitchFamily="2" charset="2"/>
              <a:buNone/>
            </a:pPr>
            <a:r>
              <a:rPr lang="zh-CN" altLang="en-US">
                <a:latin typeface="黑体" panose="02010609060101010101" charset="-122"/>
              </a:rPr>
              <a:t>   解 问题可划为求右图从点</a:t>
            </a:r>
            <a:endParaRPr lang="zh-CN" altLang="en-US">
              <a:latin typeface="黑体" panose="02010609060101010101" charset="-122"/>
            </a:endParaRPr>
          </a:p>
          <a:p>
            <a:pPr marL="571500" indent="-571500" algn="just" eaLnBrk="1" hangingPunct="1">
              <a:buSzTx/>
              <a:buFont typeface="Wingdings" panose="05000000000000000000" pitchFamily="2" charset="2"/>
              <a:buNone/>
            </a:pPr>
            <a:r>
              <a:rPr lang="zh-CN" altLang="en-US">
                <a:latin typeface="黑体" panose="02010609060101010101" charset="-122"/>
              </a:rPr>
              <a:t>   </a:t>
            </a:r>
            <a:r>
              <a:rPr lang="en-US" altLang="zh-CN">
                <a:latin typeface="黑体" panose="02010609060101010101" charset="-122"/>
              </a:rPr>
              <a:t>(0,0)</a:t>
            </a:r>
            <a:r>
              <a:rPr lang="zh-CN" altLang="en-US">
                <a:latin typeface="黑体" panose="02010609060101010101" charset="-122"/>
              </a:rPr>
              <a:t>到</a:t>
            </a:r>
            <a:r>
              <a:rPr lang="en-US" altLang="zh-CN">
                <a:latin typeface="黑体" panose="02010609060101010101" charset="-122"/>
              </a:rPr>
              <a:t>(m,n)</a:t>
            </a:r>
            <a:r>
              <a:rPr lang="zh-CN" altLang="en-US">
                <a:latin typeface="黑体" panose="02010609060101010101" charset="-122"/>
              </a:rPr>
              <a:t>的路径数</a:t>
            </a:r>
            <a:r>
              <a:rPr lang="en-US" altLang="zh-CN">
                <a:latin typeface="黑体" panose="02010609060101010101" charset="-122"/>
              </a:rPr>
              <a:t>:</a:t>
            </a:r>
            <a:endParaRPr lang="en-US" altLang="zh-CN">
              <a:latin typeface="黑体" panose="02010609060101010101" charset="-122"/>
            </a:endParaRPr>
          </a:p>
          <a:p>
            <a:pPr marL="571500" indent="-571500" algn="just" eaLnBrk="1" hangingPunct="1">
              <a:buSzTx/>
              <a:buFont typeface="Wingdings" panose="05000000000000000000" pitchFamily="2" charset="2"/>
              <a:buNone/>
            </a:pPr>
            <a:r>
              <a:rPr lang="en-US" altLang="zh-CN">
                <a:latin typeface="黑体" panose="02010609060101010101" charset="-122"/>
              </a:rPr>
              <a:t>   </a:t>
            </a:r>
            <a:r>
              <a:rPr lang="zh-CN" altLang="en-US">
                <a:latin typeface="黑体" panose="02010609060101010101" charset="-122"/>
              </a:rPr>
              <a:t>每一条从点到的路径与一个</a:t>
            </a:r>
            <a:endParaRPr lang="zh-CN" altLang="en-US">
              <a:latin typeface="黑体" panose="02010609060101010101" charset="-122"/>
            </a:endParaRPr>
          </a:p>
          <a:p>
            <a:pPr marL="571500" indent="-571500" algn="just" eaLnBrk="1" hangingPunct="1">
              <a:buSzTx/>
              <a:buFont typeface="Wingdings" panose="05000000000000000000" pitchFamily="2" charset="2"/>
              <a:buNone/>
            </a:pPr>
            <a:r>
              <a:rPr lang="zh-CN" altLang="en-US">
                <a:latin typeface="黑体" panose="02010609060101010101" charset="-122"/>
              </a:rPr>
              <a:t>   由</a:t>
            </a:r>
            <a:r>
              <a:rPr lang="en-US" altLang="zh-CN">
                <a:latin typeface="黑体" panose="02010609060101010101" charset="-122"/>
              </a:rPr>
              <a:t>m</a:t>
            </a:r>
            <a:r>
              <a:rPr lang="zh-CN" altLang="en-US">
                <a:latin typeface="黑体" panose="02010609060101010101" charset="-122"/>
              </a:rPr>
              <a:t>个</a:t>
            </a:r>
            <a:r>
              <a:rPr lang="en-US" altLang="zh-CN">
                <a:latin typeface="黑体" panose="02010609060101010101" charset="-122"/>
              </a:rPr>
              <a:t>x</a:t>
            </a:r>
            <a:r>
              <a:rPr lang="zh-CN" altLang="en-US">
                <a:latin typeface="黑体" panose="02010609060101010101" charset="-122"/>
              </a:rPr>
              <a:t>和</a:t>
            </a:r>
            <a:r>
              <a:rPr lang="en-US" altLang="zh-CN">
                <a:latin typeface="黑体" panose="02010609060101010101" charset="-122"/>
              </a:rPr>
              <a:t>n</a:t>
            </a:r>
            <a:r>
              <a:rPr lang="zh-CN" altLang="en-US">
                <a:latin typeface="黑体" panose="02010609060101010101" charset="-122"/>
              </a:rPr>
              <a:t>个</a:t>
            </a:r>
            <a:r>
              <a:rPr lang="en-US" altLang="zh-CN">
                <a:latin typeface="黑体" panose="02010609060101010101" charset="-122"/>
              </a:rPr>
              <a:t>y</a:t>
            </a:r>
            <a:r>
              <a:rPr lang="zh-CN" altLang="en-US">
                <a:latin typeface="黑体" panose="02010609060101010101" charset="-122"/>
              </a:rPr>
              <a:t>的排列相对应</a:t>
            </a:r>
            <a:r>
              <a:rPr lang="zh-CN" altLang="en-US">
                <a:latin typeface="宋体" panose="02010600030101010101" pitchFamily="2" charset="-122"/>
                <a:ea typeface="宋体" panose="02010600030101010101" pitchFamily="2" charset="-122"/>
              </a:rPr>
              <a:t>。 </a:t>
            </a:r>
            <a:r>
              <a:rPr lang="zh-CN" altLang="en-US">
                <a:latin typeface="Times New Roman" panose="02020603050405020304" pitchFamily="18" charset="0"/>
                <a:ea typeface="宋体" panose="02010600030101010101" pitchFamily="2" charset="-122"/>
              </a:rPr>
              <a:t> </a:t>
            </a:r>
            <a:endParaRPr lang="zh-CN" altLang="en-US">
              <a:latin typeface="Times New Roman" panose="02020603050405020304" pitchFamily="18" charset="0"/>
              <a:ea typeface="宋体" panose="02010600030101010101" pitchFamily="2" charset="-122"/>
            </a:endParaRPr>
          </a:p>
          <a:p>
            <a:pPr marL="571500" indent="-571500" algn="just" eaLnBrk="1" hangingPunct="1">
              <a:buSzTx/>
              <a:buFont typeface="Wingdings" panose="05000000000000000000" pitchFamily="2" charset="2"/>
              <a:buNone/>
            </a:pPr>
            <a:r>
              <a:rPr lang="zh-CN" altLang="en-US">
                <a:latin typeface="Times New Roman" panose="02020603050405020304" pitchFamily="18" charset="0"/>
              </a:rPr>
              <a:t>      所求路</a:t>
            </a:r>
            <a:r>
              <a:rPr lang="zh-CN" altLang="en-US">
                <a:latin typeface="宋体" panose="02010600030101010101" pitchFamily="2" charset="-122"/>
              </a:rPr>
              <a:t>径数为：</a:t>
            </a:r>
            <a:r>
              <a:rPr lang="zh-CN" altLang="en-US">
                <a:latin typeface="黑体" panose="02010609060101010101" charset="-122"/>
                <a:ea typeface="宋体" panose="02010600030101010101" pitchFamily="2" charset="-122"/>
              </a:rPr>
              <a:t> </a:t>
            </a:r>
            <a:endParaRPr lang="zh-CN" altLang="en-US">
              <a:latin typeface="黑体" panose="02010609060101010101" charset="-122"/>
              <a:ea typeface="宋体" panose="02010600030101010101" pitchFamily="2" charset="-122"/>
            </a:endParaRPr>
          </a:p>
          <a:p>
            <a:pPr marL="571500" indent="-571500" algn="just" eaLnBrk="1" hangingPunct="1">
              <a:buSzTx/>
              <a:buFont typeface="Wingdings" panose="05000000000000000000" pitchFamily="2" charset="2"/>
              <a:buChar char="§"/>
            </a:pPr>
            <a:endParaRPr lang="en-US" altLang="zh-CN">
              <a:latin typeface="黑体" panose="02010609060101010101" charset="-122"/>
            </a:endParaRPr>
          </a:p>
        </p:txBody>
      </p:sp>
      <p:sp>
        <p:nvSpPr>
          <p:cNvPr id="20485" name="Rectangle 3"/>
          <p:cNvSpPr>
            <a:spLocks noGrp="1" noChangeArrowheads="1"/>
          </p:cNvSpPr>
          <p:nvPr>
            <p:ph type="title"/>
          </p:nvPr>
        </p:nvSpPr>
        <p:spPr>
          <a:xfrm>
            <a:off x="1116013" y="188913"/>
            <a:ext cx="6386512" cy="882650"/>
          </a:xfrm>
          <a:noFill/>
        </p:spPr>
        <p:txBody>
          <a:bodyPr/>
          <a:lstStyle/>
          <a:p>
            <a:pPr eaLnBrk="1" hangingPunct="1"/>
            <a:r>
              <a:rPr lang="zh-CN" altLang="en-US" dirty="0">
                <a:latin typeface="黑体" panose="02010609060101010101" charset="-122"/>
                <a:ea typeface="黑体" panose="02010609060101010101" charset="-122"/>
                <a:sym typeface="+mn-ea"/>
              </a:rPr>
              <a:t>格路问题</a:t>
            </a:r>
            <a:r>
              <a:rPr lang="en-US" altLang="zh-CN" dirty="0">
                <a:latin typeface="黑体" panose="02010609060101010101" charset="-122"/>
                <a:ea typeface="黑体" panose="02010609060101010101" charset="-122"/>
                <a:sym typeface="+mn-ea"/>
              </a:rPr>
              <a:t>1</a:t>
            </a:r>
            <a:endParaRPr lang="en-US" altLang="zh-CN" dirty="0">
              <a:latin typeface="黑体" panose="02010609060101010101" charset="-122"/>
              <a:ea typeface="黑体" panose="02010609060101010101" charset="-122"/>
              <a:sym typeface="+mn-ea"/>
            </a:endParaRPr>
          </a:p>
        </p:txBody>
      </p:sp>
      <p:sp>
        <p:nvSpPr>
          <p:cNvPr id="2048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8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88" name="Rectangle 6"/>
          <p:cNvSpPr>
            <a:spLocks noChangeArrowheads="1"/>
          </p:cNvSpPr>
          <p:nvPr/>
        </p:nvSpPr>
        <p:spPr bwMode="auto">
          <a:xfrm>
            <a:off x="3567113"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8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90" name="Rectangle 9"/>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91" name="Rectangle 11"/>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0492" name="Rectangle 13"/>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10346533" name="Group 37"/>
          <p:cNvGrpSpPr/>
          <p:nvPr/>
        </p:nvGrpSpPr>
        <p:grpSpPr bwMode="auto">
          <a:xfrm>
            <a:off x="5467672" y="2996952"/>
            <a:ext cx="3352800" cy="2819400"/>
            <a:chOff x="3168" y="2112"/>
            <a:chExt cx="2112" cy="1776"/>
          </a:xfrm>
        </p:grpSpPr>
        <p:sp>
          <p:nvSpPr>
            <p:cNvPr id="20496" name="Text Box 31"/>
            <p:cNvSpPr txBox="1">
              <a:spLocks noChangeArrowheads="1"/>
            </p:cNvSpPr>
            <p:nvPr/>
          </p:nvSpPr>
          <p:spPr bwMode="auto">
            <a:xfrm>
              <a:off x="3168" y="3600"/>
              <a:ext cx="720" cy="288"/>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zh-CN" altLang="en-US">
                  <a:latin typeface="Times New Roman" panose="02020603050405020304" pitchFamily="18" charset="0"/>
                  <a:ea typeface="宋体" panose="02010600030101010101" pitchFamily="2" charset="-122"/>
                </a:rPr>
                <a:t>（</a:t>
              </a:r>
              <a:r>
                <a:rPr kumimoji="0" lang="en-US" altLang="zh-CN">
                  <a:latin typeface="Times New Roman" panose="02020603050405020304" pitchFamily="18" charset="0"/>
                  <a:ea typeface="宋体" panose="02010600030101010101" pitchFamily="2" charset="-122"/>
                </a:rPr>
                <a:t>0,0</a:t>
              </a:r>
              <a:r>
                <a:rPr kumimoji="0" lang="zh-CN" altLang="en-US">
                  <a:latin typeface="Times New Roman" panose="02020603050405020304" pitchFamily="18" charset="0"/>
                  <a:ea typeface="宋体" panose="02010600030101010101" pitchFamily="2" charset="-122"/>
                </a:rPr>
                <a:t>）</a:t>
              </a:r>
              <a:endParaRPr kumimoji="0" lang="zh-CN" altLang="en-US">
                <a:latin typeface="Times New Roman" panose="02020603050405020304" pitchFamily="18" charset="0"/>
                <a:ea typeface="宋体" panose="02010600030101010101" pitchFamily="2" charset="-122"/>
              </a:endParaRPr>
            </a:p>
          </p:txBody>
        </p:sp>
        <p:sp>
          <p:nvSpPr>
            <p:cNvPr id="20497" name="Text Box 32"/>
            <p:cNvSpPr txBox="1">
              <a:spLocks noChangeArrowheads="1"/>
            </p:cNvSpPr>
            <p:nvPr/>
          </p:nvSpPr>
          <p:spPr bwMode="auto">
            <a:xfrm>
              <a:off x="4560" y="2448"/>
              <a:ext cx="720" cy="288"/>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zh-CN" altLang="en-US">
                  <a:latin typeface="Times New Roman" panose="02020603050405020304" pitchFamily="18" charset="0"/>
                  <a:ea typeface="宋体" panose="02010600030101010101" pitchFamily="2" charset="-122"/>
                </a:rPr>
                <a:t>（</a:t>
              </a:r>
              <a:r>
                <a:rPr kumimoji="0" lang="en-US" altLang="zh-CN">
                  <a:latin typeface="Times New Roman" panose="02020603050405020304" pitchFamily="18" charset="0"/>
                  <a:ea typeface="宋体" panose="02010600030101010101" pitchFamily="2" charset="-122"/>
                </a:rPr>
                <a:t>m,n</a:t>
              </a:r>
              <a:r>
                <a:rPr kumimoji="0" lang="zh-CN" altLang="en-US">
                  <a:latin typeface="Times New Roman" panose="02020603050405020304" pitchFamily="18" charset="0"/>
                  <a:ea typeface="宋体" panose="02010600030101010101" pitchFamily="2" charset="-122"/>
                </a:rPr>
                <a:t>）</a:t>
              </a:r>
              <a:endParaRPr kumimoji="0" lang="zh-CN" altLang="en-US">
                <a:latin typeface="Times New Roman" panose="02020603050405020304" pitchFamily="18" charset="0"/>
                <a:ea typeface="宋体" panose="02010600030101010101" pitchFamily="2" charset="-122"/>
              </a:endParaRPr>
            </a:p>
          </p:txBody>
        </p:sp>
        <p:sp>
          <p:nvSpPr>
            <p:cNvPr id="20498" name="Text Box 33"/>
            <p:cNvSpPr txBox="1">
              <a:spLocks noChangeArrowheads="1"/>
            </p:cNvSpPr>
            <p:nvPr/>
          </p:nvSpPr>
          <p:spPr bwMode="auto">
            <a:xfrm>
              <a:off x="5136" y="3456"/>
              <a:ext cx="144" cy="240"/>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en-US" altLang="zh-CN">
                  <a:latin typeface="Times New Roman" panose="02020603050405020304" pitchFamily="18" charset="0"/>
                  <a:ea typeface="宋体" panose="02010600030101010101" pitchFamily="2" charset="-122"/>
                </a:rPr>
                <a:t>x</a:t>
              </a:r>
              <a:endParaRPr kumimoji="0" lang="en-US" altLang="zh-CN">
                <a:latin typeface="Times New Roman" panose="02020603050405020304" pitchFamily="18" charset="0"/>
                <a:ea typeface="宋体" panose="02010600030101010101" pitchFamily="2" charset="-122"/>
              </a:endParaRPr>
            </a:p>
          </p:txBody>
        </p:sp>
        <p:sp>
          <p:nvSpPr>
            <p:cNvPr id="20499" name="Text Box 34"/>
            <p:cNvSpPr txBox="1">
              <a:spLocks noChangeArrowheads="1"/>
            </p:cNvSpPr>
            <p:nvPr/>
          </p:nvSpPr>
          <p:spPr bwMode="auto">
            <a:xfrm>
              <a:off x="3504" y="2112"/>
              <a:ext cx="192" cy="288"/>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en-US" altLang="zh-CN">
                  <a:latin typeface="Times New Roman" panose="02020603050405020304" pitchFamily="18" charset="0"/>
                  <a:ea typeface="宋体" panose="02010600030101010101" pitchFamily="2" charset="-122"/>
                </a:rPr>
                <a:t>y</a:t>
              </a:r>
              <a:endParaRPr kumimoji="0" lang="en-US" altLang="zh-CN">
                <a:latin typeface="Times New Roman" panose="02020603050405020304" pitchFamily="18" charset="0"/>
                <a:ea typeface="宋体" panose="02010600030101010101" pitchFamily="2" charset="-122"/>
              </a:endParaRPr>
            </a:p>
          </p:txBody>
        </p:sp>
        <p:grpSp>
          <p:nvGrpSpPr>
            <p:cNvPr id="20500" name="Group 36"/>
            <p:cNvGrpSpPr/>
            <p:nvPr/>
          </p:nvGrpSpPr>
          <p:grpSpPr bwMode="auto">
            <a:xfrm>
              <a:off x="3648" y="2208"/>
              <a:ext cx="1440" cy="1402"/>
              <a:chOff x="3748" y="2361"/>
              <a:chExt cx="1237" cy="1156"/>
            </a:xfrm>
          </p:grpSpPr>
          <p:sp>
            <p:nvSpPr>
              <p:cNvPr id="20501" name="Line 17"/>
              <p:cNvSpPr>
                <a:spLocks noChangeShapeType="1"/>
              </p:cNvSpPr>
              <p:nvPr/>
            </p:nvSpPr>
            <p:spPr bwMode="auto">
              <a:xfrm>
                <a:off x="4632" y="2718"/>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0502" name="Group 35"/>
              <p:cNvGrpSpPr/>
              <p:nvPr/>
            </p:nvGrpSpPr>
            <p:grpSpPr bwMode="auto">
              <a:xfrm>
                <a:off x="3748" y="2361"/>
                <a:ext cx="1237" cy="1156"/>
                <a:chOff x="3748" y="2361"/>
                <a:chExt cx="1237" cy="1156"/>
              </a:xfrm>
            </p:grpSpPr>
            <p:sp>
              <p:nvSpPr>
                <p:cNvPr id="20503" name="Line 21"/>
                <p:cNvSpPr>
                  <a:spLocks noChangeShapeType="1"/>
                </p:cNvSpPr>
                <p:nvPr/>
              </p:nvSpPr>
              <p:spPr bwMode="auto">
                <a:xfrm>
                  <a:off x="3755" y="3509"/>
                  <a:ext cx="1230" cy="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4" name="Line 22"/>
                <p:cNvSpPr>
                  <a:spLocks noChangeShapeType="1"/>
                </p:cNvSpPr>
                <p:nvPr/>
              </p:nvSpPr>
              <p:spPr bwMode="auto">
                <a:xfrm flipV="1">
                  <a:off x="3748" y="2361"/>
                  <a:ext cx="0" cy="1141"/>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5" name="Line 23"/>
                <p:cNvSpPr>
                  <a:spLocks noChangeShapeType="1"/>
                </p:cNvSpPr>
                <p:nvPr/>
              </p:nvSpPr>
              <p:spPr bwMode="auto">
                <a:xfrm>
                  <a:off x="3748" y="3327"/>
                  <a:ext cx="866"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06" name="Line 24"/>
                <p:cNvSpPr>
                  <a:spLocks noChangeShapeType="1"/>
                </p:cNvSpPr>
                <p:nvPr/>
              </p:nvSpPr>
              <p:spPr bwMode="auto">
                <a:xfrm>
                  <a:off x="3755" y="3134"/>
                  <a:ext cx="858"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07" name="Line 25"/>
                <p:cNvSpPr>
                  <a:spLocks noChangeShapeType="1"/>
                </p:cNvSpPr>
                <p:nvPr/>
              </p:nvSpPr>
              <p:spPr bwMode="auto">
                <a:xfrm>
                  <a:off x="3755" y="2923"/>
                  <a:ext cx="858"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08" name="Line 26"/>
                <p:cNvSpPr>
                  <a:spLocks noChangeShapeType="1"/>
                </p:cNvSpPr>
                <p:nvPr/>
              </p:nvSpPr>
              <p:spPr bwMode="auto">
                <a:xfrm>
                  <a:off x="3755" y="2721"/>
                  <a:ext cx="883"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09" name="Line 27"/>
                <p:cNvSpPr>
                  <a:spLocks noChangeShapeType="1"/>
                </p:cNvSpPr>
                <p:nvPr/>
              </p:nvSpPr>
              <p:spPr bwMode="auto">
                <a:xfrm>
                  <a:off x="3918" y="2730"/>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10" name="Line 28"/>
                <p:cNvSpPr>
                  <a:spLocks noChangeShapeType="1"/>
                </p:cNvSpPr>
                <p:nvPr/>
              </p:nvSpPr>
              <p:spPr bwMode="auto">
                <a:xfrm>
                  <a:off x="4080" y="2723"/>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11" name="Line 29"/>
                <p:cNvSpPr>
                  <a:spLocks noChangeShapeType="1"/>
                </p:cNvSpPr>
                <p:nvPr/>
              </p:nvSpPr>
              <p:spPr bwMode="auto">
                <a:xfrm>
                  <a:off x="4272" y="2736"/>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12" name="Line 30"/>
                <p:cNvSpPr>
                  <a:spLocks noChangeShapeType="1"/>
                </p:cNvSpPr>
                <p:nvPr/>
              </p:nvSpPr>
              <p:spPr bwMode="auto">
                <a:xfrm>
                  <a:off x="4464" y="2736"/>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20494" name="Rectangle 39"/>
          <p:cNvSpPr>
            <a:spLocks noChangeArrowheads="1"/>
          </p:cNvSpPr>
          <p:nvPr/>
        </p:nvSpPr>
        <p:spPr bwMode="auto">
          <a:xfrm>
            <a:off x="41910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346534" name="Object 38"/>
          <p:cNvGraphicFramePr>
            <a:graphicFrameLocks noChangeAspect="1"/>
          </p:cNvGraphicFramePr>
          <p:nvPr/>
        </p:nvGraphicFramePr>
        <p:xfrm>
          <a:off x="3276600" y="5300663"/>
          <a:ext cx="1790700" cy="363537"/>
        </p:xfrm>
        <a:graphic>
          <a:graphicData uri="http://schemas.openxmlformats.org/presentationml/2006/ole">
            <mc:AlternateContent xmlns:mc="http://schemas.openxmlformats.org/markup-compatibility/2006">
              <mc:Choice xmlns:v="urn:schemas-microsoft-com:vml" Requires="v">
                <p:oleObj spid="_x0000_s6148" name="公式" r:id="rId1" imgW="1790700" imgH="368300" progId="Equation.3">
                  <p:embed/>
                </p:oleObj>
              </mc:Choice>
              <mc:Fallback>
                <p:oleObj name="公式" r:id="rId1" imgW="1790700" imgH="368300" progId="Equation.3">
                  <p:embed/>
                  <p:pic>
                    <p:nvPicPr>
                      <p:cNvPr id="0" name="Object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5300663"/>
                        <a:ext cx="17907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649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46498">
                                            <p:txEl>
                                              <p:pRg st="2" end="2"/>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34653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346498">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346498">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346498">
                                            <p:txEl>
                                              <p:pRg st="5" end="5"/>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103465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115" y="1454785"/>
                <a:ext cx="8349615" cy="4288790"/>
              </a:xfrm>
            </p:spPr>
            <p:txBody>
              <a:bodyPr/>
              <a:p>
                <a:r>
                  <a:rPr lang="zh-CN" altLang="en-US" sz="2000">
                    <a:sym typeface="+mn-ea"/>
                  </a:rPr>
                  <a:t>在组合数学的全排列生成问题里，一个</a:t>
                </a:r>
                <a:r>
                  <a:rPr lang="zh-CN" altLang="en-US" sz="2000">
                    <a:sym typeface="+mn-ea"/>
                  </a:rPr>
                  <a:t>全排列与其</a:t>
                </a:r>
                <a:r>
                  <a:rPr lang="zh-CN" altLang="en-US" sz="2000">
                    <a:sym typeface="+mn-ea"/>
                  </a:rPr>
                  <a:t>生成序号</a:t>
                </a:r>
                <a:r>
                  <a:rPr lang="en-US" altLang="zh-CN" sz="2000">
                    <a:sym typeface="+mn-ea"/>
                  </a:rPr>
                  <a:t>m</a:t>
                </a:r>
                <a:r>
                  <a:rPr lang="zh-CN" altLang="en-US" sz="2000">
                    <a:sym typeface="+mn-ea"/>
                  </a:rPr>
                  <a:t>之间是一一对应的关系。</a:t>
                </a:r>
                <a:r>
                  <a:rPr lang="en-US" altLang="zh-CN" sz="2000">
                    <a:sym typeface="+mn-ea"/>
                  </a:rPr>
                  <a:t>    </a:t>
                </a:r>
                <a:endParaRPr lang="zh-CN" altLang="en-US" sz="2000"/>
              </a:p>
              <a:p>
                <a:r>
                  <a:rPr lang="zh-CN" altLang="en-US" sz="2000">
                    <a:sym typeface="+mn-ea"/>
                  </a:rPr>
                  <a:t>考虑如下结论：</a:t>
                </a:r>
                <a:endParaRPr lang="zh-CN" altLang="en-US" sz="2000"/>
              </a:p>
              <a:p>
                <a:pPr marL="0" indent="0">
                  <a:buNone/>
                </a:pPr>
                <a:r>
                  <a:rPr lang="en-US" altLang="zh-CN" sz="2000">
                    <a:sym typeface="+mn-ea"/>
                  </a:rPr>
                  <a:t>    </a:t>
                </a:r>
                <a:r>
                  <a:rPr lang="zh-CN" altLang="en-US" sz="2000">
                    <a:sym typeface="+mn-ea"/>
                  </a:rPr>
                  <a:t>每个排列的序号</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sym typeface="+mn-ea"/>
                      </a:rPr>
                      <m:t>m</m:t>
                    </m:r>
                    <m:r>
                      <a:rPr lang="en-US" altLang="zh-CN" sz="2000">
                        <a:latin typeface="Cambria Math" panose="02040503050406030204" pitchFamily="18" charset="0"/>
                        <a:cs typeface="Cambria Math" panose="02040503050406030204" pitchFamily="18" charset="0"/>
                        <a:sym typeface="+mn-ea"/>
                      </a:rPr>
                      <m:t>(</m:t>
                    </m:r>
                    <m:r>
                      <a:rPr lang="en-US" altLang="zh-CN" sz="2000">
                        <a:latin typeface="Cambria Math" panose="02040503050406030204" pitchFamily="18" charset="0"/>
                        <a:cs typeface="Cambria Math" panose="02040503050406030204" pitchFamily="18" charset="0"/>
                        <a:sym typeface="+mn-ea"/>
                      </a:rPr>
                      <m:t>0</m:t>
                    </m:r>
                    <m:r>
                      <a:rPr lang="en-US" altLang="zh-CN" sz="2000" b="1">
                        <a:latin typeface="Cambria Math" panose="02040503050406030204" pitchFamily="18" charset="0"/>
                        <a:cs typeface="Cambria Math" panose="02040503050406030204" pitchFamily="18" charset="0"/>
                        <a:sym typeface="+mn-ea"/>
                      </a:rPr>
                      <m:t>≤</m:t>
                    </m:r>
                    <m:r>
                      <m:rPr>
                        <m:sty m:val="p"/>
                      </m:rPr>
                      <a:rPr lang="en-US" altLang="zh-CN" sz="2000">
                        <a:latin typeface="Cambria Math" panose="02040503050406030204" pitchFamily="18" charset="0"/>
                        <a:cs typeface="Cambria Math" panose="02040503050406030204" pitchFamily="18" charset="0"/>
                        <a:sym typeface="+mn-ea"/>
                      </a:rPr>
                      <m:t>m</m:t>
                    </m:r>
                    <m:r>
                      <a:rPr lang="en-US" altLang="zh-CN" sz="2000" b="1">
                        <a:latin typeface="Cambria Math" panose="02040503050406030204" pitchFamily="18" charset="0"/>
                        <a:cs typeface="Cambria Math" panose="02040503050406030204" pitchFamily="18" charset="0"/>
                        <a:sym typeface="+mn-ea"/>
                      </a:rPr>
                      <m:t>≤</m:t>
                    </m:r>
                    <m:r>
                      <m:rPr>
                        <m:sty m:val="p"/>
                      </m:rPr>
                      <a:rPr lang="en-US" altLang="zh-CN" sz="2000">
                        <a:latin typeface="Cambria Math" panose="02040503050406030204" pitchFamily="18" charset="0"/>
                        <a:cs typeface="Cambria Math" panose="02040503050406030204" pitchFamily="18" charset="0"/>
                        <a:sym typeface="+mn-ea"/>
                      </a:rPr>
                      <m:t>n</m:t>
                    </m:r>
                    <m:r>
                      <a:rPr lang="en-US" altLang="zh-CN" sz="2000">
                        <a:latin typeface="Cambria Math" panose="02040503050406030204" pitchFamily="18" charset="0"/>
                        <a:cs typeface="Cambria Math" panose="02040503050406030204" pitchFamily="18" charset="0"/>
                        <a:sym typeface="+mn-ea"/>
                      </a:rPr>
                      <m:t>!</m:t>
                    </m:r>
                    <m:r>
                      <a:rPr lang="en-US" altLang="zh-CN" sz="2000">
                        <a:latin typeface="Cambria Math" panose="02040503050406030204" pitchFamily="18" charset="0"/>
                        <a:cs typeface="Cambria Math" panose="02040503050406030204" pitchFamily="18" charset="0"/>
                        <a:sym typeface="+mn-ea"/>
                      </a:rPr>
                      <m:t>−</m:t>
                    </m:r>
                    <m:r>
                      <a:rPr lang="en-US" altLang="zh-CN" sz="2000">
                        <a:latin typeface="Cambria Math" panose="02040503050406030204" pitchFamily="18" charset="0"/>
                        <a:cs typeface="Cambria Math" panose="02040503050406030204" pitchFamily="18" charset="0"/>
                        <a:sym typeface="+mn-ea"/>
                      </a:rPr>
                      <m:t>𝟏</m:t>
                    </m:r>
                    <m:r>
                      <a:rPr lang="en-US" altLang="zh-CN" sz="2000">
                        <a:latin typeface="Cambria Math" panose="02040503050406030204" pitchFamily="18" charset="0"/>
                        <a:cs typeface="Cambria Math" panose="02040503050406030204" pitchFamily="18" charset="0"/>
                        <a:sym typeface="+mn-ea"/>
                      </a:rPr>
                      <m:t>)</m:t>
                    </m:r>
                  </m:oMath>
                </a14:m>
                <a:r>
                  <a:rPr lang="zh-CN" altLang="en-US" sz="2000">
                    <a:sym typeface="+mn-ea"/>
                  </a:rPr>
                  <a:t>都可以唯一表示为</a:t>
                </a:r>
                <a:endParaRPr lang="zh-CN" altLang="en-US" sz="2000"/>
              </a:p>
              <a:p>
                <a:pPr marL="0" indent="0">
                  <a:buNone/>
                </a:pPr>
                <a:r>
                  <a:rPr lang="en-US" altLang="zh-CN" sz="2000">
                    <a:sym typeface="+mn-ea"/>
                  </a:rPr>
                  <a:t>      </a:t>
                </a:r>
                <a14:m>
                  <m:oMath xmlns:m="http://schemas.openxmlformats.org/officeDocument/2006/math">
                    <m:r>
                      <a:rPr lang="en-US" altLang="zh-CN" sz="2000">
                        <a:latin typeface="Cambria Math" panose="02040503050406030204" pitchFamily="18" charset="0"/>
                        <a:cs typeface="Cambria Math" panose="02040503050406030204" pitchFamily="18" charset="0"/>
                        <a:sym typeface="+mn-ea"/>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 </m:t>
                        </m:r>
                        <m:r>
                          <a:rPr lang="en-US" altLang="zh-CN" sz="2000" i="1">
                            <a:latin typeface="Cambria Math" panose="02040503050406030204" pitchFamily="18" charset="0"/>
                            <a:cs typeface="Cambria Math" panose="02040503050406030204" pitchFamily="18" charset="0"/>
                            <a:sym typeface="+mn-ea"/>
                          </a:rPr>
                          <m:t>𝒎</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𝒏</m:t>
                    </m:r>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𝟏</m:t>
                    </m:r>
                    <m:r>
                      <a:rPr lang="en-US" altLang="zh-CN" sz="2000" b="1"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𝟐</m:t>
                        </m:r>
                      </m:sub>
                    </m:sSub>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𝒏</m:t>
                    </m:r>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𝟐</m:t>
                    </m:r>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𝟐</m:t>
                        </m:r>
                      </m:sub>
                    </m:sSub>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𝟐</m:t>
                    </m:r>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𝟏</m:t>
                        </m:r>
                      </m:sub>
                    </m:sSub>
                    <m:r>
                      <a:rPr lang="en-US" altLang="zh-CN" sz="2000" b="1"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𝟏</m:t>
                    </m:r>
                    <m:r>
                      <a:rPr lang="en-US" altLang="zh-CN" sz="2000" b="1" i="1">
                        <a:latin typeface="Cambria Math" panose="02040503050406030204" pitchFamily="18" charset="0"/>
                        <a:cs typeface="Cambria Math" panose="02040503050406030204" pitchFamily="18" charset="0"/>
                        <a:sym typeface="+mn-ea"/>
                      </a:rPr>
                      <m:t>!</m:t>
                    </m:r>
                    <m:r>
                      <a:rPr lang="en-US" altLang="zh-CN" sz="2000">
                        <a:latin typeface="Cambria Math" panose="02040503050406030204" pitchFamily="18" charset="0"/>
                        <a:cs typeface="Cambria Math" panose="02040503050406030204" pitchFamily="18" charset="0"/>
                        <a:sym typeface="+mn-ea"/>
                      </a:rPr>
                      <m:t>，</m:t>
                    </m:r>
                  </m:oMath>
                </a14:m>
                <a:endParaRPr lang="en-US" altLang="zh-CN" sz="2000">
                  <a:latin typeface="Cambria Math" panose="02040503050406030204" pitchFamily="18" charset="0"/>
                  <a:cs typeface="Cambria Math" panose="02040503050406030204" pitchFamily="18" charset="0"/>
                  <a:sym typeface="+mn-ea"/>
                </a:endParaRPr>
              </a:p>
              <a:p>
                <a:pPr marL="0" indent="0">
                  <a:buNone/>
                </a:pPr>
                <a:r>
                  <a:rPr lang="en-US" altLang="zh-CN" sz="2000">
                    <a:latin typeface="Cambria Math" panose="02040503050406030204" pitchFamily="18" charset="0"/>
                    <a:cs typeface="Cambria Math" panose="02040503050406030204" pitchFamily="18" charset="0"/>
                    <a:sym typeface="+mn-ea"/>
                  </a:rPr>
                  <a:t>     </a:t>
                </a:r>
                <a:r>
                  <a:rPr lang="zh-CN" altLang="en-US" sz="2000">
                    <a:latin typeface="Cambria Math" panose="02040503050406030204" pitchFamily="18" charset="0"/>
                    <a:cs typeface="Cambria Math" panose="02040503050406030204" pitchFamily="18" charset="0"/>
                    <a:sym typeface="+mn-ea"/>
                  </a:rPr>
                  <a:t>其中</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𝒊</m:t>
                        </m:r>
                      </m:sub>
                    </m:sSub>
                  </m:oMath>
                </a14:m>
                <a:r>
                  <a:rPr lang="zh-CN" altLang="en-US" sz="2000" b="0">
                    <a:latin typeface="Cambria Math" panose="02040503050406030204" pitchFamily="18" charset="0"/>
                    <a:cs typeface="Cambria Math" panose="02040503050406030204" pitchFamily="18" charset="0"/>
                    <a:sym typeface="+mn-ea"/>
                  </a:rPr>
                  <a:t>满足</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𝟎</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𝒊</m:t>
                        </m:r>
                      </m:sub>
                    </m:sSub>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   ,  </m:t>
                    </m:r>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𝟐</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𝟑</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r>
                      <a:rPr lang="en-US" altLang="zh-CN" sz="2000" i="1">
                        <a:latin typeface="Cambria Math" panose="02040503050406030204" pitchFamily="18" charset="0"/>
                        <a:cs typeface="Cambria Math" panose="02040503050406030204" pitchFamily="18" charset="0"/>
                        <a:sym typeface="+mn-ea"/>
                      </a:rPr>
                      <m:t>.  </m:t>
                    </m:r>
                  </m:oMath>
                </a14:m>
                <a:endParaRPr lang="en-US" altLang="zh-CN" sz="2000" i="1">
                  <a:latin typeface="Cambria Math" panose="02040503050406030204" pitchFamily="18" charset="0"/>
                  <a:cs typeface="Cambria Math" panose="02040503050406030204" pitchFamily="18" charset="0"/>
                  <a:sym typeface="+mn-ea"/>
                </a:endParaRPr>
              </a:p>
              <a:p>
                <a:pPr marL="0" indent="0">
                  <a:buNone/>
                </a:pPr>
                <a:endParaRPr lang="zh-CN" altLang="en-US" sz="2000">
                  <a:sym typeface="+mn-ea"/>
                </a:endParaRPr>
              </a:p>
              <a:p>
                <a:pPr marL="0" indent="0">
                  <a:buNone/>
                </a:pPr>
                <a:r>
                  <a:rPr lang="zh-CN" altLang="en-US" sz="2000">
                    <a:sym typeface="+mn-ea"/>
                  </a:rPr>
                  <a:t>下面我们构造</a:t>
                </a:r>
                <a14:m>
                  <m:oMath xmlns:m="http://schemas.openxmlformats.org/officeDocument/2006/math">
                    <m:r>
                      <a:rPr lang="en-US" altLang="zh-CN" sz="2000">
                        <a:latin typeface="Cambria Math" panose="02040503050406030204" pitchFamily="18" charset="0"/>
                        <a:cs typeface="Cambria Math" panose="02040503050406030204" pitchFamily="18" charset="0"/>
                        <a:sym typeface="+mn-ea"/>
                      </a:rPr>
                      <m:t>0</m:t>
                    </m:r>
                    <m:r>
                      <a:rPr lang="en-US" altLang="zh-CN" sz="2000" b="1">
                        <a:latin typeface="Cambria Math" panose="02040503050406030204" pitchFamily="18" charset="0"/>
                        <a:cs typeface="Cambria Math" panose="02040503050406030204" pitchFamily="18" charset="0"/>
                        <a:sym typeface="+mn-ea"/>
                      </a:rPr>
                      <m:t>~</m:t>
                    </m:r>
                    <m:r>
                      <m:rPr>
                        <m:sty m:val="p"/>
                      </m:rPr>
                      <a:rPr lang="en-US" altLang="zh-CN" sz="2000">
                        <a:latin typeface="Cambria Math" panose="02040503050406030204" pitchFamily="18" charset="0"/>
                        <a:cs typeface="Cambria Math" panose="02040503050406030204" pitchFamily="18" charset="0"/>
                        <a:sym typeface="+mn-ea"/>
                      </a:rPr>
                      <m:t>n</m:t>
                    </m:r>
                    <m:r>
                      <a:rPr lang="en-US" altLang="zh-CN" sz="2000">
                        <a:latin typeface="Cambria Math" panose="02040503050406030204" pitchFamily="18" charset="0"/>
                        <a:cs typeface="Cambria Math" panose="02040503050406030204" pitchFamily="18" charset="0"/>
                        <a:sym typeface="+mn-ea"/>
                      </a:rPr>
                      <m:t>!−</m:t>
                    </m:r>
                    <m:r>
                      <a:rPr lang="en-US" altLang="zh-CN" sz="2000">
                        <a:latin typeface="Cambria Math" panose="02040503050406030204" pitchFamily="18" charset="0"/>
                        <a:cs typeface="Cambria Math" panose="02040503050406030204" pitchFamily="18" charset="0"/>
                        <a:sym typeface="+mn-ea"/>
                      </a:rPr>
                      <m:t>𝟏</m:t>
                    </m:r>
                  </m:oMath>
                </a14:m>
                <a:r>
                  <a:rPr lang="zh-CN" altLang="en-US" sz="2000" b="0">
                    <a:latin typeface="Cambria Math" panose="02040503050406030204" pitchFamily="18" charset="0"/>
                    <a:cs typeface="Cambria Math" panose="02040503050406030204" pitchFamily="18" charset="0"/>
                    <a:sym typeface="+mn-ea"/>
                  </a:rPr>
                  <a:t>共</a:t>
                </a:r>
                <a:r>
                  <a:rPr lang="en-US" altLang="zh-CN" sz="2000" b="0">
                    <a:latin typeface="Cambria Math" panose="02040503050406030204" pitchFamily="18" charset="0"/>
                    <a:cs typeface="Cambria Math" panose="02040503050406030204" pitchFamily="18" charset="0"/>
                    <a:sym typeface="+mn-ea"/>
                  </a:rPr>
                  <a:t>n!</a:t>
                </a:r>
                <a:r>
                  <a:rPr lang="zh-CN" altLang="en-US" sz="2000" b="0">
                    <a:latin typeface="Cambria Math" panose="02040503050406030204" pitchFamily="18" charset="0"/>
                    <a:cs typeface="Cambria Math" panose="02040503050406030204" pitchFamily="18" charset="0"/>
                    <a:sym typeface="+mn-ea"/>
                  </a:rPr>
                  <a:t>个整数和序</a:t>
                </a:r>
                <a14:m>
                  <m:oMath xmlns:m="http://schemas.openxmlformats.org/officeDocument/2006/math">
                    <m:r>
                      <a:rPr lang="zh-CN" altLang="en-US" sz="2000" b="0">
                        <a:latin typeface="Cambria Math" panose="02040503050406030204" pitchFamily="18" charset="0"/>
                        <a:cs typeface="Cambria Math" panose="02040503050406030204" pitchFamily="18" charset="0"/>
                        <a:sym typeface="+mn-ea"/>
                      </a:rPr>
                      <m:t>列</m:t>
                    </m:r>
                    <m:r>
                      <a:rPr lang="en-US" altLang="zh-CN" sz="2000" b="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r>
                      <a:rPr lang="en-US" altLang="zh-CN" sz="2000" b="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𝟐</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𝟐</m:t>
                        </m:r>
                      </m:sub>
                    </m:sSub>
                    <m:r>
                      <a:rPr lang="en-US" altLang="zh-CN" sz="2000" b="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𝒂</m:t>
                        </m:r>
                      </m:e>
                      <m:sub>
                        <m:r>
                          <a:rPr lang="en-US" altLang="zh-CN" sz="2000" i="1">
                            <a:latin typeface="Cambria Math" panose="02040503050406030204" pitchFamily="18" charset="0"/>
                            <a:cs typeface="Cambria Math" panose="02040503050406030204" pitchFamily="18" charset="0"/>
                            <a:sym typeface="+mn-ea"/>
                          </a:rPr>
                          <m:t>𝟏</m:t>
                        </m:r>
                      </m:sub>
                    </m:sSub>
                    <m:r>
                      <a:rPr lang="en-US" altLang="zh-CN" sz="2000" b="0" i="1">
                        <a:latin typeface="Cambria Math" panose="02040503050406030204" pitchFamily="18" charset="0"/>
                        <a:cs typeface="Cambria Math" panose="02040503050406030204" pitchFamily="18" charset="0"/>
                        <a:sym typeface="+mn-ea"/>
                      </a:rPr>
                      <m:t>)</m:t>
                    </m:r>
                  </m:oMath>
                </a14:m>
                <a:r>
                  <a:rPr lang="zh-CN" altLang="en-US" sz="2000" b="0">
                    <a:latin typeface="Cambria Math" panose="02040503050406030204" pitchFamily="18" charset="0"/>
                    <a:cs typeface="Cambria Math" panose="02040503050406030204" pitchFamily="18" charset="0"/>
                    <a:sym typeface="+mn-ea"/>
                  </a:rPr>
                  <a:t>之间的一一对应即可，不同的构造就是不同的生成</a:t>
                </a:r>
                <a:r>
                  <a:rPr lang="zh-CN" altLang="en-US" sz="2000" b="0">
                    <a:latin typeface="Cambria Math" panose="02040503050406030204" pitchFamily="18" charset="0"/>
                    <a:cs typeface="Cambria Math" panose="02040503050406030204" pitchFamily="18" charset="0"/>
                    <a:sym typeface="+mn-ea"/>
                  </a:rPr>
                  <a:t>算法。</a:t>
                </a:r>
                <a:r>
                  <a:rPr lang="zh-CN" altLang="en-US" sz="2000">
                    <a:sym typeface="+mn-ea"/>
                  </a:rPr>
                  <a:t> </a:t>
                </a:r>
                <a:r>
                  <a:rPr lang="en-US" altLang="zh-CN" sz="2000">
                    <a:sym typeface="+mn-ea"/>
                  </a:rPr>
                  <a:t> </a:t>
                </a: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539115" y="1454785"/>
                <a:ext cx="8349615" cy="4288790"/>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4EEE6A0-7C93-415B-8C5A-D48581B5A7D7}"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7987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EBAE41C-8DD2-4C30-AB67-D06F3BFBCE2B}"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25346" name="Rectangle 2"/>
          <p:cNvSpPr>
            <a:spLocks noGrp="1" noChangeArrowheads="1"/>
          </p:cNvSpPr>
          <p:nvPr>
            <p:ph type="body" idx="1"/>
          </p:nvPr>
        </p:nvSpPr>
        <p:spPr>
          <a:xfrm>
            <a:off x="250825" y="1268413"/>
            <a:ext cx="8421688" cy="4670425"/>
          </a:xfrm>
        </p:spPr>
        <p:txBody>
          <a:bodyPr/>
          <a:lstStyle/>
          <a:p>
            <a:pPr marL="571500" indent="-571500" algn="just" eaLnBrk="1" hangingPunct="1">
              <a:buSzTx/>
              <a:buFont typeface="Wingdings" panose="05000000000000000000" pitchFamily="2" charset="2"/>
              <a:buChar char="§"/>
            </a:pPr>
            <a:r>
              <a:rPr lang="zh-CN" altLang="en-US" dirty="0">
                <a:latin typeface="黑体" panose="02010609060101010101" charset="-122"/>
              </a:rPr>
              <a:t>例</a:t>
            </a:r>
            <a:r>
              <a:rPr lang="en-US" altLang="zh-CN" dirty="0">
                <a:latin typeface="黑体" panose="02010609060101010101" charset="-122"/>
              </a:rPr>
              <a:t>1.44</a:t>
            </a:r>
            <a:r>
              <a:rPr lang="zh-CN" altLang="en-US" dirty="0">
                <a:latin typeface="黑体" panose="02010609060101010101" charset="-122"/>
              </a:rPr>
              <a:t>从</a:t>
            </a:r>
            <a:r>
              <a:rPr lang="en-US" altLang="zh-CN" dirty="0">
                <a:latin typeface="黑体" panose="02010609060101010101" charset="-122"/>
              </a:rPr>
              <a:t>(0,0)</a:t>
            </a:r>
            <a:r>
              <a:rPr lang="zh-CN" altLang="en-US" dirty="0">
                <a:latin typeface="黑体" panose="02010609060101010101" charset="-122"/>
              </a:rPr>
              <a:t>点到达</a:t>
            </a:r>
            <a:r>
              <a:rPr lang="en-US" altLang="zh-CN" dirty="0">
                <a:latin typeface="黑体" panose="02010609060101010101" charset="-122"/>
              </a:rPr>
              <a:t>(</a:t>
            </a:r>
            <a:r>
              <a:rPr lang="en-US" altLang="zh-CN" dirty="0" err="1">
                <a:latin typeface="黑体" panose="02010609060101010101" charset="-122"/>
              </a:rPr>
              <a:t>m,n</a:t>
            </a:r>
            <a:r>
              <a:rPr lang="en-US" altLang="zh-CN" dirty="0">
                <a:latin typeface="黑体" panose="02010609060101010101" charset="-122"/>
              </a:rPr>
              <a:t>)</a:t>
            </a:r>
            <a:r>
              <a:rPr lang="zh-CN" altLang="en-US" dirty="0">
                <a:latin typeface="黑体" panose="02010609060101010101" charset="-122"/>
              </a:rPr>
              <a:t>点</a:t>
            </a:r>
            <a:r>
              <a:rPr lang="en-US" altLang="zh-CN" dirty="0">
                <a:latin typeface="黑体" panose="02010609060101010101" charset="-122"/>
              </a:rPr>
              <a:t>(m&lt;n)</a:t>
            </a:r>
            <a:r>
              <a:rPr lang="zh-CN" altLang="en-US" dirty="0">
                <a:latin typeface="黑体" panose="02010609060101010101" charset="-122"/>
              </a:rPr>
              <a:t>，要求中间所经过的每一个格子点</a:t>
            </a:r>
            <a:r>
              <a:rPr lang="en-US" altLang="zh-CN" dirty="0">
                <a:latin typeface="黑体" panose="02010609060101010101" charset="-122"/>
              </a:rPr>
              <a:t>(</a:t>
            </a:r>
            <a:r>
              <a:rPr lang="en-US" altLang="zh-CN" dirty="0" err="1">
                <a:latin typeface="黑体" panose="02010609060101010101" charset="-122"/>
              </a:rPr>
              <a:t>a,b</a:t>
            </a:r>
            <a:r>
              <a:rPr lang="en-US" altLang="zh-CN" dirty="0">
                <a:latin typeface="黑体" panose="02010609060101010101" charset="-122"/>
              </a:rPr>
              <a:t>)</a:t>
            </a:r>
            <a:r>
              <a:rPr lang="zh-CN" altLang="en-US" dirty="0">
                <a:latin typeface="黑体" panose="02010609060101010101" charset="-122"/>
              </a:rPr>
              <a:t>恒满足</a:t>
            </a:r>
            <a:r>
              <a:rPr lang="en-US" altLang="zh-CN" dirty="0">
                <a:latin typeface="黑体" panose="02010609060101010101" charset="-122"/>
              </a:rPr>
              <a:t>b&gt;a</a:t>
            </a:r>
            <a:r>
              <a:rPr lang="zh-CN" altLang="en-US" dirty="0">
                <a:latin typeface="黑体" panose="02010609060101010101" charset="-122"/>
              </a:rPr>
              <a:t>，问有多少条路径？</a:t>
            </a:r>
            <a:endParaRPr lang="zh-CN" altLang="en-US" dirty="0">
              <a:latin typeface="黑体" panose="02010609060101010101" charset="-122"/>
            </a:endParaRPr>
          </a:p>
          <a:p>
            <a:pPr marL="571500" indent="-571500" algn="just" eaLnBrk="1" hangingPunct="1">
              <a:buSzTx/>
              <a:buFont typeface="Wingdings" panose="05000000000000000000" pitchFamily="2" charset="2"/>
              <a:buChar char="§"/>
            </a:pPr>
            <a:r>
              <a:rPr lang="zh-CN" altLang="en-US" dirty="0"/>
              <a:t>解 </a:t>
            </a:r>
            <a:r>
              <a:rPr lang="zh-CN" altLang="en-US" dirty="0">
                <a:latin typeface="黑体" panose="02010609060101010101" charset="-122"/>
              </a:rPr>
              <a:t>路径的第一步必然是从</a:t>
            </a:r>
            <a:r>
              <a:rPr lang="en-US" altLang="zh-CN" dirty="0">
                <a:latin typeface="黑体" panose="02010609060101010101" charset="-122"/>
              </a:rPr>
              <a:t>(0,0)</a:t>
            </a:r>
            <a:r>
              <a:rPr lang="zh-CN" altLang="en-US" dirty="0">
                <a:latin typeface="黑体" panose="02010609060101010101" charset="-122"/>
              </a:rPr>
              <a:t>点到达</a:t>
            </a:r>
            <a:r>
              <a:rPr lang="en-US" altLang="zh-CN" dirty="0">
                <a:latin typeface="黑体" panose="02010609060101010101" charset="-122"/>
              </a:rPr>
              <a:t>(0,1)</a:t>
            </a:r>
            <a:r>
              <a:rPr lang="zh-CN" altLang="en-US" dirty="0">
                <a:latin typeface="黑体" panose="02010609060101010101" charset="-122"/>
              </a:rPr>
              <a:t>点，问题等价于求从</a:t>
            </a:r>
            <a:r>
              <a:rPr lang="en-US" altLang="zh-CN" dirty="0">
                <a:latin typeface="黑体" panose="02010609060101010101" charset="-122"/>
              </a:rPr>
              <a:t>(0,1)</a:t>
            </a:r>
            <a:r>
              <a:rPr lang="zh-CN" altLang="en-US" dirty="0">
                <a:latin typeface="黑体" panose="02010609060101010101" charset="-122"/>
              </a:rPr>
              <a:t>点到达</a:t>
            </a:r>
            <a:r>
              <a:rPr lang="en-US" altLang="zh-CN" dirty="0">
                <a:latin typeface="黑体" panose="02010609060101010101" charset="-122"/>
              </a:rPr>
              <a:t>(</a:t>
            </a:r>
            <a:r>
              <a:rPr lang="en-US" altLang="zh-CN" dirty="0" err="1">
                <a:latin typeface="黑体" panose="02010609060101010101" charset="-122"/>
              </a:rPr>
              <a:t>m,n</a:t>
            </a:r>
            <a:r>
              <a:rPr lang="en-US" altLang="zh-CN" dirty="0">
                <a:latin typeface="黑体" panose="02010609060101010101" charset="-122"/>
              </a:rPr>
              <a:t>)</a:t>
            </a:r>
            <a:r>
              <a:rPr lang="zh-CN" altLang="en-US" dirty="0">
                <a:latin typeface="黑体" panose="02010609060101010101" charset="-122"/>
              </a:rPr>
              <a:t>的满足条件的路径数。所求路径数为</a:t>
            </a:r>
            <a:endParaRPr lang="zh-CN" altLang="en-US" dirty="0">
              <a:latin typeface="黑体" panose="02010609060101010101" charset="-122"/>
            </a:endParaRPr>
          </a:p>
          <a:p>
            <a:pPr marL="571500" indent="-571500" algn="just" eaLnBrk="1" hangingPunct="1">
              <a:buSzTx/>
              <a:buFont typeface="Wingdings" panose="05000000000000000000" pitchFamily="2" charset="2"/>
              <a:buChar char="§"/>
            </a:pPr>
            <a:endParaRPr lang="en-US" altLang="zh-CN" dirty="0">
              <a:latin typeface="黑体" panose="02010609060101010101" charset="-122"/>
            </a:endParaRPr>
          </a:p>
        </p:txBody>
      </p:sp>
      <p:sp>
        <p:nvSpPr>
          <p:cNvPr id="79877"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黑体" panose="02010609060101010101" charset="-122"/>
                <a:ea typeface="黑体" panose="02010609060101010101" charset="-122"/>
                <a:sym typeface="+mn-ea"/>
              </a:rPr>
              <a:t>格路问题</a:t>
            </a:r>
            <a:r>
              <a:rPr lang="en-US" altLang="zh-CN" dirty="0">
                <a:latin typeface="黑体" panose="02010609060101010101" charset="-122"/>
                <a:ea typeface="黑体" panose="02010609060101010101" charset="-122"/>
                <a:sym typeface="+mn-ea"/>
              </a:rPr>
              <a:t>2</a:t>
            </a:r>
            <a:endParaRPr lang="en-US" altLang="zh-CN" dirty="0">
              <a:latin typeface="黑体" panose="02010609060101010101" charset="-122"/>
              <a:ea typeface="黑体" panose="02010609060101010101" charset="-122"/>
              <a:sym typeface="+mn-ea"/>
            </a:endParaRPr>
          </a:p>
        </p:txBody>
      </p:sp>
      <p:sp>
        <p:nvSpPr>
          <p:cNvPr id="7987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7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8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9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9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9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9893" name="Rectangle 46"/>
          <p:cNvSpPr>
            <a:spLocks noChangeArrowheads="1"/>
          </p:cNvSpPr>
          <p:nvPr/>
        </p:nvSpPr>
        <p:spPr bwMode="auto">
          <a:xfrm>
            <a:off x="0" y="29860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25389" name="Object 45"/>
          <p:cNvGraphicFramePr>
            <a:graphicFrameLocks noChangeAspect="1"/>
          </p:cNvGraphicFramePr>
          <p:nvPr/>
        </p:nvGraphicFramePr>
        <p:xfrm>
          <a:off x="971550" y="5229225"/>
          <a:ext cx="7551738" cy="949325"/>
        </p:xfrm>
        <a:graphic>
          <a:graphicData uri="http://schemas.openxmlformats.org/presentationml/2006/ole">
            <mc:AlternateContent xmlns:mc="http://schemas.openxmlformats.org/markup-compatibility/2006">
              <mc:Choice xmlns:v="urn:schemas-microsoft-com:vml" Requires="v">
                <p:oleObj spid="_x0000_s46086" name="公式" r:id="rId1" imgW="7543800" imgH="952500" progId="Equation.3">
                  <p:embed/>
                </p:oleObj>
              </mc:Choice>
              <mc:Fallback>
                <p:oleObj name="公式" r:id="rId1" imgW="7543800" imgH="952500" progId="Equation.3">
                  <p:embed/>
                  <p:pic>
                    <p:nvPicPr>
                      <p:cNvPr id="0" name="Object 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5229225"/>
                        <a:ext cx="7551738"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5391" name="Object 47"/>
          <p:cNvGraphicFramePr>
            <a:graphicFrameLocks noChangeAspect="1"/>
          </p:cNvGraphicFramePr>
          <p:nvPr/>
        </p:nvGraphicFramePr>
        <p:xfrm>
          <a:off x="1258888" y="4005263"/>
          <a:ext cx="3916362" cy="1038225"/>
        </p:xfrm>
        <a:graphic>
          <a:graphicData uri="http://schemas.openxmlformats.org/presentationml/2006/ole">
            <mc:AlternateContent xmlns:mc="http://schemas.openxmlformats.org/markup-compatibility/2006">
              <mc:Choice xmlns:v="urn:schemas-microsoft-com:vml" Requires="v">
                <p:oleObj spid="_x0000_s46087" name="公式" r:id="rId3" imgW="3911600" imgH="1041400" progId="Equation.3">
                  <p:embed/>
                </p:oleObj>
              </mc:Choice>
              <mc:Fallback>
                <p:oleObj name="公式" r:id="rId3" imgW="3911600" imgH="1041400" progId="Equation.3">
                  <p:embed/>
                  <p:pic>
                    <p:nvPicPr>
                      <p:cNvPr id="0"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4005263"/>
                        <a:ext cx="3916362"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253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253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25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8"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C6CFA47E-ADF4-4D14-9562-5E9AFBAEF8C7}"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0899"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0743728-BD3B-4F5B-AA6A-3137304F4E11}"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0900" name="Rectangle 2"/>
          <p:cNvSpPr>
            <a:spLocks noGrp="1" noChangeArrowheads="1"/>
          </p:cNvSpPr>
          <p:nvPr>
            <p:ph type="body" idx="1"/>
          </p:nvPr>
        </p:nvSpPr>
        <p:spPr>
          <a:xfrm>
            <a:off x="250825" y="1501775"/>
            <a:ext cx="8421688" cy="4670425"/>
          </a:xfrm>
        </p:spPr>
        <p:txBody>
          <a:bodyPr/>
          <a:lstStyle/>
          <a:p>
            <a:pPr marL="571500" indent="-571500" algn="just" eaLnBrk="1" hangingPunct="1">
              <a:buSzTx/>
              <a:buFont typeface="Wingdings" panose="05000000000000000000" pitchFamily="2" charset="2"/>
              <a:buChar char="§"/>
            </a:pPr>
            <a:endParaRPr lang="zh-CN" altLang="zh-CN">
              <a:latin typeface="黑体" panose="02010609060101010101" charset="-122"/>
            </a:endParaRPr>
          </a:p>
        </p:txBody>
      </p:sp>
      <p:sp>
        <p:nvSpPr>
          <p:cNvPr id="80901" name="Rectangle 3"/>
          <p:cNvSpPr>
            <a:spLocks noGrp="1" noChangeArrowheads="1"/>
          </p:cNvSpPr>
          <p:nvPr>
            <p:ph type="title"/>
          </p:nvPr>
        </p:nvSpPr>
        <p:spPr>
          <a:xfrm>
            <a:off x="1295400" y="152400"/>
            <a:ext cx="6386513" cy="882650"/>
          </a:xfrm>
          <a:noFill/>
        </p:spPr>
        <p:txBody>
          <a:bodyPr/>
          <a:lstStyle/>
          <a:p>
            <a:pPr eaLnBrk="1" hangingPunct="1"/>
            <a:endParaRPr lang="zh-CN" altLang="en-US" dirty="0">
              <a:latin typeface="黑体" panose="02010609060101010101" charset="-122"/>
              <a:ea typeface="黑体" panose="02010609060101010101" charset="-122"/>
            </a:endParaRPr>
          </a:p>
        </p:txBody>
      </p:sp>
      <p:sp>
        <p:nvSpPr>
          <p:cNvPr id="8090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0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1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1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1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13"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1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80915" name="Group 64"/>
          <p:cNvGrpSpPr/>
          <p:nvPr/>
        </p:nvGrpSpPr>
        <p:grpSpPr bwMode="auto">
          <a:xfrm>
            <a:off x="1547813" y="2276475"/>
            <a:ext cx="4679950" cy="3160713"/>
            <a:chOff x="975" y="1434"/>
            <a:chExt cx="2948" cy="1991"/>
          </a:xfrm>
        </p:grpSpPr>
        <p:sp>
          <p:nvSpPr>
            <p:cNvPr id="80916" name="Text Box 40"/>
            <p:cNvSpPr txBox="1">
              <a:spLocks noChangeArrowheads="1"/>
            </p:cNvSpPr>
            <p:nvPr/>
          </p:nvSpPr>
          <p:spPr bwMode="auto">
            <a:xfrm>
              <a:off x="1020" y="3067"/>
              <a:ext cx="728" cy="267"/>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黑体" panose="02010609060101010101" charset="-122"/>
                  <a:ea typeface="黑体" panose="02010609060101010101" charset="-122"/>
                </a:rPr>
                <a:t>(0,0)</a:t>
              </a:r>
              <a:endParaRPr lang="en-US" altLang="zh-CN" b="1">
                <a:latin typeface="黑体" panose="02010609060101010101" charset="-122"/>
                <a:ea typeface="黑体" panose="02010609060101010101" charset="-122"/>
              </a:endParaRPr>
            </a:p>
          </p:txBody>
        </p:sp>
        <p:sp>
          <p:nvSpPr>
            <p:cNvPr id="80917" name="Text Box 41"/>
            <p:cNvSpPr txBox="1">
              <a:spLocks noChangeArrowheads="1"/>
            </p:cNvSpPr>
            <p:nvPr/>
          </p:nvSpPr>
          <p:spPr bwMode="auto">
            <a:xfrm>
              <a:off x="1791" y="3158"/>
              <a:ext cx="545" cy="267"/>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黑体" panose="02010609060101010101" charset="-122"/>
                  <a:ea typeface="黑体" panose="02010609060101010101" charset="-122"/>
                </a:rPr>
                <a:t>(1,0)</a:t>
              </a:r>
              <a:endParaRPr lang="en-US" altLang="zh-CN" b="1">
                <a:latin typeface="黑体" panose="02010609060101010101" charset="-122"/>
                <a:ea typeface="黑体" panose="02010609060101010101" charset="-122"/>
              </a:endParaRPr>
            </a:p>
          </p:txBody>
        </p:sp>
        <p:sp>
          <p:nvSpPr>
            <p:cNvPr id="80918" name="Text Box 42"/>
            <p:cNvSpPr txBox="1">
              <a:spLocks noChangeArrowheads="1"/>
            </p:cNvSpPr>
            <p:nvPr/>
          </p:nvSpPr>
          <p:spPr bwMode="auto">
            <a:xfrm>
              <a:off x="975" y="2614"/>
              <a:ext cx="610" cy="267"/>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黑体" panose="02010609060101010101" charset="-122"/>
                  <a:ea typeface="黑体" panose="02010609060101010101" charset="-122"/>
                </a:rPr>
                <a:t>(0,1)</a:t>
              </a:r>
              <a:endParaRPr lang="en-US" altLang="zh-CN" b="1">
                <a:latin typeface="黑体" panose="02010609060101010101" charset="-122"/>
                <a:ea typeface="黑体" panose="02010609060101010101" charset="-122"/>
              </a:endParaRPr>
            </a:p>
          </p:txBody>
        </p:sp>
        <p:sp>
          <p:nvSpPr>
            <p:cNvPr id="80919" name="Text Box 43"/>
            <p:cNvSpPr txBox="1">
              <a:spLocks noChangeArrowheads="1"/>
            </p:cNvSpPr>
            <p:nvPr/>
          </p:nvSpPr>
          <p:spPr bwMode="auto">
            <a:xfrm>
              <a:off x="3198" y="1979"/>
              <a:ext cx="544" cy="306"/>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黑体" panose="02010609060101010101" charset="-122"/>
                  <a:ea typeface="黑体" panose="02010609060101010101" charset="-122"/>
                </a:rPr>
                <a:t>y=x</a:t>
              </a:r>
              <a:endParaRPr lang="en-US" altLang="zh-CN" b="1">
                <a:latin typeface="黑体" panose="02010609060101010101" charset="-122"/>
                <a:ea typeface="黑体" panose="02010609060101010101" charset="-122"/>
              </a:endParaRPr>
            </a:p>
          </p:txBody>
        </p:sp>
        <p:sp>
          <p:nvSpPr>
            <p:cNvPr id="80920" name="Text Box 51"/>
            <p:cNvSpPr txBox="1">
              <a:spLocks noChangeArrowheads="1"/>
            </p:cNvSpPr>
            <p:nvPr/>
          </p:nvSpPr>
          <p:spPr bwMode="auto">
            <a:xfrm>
              <a:off x="3152" y="1434"/>
              <a:ext cx="451" cy="267"/>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黑体" panose="02010609060101010101" charset="-122"/>
                  <a:ea typeface="黑体" panose="02010609060101010101" charset="-122"/>
                </a:rPr>
                <a:t>(m,n)</a:t>
              </a:r>
              <a:endParaRPr lang="en-US" altLang="zh-CN" b="1">
                <a:latin typeface="黑体" panose="02010609060101010101" charset="-122"/>
                <a:ea typeface="黑体" panose="02010609060101010101" charset="-122"/>
              </a:endParaRPr>
            </a:p>
          </p:txBody>
        </p:sp>
        <p:grpSp>
          <p:nvGrpSpPr>
            <p:cNvPr id="80921" name="Group 63"/>
            <p:cNvGrpSpPr/>
            <p:nvPr/>
          </p:nvGrpSpPr>
          <p:grpSpPr bwMode="auto">
            <a:xfrm>
              <a:off x="1474" y="1480"/>
              <a:ext cx="2449" cy="1667"/>
              <a:chOff x="1474" y="2069"/>
              <a:chExt cx="2449" cy="1667"/>
            </a:xfrm>
          </p:grpSpPr>
          <p:grpSp>
            <p:nvGrpSpPr>
              <p:cNvPr id="80922" name="Group 61"/>
              <p:cNvGrpSpPr/>
              <p:nvPr/>
            </p:nvGrpSpPr>
            <p:grpSpPr bwMode="auto">
              <a:xfrm>
                <a:off x="1474" y="2069"/>
                <a:ext cx="2449" cy="1667"/>
                <a:chOff x="1429" y="1392"/>
                <a:chExt cx="2449" cy="1667"/>
              </a:xfrm>
            </p:grpSpPr>
            <p:sp>
              <p:nvSpPr>
                <p:cNvPr id="80924" name="Line 24"/>
                <p:cNvSpPr>
                  <a:spLocks noChangeShapeType="1"/>
                </p:cNvSpPr>
                <p:nvPr/>
              </p:nvSpPr>
              <p:spPr bwMode="auto">
                <a:xfrm>
                  <a:off x="1471" y="2686"/>
                  <a:ext cx="1017"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25" name="Line 37"/>
                <p:cNvSpPr>
                  <a:spLocks noChangeShapeType="1"/>
                </p:cNvSpPr>
                <p:nvPr/>
              </p:nvSpPr>
              <p:spPr bwMode="auto">
                <a:xfrm flipV="1">
                  <a:off x="1987" y="2339"/>
                  <a:ext cx="0" cy="693"/>
                </a:xfrm>
                <a:prstGeom prst="line">
                  <a:avLst/>
                </a:prstGeom>
                <a:noFill/>
                <a:ln w="28575">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nvGrpSpPr>
                <p:cNvPr id="80926" name="Group 60"/>
                <p:cNvGrpSpPr/>
                <p:nvPr/>
              </p:nvGrpSpPr>
              <p:grpSpPr bwMode="auto">
                <a:xfrm>
                  <a:off x="1429" y="1392"/>
                  <a:ext cx="2449" cy="1667"/>
                  <a:chOff x="1429" y="1392"/>
                  <a:chExt cx="2449" cy="1667"/>
                </a:xfrm>
              </p:grpSpPr>
              <p:sp>
                <p:nvSpPr>
                  <p:cNvPr id="80927" name="Line 26"/>
                  <p:cNvSpPr>
                    <a:spLocks noChangeShapeType="1"/>
                  </p:cNvSpPr>
                  <p:nvPr/>
                </p:nvSpPr>
                <p:spPr bwMode="auto">
                  <a:xfrm>
                    <a:off x="2475" y="2059"/>
                    <a:ext cx="405"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28" name="Oval 33"/>
                  <p:cNvSpPr>
                    <a:spLocks noChangeArrowheads="1"/>
                  </p:cNvSpPr>
                  <p:nvPr/>
                </p:nvSpPr>
                <p:spPr bwMode="auto">
                  <a:xfrm>
                    <a:off x="2833" y="2045"/>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80929" name="Group 59"/>
                  <p:cNvGrpSpPr/>
                  <p:nvPr/>
                </p:nvGrpSpPr>
                <p:grpSpPr bwMode="auto">
                  <a:xfrm>
                    <a:off x="1429" y="1392"/>
                    <a:ext cx="2449" cy="1667"/>
                    <a:chOff x="1429" y="1392"/>
                    <a:chExt cx="2449" cy="1667"/>
                  </a:xfrm>
                </p:grpSpPr>
                <p:sp>
                  <p:nvSpPr>
                    <p:cNvPr id="80930" name="Line 27"/>
                    <p:cNvSpPr>
                      <a:spLocks noChangeShapeType="1"/>
                    </p:cNvSpPr>
                    <p:nvPr/>
                  </p:nvSpPr>
                  <p:spPr bwMode="auto">
                    <a:xfrm flipV="1">
                      <a:off x="2872" y="1592"/>
                      <a:ext cx="0" cy="48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31" name="Line 28"/>
                    <p:cNvSpPr>
                      <a:spLocks noChangeShapeType="1"/>
                    </p:cNvSpPr>
                    <p:nvPr/>
                  </p:nvSpPr>
                  <p:spPr bwMode="auto">
                    <a:xfrm>
                      <a:off x="2872" y="1592"/>
                      <a:ext cx="305"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32" name="Line 39"/>
                    <p:cNvSpPr>
                      <a:spLocks noChangeShapeType="1"/>
                    </p:cNvSpPr>
                    <p:nvPr/>
                  </p:nvSpPr>
                  <p:spPr bwMode="auto">
                    <a:xfrm flipV="1">
                      <a:off x="2860" y="2085"/>
                      <a:ext cx="0" cy="254"/>
                    </a:xfrm>
                    <a:prstGeom prst="line">
                      <a:avLst/>
                    </a:prstGeom>
                    <a:noFill/>
                    <a:ln w="28575">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nvGrpSpPr>
                    <p:cNvPr id="80933" name="Group 58"/>
                    <p:cNvGrpSpPr/>
                    <p:nvPr/>
                  </p:nvGrpSpPr>
                  <p:grpSpPr bwMode="auto">
                    <a:xfrm>
                      <a:off x="1429" y="1392"/>
                      <a:ext cx="2449" cy="1667"/>
                      <a:chOff x="1429" y="1392"/>
                      <a:chExt cx="2449" cy="1667"/>
                    </a:xfrm>
                  </p:grpSpPr>
                  <p:sp>
                    <p:nvSpPr>
                      <p:cNvPr id="80934" name="Line 25"/>
                      <p:cNvSpPr>
                        <a:spLocks noChangeShapeType="1"/>
                      </p:cNvSpPr>
                      <p:nvPr/>
                    </p:nvSpPr>
                    <p:spPr bwMode="auto">
                      <a:xfrm flipV="1">
                        <a:off x="2475" y="2059"/>
                        <a:ext cx="0" cy="627"/>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80935" name="Group 57"/>
                      <p:cNvGrpSpPr/>
                      <p:nvPr/>
                    </p:nvGrpSpPr>
                    <p:grpSpPr bwMode="auto">
                      <a:xfrm>
                        <a:off x="1429" y="1392"/>
                        <a:ext cx="2449" cy="1667"/>
                        <a:chOff x="1429" y="1392"/>
                        <a:chExt cx="2449" cy="1667"/>
                      </a:xfrm>
                    </p:grpSpPr>
                    <p:sp>
                      <p:nvSpPr>
                        <p:cNvPr id="80936" name="Line 30"/>
                        <p:cNvSpPr>
                          <a:spLocks noChangeShapeType="1"/>
                        </p:cNvSpPr>
                        <p:nvPr/>
                      </p:nvSpPr>
                      <p:spPr bwMode="auto">
                        <a:xfrm flipV="1">
                          <a:off x="1471" y="1618"/>
                          <a:ext cx="2062" cy="1414"/>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80937" name="Group 56"/>
                        <p:cNvGrpSpPr/>
                        <p:nvPr/>
                      </p:nvGrpSpPr>
                      <p:grpSpPr bwMode="auto">
                        <a:xfrm>
                          <a:off x="1429" y="1392"/>
                          <a:ext cx="2449" cy="1667"/>
                          <a:chOff x="1429" y="1392"/>
                          <a:chExt cx="2449" cy="1667"/>
                        </a:xfrm>
                      </p:grpSpPr>
                      <p:sp>
                        <p:nvSpPr>
                          <p:cNvPr id="80938" name="Oval 31"/>
                          <p:cNvSpPr>
                            <a:spLocks noChangeArrowheads="1"/>
                          </p:cNvSpPr>
                          <p:nvPr/>
                        </p:nvSpPr>
                        <p:spPr bwMode="auto">
                          <a:xfrm>
                            <a:off x="1947" y="2645"/>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39" name="Oval 34"/>
                          <p:cNvSpPr>
                            <a:spLocks noChangeArrowheads="1"/>
                          </p:cNvSpPr>
                          <p:nvPr/>
                        </p:nvSpPr>
                        <p:spPr bwMode="auto">
                          <a:xfrm>
                            <a:off x="1947" y="2992"/>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0940" name="Line 38"/>
                          <p:cNvSpPr>
                            <a:spLocks noChangeShapeType="1"/>
                          </p:cNvSpPr>
                          <p:nvPr/>
                        </p:nvSpPr>
                        <p:spPr bwMode="auto">
                          <a:xfrm>
                            <a:off x="1987" y="2339"/>
                            <a:ext cx="885" cy="0"/>
                          </a:xfrm>
                          <a:prstGeom prst="line">
                            <a:avLst/>
                          </a:prstGeom>
                          <a:noFill/>
                          <a:ln w="28575">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nvGrpSpPr>
                          <p:cNvPr id="80941" name="Group 55"/>
                          <p:cNvGrpSpPr/>
                          <p:nvPr/>
                        </p:nvGrpSpPr>
                        <p:grpSpPr bwMode="auto">
                          <a:xfrm>
                            <a:off x="1429" y="1392"/>
                            <a:ext cx="2449" cy="1654"/>
                            <a:chOff x="1429" y="1392"/>
                            <a:chExt cx="2449" cy="1654"/>
                          </a:xfrm>
                        </p:grpSpPr>
                        <p:sp>
                          <p:nvSpPr>
                            <p:cNvPr id="80942" name="Oval 36"/>
                            <p:cNvSpPr>
                              <a:spLocks noChangeArrowheads="1"/>
                            </p:cNvSpPr>
                            <p:nvPr/>
                          </p:nvSpPr>
                          <p:spPr bwMode="auto">
                            <a:xfrm>
                              <a:off x="3152" y="1570"/>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80943" name="Group 54"/>
                            <p:cNvGrpSpPr/>
                            <p:nvPr/>
                          </p:nvGrpSpPr>
                          <p:grpSpPr bwMode="auto">
                            <a:xfrm>
                              <a:off x="1429" y="1392"/>
                              <a:ext cx="2449" cy="1654"/>
                              <a:chOff x="1429" y="1392"/>
                              <a:chExt cx="2449" cy="1654"/>
                            </a:xfrm>
                          </p:grpSpPr>
                          <p:grpSp>
                            <p:nvGrpSpPr>
                              <p:cNvPr id="80944" name="Group 53"/>
                              <p:cNvGrpSpPr/>
                              <p:nvPr/>
                            </p:nvGrpSpPr>
                            <p:grpSpPr bwMode="auto">
                              <a:xfrm>
                                <a:off x="1471" y="1392"/>
                                <a:ext cx="2407" cy="1654"/>
                                <a:chOff x="1471" y="1392"/>
                                <a:chExt cx="2407" cy="1654"/>
                              </a:xfrm>
                            </p:grpSpPr>
                            <p:sp>
                              <p:nvSpPr>
                                <p:cNvPr id="80946" name="Line 22"/>
                                <p:cNvSpPr>
                                  <a:spLocks noChangeShapeType="1"/>
                                </p:cNvSpPr>
                                <p:nvPr/>
                              </p:nvSpPr>
                              <p:spPr bwMode="auto">
                                <a:xfrm flipV="1">
                                  <a:off x="1471" y="3046"/>
                                  <a:ext cx="2407" cy="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47" name="Line 23"/>
                                <p:cNvSpPr>
                                  <a:spLocks noChangeShapeType="1"/>
                                </p:cNvSpPr>
                                <p:nvPr/>
                              </p:nvSpPr>
                              <p:spPr bwMode="auto">
                                <a:xfrm>
                                  <a:off x="1471" y="1392"/>
                                  <a:ext cx="0" cy="1640"/>
                                </a:xfrm>
                                <a:prstGeom prst="line">
                                  <a:avLst/>
                                </a:prstGeom>
                                <a:noFill/>
                                <a:ln w="28575">
                                  <a:solidFill>
                                    <a:srgbClr val="000000"/>
                                  </a:solidFill>
                                  <a:round/>
                                  <a:head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80945" name="Oval 52"/>
                              <p:cNvSpPr>
                                <a:spLocks noChangeArrowheads="1"/>
                              </p:cNvSpPr>
                              <p:nvPr/>
                            </p:nvSpPr>
                            <p:spPr bwMode="auto">
                              <a:xfrm>
                                <a:off x="1429" y="2659"/>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grpSp>
                    </p:grpSp>
                  </p:grpSp>
                </p:grpSp>
              </p:grpSp>
            </p:grpSp>
          </p:grpSp>
          <p:sp>
            <p:nvSpPr>
              <p:cNvPr id="80923" name="Oval 62"/>
              <p:cNvSpPr>
                <a:spLocks noChangeArrowheads="1"/>
              </p:cNvSpPr>
              <p:nvPr/>
            </p:nvSpPr>
            <p:spPr bwMode="auto">
              <a:xfrm>
                <a:off x="2482" y="2985"/>
                <a:ext cx="67" cy="67"/>
              </a:xfrm>
              <a:prstGeom prst="ellipse">
                <a:avLst/>
              </a:prstGeom>
              <a:solidFill>
                <a:srgbClr val="000000"/>
              </a:solidFill>
              <a:ln w="9525">
                <a:solidFill>
                  <a:srgbClr val="000000"/>
                </a:solidFill>
                <a:round/>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746D7715-7C45-4268-BF57-EB55FCF8EE89}"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1923"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0E2493A6-621E-4D52-8CA0-DB7379990DF3}"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26370"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r>
              <a:rPr lang="zh-CN" altLang="en-US" dirty="0">
                <a:latin typeface="黑体" panose="02010609060101010101" charset="-122"/>
              </a:rPr>
              <a:t>例</a:t>
            </a:r>
            <a:r>
              <a:rPr lang="en-US" altLang="zh-CN" dirty="0">
                <a:latin typeface="黑体" panose="02010609060101010101" charset="-122"/>
              </a:rPr>
              <a:t>1.45 </a:t>
            </a:r>
            <a:r>
              <a:rPr lang="zh-CN" altLang="en-US" dirty="0">
                <a:latin typeface="黑体" panose="02010609060101010101" charset="-122"/>
              </a:rPr>
              <a:t>一场音乐会的票价为</a:t>
            </a:r>
            <a:r>
              <a:rPr lang="en-US" altLang="zh-CN" dirty="0">
                <a:latin typeface="黑体" panose="02010609060101010101" charset="-122"/>
              </a:rPr>
              <a:t>50</a:t>
            </a:r>
            <a:r>
              <a:rPr lang="zh-CN" altLang="en-US" dirty="0">
                <a:latin typeface="黑体" panose="02010609060101010101" charset="-122"/>
              </a:rPr>
              <a:t>元一张，排队买票的顾客中有</a:t>
            </a:r>
            <a:r>
              <a:rPr lang="en-US" altLang="zh-CN" dirty="0">
                <a:latin typeface="黑体" panose="02010609060101010101" charset="-122"/>
              </a:rPr>
              <a:t>m</a:t>
            </a:r>
            <a:r>
              <a:rPr lang="zh-CN" altLang="en-US" dirty="0">
                <a:latin typeface="黑体" panose="02010609060101010101" charset="-122"/>
              </a:rPr>
              <a:t>位持有</a:t>
            </a:r>
            <a:r>
              <a:rPr lang="en-US" altLang="zh-CN" dirty="0">
                <a:latin typeface="黑体" panose="02010609060101010101" charset="-122"/>
              </a:rPr>
              <a:t>50</a:t>
            </a:r>
            <a:r>
              <a:rPr lang="zh-CN" altLang="en-US" dirty="0">
                <a:latin typeface="黑体" panose="02010609060101010101" charset="-122"/>
              </a:rPr>
              <a:t>元的钞票，</a:t>
            </a:r>
            <a:r>
              <a:rPr lang="en-US" altLang="zh-CN" dirty="0">
                <a:latin typeface="黑体" panose="02010609060101010101" charset="-122"/>
              </a:rPr>
              <a:t>n</a:t>
            </a:r>
            <a:r>
              <a:rPr lang="zh-CN" altLang="en-US" dirty="0">
                <a:latin typeface="黑体" panose="02010609060101010101" charset="-122"/>
              </a:rPr>
              <a:t>位持有</a:t>
            </a:r>
            <a:r>
              <a:rPr lang="en-US" altLang="zh-CN" dirty="0">
                <a:latin typeface="黑体" panose="02010609060101010101" charset="-122"/>
              </a:rPr>
              <a:t>100</a:t>
            </a:r>
            <a:r>
              <a:rPr lang="zh-CN" altLang="en-US" dirty="0">
                <a:latin typeface="黑体" panose="02010609060101010101" charset="-122"/>
              </a:rPr>
              <a:t>元的钞票。售票处没有准备</a:t>
            </a:r>
            <a:r>
              <a:rPr lang="en-US" altLang="zh-CN" dirty="0">
                <a:latin typeface="黑体" panose="02010609060101010101" charset="-122"/>
              </a:rPr>
              <a:t>50</a:t>
            </a:r>
            <a:r>
              <a:rPr lang="zh-CN" altLang="en-US" dirty="0">
                <a:latin typeface="黑体" panose="02010609060101010101" charset="-122"/>
              </a:rPr>
              <a:t>元的零钱，试问有多少种排队的办法使购票能顺利进行，不出现找不出零钱的状态。假定每位顾客只限买一张，而且      。</a:t>
            </a:r>
            <a:endParaRPr lang="zh-CN" altLang="en-US" dirty="0">
              <a:latin typeface="黑体" panose="02010609060101010101" charset="-122"/>
            </a:endParaRPr>
          </a:p>
          <a:p>
            <a:pPr marL="571500" indent="-571500" algn="just" eaLnBrk="1" hangingPunct="1">
              <a:buSzTx/>
              <a:buFont typeface="Wingdings" panose="05000000000000000000" pitchFamily="2" charset="2"/>
              <a:buNone/>
            </a:pPr>
            <a:r>
              <a:rPr lang="zh-CN" altLang="en-US" dirty="0">
                <a:latin typeface="黑体" panose="02010609060101010101" charset="-122"/>
              </a:rPr>
              <a:t>   解 如图所示，所求排队的方法数为从点</a:t>
            </a:r>
            <a:endParaRPr lang="zh-CN" altLang="en-US" dirty="0">
              <a:latin typeface="黑体" panose="02010609060101010101" charset="-122"/>
            </a:endParaRPr>
          </a:p>
          <a:p>
            <a:pPr marL="571500" indent="-571500" algn="just" eaLnBrk="1" hangingPunct="1">
              <a:buSzTx/>
              <a:buFont typeface="Wingdings" panose="05000000000000000000" pitchFamily="2" charset="2"/>
              <a:buNone/>
            </a:pPr>
            <a:r>
              <a:rPr lang="zh-CN" altLang="en-US" dirty="0">
                <a:latin typeface="黑体" panose="02010609060101010101" charset="-122"/>
              </a:rPr>
              <a:t>   到点       ，且不越过直线</a:t>
            </a:r>
            <a:r>
              <a:rPr lang="en-US" altLang="zh-CN" dirty="0">
                <a:latin typeface="黑体" panose="02010609060101010101" charset="-122"/>
              </a:rPr>
              <a:t>OC</a:t>
            </a:r>
            <a:r>
              <a:rPr lang="zh-CN" altLang="en-US" dirty="0">
                <a:latin typeface="黑体" panose="02010609060101010101" charset="-122"/>
              </a:rPr>
              <a:t>的路径数。而   这等于从点   </a:t>
            </a:r>
            <a:r>
              <a:rPr lang="zh-CN" altLang="en-US" dirty="0"/>
              <a:t>      到               的路径数减去从点          到                   的到达</a:t>
            </a:r>
            <a:r>
              <a:rPr lang="zh-CN" altLang="en-US" dirty="0">
                <a:latin typeface="黑体" panose="02010609060101010101" charset="-122"/>
              </a:rPr>
              <a:t>直线</a:t>
            </a:r>
            <a:r>
              <a:rPr lang="en-US" altLang="zh-CN" dirty="0">
                <a:latin typeface="黑体" panose="02010609060101010101" charset="-122"/>
              </a:rPr>
              <a:t>OC</a:t>
            </a:r>
            <a:r>
              <a:rPr lang="zh-CN" altLang="en-US" dirty="0">
                <a:latin typeface="黑体" panose="02010609060101010101" charset="-122"/>
              </a:rPr>
              <a:t>的路径数。</a:t>
            </a:r>
            <a:r>
              <a:rPr lang="zh-CN" altLang="en-US" dirty="0"/>
              <a:t> </a:t>
            </a:r>
            <a:endParaRPr lang="zh-CN" altLang="en-US" dirty="0">
              <a:latin typeface="黑体" panose="02010609060101010101" charset="-122"/>
            </a:endParaRPr>
          </a:p>
          <a:p>
            <a:pPr marL="571500" indent="-571500" algn="just" eaLnBrk="1" hangingPunct="1">
              <a:buSzTx/>
              <a:buFont typeface="Wingdings" panose="05000000000000000000" pitchFamily="2" charset="2"/>
              <a:buChar char="§"/>
            </a:pPr>
            <a:endParaRPr lang="en-US" altLang="zh-CN" dirty="0">
              <a:latin typeface="黑体" panose="02010609060101010101" charset="-122"/>
            </a:endParaRPr>
          </a:p>
        </p:txBody>
      </p:sp>
      <p:sp>
        <p:nvSpPr>
          <p:cNvPr id="81925"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8192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2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2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2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3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4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41" name="Rectangle 20"/>
          <p:cNvSpPr>
            <a:spLocks noChangeArrowheads="1"/>
          </p:cNvSpPr>
          <p:nvPr/>
        </p:nvSpPr>
        <p:spPr bwMode="auto">
          <a:xfrm>
            <a:off x="0"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81942" name="Object 19"/>
          <p:cNvGraphicFramePr>
            <a:graphicFrameLocks noChangeAspect="1"/>
          </p:cNvGraphicFramePr>
          <p:nvPr/>
        </p:nvGraphicFramePr>
        <p:xfrm>
          <a:off x="1331913" y="3789363"/>
          <a:ext cx="931862" cy="298450"/>
        </p:xfrm>
        <a:graphic>
          <a:graphicData uri="http://schemas.openxmlformats.org/presentationml/2006/ole">
            <mc:AlternateContent xmlns:mc="http://schemas.openxmlformats.org/markup-compatibility/2006">
              <mc:Choice xmlns:v="urn:schemas-microsoft-com:vml" Requires="v">
                <p:oleObj spid="_x0000_s47120" name="公式" r:id="rId1" imgW="939165" imgH="304800" progId="Equation.3">
                  <p:embed/>
                </p:oleObj>
              </mc:Choice>
              <mc:Fallback>
                <p:oleObj name="公式" r:id="rId1" imgW="939165" imgH="304800" progId="Equation.3">
                  <p:embed/>
                  <p:pic>
                    <p:nvPicPr>
                      <p:cNvPr id="0" name="Object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3789363"/>
                        <a:ext cx="93186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89" name="Object 21"/>
          <p:cNvGraphicFramePr>
            <a:graphicFrameLocks noChangeAspect="1"/>
          </p:cNvGraphicFramePr>
          <p:nvPr/>
        </p:nvGraphicFramePr>
        <p:xfrm>
          <a:off x="7164388" y="4268788"/>
          <a:ext cx="1031875" cy="411162"/>
        </p:xfrm>
        <a:graphic>
          <a:graphicData uri="http://schemas.openxmlformats.org/presentationml/2006/ole">
            <mc:AlternateContent xmlns:mc="http://schemas.openxmlformats.org/markup-compatibility/2006">
              <mc:Choice xmlns:v="urn:schemas-microsoft-com:vml" Requires="v">
                <p:oleObj spid="_x0000_s47121" name="公式" r:id="rId3" imgW="1040765" imgH="419100" progId="Equation.3">
                  <p:embed/>
                </p:oleObj>
              </mc:Choice>
              <mc:Fallback>
                <p:oleObj name="公式" r:id="rId3" imgW="1040765" imgH="41910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388" y="4268788"/>
                        <a:ext cx="103187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90" name="Object 22"/>
          <p:cNvGraphicFramePr>
            <a:graphicFrameLocks noChangeAspect="1"/>
          </p:cNvGraphicFramePr>
          <p:nvPr/>
        </p:nvGraphicFramePr>
        <p:xfrm>
          <a:off x="1663700" y="4775200"/>
          <a:ext cx="1346200" cy="411163"/>
        </p:xfrm>
        <a:graphic>
          <a:graphicData uri="http://schemas.openxmlformats.org/presentationml/2006/ole">
            <mc:AlternateContent xmlns:mc="http://schemas.openxmlformats.org/markup-compatibility/2006">
              <mc:Choice xmlns:v="urn:schemas-microsoft-com:vml" Requires="v">
                <p:oleObj spid="_x0000_s47122" name="公式" r:id="rId5" imgW="1358900" imgH="419100" progId="Equation.3">
                  <p:embed/>
                </p:oleObj>
              </mc:Choice>
              <mc:Fallback>
                <p:oleObj name="公式" r:id="rId5" imgW="1358900" imgH="4191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700" y="4775200"/>
                        <a:ext cx="13462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93" name="Object 25"/>
          <p:cNvGraphicFramePr>
            <a:graphicFrameLocks noChangeAspect="1"/>
          </p:cNvGraphicFramePr>
          <p:nvPr/>
        </p:nvGraphicFramePr>
        <p:xfrm>
          <a:off x="2771775" y="5153025"/>
          <a:ext cx="1008063" cy="411163"/>
        </p:xfrm>
        <a:graphic>
          <a:graphicData uri="http://schemas.openxmlformats.org/presentationml/2006/ole">
            <mc:AlternateContent xmlns:mc="http://schemas.openxmlformats.org/markup-compatibility/2006">
              <mc:Choice xmlns:v="urn:schemas-microsoft-com:vml" Requires="v">
                <p:oleObj spid="_x0000_s47123" name="公式" r:id="rId7" imgW="1016000" imgH="419100" progId="Equation.3">
                  <p:embed/>
                </p:oleObj>
              </mc:Choice>
              <mc:Fallback>
                <p:oleObj name="公式" r:id="rId7" imgW="1016000" imgH="419100" progId="Equation.3">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775" y="5153025"/>
                        <a:ext cx="100806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94" name="Object 26"/>
          <p:cNvGraphicFramePr>
            <a:graphicFrameLocks noChangeAspect="1"/>
          </p:cNvGraphicFramePr>
          <p:nvPr/>
        </p:nvGraphicFramePr>
        <p:xfrm>
          <a:off x="4337050" y="5140325"/>
          <a:ext cx="1527175" cy="460375"/>
        </p:xfrm>
        <a:graphic>
          <a:graphicData uri="http://schemas.openxmlformats.org/presentationml/2006/ole">
            <mc:AlternateContent xmlns:mc="http://schemas.openxmlformats.org/markup-compatibility/2006">
              <mc:Choice xmlns:v="urn:schemas-microsoft-com:vml" Requires="v">
                <p:oleObj spid="_x0000_s47124" name="公式" r:id="rId9" imgW="635000" imgH="203200" progId="Equation.3">
                  <p:embed/>
                </p:oleObj>
              </mc:Choice>
              <mc:Fallback>
                <p:oleObj name="公式" r:id="rId9" imgW="635000" imgH="203200"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37050" y="5140325"/>
                        <a:ext cx="1527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95" name="Object 27"/>
          <p:cNvGraphicFramePr>
            <a:graphicFrameLocks noChangeAspect="1"/>
          </p:cNvGraphicFramePr>
          <p:nvPr/>
        </p:nvGraphicFramePr>
        <p:xfrm>
          <a:off x="1282700" y="5594350"/>
          <a:ext cx="963613" cy="420688"/>
        </p:xfrm>
        <a:graphic>
          <a:graphicData uri="http://schemas.openxmlformats.org/presentationml/2006/ole">
            <mc:AlternateContent xmlns:mc="http://schemas.openxmlformats.org/markup-compatibility/2006">
              <mc:Choice xmlns:v="urn:schemas-microsoft-com:vml" Requires="v">
                <p:oleObj spid="_x0000_s47125" name="公式" r:id="rId11" imgW="457200" imgH="203200" progId="Equation.3">
                  <p:embed/>
                </p:oleObj>
              </mc:Choice>
              <mc:Fallback>
                <p:oleObj name="公式" r:id="rId11" imgW="457200" imgH="203200" progId="Equation.3">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2700" y="5594350"/>
                        <a:ext cx="96361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6396" name="Object 28"/>
          <p:cNvGraphicFramePr>
            <a:graphicFrameLocks noChangeAspect="1"/>
          </p:cNvGraphicFramePr>
          <p:nvPr/>
        </p:nvGraphicFramePr>
        <p:xfrm>
          <a:off x="2790825" y="5599113"/>
          <a:ext cx="1879600" cy="452437"/>
        </p:xfrm>
        <a:graphic>
          <a:graphicData uri="http://schemas.openxmlformats.org/presentationml/2006/ole">
            <mc:AlternateContent xmlns:mc="http://schemas.openxmlformats.org/markup-compatibility/2006">
              <mc:Choice xmlns:v="urn:schemas-microsoft-com:vml" Requires="v">
                <p:oleObj spid="_x0000_s47126" name="公式" r:id="rId13" imgW="837565" imgH="203200" progId="Equation.3">
                  <p:embed/>
                </p:oleObj>
              </mc:Choice>
              <mc:Fallback>
                <p:oleObj name="公式" r:id="rId13" imgW="837565" imgH="203200" progId="Equation.3">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0825" y="5599113"/>
                        <a:ext cx="1879600"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2637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26370">
                                            <p:txEl>
                                              <p:pRg st="2" end="2"/>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26389"/>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042639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0426393"/>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10426394"/>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0426396"/>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10426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DA2B523-8AB7-4EC8-A661-64439F5B752D}"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294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B3A86D2-5075-42C6-A93F-5863BC8FF70D}"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2948"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r>
              <a:rPr lang="zh-CN" altLang="en-US">
                <a:latin typeface="黑体" panose="02010609060101010101" charset="-122"/>
              </a:rPr>
              <a:t>而后者等于从点      到点          的路径数，故所求的排队方法数为</a:t>
            </a: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zh-CN" altLang="en-US">
              <a:latin typeface="黑体" panose="02010609060101010101" charset="-122"/>
            </a:endParaRPr>
          </a:p>
          <a:p>
            <a:pPr marL="571500" indent="-571500" algn="just" eaLnBrk="1" hangingPunct="1">
              <a:buSzTx/>
              <a:buFont typeface="Wingdings" panose="05000000000000000000" pitchFamily="2" charset="2"/>
              <a:buNone/>
            </a:pPr>
            <a:r>
              <a:rPr lang="zh-CN" altLang="en-US">
                <a:latin typeface="黑体" panose="02010609060101010101" charset="-122"/>
              </a:rPr>
              <a:t>                      </a:t>
            </a:r>
            <a:endParaRPr lang="zh-CN" altLang="en-US">
              <a:latin typeface="黑体" panose="02010609060101010101" charset="-122"/>
            </a:endParaRPr>
          </a:p>
        </p:txBody>
      </p:sp>
      <p:sp>
        <p:nvSpPr>
          <p:cNvPr id="82949"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8295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5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965" name="Rectangle 22"/>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82966" name="Object 21"/>
          <p:cNvGraphicFramePr>
            <a:graphicFrameLocks noChangeAspect="1"/>
          </p:cNvGraphicFramePr>
          <p:nvPr/>
        </p:nvGraphicFramePr>
        <p:xfrm>
          <a:off x="3576955" y="1562735"/>
          <a:ext cx="923925" cy="375285"/>
        </p:xfrm>
        <a:graphic>
          <a:graphicData uri="http://schemas.openxmlformats.org/presentationml/2006/ole">
            <mc:AlternateContent xmlns:mc="http://schemas.openxmlformats.org/markup-compatibility/2006">
              <mc:Choice xmlns:v="urn:schemas-microsoft-com:vml" Requires="v">
                <p:oleObj spid="_x0000_s48140" name="公式" r:id="rId1" imgW="1016000" imgH="419100" progId="Equation.3">
                  <p:embed/>
                </p:oleObj>
              </mc:Choice>
              <mc:Fallback>
                <p:oleObj name="公式" r:id="rId1" imgW="1016000" imgH="419100" progId="Equation.3">
                  <p:embed/>
                  <p:pic>
                    <p:nvPicPr>
                      <p:cNvPr id="0" name="Object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6955" y="1562735"/>
                        <a:ext cx="923925" cy="375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2967" name="Object 23"/>
          <p:cNvGraphicFramePr>
            <a:graphicFrameLocks noChangeAspect="1"/>
          </p:cNvGraphicFramePr>
          <p:nvPr/>
        </p:nvGraphicFramePr>
        <p:xfrm>
          <a:off x="5292090" y="1588135"/>
          <a:ext cx="1669415" cy="349885"/>
        </p:xfrm>
        <a:graphic>
          <a:graphicData uri="http://schemas.openxmlformats.org/presentationml/2006/ole">
            <mc:AlternateContent xmlns:mc="http://schemas.openxmlformats.org/markup-compatibility/2006">
              <mc:Choice xmlns:v="urn:schemas-microsoft-com:vml" Requires="v">
                <p:oleObj spid="_x0000_s48141" name="公式" r:id="rId3" imgW="1968500" imgH="419100" progId="Equation.3">
                  <p:embed/>
                </p:oleObj>
              </mc:Choice>
              <mc:Fallback>
                <p:oleObj name="公式" r:id="rId3" imgW="1968500" imgH="419100"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90" y="1588135"/>
                        <a:ext cx="1669415" cy="3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968" name="Rectangle 25"/>
          <p:cNvSpPr>
            <a:spLocks noChangeArrowheads="1"/>
          </p:cNvSpPr>
          <p:nvPr/>
        </p:nvSpPr>
        <p:spPr bwMode="auto">
          <a:xfrm>
            <a:off x="0" y="29718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29464" name="Object 24"/>
          <p:cNvGraphicFramePr>
            <a:graphicFrameLocks noChangeAspect="1"/>
          </p:cNvGraphicFramePr>
          <p:nvPr/>
        </p:nvGraphicFramePr>
        <p:xfrm>
          <a:off x="2195513" y="2636838"/>
          <a:ext cx="2905125" cy="1041400"/>
        </p:xfrm>
        <a:graphic>
          <a:graphicData uri="http://schemas.openxmlformats.org/presentationml/2006/ole">
            <mc:AlternateContent xmlns:mc="http://schemas.openxmlformats.org/markup-compatibility/2006">
              <mc:Choice xmlns:v="urn:schemas-microsoft-com:vml" Requires="v">
                <p:oleObj spid="_x0000_s48142" name="公式" r:id="rId5" imgW="2908300" imgH="1041400" progId="Equation.3">
                  <p:embed/>
                </p:oleObj>
              </mc:Choice>
              <mc:Fallback>
                <p:oleObj name="公式" r:id="rId5" imgW="2908300" imgH="10414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2636838"/>
                        <a:ext cx="2905125"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9466" name="Object 26"/>
          <p:cNvGraphicFramePr>
            <a:graphicFrameLocks noChangeAspect="1"/>
          </p:cNvGraphicFramePr>
          <p:nvPr/>
        </p:nvGraphicFramePr>
        <p:xfrm>
          <a:off x="2051050" y="4005263"/>
          <a:ext cx="5100638" cy="952500"/>
        </p:xfrm>
        <a:graphic>
          <a:graphicData uri="http://schemas.openxmlformats.org/presentationml/2006/ole">
            <mc:AlternateContent xmlns:mc="http://schemas.openxmlformats.org/markup-compatibility/2006">
              <mc:Choice xmlns:v="urn:schemas-microsoft-com:vml" Requires="v">
                <p:oleObj spid="_x0000_s48143" name="公式" r:id="rId7" imgW="5105400" imgH="952500" progId="Equation.3">
                  <p:embed/>
                </p:oleObj>
              </mc:Choice>
              <mc:Fallback>
                <p:oleObj name="公式" r:id="rId7" imgW="5105400" imgH="9525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050" y="4005263"/>
                        <a:ext cx="510063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29469" name="Object 29"/>
          <p:cNvGraphicFramePr>
            <a:graphicFrameLocks noChangeAspect="1"/>
          </p:cNvGraphicFramePr>
          <p:nvPr/>
        </p:nvGraphicFramePr>
        <p:xfrm>
          <a:off x="2051050" y="5157788"/>
          <a:ext cx="3565525" cy="952500"/>
        </p:xfrm>
        <a:graphic>
          <a:graphicData uri="http://schemas.openxmlformats.org/presentationml/2006/ole">
            <mc:AlternateContent xmlns:mc="http://schemas.openxmlformats.org/markup-compatibility/2006">
              <mc:Choice xmlns:v="urn:schemas-microsoft-com:vml" Requires="v">
                <p:oleObj spid="_x0000_s48144" name="公式" r:id="rId9" imgW="3568700" imgH="952500" progId="Equation.3">
                  <p:embed/>
                </p:oleObj>
              </mc:Choice>
              <mc:Fallback>
                <p:oleObj name="公式" r:id="rId9" imgW="3568700" imgH="952500"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050" y="5157788"/>
                        <a:ext cx="35655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29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294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29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7DDF65BC-B8F1-4AAA-AE22-CD8CEDC57291}"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397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F9E4623-359A-456A-B074-715EF271D195}"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3972"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endParaRPr lang="en-US" altLang="zh-CN">
              <a:latin typeface="黑体" panose="02010609060101010101" charset="-122"/>
            </a:endParaRPr>
          </a:p>
          <a:p>
            <a:pPr marL="571500" indent="-571500" algn="just" eaLnBrk="1" hangingPunct="1">
              <a:buSzTx/>
              <a:buFont typeface="Wingdings" panose="05000000000000000000" pitchFamily="2" charset="2"/>
              <a:buChar char="§"/>
            </a:pPr>
            <a:endParaRPr lang="en-US" altLang="zh-CN">
              <a:latin typeface="黑体" panose="02010609060101010101" charset="-122"/>
            </a:endParaRPr>
          </a:p>
        </p:txBody>
      </p:sp>
      <p:sp>
        <p:nvSpPr>
          <p:cNvPr id="83973"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8397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7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7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7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7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7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3988" name="Line 19"/>
          <p:cNvSpPr>
            <a:spLocks noChangeShapeType="1"/>
          </p:cNvSpPr>
          <p:nvPr/>
        </p:nvSpPr>
        <p:spPr bwMode="auto">
          <a:xfrm>
            <a:off x="2700338" y="4941888"/>
            <a:ext cx="4967287" cy="0"/>
          </a:xfrm>
          <a:prstGeom prst="line">
            <a:avLst/>
          </a:prstGeom>
          <a:noFill/>
          <a:ln w="28575">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nvGrpSpPr>
          <p:cNvPr id="83989" name="Group 72"/>
          <p:cNvGrpSpPr/>
          <p:nvPr/>
        </p:nvGrpSpPr>
        <p:grpSpPr bwMode="auto">
          <a:xfrm>
            <a:off x="1692275" y="1773238"/>
            <a:ext cx="6911975" cy="3625850"/>
            <a:chOff x="1066" y="1117"/>
            <a:chExt cx="4354" cy="2284"/>
          </a:xfrm>
        </p:grpSpPr>
        <p:sp>
          <p:nvSpPr>
            <p:cNvPr id="83990" name="Line 63"/>
            <p:cNvSpPr>
              <a:spLocks noChangeShapeType="1"/>
            </p:cNvSpPr>
            <p:nvPr/>
          </p:nvSpPr>
          <p:spPr bwMode="auto">
            <a:xfrm flipV="1">
              <a:off x="1973" y="1480"/>
              <a:ext cx="1633"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nvGrpSpPr>
            <p:cNvPr id="83991" name="Group 71"/>
            <p:cNvGrpSpPr/>
            <p:nvPr/>
          </p:nvGrpSpPr>
          <p:grpSpPr bwMode="auto">
            <a:xfrm>
              <a:off x="1066" y="1117"/>
              <a:ext cx="4354" cy="2284"/>
              <a:chOff x="1066" y="1117"/>
              <a:chExt cx="4354" cy="2284"/>
            </a:xfrm>
          </p:grpSpPr>
          <p:sp>
            <p:nvSpPr>
              <p:cNvPr id="83992" name="Line 51"/>
              <p:cNvSpPr>
                <a:spLocks noChangeShapeType="1"/>
              </p:cNvSpPr>
              <p:nvPr/>
            </p:nvSpPr>
            <p:spPr bwMode="auto">
              <a:xfrm flipV="1">
                <a:off x="1973" y="2296"/>
                <a:ext cx="0" cy="771"/>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3993" name="Line 56"/>
              <p:cNvSpPr>
                <a:spLocks noChangeShapeType="1"/>
              </p:cNvSpPr>
              <p:nvPr/>
            </p:nvSpPr>
            <p:spPr bwMode="auto">
              <a:xfrm>
                <a:off x="1973" y="2296"/>
                <a:ext cx="816" cy="0"/>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3994" name="Line 58"/>
              <p:cNvSpPr>
                <a:spLocks noChangeShapeType="1"/>
              </p:cNvSpPr>
              <p:nvPr/>
            </p:nvSpPr>
            <p:spPr bwMode="auto">
              <a:xfrm flipV="1">
                <a:off x="2789" y="2024"/>
                <a:ext cx="0" cy="272"/>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nvGrpSpPr>
              <p:cNvPr id="83995" name="Group 70"/>
              <p:cNvGrpSpPr/>
              <p:nvPr/>
            </p:nvGrpSpPr>
            <p:grpSpPr bwMode="auto">
              <a:xfrm>
                <a:off x="1066" y="1117"/>
                <a:ext cx="4354" cy="2284"/>
                <a:chOff x="1066" y="1117"/>
                <a:chExt cx="4354" cy="2284"/>
              </a:xfrm>
            </p:grpSpPr>
            <p:grpSp>
              <p:nvGrpSpPr>
                <p:cNvPr id="83996" name="Group 66"/>
                <p:cNvGrpSpPr/>
                <p:nvPr/>
              </p:nvGrpSpPr>
              <p:grpSpPr bwMode="auto">
                <a:xfrm>
                  <a:off x="1066" y="1162"/>
                  <a:ext cx="4354" cy="2239"/>
                  <a:chOff x="1066" y="1162"/>
                  <a:chExt cx="4354" cy="2239"/>
                </a:xfrm>
              </p:grpSpPr>
              <p:sp>
                <p:nvSpPr>
                  <p:cNvPr id="84035" name="Text Box 39"/>
                  <p:cNvSpPr txBox="1">
                    <a:spLocks noChangeArrowheads="1"/>
                  </p:cNvSpPr>
                  <p:nvPr/>
                </p:nvSpPr>
                <p:spPr bwMode="auto">
                  <a:xfrm>
                    <a:off x="3061" y="1162"/>
                    <a:ext cx="680"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C(n,n)</a:t>
                    </a:r>
                    <a:endParaRPr lang="en-US" altLang="zh-CN"/>
                  </a:p>
                </p:txBody>
              </p:sp>
              <p:sp>
                <p:nvSpPr>
                  <p:cNvPr id="84036" name="Text Box 40"/>
                  <p:cNvSpPr txBox="1">
                    <a:spLocks noChangeArrowheads="1"/>
                  </p:cNvSpPr>
                  <p:nvPr/>
                </p:nvSpPr>
                <p:spPr bwMode="auto">
                  <a:xfrm>
                    <a:off x="1066" y="3067"/>
                    <a:ext cx="680"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O(0,0)</a:t>
                    </a:r>
                    <a:endParaRPr lang="en-US" altLang="zh-CN"/>
                  </a:p>
                </p:txBody>
              </p:sp>
              <p:sp>
                <p:nvSpPr>
                  <p:cNvPr id="84037" name="Text Box 41"/>
                  <p:cNvSpPr txBox="1">
                    <a:spLocks noChangeArrowheads="1"/>
                  </p:cNvSpPr>
                  <p:nvPr/>
                </p:nvSpPr>
                <p:spPr bwMode="auto">
                  <a:xfrm>
                    <a:off x="1837" y="3113"/>
                    <a:ext cx="680"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A(1,0)</a:t>
                    </a:r>
                    <a:endParaRPr lang="en-US" altLang="zh-CN"/>
                  </a:p>
                </p:txBody>
              </p:sp>
              <p:sp>
                <p:nvSpPr>
                  <p:cNvPr id="84038" name="Text Box 42"/>
                  <p:cNvSpPr txBox="1">
                    <a:spLocks noChangeArrowheads="1"/>
                  </p:cNvSpPr>
                  <p:nvPr/>
                </p:nvSpPr>
                <p:spPr bwMode="auto">
                  <a:xfrm>
                    <a:off x="1066" y="2659"/>
                    <a:ext cx="680"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B(0,1)</a:t>
                    </a:r>
                    <a:endParaRPr lang="en-US" altLang="zh-CN"/>
                  </a:p>
                </p:txBody>
              </p:sp>
              <p:sp>
                <p:nvSpPr>
                  <p:cNvPr id="84039" name="Text Box 43"/>
                  <p:cNvSpPr txBox="1">
                    <a:spLocks noChangeArrowheads="1"/>
                  </p:cNvSpPr>
                  <p:nvPr/>
                </p:nvSpPr>
                <p:spPr bwMode="auto">
                  <a:xfrm>
                    <a:off x="4422" y="1298"/>
                    <a:ext cx="998"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M’(m+1,n)</a:t>
                    </a:r>
                    <a:endParaRPr lang="en-US" altLang="zh-CN"/>
                  </a:p>
                </p:txBody>
              </p:sp>
              <p:sp>
                <p:nvSpPr>
                  <p:cNvPr id="84040" name="Text Box 44"/>
                  <p:cNvSpPr txBox="1">
                    <a:spLocks noChangeArrowheads="1"/>
                  </p:cNvSpPr>
                  <p:nvPr/>
                </p:nvSpPr>
                <p:spPr bwMode="auto">
                  <a:xfrm>
                    <a:off x="3787" y="1162"/>
                    <a:ext cx="680" cy="288"/>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a:t>M(m,n)</a:t>
                    </a:r>
                    <a:endParaRPr lang="en-US" altLang="zh-CN"/>
                  </a:p>
                </p:txBody>
              </p:sp>
            </p:grpSp>
            <p:grpSp>
              <p:nvGrpSpPr>
                <p:cNvPr id="83997" name="Group 69"/>
                <p:cNvGrpSpPr/>
                <p:nvPr/>
              </p:nvGrpSpPr>
              <p:grpSpPr bwMode="auto">
                <a:xfrm>
                  <a:off x="1655" y="1117"/>
                  <a:ext cx="2767" cy="2041"/>
                  <a:chOff x="1655" y="1117"/>
                  <a:chExt cx="2767" cy="2041"/>
                </a:xfrm>
              </p:grpSpPr>
              <p:grpSp>
                <p:nvGrpSpPr>
                  <p:cNvPr id="83998" name="Group 67"/>
                  <p:cNvGrpSpPr/>
                  <p:nvPr/>
                </p:nvGrpSpPr>
                <p:grpSpPr bwMode="auto">
                  <a:xfrm>
                    <a:off x="1655" y="1117"/>
                    <a:ext cx="2767" cy="2041"/>
                    <a:chOff x="1655" y="1117"/>
                    <a:chExt cx="2767" cy="2041"/>
                  </a:xfrm>
                </p:grpSpPr>
                <p:sp>
                  <p:nvSpPr>
                    <p:cNvPr id="84000" name="Line 20"/>
                    <p:cNvSpPr>
                      <a:spLocks noChangeShapeType="1"/>
                    </p:cNvSpPr>
                    <p:nvPr/>
                  </p:nvSpPr>
                  <p:spPr bwMode="auto">
                    <a:xfrm>
                      <a:off x="1701" y="1117"/>
                      <a:ext cx="0" cy="1996"/>
                    </a:xfrm>
                    <a:prstGeom prst="line">
                      <a:avLst/>
                    </a:prstGeom>
                    <a:noFill/>
                    <a:ln w="28575">
                      <a:solidFill>
                        <a:schemeClr val="tx1"/>
                      </a:solidFill>
                      <a:round/>
                      <a:head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nvGrpSpPr>
                    <p:cNvPr id="84001" name="Group 65"/>
                    <p:cNvGrpSpPr/>
                    <p:nvPr/>
                  </p:nvGrpSpPr>
                  <p:grpSpPr bwMode="auto">
                    <a:xfrm>
                      <a:off x="1655" y="1434"/>
                      <a:ext cx="2767" cy="1724"/>
                      <a:chOff x="1655" y="1434"/>
                      <a:chExt cx="2767" cy="1724"/>
                    </a:xfrm>
                  </p:grpSpPr>
                  <p:grpSp>
                    <p:nvGrpSpPr>
                      <p:cNvPr id="84002" name="Group 50"/>
                      <p:cNvGrpSpPr/>
                      <p:nvPr/>
                    </p:nvGrpSpPr>
                    <p:grpSpPr bwMode="auto">
                      <a:xfrm>
                        <a:off x="1655" y="1434"/>
                        <a:ext cx="2767" cy="1724"/>
                        <a:chOff x="1655" y="1434"/>
                        <a:chExt cx="2767" cy="1724"/>
                      </a:xfrm>
                    </p:grpSpPr>
                    <p:sp>
                      <p:nvSpPr>
                        <p:cNvPr id="84030" name="Oval 45"/>
                        <p:cNvSpPr>
                          <a:spLocks noChangeArrowheads="1"/>
                        </p:cNvSpPr>
                        <p:nvPr/>
                      </p:nvSpPr>
                      <p:spPr bwMode="auto">
                        <a:xfrm>
                          <a:off x="1655" y="2777"/>
                          <a:ext cx="90" cy="91"/>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4031" name="Oval 46"/>
                        <p:cNvSpPr>
                          <a:spLocks noChangeArrowheads="1"/>
                        </p:cNvSpPr>
                        <p:nvPr/>
                      </p:nvSpPr>
                      <p:spPr bwMode="auto">
                        <a:xfrm>
                          <a:off x="1927" y="3067"/>
                          <a:ext cx="90" cy="91"/>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4032" name="Oval 47"/>
                        <p:cNvSpPr>
                          <a:spLocks noChangeArrowheads="1"/>
                        </p:cNvSpPr>
                        <p:nvPr/>
                      </p:nvSpPr>
                      <p:spPr bwMode="auto">
                        <a:xfrm>
                          <a:off x="3288" y="1434"/>
                          <a:ext cx="90" cy="91"/>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4033" name="Oval 48"/>
                        <p:cNvSpPr>
                          <a:spLocks noChangeArrowheads="1"/>
                        </p:cNvSpPr>
                        <p:nvPr/>
                      </p:nvSpPr>
                      <p:spPr bwMode="auto">
                        <a:xfrm>
                          <a:off x="4105" y="1434"/>
                          <a:ext cx="90" cy="91"/>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4034" name="Oval 49"/>
                        <p:cNvSpPr>
                          <a:spLocks noChangeArrowheads="1"/>
                        </p:cNvSpPr>
                        <p:nvPr/>
                      </p:nvSpPr>
                      <p:spPr bwMode="auto">
                        <a:xfrm>
                          <a:off x="4332" y="1434"/>
                          <a:ext cx="90" cy="91"/>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grpSp>
                    <p:nvGrpSpPr>
                      <p:cNvPr id="84003" name="Group 62"/>
                      <p:cNvGrpSpPr/>
                      <p:nvPr/>
                    </p:nvGrpSpPr>
                    <p:grpSpPr bwMode="auto">
                      <a:xfrm>
                        <a:off x="1701" y="2024"/>
                        <a:ext cx="1088" cy="816"/>
                        <a:chOff x="1701" y="2024"/>
                        <a:chExt cx="1088" cy="816"/>
                      </a:xfrm>
                    </p:grpSpPr>
                    <p:sp>
                      <p:nvSpPr>
                        <p:cNvPr id="84027" name="Line 24"/>
                        <p:cNvSpPr>
                          <a:spLocks noChangeShapeType="1"/>
                        </p:cNvSpPr>
                        <p:nvPr/>
                      </p:nvSpPr>
                      <p:spPr bwMode="auto">
                        <a:xfrm>
                          <a:off x="2517" y="2024"/>
                          <a:ext cx="272" cy="0"/>
                        </a:xfrm>
                        <a:prstGeom prst="line">
                          <a:avLst/>
                        </a:prstGeom>
                        <a:noFill/>
                        <a:ln w="28575">
                          <a:solidFill>
                            <a:srgbClr val="0000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8" name="Line 52"/>
                        <p:cNvSpPr>
                          <a:spLocks noChangeShapeType="1"/>
                        </p:cNvSpPr>
                        <p:nvPr/>
                      </p:nvSpPr>
                      <p:spPr bwMode="auto">
                        <a:xfrm>
                          <a:off x="1701" y="2840"/>
                          <a:ext cx="816" cy="0"/>
                        </a:xfrm>
                        <a:prstGeom prst="line">
                          <a:avLst/>
                        </a:prstGeom>
                        <a:noFill/>
                        <a:ln w="28575">
                          <a:solidFill>
                            <a:srgbClr val="0000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9" name="Line 53"/>
                        <p:cNvSpPr>
                          <a:spLocks noChangeShapeType="1"/>
                        </p:cNvSpPr>
                        <p:nvPr/>
                      </p:nvSpPr>
                      <p:spPr bwMode="auto">
                        <a:xfrm>
                          <a:off x="2517" y="2024"/>
                          <a:ext cx="0" cy="816"/>
                        </a:xfrm>
                        <a:prstGeom prst="line">
                          <a:avLst/>
                        </a:prstGeom>
                        <a:noFill/>
                        <a:ln w="28575">
                          <a:solidFill>
                            <a:srgbClr val="0000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grpSp>
                    <p:nvGrpSpPr>
                      <p:cNvPr id="84004" name="Group 61"/>
                      <p:cNvGrpSpPr/>
                      <p:nvPr/>
                    </p:nvGrpSpPr>
                    <p:grpSpPr bwMode="auto">
                      <a:xfrm>
                        <a:off x="1701" y="1480"/>
                        <a:ext cx="2694" cy="1633"/>
                        <a:chOff x="1701" y="1480"/>
                        <a:chExt cx="2694" cy="1633"/>
                      </a:xfrm>
                    </p:grpSpPr>
                    <p:sp>
                      <p:nvSpPr>
                        <p:cNvPr id="84006" name="Line 21"/>
                        <p:cNvSpPr>
                          <a:spLocks noChangeShapeType="1"/>
                        </p:cNvSpPr>
                        <p:nvPr/>
                      </p:nvSpPr>
                      <p:spPr bwMode="auto">
                        <a:xfrm>
                          <a:off x="2517" y="2840"/>
                          <a:ext cx="186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07" name="Line 22"/>
                        <p:cNvSpPr>
                          <a:spLocks noChangeShapeType="1"/>
                        </p:cNvSpPr>
                        <p:nvPr/>
                      </p:nvSpPr>
                      <p:spPr bwMode="auto">
                        <a:xfrm>
                          <a:off x="1701" y="2568"/>
                          <a:ext cx="267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08" name="Line 23"/>
                        <p:cNvSpPr>
                          <a:spLocks noChangeShapeType="1"/>
                        </p:cNvSpPr>
                        <p:nvPr/>
                      </p:nvSpPr>
                      <p:spPr bwMode="auto">
                        <a:xfrm>
                          <a:off x="2789" y="2296"/>
                          <a:ext cx="158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09" name="Line 25"/>
                        <p:cNvSpPr>
                          <a:spLocks noChangeShapeType="1"/>
                        </p:cNvSpPr>
                        <p:nvPr/>
                      </p:nvSpPr>
                      <p:spPr bwMode="auto">
                        <a:xfrm>
                          <a:off x="1701" y="1752"/>
                          <a:ext cx="267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0" name="Line 26"/>
                        <p:cNvSpPr>
                          <a:spLocks noChangeShapeType="1"/>
                        </p:cNvSpPr>
                        <p:nvPr/>
                      </p:nvSpPr>
                      <p:spPr bwMode="auto">
                        <a:xfrm>
                          <a:off x="1701" y="1480"/>
                          <a:ext cx="267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1" name="Line 27"/>
                        <p:cNvSpPr>
                          <a:spLocks noChangeShapeType="1"/>
                        </p:cNvSpPr>
                        <p:nvPr/>
                      </p:nvSpPr>
                      <p:spPr bwMode="auto">
                        <a:xfrm>
                          <a:off x="1973" y="1480"/>
                          <a:ext cx="0" cy="816"/>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2" name="Line 28"/>
                        <p:cNvSpPr>
                          <a:spLocks noChangeShapeType="1"/>
                        </p:cNvSpPr>
                        <p:nvPr/>
                      </p:nvSpPr>
                      <p:spPr bwMode="auto">
                        <a:xfrm>
                          <a:off x="2245"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3" name="Line 29"/>
                        <p:cNvSpPr>
                          <a:spLocks noChangeShapeType="1"/>
                        </p:cNvSpPr>
                        <p:nvPr/>
                      </p:nvSpPr>
                      <p:spPr bwMode="auto">
                        <a:xfrm>
                          <a:off x="2517" y="1480"/>
                          <a:ext cx="0" cy="544"/>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4" name="Line 30"/>
                        <p:cNvSpPr>
                          <a:spLocks noChangeShapeType="1"/>
                        </p:cNvSpPr>
                        <p:nvPr/>
                      </p:nvSpPr>
                      <p:spPr bwMode="auto">
                        <a:xfrm>
                          <a:off x="2789" y="2296"/>
                          <a:ext cx="0" cy="817"/>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5" name="Line 31"/>
                        <p:cNvSpPr>
                          <a:spLocks noChangeShapeType="1"/>
                        </p:cNvSpPr>
                        <p:nvPr/>
                      </p:nvSpPr>
                      <p:spPr bwMode="auto">
                        <a:xfrm>
                          <a:off x="3061"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6" name="Line 32"/>
                        <p:cNvSpPr>
                          <a:spLocks noChangeShapeType="1"/>
                        </p:cNvSpPr>
                        <p:nvPr/>
                      </p:nvSpPr>
                      <p:spPr bwMode="auto">
                        <a:xfrm>
                          <a:off x="3334"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7" name="Line 33"/>
                        <p:cNvSpPr>
                          <a:spLocks noChangeShapeType="1"/>
                        </p:cNvSpPr>
                        <p:nvPr/>
                      </p:nvSpPr>
                      <p:spPr bwMode="auto">
                        <a:xfrm>
                          <a:off x="3606"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8" name="Line 34"/>
                        <p:cNvSpPr>
                          <a:spLocks noChangeShapeType="1"/>
                        </p:cNvSpPr>
                        <p:nvPr/>
                      </p:nvSpPr>
                      <p:spPr bwMode="auto">
                        <a:xfrm>
                          <a:off x="3878"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19" name="Line 35"/>
                        <p:cNvSpPr>
                          <a:spLocks noChangeShapeType="1"/>
                        </p:cNvSpPr>
                        <p:nvPr/>
                      </p:nvSpPr>
                      <p:spPr bwMode="auto">
                        <a:xfrm>
                          <a:off x="4150"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0" name="Line 37"/>
                        <p:cNvSpPr>
                          <a:spLocks noChangeShapeType="1"/>
                        </p:cNvSpPr>
                        <p:nvPr/>
                      </p:nvSpPr>
                      <p:spPr bwMode="auto">
                        <a:xfrm>
                          <a:off x="4395" y="1480"/>
                          <a:ext cx="0"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1" name="Line 38"/>
                        <p:cNvSpPr>
                          <a:spLocks noChangeShapeType="1"/>
                        </p:cNvSpPr>
                        <p:nvPr/>
                      </p:nvSpPr>
                      <p:spPr bwMode="auto">
                        <a:xfrm flipH="1">
                          <a:off x="1701" y="1480"/>
                          <a:ext cx="1633" cy="163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2" name="Line 54"/>
                        <p:cNvSpPr>
                          <a:spLocks noChangeShapeType="1"/>
                        </p:cNvSpPr>
                        <p:nvPr/>
                      </p:nvSpPr>
                      <p:spPr bwMode="auto">
                        <a:xfrm>
                          <a:off x="2517" y="2840"/>
                          <a:ext cx="0" cy="27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3" name="Line 55"/>
                        <p:cNvSpPr>
                          <a:spLocks noChangeShapeType="1"/>
                        </p:cNvSpPr>
                        <p:nvPr/>
                      </p:nvSpPr>
                      <p:spPr bwMode="auto">
                        <a:xfrm flipH="1">
                          <a:off x="1701" y="2296"/>
                          <a:ext cx="272"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4" name="Line 57"/>
                        <p:cNvSpPr>
                          <a:spLocks noChangeShapeType="1"/>
                        </p:cNvSpPr>
                        <p:nvPr/>
                      </p:nvSpPr>
                      <p:spPr bwMode="auto">
                        <a:xfrm flipH="1">
                          <a:off x="1701" y="2024"/>
                          <a:ext cx="81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5" name="Line 59"/>
                        <p:cNvSpPr>
                          <a:spLocks noChangeShapeType="1"/>
                        </p:cNvSpPr>
                        <p:nvPr/>
                      </p:nvSpPr>
                      <p:spPr bwMode="auto">
                        <a:xfrm>
                          <a:off x="2789" y="2024"/>
                          <a:ext cx="1588" cy="0"/>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84026" name="Line 60"/>
                        <p:cNvSpPr>
                          <a:spLocks noChangeShapeType="1"/>
                        </p:cNvSpPr>
                        <p:nvPr/>
                      </p:nvSpPr>
                      <p:spPr bwMode="auto">
                        <a:xfrm flipV="1">
                          <a:off x="2789" y="1480"/>
                          <a:ext cx="0" cy="544"/>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sp>
                    <p:nvSpPr>
                      <p:cNvPr id="84005" name="Oval 64"/>
                      <p:cNvSpPr>
                        <a:spLocks noChangeArrowheads="1"/>
                      </p:cNvSpPr>
                      <p:nvPr/>
                    </p:nvSpPr>
                    <p:spPr bwMode="auto">
                      <a:xfrm>
                        <a:off x="3560" y="1434"/>
                        <a:ext cx="90" cy="90"/>
                      </a:xfrm>
                      <a:prstGeom prst="ellipse">
                        <a:avLst/>
                      </a:prstGeom>
                      <a:solidFill>
                        <a:schemeClr val="tx1"/>
                      </a:solidFill>
                      <a:ln w="0">
                        <a:solidFill>
                          <a:srgbClr val="002BB4"/>
                        </a:solidFill>
                        <a:rou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grpSp>
              <p:sp>
                <p:nvSpPr>
                  <p:cNvPr id="83999" name="Line 68"/>
                  <p:cNvSpPr>
                    <a:spLocks noChangeShapeType="1"/>
                  </p:cNvSpPr>
                  <p:nvPr/>
                </p:nvSpPr>
                <p:spPr bwMode="auto">
                  <a:xfrm>
                    <a:off x="4396" y="1525"/>
                    <a:ext cx="0" cy="499"/>
                  </a:xfrm>
                  <a:prstGeom prst="line">
                    <a:avLst/>
                  </a:prstGeom>
                  <a:noFill/>
                  <a:ln w="28575">
                    <a:solidFill>
                      <a:schemeClr val="hlink"/>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p:grp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日期占位符 4"/>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8D7088D8-3DD2-4CC9-9223-43AFE9568752}"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4995" name="灯片编号占位符 6"/>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76F3F4CD-9F87-4877-A9C6-C61B3FAF0EDD}"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4996" name="Rectangle 2"/>
          <p:cNvSpPr>
            <a:spLocks noGrp="1" noChangeArrowheads="1"/>
          </p:cNvSpPr>
          <p:nvPr>
            <p:ph type="title"/>
          </p:nvPr>
        </p:nvSpPr>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84997" name="Rectangle 3"/>
          <p:cNvSpPr>
            <a:spLocks noGrp="1" noChangeArrowheads="1"/>
          </p:cNvSpPr>
          <p:nvPr>
            <p:ph type="body" sz="half" idx="1"/>
          </p:nvPr>
        </p:nvSpPr>
        <p:spPr>
          <a:xfrm>
            <a:off x="539750" y="1268413"/>
            <a:ext cx="8064500" cy="4475162"/>
          </a:xfrm>
        </p:spPr>
        <p:txBody>
          <a:bodyPr/>
          <a:lstStyle/>
          <a:p>
            <a:pPr eaLnBrk="1" hangingPunct="1">
              <a:lnSpc>
                <a:spcPct val="120000"/>
              </a:lnSpc>
            </a:pPr>
            <a:r>
              <a:rPr lang="zh-CN" altLang="en-US"/>
              <a:t>证 </a:t>
            </a:r>
            <a:r>
              <a:rPr lang="en-US" altLang="zh-CN"/>
              <a:t>2: </a:t>
            </a:r>
            <a:r>
              <a:rPr lang="zh-CN" altLang="en-US"/>
              <a:t>将</a:t>
            </a:r>
            <a:r>
              <a:rPr lang="en-US" altLang="zh-CN">
                <a:latin typeface="黑体" panose="02010609060101010101" charset="-122"/>
              </a:rPr>
              <a:t>50</a:t>
            </a:r>
            <a:r>
              <a:rPr lang="zh-CN" altLang="en-US">
                <a:latin typeface="黑体" panose="02010609060101010101" charset="-122"/>
              </a:rPr>
              <a:t>元和</a:t>
            </a:r>
            <a:r>
              <a:rPr lang="en-US" altLang="zh-CN">
                <a:latin typeface="黑体" panose="02010609060101010101" charset="-122"/>
              </a:rPr>
              <a:t>100</a:t>
            </a:r>
            <a:r>
              <a:rPr lang="zh-CN" altLang="en-US">
                <a:latin typeface="黑体" panose="02010609060101010101" charset="-122"/>
              </a:rPr>
              <a:t>元的钞票分别记为</a:t>
            </a:r>
            <a:r>
              <a:rPr lang="en-US" altLang="zh-CN">
                <a:latin typeface="黑体" panose="02010609060101010101" charset="-122"/>
              </a:rPr>
              <a:t>1</a:t>
            </a:r>
            <a:r>
              <a:rPr lang="zh-CN" altLang="en-US">
                <a:latin typeface="黑体" panose="02010609060101010101" charset="-122"/>
              </a:rPr>
              <a:t>和</a:t>
            </a:r>
            <a:r>
              <a:rPr lang="en-US" altLang="zh-CN">
                <a:latin typeface="黑体" panose="02010609060101010101" charset="-122"/>
              </a:rPr>
              <a:t>-1.</a:t>
            </a:r>
            <a:r>
              <a:rPr lang="zh-CN" altLang="en-US">
                <a:latin typeface="黑体" panose="02010609060101010101" charset="-122"/>
              </a:rPr>
              <a:t>则问题成为证明由</a:t>
            </a:r>
            <a:r>
              <a:rPr lang="en-US" altLang="zh-CN">
                <a:latin typeface="黑体" panose="02010609060101010101" charset="-122"/>
              </a:rPr>
              <a:t>m</a:t>
            </a:r>
            <a:r>
              <a:rPr lang="zh-CN" altLang="en-US">
                <a:latin typeface="黑体" panose="02010609060101010101" charset="-122"/>
              </a:rPr>
              <a:t>个</a:t>
            </a:r>
            <a:r>
              <a:rPr lang="en-US" altLang="zh-CN">
                <a:latin typeface="黑体" panose="02010609060101010101" charset="-122"/>
              </a:rPr>
              <a:t>1</a:t>
            </a:r>
            <a:r>
              <a:rPr lang="zh-CN" altLang="en-US">
                <a:latin typeface="黑体" panose="02010609060101010101" charset="-122"/>
              </a:rPr>
              <a:t>和</a:t>
            </a:r>
            <a:r>
              <a:rPr lang="en-US" altLang="zh-CN">
                <a:latin typeface="黑体" panose="02010609060101010101" charset="-122"/>
              </a:rPr>
              <a:t>n</a:t>
            </a:r>
            <a:r>
              <a:rPr lang="zh-CN" altLang="en-US">
                <a:latin typeface="黑体" panose="02010609060101010101" charset="-122"/>
              </a:rPr>
              <a:t>个</a:t>
            </a:r>
            <a:r>
              <a:rPr lang="en-US" altLang="zh-CN">
                <a:latin typeface="黑体" panose="02010609060101010101" charset="-122"/>
              </a:rPr>
              <a:t>-1</a:t>
            </a:r>
            <a:r>
              <a:rPr lang="zh-CN" altLang="en-US">
                <a:latin typeface="黑体" panose="02010609060101010101" charset="-122"/>
              </a:rPr>
              <a:t>构成的</a:t>
            </a:r>
            <a:r>
              <a:rPr lang="en-US" altLang="zh-CN">
                <a:latin typeface="黑体" panose="02010609060101010101" charset="-122"/>
              </a:rPr>
              <a:t>m+n</a:t>
            </a:r>
            <a:r>
              <a:rPr lang="zh-CN" altLang="en-US">
                <a:latin typeface="黑体" panose="02010609060101010101" charset="-122"/>
              </a:rPr>
              <a:t>项</a:t>
            </a:r>
            <a:endParaRPr lang="zh-CN" altLang="en-US">
              <a:latin typeface="黑体" panose="02010609060101010101" charset="-122"/>
            </a:endParaRPr>
          </a:p>
          <a:p>
            <a:pPr eaLnBrk="1" hangingPunct="1">
              <a:lnSpc>
                <a:spcPct val="120000"/>
              </a:lnSpc>
              <a:buFont typeface="Wingdings" panose="05000000000000000000" pitchFamily="2" charset="2"/>
              <a:buNone/>
            </a:pPr>
            <a:r>
              <a:rPr lang="zh-CN" altLang="en-US">
                <a:latin typeface="黑体" panose="02010609060101010101" charset="-122"/>
              </a:rPr>
              <a:t>         </a:t>
            </a:r>
            <a:endParaRPr lang="zh-CN" altLang="en-US">
              <a:latin typeface="黑体" panose="02010609060101010101" charset="-122"/>
            </a:endParaRPr>
          </a:p>
          <a:p>
            <a:pPr eaLnBrk="1" hangingPunct="1">
              <a:lnSpc>
                <a:spcPct val="120000"/>
              </a:lnSpc>
              <a:buFont typeface="Wingdings" panose="05000000000000000000" pitchFamily="2" charset="2"/>
              <a:buNone/>
            </a:pPr>
            <a:r>
              <a:rPr lang="zh-CN" altLang="en-US">
                <a:latin typeface="黑体" panose="02010609060101010101" charset="-122"/>
              </a:rPr>
              <a:t> 其部分和满足</a:t>
            </a:r>
            <a:endParaRPr lang="zh-CN" altLang="en-US">
              <a:latin typeface="黑体" panose="02010609060101010101" charset="-122"/>
            </a:endParaRPr>
          </a:p>
          <a:p>
            <a:pPr eaLnBrk="1" hangingPunct="1">
              <a:lnSpc>
                <a:spcPct val="120000"/>
              </a:lnSpc>
              <a:buFont typeface="Wingdings" panose="05000000000000000000" pitchFamily="2" charset="2"/>
              <a:buNone/>
            </a:pPr>
            <a:endParaRPr lang="zh-CN" altLang="en-US">
              <a:latin typeface="黑体" panose="02010609060101010101" charset="-122"/>
            </a:endParaRPr>
          </a:p>
          <a:p>
            <a:pPr eaLnBrk="1" hangingPunct="1">
              <a:lnSpc>
                <a:spcPct val="120000"/>
              </a:lnSpc>
              <a:buFont typeface="Wingdings" panose="05000000000000000000" pitchFamily="2" charset="2"/>
              <a:buNone/>
            </a:pPr>
            <a:r>
              <a:rPr lang="zh-CN" altLang="en-US">
                <a:latin typeface="黑体" panose="02010609060101010101" charset="-122"/>
              </a:rPr>
              <a:t> 的数列的个数等于</a:t>
            </a:r>
            <a:endParaRPr lang="zh-CN" altLang="en-US">
              <a:latin typeface="黑体" panose="02010609060101010101" charset="-122"/>
            </a:endParaRPr>
          </a:p>
        </p:txBody>
      </p:sp>
      <p:sp>
        <p:nvSpPr>
          <p:cNvPr id="84998" name="Rectangle 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84999" name="Object 4"/>
          <p:cNvGraphicFramePr>
            <a:graphicFrameLocks noChangeAspect="1"/>
          </p:cNvGraphicFramePr>
          <p:nvPr/>
        </p:nvGraphicFramePr>
        <p:xfrm>
          <a:off x="2700338" y="2349500"/>
          <a:ext cx="2447925" cy="638175"/>
        </p:xfrm>
        <a:graphic>
          <a:graphicData uri="http://schemas.openxmlformats.org/presentationml/2006/ole">
            <mc:AlternateContent xmlns:mc="http://schemas.openxmlformats.org/markup-compatibility/2006">
              <mc:Choice xmlns:v="urn:schemas-microsoft-com:vml" Requires="v">
                <p:oleObj spid="_x0000_s49160" name="公式" r:id="rId1" imgW="876300" imgH="228600" progId="Equation.3">
                  <p:embed/>
                </p:oleObj>
              </mc:Choice>
              <mc:Fallback>
                <p:oleObj name="公式" r:id="rId1" imgW="876300" imgH="228600" progId="Equation.3">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2349500"/>
                        <a:ext cx="24479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5000" name="Rectangle 7"/>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85001" name="Object 6"/>
          <p:cNvGraphicFramePr>
            <a:graphicFrameLocks noChangeAspect="1"/>
          </p:cNvGraphicFramePr>
          <p:nvPr/>
        </p:nvGraphicFramePr>
        <p:xfrm>
          <a:off x="1476375" y="3573463"/>
          <a:ext cx="6696075" cy="574675"/>
        </p:xfrm>
        <a:graphic>
          <a:graphicData uri="http://schemas.openxmlformats.org/presentationml/2006/ole">
            <mc:AlternateContent xmlns:mc="http://schemas.openxmlformats.org/markup-compatibility/2006">
              <mc:Choice xmlns:v="urn:schemas-microsoft-com:vml" Requires="v">
                <p:oleObj spid="_x0000_s49161" name="公式" r:id="rId3" imgW="2667000" imgH="228600" progId="Equation.3">
                  <p:embed/>
                </p:oleObj>
              </mc:Choice>
              <mc:Fallback>
                <p:oleObj name="公式" r:id="rId3" imgW="26670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75" y="3573463"/>
                        <a:ext cx="66960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5002" name="Object 10"/>
          <p:cNvGraphicFramePr>
            <a:graphicFrameLocks noGrp="1" noChangeAspect="1"/>
          </p:cNvGraphicFramePr>
          <p:nvPr>
            <p:ph sz="half" idx="2"/>
          </p:nvPr>
        </p:nvGraphicFramePr>
        <p:xfrm>
          <a:off x="2411413" y="4868863"/>
          <a:ext cx="2908300" cy="1041400"/>
        </p:xfrm>
        <a:graphic>
          <a:graphicData uri="http://schemas.openxmlformats.org/presentationml/2006/ole">
            <mc:AlternateContent xmlns:mc="http://schemas.openxmlformats.org/markup-compatibility/2006">
              <mc:Choice xmlns:v="urn:schemas-microsoft-com:vml" Requires="v">
                <p:oleObj spid="_x0000_s49162" name="公式" r:id="rId5" imgW="2908300" imgH="1041400" progId="Equation.3">
                  <p:embed/>
                </p:oleObj>
              </mc:Choice>
              <mc:Fallback>
                <p:oleObj name="公式" r:id="rId5" imgW="2908300" imgH="10414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413" y="4868863"/>
                        <a:ext cx="2908300" cy="104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日期占位符 4"/>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4288721-F620-4553-A309-CEA1A4A9CCBD}"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6019" name="灯片编号占位符 6"/>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B85025E3-CB5E-43AA-A01D-9E6C5772C973}"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6020" name="Rectangle 2"/>
          <p:cNvSpPr>
            <a:spLocks noGrp="1" noChangeArrowheads="1"/>
          </p:cNvSpPr>
          <p:nvPr>
            <p:ph type="title"/>
          </p:nvPr>
        </p:nvSpPr>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10461187" name="Rectangle 3"/>
          <p:cNvSpPr>
            <a:spLocks noGrp="1" noChangeArrowheads="1"/>
          </p:cNvSpPr>
          <p:nvPr>
            <p:ph type="body" sz="half" idx="1"/>
          </p:nvPr>
        </p:nvSpPr>
        <p:spPr>
          <a:xfrm>
            <a:off x="468313" y="1341438"/>
            <a:ext cx="7993062" cy="5040312"/>
          </a:xfrm>
        </p:spPr>
        <p:txBody>
          <a:bodyPr/>
          <a:lstStyle/>
          <a:p>
            <a:pPr eaLnBrk="1" hangingPunct="1">
              <a:lnSpc>
                <a:spcPct val="120000"/>
              </a:lnSpc>
            </a:pPr>
            <a:r>
              <a:rPr lang="zh-CN" altLang="en-US" dirty="0">
                <a:latin typeface="黑体" panose="02010609060101010101" charset="-122"/>
              </a:rPr>
              <a:t>由</a:t>
            </a:r>
            <a:r>
              <a:rPr lang="en-US" altLang="zh-CN" dirty="0">
                <a:latin typeface="黑体" panose="02010609060101010101" charset="-122"/>
              </a:rPr>
              <a:t>m</a:t>
            </a:r>
            <a:r>
              <a:rPr lang="zh-CN" altLang="en-US" dirty="0">
                <a:latin typeface="黑体" panose="02010609060101010101" charset="-122"/>
              </a:rPr>
              <a:t>个</a:t>
            </a:r>
            <a:r>
              <a:rPr lang="en-US" altLang="zh-CN" dirty="0">
                <a:latin typeface="黑体" panose="02010609060101010101" charset="-122"/>
              </a:rPr>
              <a:t>1</a:t>
            </a:r>
            <a:r>
              <a:rPr lang="zh-CN" altLang="en-US" dirty="0">
                <a:latin typeface="黑体" panose="02010609060101010101" charset="-122"/>
              </a:rPr>
              <a:t>和</a:t>
            </a:r>
            <a:r>
              <a:rPr lang="en-US" altLang="zh-CN" dirty="0">
                <a:latin typeface="黑体" panose="02010609060101010101" charset="-122"/>
              </a:rPr>
              <a:t>n</a:t>
            </a:r>
            <a:r>
              <a:rPr lang="zh-CN" altLang="en-US" dirty="0">
                <a:latin typeface="黑体" panose="02010609060101010101" charset="-122"/>
              </a:rPr>
              <a:t>个</a:t>
            </a:r>
            <a:r>
              <a:rPr lang="en-US" altLang="zh-CN" dirty="0">
                <a:latin typeface="黑体" panose="02010609060101010101" charset="-122"/>
              </a:rPr>
              <a:t>-1</a:t>
            </a:r>
            <a:r>
              <a:rPr lang="zh-CN" altLang="en-US" dirty="0">
                <a:latin typeface="黑体" panose="02010609060101010101" charset="-122"/>
              </a:rPr>
              <a:t>构成的</a:t>
            </a:r>
            <a:r>
              <a:rPr lang="en-US" altLang="zh-CN" dirty="0" err="1">
                <a:latin typeface="黑体" panose="02010609060101010101" charset="-122"/>
              </a:rPr>
              <a:t>m+n</a:t>
            </a:r>
            <a:r>
              <a:rPr lang="zh-CN" altLang="en-US" dirty="0">
                <a:latin typeface="黑体" panose="02010609060101010101" charset="-122"/>
              </a:rPr>
              <a:t>项的数列的个数等于</a:t>
            </a:r>
            <a:endParaRPr lang="zh-CN" altLang="en-US" dirty="0">
              <a:latin typeface="黑体" panose="02010609060101010101" charset="-122"/>
            </a:endParaRPr>
          </a:p>
          <a:p>
            <a:pPr eaLnBrk="1" hangingPunct="1">
              <a:lnSpc>
                <a:spcPct val="120000"/>
              </a:lnSpc>
            </a:pPr>
            <a:endParaRPr lang="zh-CN" altLang="en-US" dirty="0">
              <a:latin typeface="黑体" panose="02010609060101010101" charset="-122"/>
            </a:endParaRPr>
          </a:p>
          <a:p>
            <a:pPr eaLnBrk="1" hangingPunct="1">
              <a:lnSpc>
                <a:spcPct val="120000"/>
              </a:lnSpc>
            </a:pPr>
            <a:endParaRPr lang="zh-CN" altLang="en-US" dirty="0">
              <a:latin typeface="黑体" panose="02010609060101010101" charset="-122"/>
            </a:endParaRPr>
          </a:p>
          <a:p>
            <a:pPr eaLnBrk="1" hangingPunct="1">
              <a:lnSpc>
                <a:spcPct val="120000"/>
              </a:lnSpc>
            </a:pPr>
            <a:r>
              <a:rPr lang="zh-CN" altLang="en-US" dirty="0">
                <a:latin typeface="黑体" panose="02010609060101010101" charset="-122"/>
              </a:rPr>
              <a:t>考虑</a:t>
            </a:r>
            <a:r>
              <a:rPr lang="en-US" altLang="zh-CN" dirty="0">
                <a:latin typeface="黑体" panose="02010609060101010101" charset="-122"/>
              </a:rPr>
              <a:t>m</a:t>
            </a:r>
            <a:r>
              <a:rPr lang="zh-CN" altLang="en-US" dirty="0">
                <a:latin typeface="黑体" panose="02010609060101010101" charset="-122"/>
              </a:rPr>
              <a:t>个</a:t>
            </a:r>
            <a:r>
              <a:rPr lang="en-US" altLang="zh-CN" dirty="0">
                <a:latin typeface="黑体" panose="02010609060101010101" charset="-122"/>
              </a:rPr>
              <a:t>1</a:t>
            </a:r>
            <a:r>
              <a:rPr lang="zh-CN" altLang="en-US" dirty="0">
                <a:latin typeface="黑体" panose="02010609060101010101" charset="-122"/>
              </a:rPr>
              <a:t>和</a:t>
            </a:r>
            <a:r>
              <a:rPr lang="en-US" altLang="zh-CN" dirty="0">
                <a:latin typeface="黑体" panose="02010609060101010101" charset="-122"/>
              </a:rPr>
              <a:t>n</a:t>
            </a:r>
            <a:r>
              <a:rPr lang="zh-CN" altLang="en-US" dirty="0">
                <a:latin typeface="黑体" panose="02010609060101010101" charset="-122"/>
              </a:rPr>
              <a:t>个</a:t>
            </a:r>
            <a:r>
              <a:rPr lang="en-US" altLang="zh-CN" dirty="0">
                <a:latin typeface="黑体" panose="02010609060101010101" charset="-122"/>
              </a:rPr>
              <a:t>-1</a:t>
            </a:r>
            <a:r>
              <a:rPr lang="zh-CN" altLang="en-US" dirty="0">
                <a:latin typeface="黑体" panose="02010609060101010101" charset="-122"/>
              </a:rPr>
              <a:t>的不可接受的序列</a:t>
            </a:r>
            <a:endParaRPr lang="zh-CN" altLang="en-US" dirty="0">
              <a:latin typeface="黑体" panose="02010609060101010101" charset="-122"/>
            </a:endParaRPr>
          </a:p>
          <a:p>
            <a:pPr eaLnBrk="1" hangingPunct="1">
              <a:lnSpc>
                <a:spcPct val="120000"/>
              </a:lnSpc>
            </a:pPr>
            <a:endParaRPr lang="zh-CN" altLang="en-US" dirty="0">
              <a:latin typeface="黑体" panose="02010609060101010101" charset="-122"/>
            </a:endParaRPr>
          </a:p>
          <a:p>
            <a:pPr eaLnBrk="1" hangingPunct="1">
              <a:lnSpc>
                <a:spcPct val="120000"/>
              </a:lnSpc>
            </a:pPr>
            <a:r>
              <a:rPr lang="zh-CN" altLang="en-US" dirty="0">
                <a:latin typeface="黑体" panose="02010609060101010101" charset="-122"/>
              </a:rPr>
              <a:t>因为序列是不可接受的</a:t>
            </a:r>
            <a:r>
              <a:rPr lang="en-US" altLang="zh-CN" dirty="0">
                <a:latin typeface="黑体" panose="02010609060101010101" charset="-122"/>
              </a:rPr>
              <a:t>,</a:t>
            </a:r>
            <a:r>
              <a:rPr lang="zh-CN" altLang="en-US" dirty="0">
                <a:latin typeface="黑体" panose="02010609060101010101" charset="-122"/>
              </a:rPr>
              <a:t>所以存在一个最小的</a:t>
            </a:r>
            <a:r>
              <a:rPr lang="en-US" altLang="zh-CN" dirty="0">
                <a:latin typeface="黑体" panose="02010609060101010101" charset="-122"/>
              </a:rPr>
              <a:t>k</a:t>
            </a:r>
            <a:r>
              <a:rPr lang="zh-CN" altLang="en-US" dirty="0">
                <a:latin typeface="黑体" panose="02010609060101010101" charset="-122"/>
              </a:rPr>
              <a:t>使得部分和</a:t>
            </a:r>
            <a:endParaRPr lang="zh-CN" altLang="en-US" dirty="0">
              <a:latin typeface="黑体" panose="02010609060101010101" charset="-122"/>
            </a:endParaRPr>
          </a:p>
        </p:txBody>
      </p:sp>
      <p:graphicFrame>
        <p:nvGraphicFramePr>
          <p:cNvPr id="86022" name="Object 4"/>
          <p:cNvGraphicFramePr>
            <a:graphicFrameLocks noGrp="1" noChangeAspect="1"/>
          </p:cNvGraphicFramePr>
          <p:nvPr>
            <p:ph sz="half" idx="2"/>
          </p:nvPr>
        </p:nvGraphicFramePr>
        <p:xfrm>
          <a:off x="3132138" y="1989138"/>
          <a:ext cx="1244600" cy="1041400"/>
        </p:xfrm>
        <a:graphic>
          <a:graphicData uri="http://schemas.openxmlformats.org/presentationml/2006/ole">
            <mc:AlternateContent xmlns:mc="http://schemas.openxmlformats.org/markup-compatibility/2006">
              <mc:Choice xmlns:v="urn:schemas-microsoft-com:vml" Requires="v">
                <p:oleObj spid="_x0000_s50184" name="公式" r:id="rId1" imgW="546100" imgH="457200" progId="Equation.3">
                  <p:embed/>
                </p:oleObj>
              </mc:Choice>
              <mc:Fallback>
                <p:oleObj name="公式" r:id="rId1" imgW="546100" imgH="457200" progId="Equation.3">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1989138"/>
                        <a:ext cx="1244600" cy="104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023" name="Rectangle 9"/>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61192" name="Object 8"/>
          <p:cNvGraphicFramePr>
            <a:graphicFrameLocks noChangeAspect="1"/>
          </p:cNvGraphicFramePr>
          <p:nvPr/>
        </p:nvGraphicFramePr>
        <p:xfrm>
          <a:off x="2987675" y="3716338"/>
          <a:ext cx="2303463" cy="600075"/>
        </p:xfrm>
        <a:graphic>
          <a:graphicData uri="http://schemas.openxmlformats.org/presentationml/2006/ole">
            <mc:AlternateContent xmlns:mc="http://schemas.openxmlformats.org/markup-compatibility/2006">
              <mc:Choice xmlns:v="urn:schemas-microsoft-com:vml" Requires="v">
                <p:oleObj spid="_x0000_s50185" name="公式" r:id="rId3" imgW="876300" imgH="228600" progId="Equation.3">
                  <p:embed/>
                </p:oleObj>
              </mc:Choice>
              <mc:Fallback>
                <p:oleObj name="公式" r:id="rId3" imgW="876300" imgH="2286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3716338"/>
                        <a:ext cx="23034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5" name="Rectangle 1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61194" name="Object 10"/>
          <p:cNvGraphicFramePr>
            <a:graphicFrameLocks noChangeAspect="1"/>
          </p:cNvGraphicFramePr>
          <p:nvPr/>
        </p:nvGraphicFramePr>
        <p:xfrm>
          <a:off x="1375569" y="5472112"/>
          <a:ext cx="4757737" cy="568325"/>
        </p:xfrm>
        <a:graphic>
          <a:graphicData uri="http://schemas.openxmlformats.org/presentationml/2006/ole">
            <mc:AlternateContent xmlns:mc="http://schemas.openxmlformats.org/markup-compatibility/2006">
              <mc:Choice xmlns:v="urn:schemas-microsoft-com:vml" Requires="v">
                <p:oleObj spid="_x0000_s50186" name="公式" r:id="rId5" imgW="46024800" imgH="5486400" progId="Equation.3">
                  <p:embed/>
                </p:oleObj>
              </mc:Choice>
              <mc:Fallback>
                <p:oleObj name="公式" r:id="rId5" imgW="46024800" imgH="5486400" progId="Equation.3">
                  <p:embed/>
                  <p:pic>
                    <p:nvPicPr>
                      <p:cNvPr id="0" name="Object 10"/>
                      <p:cNvPicPr>
                        <a:picLocks noChangeAspect="1" noChangeArrowheads="1"/>
                      </p:cNvPicPr>
                      <p:nvPr/>
                    </p:nvPicPr>
                    <p:blipFill>
                      <a:blip r:embed="rId6"/>
                      <a:srcRect/>
                      <a:stretch>
                        <a:fillRect/>
                      </a:stretch>
                    </p:blipFill>
                    <p:spPr bwMode="auto">
                      <a:xfrm>
                        <a:off x="1375569" y="5472112"/>
                        <a:ext cx="47577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文本框 1"/>
          <p:cNvSpPr txBox="1"/>
          <p:nvPr/>
        </p:nvSpPr>
        <p:spPr>
          <a:xfrm>
            <a:off x="6722070" y="4906949"/>
            <a:ext cx="2207618" cy="830997"/>
          </a:xfrm>
          <a:prstGeom prst="rect">
            <a:avLst/>
          </a:prstGeom>
          <a:noFill/>
        </p:spPr>
        <p:txBody>
          <a:bodyPr wrap="square" rtlCol="0">
            <a:spAutoFit/>
          </a:bodyPr>
          <a:lstStyle/>
          <a:p>
            <a:r>
              <a:rPr lang="zh-CN" altLang="en-US" sz="1600" dirty="0">
                <a:solidFill>
                  <a:srgbClr val="FF0000"/>
                </a:solidFill>
              </a:rPr>
              <a:t>由于是编号最小的，因此可以判定</a:t>
            </a:r>
            <a:r>
              <a:rPr lang="en-US" altLang="zh-CN" sz="1600" dirty="0" err="1">
                <a:solidFill>
                  <a:srgbClr val="FF0000"/>
                </a:solidFill>
              </a:rPr>
              <a:t>a</a:t>
            </a:r>
            <a:r>
              <a:rPr lang="en-US" altLang="zh-CN" sz="1400" dirty="0" err="1">
                <a:solidFill>
                  <a:srgbClr val="FF0000"/>
                </a:solidFill>
              </a:rPr>
              <a:t>k</a:t>
            </a:r>
            <a:r>
              <a:rPr lang="en-US" altLang="zh-CN" sz="1600" dirty="0">
                <a:solidFill>
                  <a:srgbClr val="FF0000"/>
                </a:solidFill>
              </a:rPr>
              <a:t>=-1,</a:t>
            </a:r>
            <a:r>
              <a:rPr lang="zh-CN" altLang="en-US" sz="1600" dirty="0">
                <a:solidFill>
                  <a:srgbClr val="FF0000"/>
                </a:solidFill>
              </a:rPr>
              <a:t>前面的所有项和为零</a:t>
            </a:r>
            <a:endParaRPr lang="zh-CN" altLang="en-US" sz="1600" dirty="0">
              <a:solidFill>
                <a:srgbClr val="FF0000"/>
              </a:solidFill>
            </a:endParaRPr>
          </a:p>
        </p:txBody>
      </p:sp>
      <p:sp>
        <p:nvSpPr>
          <p:cNvPr id="6" name="椭圆 5"/>
          <p:cNvSpPr/>
          <p:nvPr/>
        </p:nvSpPr>
        <p:spPr bwMode="auto">
          <a:xfrm>
            <a:off x="1187624" y="5517232"/>
            <a:ext cx="3385120" cy="576064"/>
          </a:xfrm>
          <a:prstGeom prst="ellipse">
            <a:avLst/>
          </a:pr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extLst>
            <a:ext uri="{909E8E84-426E-40DD-AFC4-6F175D3DCCD1}">
              <a14:hiddenFill xmlns:a14="http://schemas.microsoft.com/office/drawing/2010/main">
                <a:solidFill>
                  <a:srgbClr val="CC99FF">
                    <a:alpha val="50000"/>
                  </a:srgbClr>
                </a:solidFill>
              </a14:hiddenFill>
            </a:ext>
          </a:extLst>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6118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61187">
                                            <p:txEl>
                                              <p:pRg st="5" end="5"/>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61194"/>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6119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日期占位符 5"/>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847A1A6-F2D8-4F78-B23A-E05359264D4B}"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7043" name="灯片编号占位符 7"/>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BE9A1F9-CBB4-49C4-8C2B-71083994DCE8}"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87044" name="Rectangle 2"/>
          <p:cNvSpPr>
            <a:spLocks noGrp="1" noChangeArrowheads="1"/>
          </p:cNvSpPr>
          <p:nvPr>
            <p:ph type="title"/>
          </p:nvPr>
        </p:nvSpPr>
        <p:spPr/>
        <p:txBody>
          <a:bodyPr/>
          <a:lstStyle/>
          <a:p>
            <a:pPr eaLnBrk="1" hangingPunct="1"/>
            <a:r>
              <a:rPr lang="en-US" altLang="zh-CN" dirty="0">
                <a:latin typeface="黑体" panose="02010609060101010101" charset="-122"/>
                <a:ea typeface="黑体" panose="02010609060101010101" charset="-122"/>
              </a:rPr>
              <a:t>1.8 </a:t>
            </a:r>
            <a:r>
              <a:rPr lang="zh-CN" altLang="en-US" dirty="0">
                <a:latin typeface="黑体" panose="02010609060101010101" charset="-122"/>
                <a:ea typeface="黑体" panose="02010609060101010101" charset="-122"/>
              </a:rPr>
              <a:t>应用举例</a:t>
            </a:r>
            <a:endParaRPr lang="zh-CN" altLang="en-US" dirty="0">
              <a:latin typeface="黑体" panose="02010609060101010101" charset="-122"/>
              <a:ea typeface="黑体" panose="02010609060101010101" charset="-122"/>
            </a:endParaRPr>
          </a:p>
        </p:txBody>
      </p:sp>
      <p:sp>
        <p:nvSpPr>
          <p:cNvPr id="10464259" name="Rectangle 3"/>
          <p:cNvSpPr>
            <a:spLocks noGrp="1" noChangeArrowheads="1"/>
          </p:cNvSpPr>
          <p:nvPr>
            <p:ph type="body" sz="half" idx="1"/>
          </p:nvPr>
        </p:nvSpPr>
        <p:spPr>
          <a:xfrm>
            <a:off x="539750" y="1341438"/>
            <a:ext cx="8064500" cy="4967287"/>
          </a:xfrm>
        </p:spPr>
        <p:txBody>
          <a:bodyPr/>
          <a:lstStyle/>
          <a:p>
            <a:pPr eaLnBrk="1" hangingPunct="1">
              <a:lnSpc>
                <a:spcPct val="120000"/>
              </a:lnSpc>
            </a:pPr>
            <a:r>
              <a:rPr lang="zh-CN" altLang="en-US" dirty="0"/>
              <a:t>将前</a:t>
            </a:r>
            <a:r>
              <a:rPr lang="en-US" altLang="zh-CN" dirty="0">
                <a:latin typeface="Times New Roman" panose="02020603050405020304" pitchFamily="18" charset="0"/>
              </a:rPr>
              <a:t>k</a:t>
            </a:r>
            <a:r>
              <a:rPr lang="zh-CN" altLang="en-US" dirty="0">
                <a:latin typeface="Times New Roman" panose="02020603050405020304" pitchFamily="18" charset="0"/>
              </a:rPr>
              <a:t>个字符中的</a:t>
            </a:r>
            <a:r>
              <a:rPr lang="en-US" altLang="zh-CN" dirty="0">
                <a:latin typeface="Times New Roman" panose="02020603050405020304" pitchFamily="18" charset="0"/>
              </a:rPr>
              <a:t>1</a:t>
            </a:r>
            <a:r>
              <a:rPr lang="zh-CN" altLang="en-US" dirty="0">
                <a:latin typeface="Times New Roman" panose="02020603050405020304" pitchFamily="18" charset="0"/>
              </a:rPr>
              <a:t>，</a:t>
            </a:r>
            <a:r>
              <a:rPr lang="en-US" altLang="zh-CN" dirty="0">
                <a:latin typeface="黑体" panose="02010609060101010101" charset="-122"/>
              </a:rPr>
              <a:t>-</a:t>
            </a:r>
            <a:r>
              <a:rPr lang="en-US" altLang="zh-CN" dirty="0">
                <a:latin typeface="Times New Roman" panose="02020603050405020304" pitchFamily="18" charset="0"/>
              </a:rPr>
              <a:t>1</a:t>
            </a:r>
            <a:r>
              <a:rPr lang="zh-CN" altLang="en-US" dirty="0">
                <a:latin typeface="Times New Roman" panose="02020603050405020304" pitchFamily="18" charset="0"/>
              </a:rPr>
              <a:t>互换，则得到一个有</a:t>
            </a:r>
            <a:r>
              <a:rPr lang="en-US" altLang="zh-CN" dirty="0">
                <a:latin typeface="Times New Roman" panose="02020603050405020304" pitchFamily="18" charset="0"/>
              </a:rPr>
              <a:t>m+1</a:t>
            </a:r>
            <a:r>
              <a:rPr lang="zh-CN" altLang="en-US" dirty="0">
                <a:latin typeface="Times New Roman" panose="02020603050405020304" pitchFamily="18" charset="0"/>
              </a:rPr>
              <a:t>个</a:t>
            </a:r>
            <a:r>
              <a:rPr lang="en-US" altLang="zh-CN" dirty="0">
                <a:latin typeface="Times New Roman" panose="02020603050405020304" pitchFamily="18" charset="0"/>
              </a:rPr>
              <a:t>1</a:t>
            </a:r>
            <a:r>
              <a:rPr lang="zh-CN" altLang="en-US" dirty="0">
                <a:latin typeface="Times New Roman" panose="02020603050405020304" pitchFamily="18" charset="0"/>
              </a:rPr>
              <a:t>和</a:t>
            </a:r>
            <a:r>
              <a:rPr lang="en-US" altLang="zh-CN" dirty="0">
                <a:latin typeface="Times New Roman" panose="02020603050405020304" pitchFamily="18" charset="0"/>
              </a:rPr>
              <a:t>n-1</a:t>
            </a:r>
            <a:r>
              <a:rPr lang="zh-CN" altLang="en-US" dirty="0">
                <a:latin typeface="Times New Roman" panose="02020603050405020304" pitchFamily="18" charset="0"/>
              </a:rPr>
              <a:t>个</a:t>
            </a:r>
            <a:r>
              <a:rPr lang="en-US" altLang="zh-CN" dirty="0">
                <a:latin typeface="黑体" panose="02010609060101010101" charset="-122"/>
              </a:rPr>
              <a:t>-</a:t>
            </a:r>
            <a:r>
              <a:rPr lang="en-US" altLang="zh-CN" dirty="0">
                <a:latin typeface="Times New Roman" panose="02020603050405020304" pitchFamily="18" charset="0"/>
              </a:rPr>
              <a:t>1</a:t>
            </a:r>
            <a:r>
              <a:rPr lang="zh-CN" altLang="en-US" dirty="0">
                <a:latin typeface="Times New Roman" panose="02020603050405020304" pitchFamily="18" charset="0"/>
              </a:rPr>
              <a:t>的序列。</a:t>
            </a:r>
            <a:endParaRPr lang="zh-CN" altLang="en-US" dirty="0">
              <a:latin typeface="Times New Roman" panose="02020603050405020304" pitchFamily="18" charset="0"/>
            </a:endParaRPr>
          </a:p>
          <a:p>
            <a:pPr eaLnBrk="1" hangingPunct="1">
              <a:lnSpc>
                <a:spcPct val="120000"/>
              </a:lnSpc>
            </a:pPr>
            <a:r>
              <a:rPr lang="zh-CN" altLang="en-US" dirty="0">
                <a:latin typeface="Times New Roman" panose="02020603050405020304" pitchFamily="18" charset="0"/>
              </a:rPr>
              <a:t>反之，任给一个有</a:t>
            </a:r>
            <a:r>
              <a:rPr lang="en-US" altLang="zh-CN" dirty="0">
                <a:latin typeface="Times New Roman" panose="02020603050405020304" pitchFamily="18" charset="0"/>
              </a:rPr>
              <a:t>m+1</a:t>
            </a:r>
            <a:r>
              <a:rPr lang="zh-CN" altLang="en-US" dirty="0">
                <a:latin typeface="Times New Roman" panose="02020603050405020304" pitchFamily="18" charset="0"/>
              </a:rPr>
              <a:t>个</a:t>
            </a:r>
            <a:r>
              <a:rPr lang="en-US" altLang="zh-CN" dirty="0">
                <a:latin typeface="Times New Roman" panose="02020603050405020304" pitchFamily="18" charset="0"/>
              </a:rPr>
              <a:t>1</a:t>
            </a:r>
            <a:r>
              <a:rPr lang="zh-CN" altLang="en-US" dirty="0">
                <a:latin typeface="Times New Roman" panose="02020603050405020304" pitchFamily="18" charset="0"/>
              </a:rPr>
              <a:t>和</a:t>
            </a:r>
            <a:r>
              <a:rPr lang="en-US" altLang="zh-CN" dirty="0">
                <a:latin typeface="Times New Roman" panose="02020603050405020304" pitchFamily="18" charset="0"/>
              </a:rPr>
              <a:t>n-1</a:t>
            </a:r>
            <a:r>
              <a:rPr lang="zh-CN" altLang="en-US" dirty="0">
                <a:latin typeface="Times New Roman" panose="02020603050405020304" pitchFamily="18" charset="0"/>
              </a:rPr>
              <a:t>个</a:t>
            </a:r>
            <a:r>
              <a:rPr lang="en-US" altLang="zh-CN" dirty="0">
                <a:latin typeface="黑体" panose="02010609060101010101" charset="-122"/>
              </a:rPr>
              <a:t>-</a:t>
            </a:r>
            <a:r>
              <a:rPr lang="en-US" altLang="zh-CN" dirty="0">
                <a:latin typeface="Times New Roman" panose="02020603050405020304" pitchFamily="18" charset="0"/>
              </a:rPr>
              <a:t>1</a:t>
            </a:r>
            <a:r>
              <a:rPr lang="zh-CN" altLang="en-US" dirty="0">
                <a:latin typeface="Times New Roman" panose="02020603050405020304" pitchFamily="18" charset="0"/>
              </a:rPr>
              <a:t>组成的字符串，则存在最小的</a:t>
            </a:r>
            <a:r>
              <a:rPr lang="en-US" altLang="zh-CN" dirty="0">
                <a:latin typeface="Times New Roman" panose="02020603050405020304" pitchFamily="18" charset="0"/>
              </a:rPr>
              <a:t>k</a:t>
            </a:r>
            <a:r>
              <a:rPr lang="zh-CN" altLang="en-US" dirty="0">
                <a:latin typeface="Times New Roman" panose="02020603050405020304" pitchFamily="18" charset="0"/>
              </a:rPr>
              <a:t>，使得</a:t>
            </a:r>
            <a:endParaRPr lang="zh-CN" altLang="en-US" dirty="0">
              <a:latin typeface="Times New Roman" panose="02020603050405020304" pitchFamily="18" charset="0"/>
            </a:endParaRPr>
          </a:p>
          <a:p>
            <a:pPr eaLnBrk="1" hangingPunct="1">
              <a:lnSpc>
                <a:spcPct val="120000"/>
              </a:lnSpc>
            </a:pPr>
            <a:endParaRPr lang="zh-CN" altLang="en-US" dirty="0">
              <a:latin typeface="Times New Roman" panose="02020603050405020304" pitchFamily="18" charset="0"/>
            </a:endParaRPr>
          </a:p>
          <a:p>
            <a:pPr eaLnBrk="1" hangingPunct="1">
              <a:lnSpc>
                <a:spcPct val="120000"/>
              </a:lnSpc>
              <a:buFont typeface="Wingdings" panose="05000000000000000000" pitchFamily="2" charset="2"/>
              <a:buNone/>
            </a:pPr>
            <a:r>
              <a:rPr lang="zh-CN" altLang="en-US" dirty="0">
                <a:latin typeface="Times New Roman" panose="02020603050405020304" pitchFamily="18" charset="0"/>
              </a:rPr>
              <a:t>    将</a:t>
            </a:r>
            <a:r>
              <a:rPr lang="zh-CN" altLang="en-US" dirty="0"/>
              <a:t>前</a:t>
            </a:r>
            <a:r>
              <a:rPr lang="en-US" altLang="zh-CN" dirty="0">
                <a:latin typeface="Times New Roman" panose="02020603050405020304" pitchFamily="18" charset="0"/>
              </a:rPr>
              <a:t>k</a:t>
            </a:r>
            <a:r>
              <a:rPr lang="zh-CN" altLang="en-US" dirty="0">
                <a:latin typeface="Times New Roman" panose="02020603050405020304" pitchFamily="18" charset="0"/>
              </a:rPr>
              <a:t>个字符中的</a:t>
            </a:r>
            <a:r>
              <a:rPr lang="en-US" altLang="zh-CN" dirty="0">
                <a:latin typeface="Times New Roman" panose="02020603050405020304" pitchFamily="18" charset="0"/>
              </a:rPr>
              <a:t>1</a:t>
            </a:r>
            <a:r>
              <a:rPr lang="zh-CN" altLang="en-US" dirty="0">
                <a:latin typeface="Times New Roman" panose="02020603050405020304" pitchFamily="18" charset="0"/>
              </a:rPr>
              <a:t>，</a:t>
            </a:r>
            <a:r>
              <a:rPr lang="en-US" altLang="zh-CN" dirty="0">
                <a:latin typeface="黑体" panose="02010609060101010101" charset="-122"/>
              </a:rPr>
              <a:t>-</a:t>
            </a:r>
            <a:r>
              <a:rPr lang="en-US" altLang="zh-CN" dirty="0">
                <a:latin typeface="Times New Roman" panose="02020603050405020304" pitchFamily="18" charset="0"/>
              </a:rPr>
              <a:t>1</a:t>
            </a:r>
            <a:r>
              <a:rPr lang="zh-CN" altLang="en-US" dirty="0">
                <a:latin typeface="Times New Roman" panose="02020603050405020304" pitchFamily="18" charset="0"/>
              </a:rPr>
              <a:t>互换，则得到一个有</a:t>
            </a:r>
            <a:r>
              <a:rPr lang="en-US" altLang="zh-CN" dirty="0">
                <a:latin typeface="Times New Roman" panose="02020603050405020304" pitchFamily="18" charset="0"/>
              </a:rPr>
              <a:t>m</a:t>
            </a:r>
            <a:r>
              <a:rPr lang="zh-CN" altLang="en-US" dirty="0">
                <a:latin typeface="Times New Roman" panose="02020603050405020304" pitchFamily="18" charset="0"/>
              </a:rPr>
              <a:t>个</a:t>
            </a:r>
            <a:r>
              <a:rPr lang="en-US" altLang="zh-CN" dirty="0">
                <a:latin typeface="Times New Roman" panose="02020603050405020304" pitchFamily="18" charset="0"/>
              </a:rPr>
              <a:t>1</a:t>
            </a:r>
            <a:r>
              <a:rPr lang="zh-CN" altLang="en-US" dirty="0">
                <a:latin typeface="Times New Roman" panose="02020603050405020304" pitchFamily="18" charset="0"/>
              </a:rPr>
              <a:t>和</a:t>
            </a:r>
            <a:r>
              <a:rPr lang="en-US" altLang="zh-CN" dirty="0">
                <a:latin typeface="Times New Roman" panose="02020603050405020304" pitchFamily="18" charset="0"/>
              </a:rPr>
              <a:t>n</a:t>
            </a:r>
            <a:r>
              <a:rPr lang="zh-CN" altLang="en-US" dirty="0">
                <a:latin typeface="Times New Roman" panose="02020603050405020304" pitchFamily="18" charset="0"/>
              </a:rPr>
              <a:t>个</a:t>
            </a:r>
            <a:r>
              <a:rPr lang="en-US" altLang="zh-CN" dirty="0">
                <a:latin typeface="黑体" panose="02010609060101010101" charset="-122"/>
              </a:rPr>
              <a:t>-</a:t>
            </a:r>
            <a:r>
              <a:rPr lang="en-US" altLang="zh-CN" dirty="0">
                <a:latin typeface="Times New Roman" panose="02020603050405020304" pitchFamily="18" charset="0"/>
              </a:rPr>
              <a:t>1</a:t>
            </a:r>
            <a:r>
              <a:rPr lang="zh-CN" altLang="en-US" dirty="0">
                <a:latin typeface="Times New Roman" panose="02020603050405020304" pitchFamily="18" charset="0"/>
              </a:rPr>
              <a:t>的字符串，且该</a:t>
            </a:r>
            <a:r>
              <a:rPr lang="zh-CN" altLang="en-US" dirty="0"/>
              <a:t>字符串不合乎要求</a:t>
            </a:r>
            <a:r>
              <a:rPr lang="zh-CN" altLang="en-US" dirty="0">
                <a:latin typeface="Times New Roman" panose="02020603050405020304" pitchFamily="18" charset="0"/>
              </a:rPr>
              <a:t>。</a:t>
            </a:r>
            <a:endParaRPr lang="zh-CN" altLang="en-US" dirty="0">
              <a:latin typeface="Times New Roman" panose="02020603050405020304" pitchFamily="18" charset="0"/>
            </a:endParaRPr>
          </a:p>
          <a:p>
            <a:pPr eaLnBrk="1" hangingPunct="1">
              <a:lnSpc>
                <a:spcPct val="120000"/>
              </a:lnSpc>
            </a:pPr>
            <a:r>
              <a:rPr lang="zh-CN" altLang="en-US" dirty="0"/>
              <a:t>故不可接受序列的个数为</a:t>
            </a:r>
            <a:endParaRPr lang="zh-CN" altLang="en-US" sz="2400" dirty="0">
              <a:latin typeface="Times New Roman" panose="02020603050405020304" pitchFamily="18" charset="0"/>
            </a:endParaRPr>
          </a:p>
        </p:txBody>
      </p:sp>
      <p:graphicFrame>
        <p:nvGraphicFramePr>
          <p:cNvPr id="10464260" name="Object 4"/>
          <p:cNvGraphicFramePr>
            <a:graphicFrameLocks noGrp="1" noChangeAspect="1"/>
          </p:cNvGraphicFramePr>
          <p:nvPr>
            <p:ph sz="quarter" idx="2"/>
          </p:nvPr>
        </p:nvGraphicFramePr>
        <p:xfrm>
          <a:off x="4932363" y="5300663"/>
          <a:ext cx="1079500" cy="903287"/>
        </p:xfrm>
        <a:graphic>
          <a:graphicData uri="http://schemas.openxmlformats.org/presentationml/2006/ole">
            <mc:AlternateContent xmlns:mc="http://schemas.openxmlformats.org/markup-compatibility/2006">
              <mc:Choice xmlns:v="urn:schemas-microsoft-com:vml" Requires="v">
                <p:oleObj spid="_x0000_s51206" name="公式" r:id="rId1" imgW="546100" imgH="457200" progId="Equation.3">
                  <p:embed/>
                </p:oleObj>
              </mc:Choice>
              <mc:Fallback>
                <p:oleObj name="公式" r:id="rId1" imgW="546100" imgH="457200" progId="Equation.3">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5300663"/>
                        <a:ext cx="1079500" cy="903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6"/>
          <p:cNvGraphicFramePr>
            <a:graphicFrameLocks noChangeAspect="1"/>
          </p:cNvGraphicFramePr>
          <p:nvPr/>
        </p:nvGraphicFramePr>
        <p:xfrm>
          <a:off x="2195736" y="3573463"/>
          <a:ext cx="3984625" cy="574675"/>
        </p:xfrm>
        <a:graphic>
          <a:graphicData uri="http://schemas.openxmlformats.org/presentationml/2006/ole">
            <mc:AlternateContent xmlns:mc="http://schemas.openxmlformats.org/markup-compatibility/2006">
              <mc:Choice xmlns:v="urn:schemas-microsoft-com:vml" Requires="v">
                <p:oleObj spid="_x0000_s51207" name="公式" r:id="rId3" imgW="38100000" imgH="5486400" progId="Equation.3">
                  <p:embed/>
                </p:oleObj>
              </mc:Choice>
              <mc:Fallback>
                <p:oleObj name="公式" r:id="rId3" imgW="38100000" imgH="5486400" progId="Equation.3">
                  <p:embed/>
                  <p:pic>
                    <p:nvPicPr>
                      <p:cNvPr id="0" name="Object 6"/>
                      <p:cNvPicPr>
                        <a:picLocks noChangeAspect="1" noChangeArrowheads="1"/>
                      </p:cNvPicPr>
                      <p:nvPr/>
                    </p:nvPicPr>
                    <p:blipFill>
                      <a:blip r:embed="rId4"/>
                      <a:srcRect/>
                      <a:stretch>
                        <a:fillRect/>
                      </a:stretch>
                    </p:blipFill>
                    <p:spPr bwMode="auto">
                      <a:xfrm>
                        <a:off x="2195736" y="3573463"/>
                        <a:ext cx="39846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文本框 9"/>
          <p:cNvSpPr txBox="1"/>
          <p:nvPr/>
        </p:nvSpPr>
        <p:spPr>
          <a:xfrm>
            <a:off x="6329859" y="3070920"/>
            <a:ext cx="2808882" cy="1077218"/>
          </a:xfrm>
          <a:prstGeom prst="rect">
            <a:avLst/>
          </a:prstGeom>
          <a:noFill/>
        </p:spPr>
        <p:txBody>
          <a:bodyPr wrap="square" rtlCol="0">
            <a:spAutoFit/>
          </a:bodyPr>
          <a:lstStyle/>
          <a:p>
            <a:r>
              <a:rPr lang="zh-CN" altLang="en-US" sz="1600" dirty="0">
                <a:solidFill>
                  <a:srgbClr val="FF0000"/>
                </a:solidFill>
              </a:rPr>
              <a:t>由于</a:t>
            </a:r>
            <a:r>
              <a:rPr lang="en-US" altLang="zh-CN" sz="1600" dirty="0">
                <a:solidFill>
                  <a:srgbClr val="FF0000"/>
                </a:solidFill>
              </a:rPr>
              <a:t>1</a:t>
            </a:r>
            <a:r>
              <a:rPr lang="zh-CN" altLang="en-US" sz="1600" dirty="0">
                <a:solidFill>
                  <a:srgbClr val="FF0000"/>
                </a:solidFill>
              </a:rPr>
              <a:t>的个数大余</a:t>
            </a:r>
            <a:r>
              <a:rPr lang="en-US" altLang="zh-CN" sz="1600" dirty="0">
                <a:solidFill>
                  <a:srgbClr val="FF0000"/>
                </a:solidFill>
              </a:rPr>
              <a:t>-1</a:t>
            </a:r>
            <a:r>
              <a:rPr lang="zh-CN" altLang="en-US" sz="1600" dirty="0">
                <a:solidFill>
                  <a:srgbClr val="FF0000"/>
                </a:solidFill>
              </a:rPr>
              <a:t>的个数，</a:t>
            </a:r>
            <a:endParaRPr lang="en-US" altLang="zh-CN" sz="1600" dirty="0">
              <a:solidFill>
                <a:srgbClr val="FF0000"/>
              </a:solidFill>
            </a:endParaRPr>
          </a:p>
          <a:p>
            <a:r>
              <a:rPr lang="zh-CN" altLang="en-US" sz="1600" dirty="0">
                <a:solidFill>
                  <a:srgbClr val="FF0000"/>
                </a:solidFill>
              </a:rPr>
              <a:t>同理由于是编号最小的，因此可以判定</a:t>
            </a:r>
            <a:r>
              <a:rPr lang="en-US" altLang="zh-CN" sz="1600" dirty="0" err="1">
                <a:solidFill>
                  <a:srgbClr val="FF0000"/>
                </a:solidFill>
              </a:rPr>
              <a:t>a</a:t>
            </a:r>
            <a:r>
              <a:rPr lang="en-US" altLang="zh-CN" sz="1400" dirty="0" err="1">
                <a:solidFill>
                  <a:srgbClr val="FF0000"/>
                </a:solidFill>
              </a:rPr>
              <a:t>k</a:t>
            </a:r>
            <a:r>
              <a:rPr lang="en-US" altLang="zh-CN" sz="1600" dirty="0">
                <a:solidFill>
                  <a:srgbClr val="FF0000"/>
                </a:solidFill>
              </a:rPr>
              <a:t>=1,</a:t>
            </a:r>
            <a:r>
              <a:rPr lang="zh-CN" altLang="en-US" sz="1600" dirty="0">
                <a:solidFill>
                  <a:srgbClr val="FF0000"/>
                </a:solidFill>
              </a:rPr>
              <a:t>前面的所有项和为零</a:t>
            </a:r>
            <a:endParaRPr lang="zh-CN" alt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642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642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64259">
                                            <p:txEl>
                                              <p:pRg st="4" end="4"/>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04642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r>
              <a:rPr lang="en-US" altLang="zh-CN" dirty="0"/>
              <a:t>1.2  5</a:t>
            </a:r>
            <a:r>
              <a:rPr lang="zh-CN" altLang="zh-CN" dirty="0"/>
              <a:t>个女生，</a:t>
            </a:r>
            <a:r>
              <a:rPr lang="en-US" altLang="zh-CN" dirty="0"/>
              <a:t>7</a:t>
            </a:r>
            <a:r>
              <a:rPr lang="zh-CN" altLang="zh-CN" dirty="0"/>
              <a:t>个男生进行排列，</a:t>
            </a:r>
            <a:endParaRPr lang="zh-CN" altLang="zh-CN" dirty="0"/>
          </a:p>
          <a:p>
            <a:r>
              <a:rPr lang="en-US" altLang="zh-CN" dirty="0"/>
              <a:t>(a) </a:t>
            </a:r>
            <a:r>
              <a:rPr lang="zh-CN" altLang="zh-CN" dirty="0"/>
              <a:t>若女生在一起有多少种不同的排列？</a:t>
            </a:r>
            <a:endParaRPr lang="zh-CN" altLang="zh-CN" dirty="0"/>
          </a:p>
          <a:p>
            <a:r>
              <a:rPr lang="en-US" altLang="zh-CN" dirty="0"/>
              <a:t>(b) </a:t>
            </a:r>
            <a:r>
              <a:rPr lang="zh-CN" altLang="zh-CN" dirty="0"/>
              <a:t>女生两两不相邻有多少种不同的排列？</a:t>
            </a:r>
            <a:endParaRPr lang="zh-CN" altLang="zh-CN" dirty="0"/>
          </a:p>
          <a:p>
            <a:r>
              <a:rPr lang="en-US" altLang="zh-CN" dirty="0"/>
              <a:t>(c) </a:t>
            </a:r>
            <a:r>
              <a:rPr lang="zh-CN" altLang="zh-CN" dirty="0"/>
              <a:t>两男生</a:t>
            </a:r>
            <a:r>
              <a:rPr lang="en-US" altLang="zh-CN" dirty="0"/>
              <a:t>A</a:t>
            </a:r>
            <a:r>
              <a:rPr lang="zh-CN" altLang="zh-CN" dirty="0"/>
              <a:t>和</a:t>
            </a:r>
            <a:r>
              <a:rPr lang="en-US" altLang="zh-CN" dirty="0"/>
              <a:t>B</a:t>
            </a:r>
            <a:r>
              <a:rPr lang="zh-CN" altLang="zh-CN" dirty="0"/>
              <a:t>之间正好有</a:t>
            </a:r>
            <a:r>
              <a:rPr lang="en-US" altLang="zh-CN" dirty="0"/>
              <a:t>3</a:t>
            </a:r>
            <a:r>
              <a:rPr lang="zh-CN" altLang="zh-CN" dirty="0"/>
              <a:t>个女生的排列是多少？</a:t>
            </a:r>
            <a:endParaRPr lang="zh-CN" altLang="zh-CN" dirty="0"/>
          </a:p>
          <a:p>
            <a:pPr marL="0" indent="0">
              <a:buNone/>
            </a:pPr>
            <a:endParaRPr lang="en-US" altLang="zh-CN" dirty="0"/>
          </a:p>
        </p:txBody>
      </p:sp>
      <p:sp>
        <p:nvSpPr>
          <p:cNvPr id="2" name="文本框 1"/>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endParaRPr lang="zh-CN" altLang="zh-CN" dirty="0"/>
          </a:p>
          <a:p>
            <a:pPr marL="0" indent="0">
              <a:buNone/>
            </a:pPr>
            <a:endParaRPr lang="en-US" altLang="zh-CN" dirty="0"/>
          </a:p>
        </p:txBody>
      </p:sp>
      <p:pic>
        <p:nvPicPr>
          <p:cNvPr id="2" name="图片 1"/>
          <p:cNvPicPr>
            <a:picLocks noChangeAspect="1"/>
          </p:cNvPicPr>
          <p:nvPr/>
        </p:nvPicPr>
        <p:blipFill>
          <a:blip r:embed="rId1"/>
          <a:stretch>
            <a:fillRect/>
          </a:stretch>
        </p:blipFill>
        <p:spPr>
          <a:xfrm>
            <a:off x="712536" y="1605967"/>
            <a:ext cx="7663368" cy="3444334"/>
          </a:xfrm>
          <a:prstGeom prst="rect">
            <a:avLst/>
          </a:prstGeom>
        </p:spPr>
      </p:pic>
      <p:sp>
        <p:nvSpPr>
          <p:cNvPr id="4" name="文本框 3"/>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9760" y="1449070"/>
                <a:ext cx="8035925" cy="4832985"/>
              </a:xfrm>
            </p:spPr>
            <p:txBody>
              <a:bodyPr/>
              <a:p>
                <a:r>
                  <a:rPr lang="en-US" altLang="zh-CN" sz="2400"/>
                  <a:t>1.</a:t>
                </a:r>
                <a:r>
                  <a:rPr lang="zh-CN" altLang="en-US"/>
                  <a:t>序数法</a:t>
                </a:r>
                <a:endParaRPr lang="zh-CN" altLang="en-US"/>
              </a:p>
              <a:p>
                <a:pPr marL="0" indent="0">
                  <a:buNone/>
                </a:pPr>
                <a:r>
                  <a:rPr lang="zh-CN" altLang="en-US" sz="2400"/>
                  <a:t>下面建立序列与排列的关系</a:t>
                </a:r>
                <a:endParaRPr lang="zh-CN" altLang="en-US" sz="2400"/>
              </a:p>
              <a:p>
                <a:pPr marL="0" indent="0">
                  <a:buNone/>
                </a:pPr>
                <a:r>
                  <a:rPr lang="en-US" altLang="zh-CN" sz="2400"/>
                  <a:t>    </a:t>
                </a:r>
                <a:r>
                  <a:rPr lang="zh-CN" altLang="en-US" sz="2400"/>
                  <a:t>假定要排</a:t>
                </a:r>
                <a:r>
                  <a:rPr lang="en-US" altLang="zh-CN" sz="2400"/>
                  <a:t>{1,2,3,4……n}</a:t>
                </a:r>
                <a:r>
                  <a:rPr lang="zh-CN" altLang="en-US" sz="2400"/>
                  <a:t>这</a:t>
                </a:r>
                <a:r>
                  <a:rPr lang="en-US" altLang="zh-CN" sz="2400"/>
                  <a:t>n</a:t>
                </a:r>
                <a:r>
                  <a:rPr lang="zh-CN" altLang="en-US" sz="2400"/>
                  <a:t>个数的全部全排列。序列为</a:t>
                </a:r>
                <a14:m>
                  <m:oMath xmlns:m="http://schemas.openxmlformats.org/officeDocument/2006/math">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𝟐</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m:t>
                        </m:r>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𝟐</m:t>
                        </m:r>
                      </m:sub>
                    </m:sSub>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𝟏</m:t>
                        </m:r>
                      </m:sub>
                    </m:sSub>
                    <m:r>
                      <a:rPr lang="en-US" altLang="zh-CN" sz="2400" b="0" i="1">
                        <a:latin typeface="Cambria Math" panose="02040503050406030204" pitchFamily="18" charset="0"/>
                        <a:cs typeface="Cambria Math" panose="02040503050406030204" pitchFamily="18" charset="0"/>
                        <a:sym typeface="+mn-ea"/>
                      </a:rPr>
                      <m:t>)</m:t>
                    </m:r>
                  </m:oMath>
                </a14:m>
                <a:r>
                  <a:rPr lang="zh-CN" altLang="en-US" sz="2400" b="0">
                    <a:latin typeface="Cambria Math" panose="02040503050406030204" pitchFamily="18" charset="0"/>
                    <a:cs typeface="Cambria Math" panose="02040503050406030204" pitchFamily="18" charset="0"/>
                    <a:sym typeface="+mn-ea"/>
                  </a:rPr>
                  <a:t>的含义定义如下：</a:t>
                </a:r>
                <a:endParaRPr lang="zh-CN" altLang="en-US" sz="2400"/>
              </a:p>
              <a:p>
                <a:pPr marL="0" indent="0">
                  <a:buNone/>
                </a:pPr>
                <a:r>
                  <a:rPr lang="en-US" altLang="zh-CN" sz="2400"/>
                  <a:t>    </a:t>
                </a:r>
                <a:r>
                  <a:rPr lang="zh-CN" altLang="en-US" sz="2400"/>
                  <a:t>其中</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oMath>
                </a14:m>
                <a:r>
                  <a:rPr lang="zh-CN" altLang="en-US" sz="2400"/>
                  <a:t>表示对应排列中数字</a:t>
                </a:r>
                <a:r>
                  <a:rPr lang="en-US" altLang="zh-CN" sz="2400"/>
                  <a:t>n</a:t>
                </a:r>
                <a:r>
                  <a:rPr lang="zh-CN" altLang="en-US" sz="2400"/>
                  <a:t>的位置右边比数字</a:t>
                </a:r>
                <a:r>
                  <a:rPr lang="en-US" altLang="zh-CN" sz="2400"/>
                  <a:t>n</a:t>
                </a:r>
                <a:r>
                  <a:rPr lang="zh-CN" altLang="en-US" sz="2400"/>
                  <a:t>小的数字的个数；</a:t>
                </a:r>
                <a:endParaRPr lang="zh-CN" altLang="en-US" sz="2400"/>
              </a:p>
              <a:p>
                <a:pPr marL="0" indent="0">
                  <a:buNone/>
                </a:pPr>
                <a:r>
                  <a:rPr lang="en-US" altLang="zh-CN" sz="2400"/>
                  <a:t>     </a:t>
                </a:r>
                <a:r>
                  <a:rPr lang="zh-CN" altLang="en-US" sz="2400"/>
                  <a:t>同理</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𝟐</m:t>
                        </m:r>
                      </m:sub>
                    </m:sSub>
                  </m:oMath>
                </a14:m>
                <a:r>
                  <a:rPr lang="zh-CN" altLang="en-US" sz="2400"/>
                  <a:t>表示对应排列中数字</a:t>
                </a:r>
                <a:r>
                  <a:rPr lang="en-US" altLang="zh-CN" sz="2400"/>
                  <a:t>n-1</a:t>
                </a:r>
                <a:r>
                  <a:rPr lang="zh-CN" altLang="en-US" sz="2400"/>
                  <a:t>的位置右边比数字</a:t>
                </a:r>
                <a:r>
                  <a:rPr lang="en-US" altLang="zh-CN" sz="2400"/>
                  <a:t>n-1</a:t>
                </a:r>
                <a:r>
                  <a:rPr lang="zh-CN" altLang="en-US" sz="2400"/>
                  <a:t>小的数字的个数。</a:t>
                </a:r>
                <a:endParaRPr lang="zh-CN" altLang="en-US" sz="2400"/>
              </a:p>
              <a:p>
                <a:pPr marL="0" indent="0">
                  <a:buNone/>
                </a:pPr>
                <a:r>
                  <a:rPr lang="en-US" altLang="zh-CN" sz="2400"/>
                  <a:t>     </a:t>
                </a:r>
                <a:r>
                  <a:rPr lang="zh-CN" altLang="en-US" sz="2400"/>
                  <a:t>。。。</a:t>
                </a:r>
                <a:endParaRPr lang="zh-CN" altLang="en-US" sz="2400"/>
              </a:p>
              <a:p>
                <a:pPr marL="0" indent="0">
                  <a:buNone/>
                </a:pP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𝟏</m:t>
                        </m:r>
                      </m:sub>
                    </m:sSub>
                  </m:oMath>
                </a14:m>
                <a:r>
                  <a:rPr lang="zh-CN" altLang="en-US" sz="2400"/>
                  <a:t>表示对应排列中数字</a:t>
                </a:r>
                <a:r>
                  <a:rPr lang="en-US" altLang="zh-CN" sz="2400"/>
                  <a:t>2</a:t>
                </a:r>
                <a:r>
                  <a:rPr lang="zh-CN" altLang="en-US" sz="2400"/>
                  <a:t>的位置右边比数字</a:t>
                </a:r>
                <a:r>
                  <a:rPr lang="en-US" altLang="zh-CN" sz="2400"/>
                  <a:t>2</a:t>
                </a:r>
                <a:r>
                  <a:rPr lang="zh-CN" altLang="en-US" sz="2400"/>
                  <a:t>小的数字的个数。</a:t>
                </a:r>
                <a:endParaRPr lang="zh-CN" altLang="en-US" sz="2400"/>
              </a:p>
              <a:p>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9760" y="1449070"/>
                <a:ext cx="8035925" cy="4832985"/>
              </a:xfrm>
              <a:blipFill rotWithShape="1">
                <a:blip r:embed="rId1"/>
                <a:stretch>
                  <a:fillRect b="-3600"/>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r>
              <a:rPr lang="en-US" altLang="zh-CN" dirty="0"/>
              <a:t>1.3 m</a:t>
            </a:r>
            <a:r>
              <a:rPr lang="zh-CN" altLang="zh-CN" dirty="0"/>
              <a:t>个男生，</a:t>
            </a:r>
            <a:r>
              <a:rPr lang="en-US" altLang="zh-CN" dirty="0"/>
              <a:t>n</a:t>
            </a:r>
            <a:r>
              <a:rPr lang="zh-CN" altLang="zh-CN" dirty="0"/>
              <a:t>个女生，排成一行，其中</a:t>
            </a:r>
            <a:r>
              <a:rPr lang="en-US" altLang="zh-CN" dirty="0"/>
              <a:t>m</a:t>
            </a:r>
            <a:r>
              <a:rPr lang="zh-CN" altLang="zh-CN" dirty="0"/>
              <a:t>，</a:t>
            </a:r>
            <a:r>
              <a:rPr lang="en-US" altLang="zh-CN" dirty="0"/>
              <a:t>n</a:t>
            </a:r>
            <a:r>
              <a:rPr lang="zh-CN" altLang="zh-CN" dirty="0"/>
              <a:t>都是正整数，若</a:t>
            </a:r>
            <a:endParaRPr lang="zh-CN" altLang="zh-CN" dirty="0"/>
          </a:p>
          <a:p>
            <a:r>
              <a:rPr lang="en-US" altLang="zh-CN" dirty="0"/>
              <a:t>(a) </a:t>
            </a:r>
            <a:r>
              <a:rPr lang="zh-CN" altLang="zh-CN" dirty="0"/>
              <a:t>男生不相邻</a:t>
            </a:r>
            <a:r>
              <a:rPr lang="en-US" altLang="zh-CN" dirty="0"/>
              <a:t>(m</a:t>
            </a:r>
            <a:r>
              <a:rPr lang="zh-CN" altLang="zh-CN" dirty="0"/>
              <a:t>≤</a:t>
            </a:r>
            <a:r>
              <a:rPr lang="en-US" altLang="zh-CN" dirty="0"/>
              <a:t>n+1)</a:t>
            </a:r>
            <a:r>
              <a:rPr lang="zh-CN" altLang="zh-CN" dirty="0"/>
              <a:t>；</a:t>
            </a:r>
            <a:endParaRPr lang="zh-CN" altLang="zh-CN" dirty="0"/>
          </a:p>
          <a:p>
            <a:r>
              <a:rPr lang="en-US" altLang="zh-CN" dirty="0"/>
              <a:t>(b) n</a:t>
            </a:r>
            <a:r>
              <a:rPr lang="zh-CN" altLang="zh-CN" dirty="0"/>
              <a:t>个女生形成一个整体；</a:t>
            </a:r>
            <a:endParaRPr lang="zh-CN" altLang="zh-CN" dirty="0"/>
          </a:p>
          <a:p>
            <a:r>
              <a:rPr lang="en-US" altLang="zh-CN" dirty="0"/>
              <a:t>(c) </a:t>
            </a:r>
            <a:r>
              <a:rPr lang="zh-CN" altLang="zh-CN" dirty="0"/>
              <a:t>男生</a:t>
            </a:r>
            <a:r>
              <a:rPr lang="en-US" altLang="zh-CN" dirty="0"/>
              <a:t>A</a:t>
            </a:r>
            <a:r>
              <a:rPr lang="zh-CN" altLang="zh-CN" dirty="0"/>
              <a:t>和女生</a:t>
            </a:r>
            <a:r>
              <a:rPr lang="en-US" altLang="zh-CN" dirty="0"/>
              <a:t>B</a:t>
            </a:r>
            <a:r>
              <a:rPr lang="zh-CN" altLang="zh-CN" dirty="0"/>
              <a:t>排在一起；</a:t>
            </a:r>
            <a:endParaRPr lang="zh-CN" altLang="zh-CN" dirty="0"/>
          </a:p>
          <a:p>
            <a:r>
              <a:rPr lang="zh-CN" altLang="zh-CN" dirty="0"/>
              <a:t>分别讨论有多少种方案</a:t>
            </a:r>
            <a:r>
              <a:rPr lang="en-US" altLang="zh-CN" dirty="0"/>
              <a:t>.</a:t>
            </a:r>
            <a:endParaRPr lang="zh-CN" altLang="zh-CN" dirty="0"/>
          </a:p>
          <a:p>
            <a:pPr marL="0" indent="0">
              <a:buNone/>
            </a:pPr>
            <a:endParaRPr lang="en-US" altLang="zh-CN" dirty="0"/>
          </a:p>
        </p:txBody>
      </p:sp>
      <p:sp>
        <p:nvSpPr>
          <p:cNvPr id="2" name="文本框 1"/>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1"/>
          <p:cNvPicPr>
            <a:picLocks noGrp="1" noChangeAspect="1"/>
          </p:cNvPicPr>
          <p:nvPr>
            <p:ph idx="1"/>
          </p:nvPr>
        </p:nvPicPr>
        <p:blipFill>
          <a:blip r:embed="rId1"/>
          <a:stretch>
            <a:fillRect/>
          </a:stretch>
        </p:blipFill>
        <p:spPr>
          <a:xfrm>
            <a:off x="908441" y="1599677"/>
            <a:ext cx="7422893" cy="2718032"/>
          </a:xfrm>
          <a:prstGeom prst="rect">
            <a:avLst/>
          </a:prstGeom>
        </p:spPr>
      </p:pic>
      <p:sp>
        <p:nvSpPr>
          <p:cNvPr id="3" name="文本框 2"/>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pPr marL="0" indent="0">
              <a:buNone/>
            </a:pPr>
            <a:r>
              <a:rPr lang="en-US" altLang="zh-CN" dirty="0"/>
              <a:t>5</a:t>
            </a:r>
            <a:r>
              <a:rPr lang="zh-CN" altLang="zh-CN" dirty="0"/>
              <a:t>．若某两人拒绝相邻而坐，问</a:t>
            </a:r>
            <a:r>
              <a:rPr lang="en-US" altLang="zh-CN" dirty="0"/>
              <a:t>12</a:t>
            </a:r>
            <a:r>
              <a:rPr lang="zh-CN" altLang="zh-CN" dirty="0"/>
              <a:t>个人围圆周就坐有多少种方式</a:t>
            </a:r>
            <a:endParaRPr lang="en-US" altLang="zh-CN" dirty="0"/>
          </a:p>
        </p:txBody>
      </p:sp>
      <p:pic>
        <p:nvPicPr>
          <p:cNvPr id="2" name="图片 1"/>
          <p:cNvPicPr>
            <a:picLocks noChangeAspect="1"/>
          </p:cNvPicPr>
          <p:nvPr/>
        </p:nvPicPr>
        <p:blipFill>
          <a:blip r:embed="rId1"/>
          <a:stretch>
            <a:fillRect/>
          </a:stretch>
        </p:blipFill>
        <p:spPr>
          <a:xfrm>
            <a:off x="827695" y="2925535"/>
            <a:ext cx="6856187" cy="1642177"/>
          </a:xfrm>
          <a:prstGeom prst="rect">
            <a:avLst/>
          </a:prstGeom>
        </p:spPr>
      </p:pic>
      <p:sp>
        <p:nvSpPr>
          <p:cNvPr id="4" name="文本框 3"/>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pPr marL="0" indent="0">
              <a:buNone/>
            </a:pPr>
            <a:r>
              <a:rPr lang="en-US" altLang="zh-CN" dirty="0"/>
              <a:t>1.13 .</a:t>
            </a:r>
            <a:r>
              <a:rPr lang="zh-CN" altLang="zh-CN" dirty="0"/>
              <a:t>有</a:t>
            </a:r>
            <a:r>
              <a:rPr lang="en-US" altLang="zh-CN" dirty="0"/>
              <a:t>n</a:t>
            </a:r>
            <a:r>
              <a:rPr lang="zh-CN" altLang="zh-CN" dirty="0"/>
              <a:t>个不同的整数，从中取出两组来，要求第</a:t>
            </a:r>
            <a:r>
              <a:rPr lang="en-US" altLang="zh-CN" dirty="0"/>
              <a:t>1</a:t>
            </a:r>
            <a:r>
              <a:rPr lang="zh-CN" altLang="zh-CN" dirty="0"/>
              <a:t>组的最小数大于另一个组的最大数</a:t>
            </a:r>
            <a:r>
              <a:rPr lang="en-US" altLang="zh-CN" dirty="0"/>
              <a:t>.</a:t>
            </a:r>
            <a:endParaRPr lang="en-US" altLang="zh-CN" dirty="0"/>
          </a:p>
        </p:txBody>
      </p:sp>
      <p:sp>
        <p:nvSpPr>
          <p:cNvPr id="2" name="文本框 1"/>
          <p:cNvSpPr txBox="1"/>
          <p:nvPr/>
        </p:nvSpPr>
        <p:spPr>
          <a:xfrm>
            <a:off x="1259840" y="332740"/>
            <a:ext cx="4572000" cy="706755"/>
          </a:xfrm>
          <a:prstGeom prst="rect">
            <a:avLst/>
          </a:prstGeom>
          <a:noFill/>
        </p:spPr>
        <p:txBody>
          <a:bodyPr wrap="square" rtlCol="0" anchor="t">
            <a:spAutoFit/>
          </a:bodyPr>
          <a:p>
            <a:pPr algn="l" eaLnBrk="1" hangingPunct="1">
              <a:buClrTx/>
              <a:buSzTx/>
              <a:buFontTx/>
            </a:pPr>
            <a:r>
              <a:rPr lang="zh-CN" altLang="en-US" sz="4000" b="1">
                <a:solidFill>
                  <a:schemeClr val="tx2"/>
                </a:solidFill>
                <a:latin typeface="黑体" panose="02010609060101010101" charset="-122"/>
                <a:ea typeface="黑体" panose="02010609060101010101" charset="-122"/>
                <a:cs typeface="+mj-cs"/>
                <a:sym typeface="+mn-ea"/>
              </a:rPr>
              <a:t>课堂习题</a:t>
            </a:r>
            <a:endParaRPr lang="zh-CN" altLang="en-US" sz="4000" b="1">
              <a:solidFill>
                <a:schemeClr val="tx2"/>
              </a:solidFill>
              <a:latin typeface="黑体" panose="02010609060101010101" charset="-122"/>
              <a:ea typeface="黑体" panose="02010609060101010101" charset="-122"/>
              <a:cs typeface="+mj-cs"/>
              <a:sym typeface="+mn-ea"/>
            </a:endParaRPr>
          </a:p>
        </p:txBody>
      </p:sp>
      <p:pic>
        <p:nvPicPr>
          <p:cNvPr id="8" name="图片 7"/>
          <p:cNvPicPr>
            <a:picLocks noChangeAspect="1"/>
          </p:cNvPicPr>
          <p:nvPr/>
        </p:nvPicPr>
        <p:blipFill>
          <a:blip r:embed="rId1"/>
          <a:stretch>
            <a:fillRect/>
          </a:stretch>
        </p:blipFill>
        <p:spPr>
          <a:xfrm>
            <a:off x="683675" y="2276919"/>
            <a:ext cx="8040809" cy="2036759"/>
          </a:xfrm>
          <a:prstGeom prst="rect">
            <a:avLst/>
          </a:prstGeom>
        </p:spPr>
      </p:pic>
      <mc:AlternateContent xmlns:mc="http://schemas.openxmlformats.org/markup-compatibility/2006">
        <mc:Choice xmlns:a14="http://schemas.microsoft.com/office/drawing/2010/main" Requires="a14">
          <p:sp>
            <p:nvSpPr>
              <p:cNvPr id="4" name="矩形 3"/>
              <p:cNvSpPr/>
              <p:nvPr/>
            </p:nvSpPr>
            <p:spPr>
              <a:xfrm>
                <a:off x="899541" y="4653274"/>
                <a:ext cx="6012180" cy="626110"/>
              </a:xfrm>
              <a:prstGeom prst="rect">
                <a:avLst/>
              </a:prstGeom>
            </p:spPr>
            <p:txBody>
              <a:bodyPr wrap="none">
                <a:spAutoFit/>
              </a:bodyPr>
              <a:p>
                <a14:m>
                  <m:oMathPara xmlns:m="http://schemas.openxmlformats.org/officeDocument/2006/math">
                    <m:oMathParaPr>
                      <m:jc m:val="centerGroup"/>
                    </m:oMathParaPr>
                    <m:oMath xmlns:m="http://schemas.openxmlformats.org/officeDocument/2006/math">
                      <m:nary>
                        <m:naryPr>
                          <m:chr m:val="∑"/>
                          <m:limLoc m:val="subSup"/>
                          <m:ctrlPr>
                            <a:rPr lang="zh-CN" altLang="en-US" sz="1800" i="1">
                              <a:latin typeface="Cambria Math" panose="02040503050406030204" pitchFamily="18" charset="0"/>
                            </a:rPr>
                          </m:ctrlPr>
                        </m:naryPr>
                        <m:sub>
                          <m:r>
                            <a:rPr lang="zh-CN" altLang="en-US" sz="1800" i="1">
                              <a:latin typeface="Cambria Math" panose="02040503050406030204" pitchFamily="18" charset="0"/>
                            </a:rPr>
                            <m:t>𝑚</m:t>
                          </m:r>
                          <m:r>
                            <a:rPr lang="zh-CN" altLang="en-US" sz="1800" i="0">
                              <a:latin typeface="Cambria Math" panose="02040503050406030204" pitchFamily="18" charset="0"/>
                            </a:rPr>
                            <m:t>=</m:t>
                          </m:r>
                          <m:r>
                            <a:rPr lang="zh-CN" altLang="en-US" sz="1800" i="0">
                              <a:latin typeface="Cambria Math" panose="02040503050406030204" pitchFamily="18" charset="0"/>
                            </a:rPr>
                            <m:t>2</m:t>
                          </m:r>
                        </m:sub>
                        <m:sup>
                          <m:r>
                            <a:rPr lang="zh-CN" altLang="en-US" sz="1800" i="1">
                              <a:latin typeface="Cambria Math" panose="02040503050406030204" pitchFamily="18" charset="0"/>
                            </a:rPr>
                            <m:t>𝑛</m:t>
                          </m:r>
                        </m:sup>
                        <m:e>
                          <m:d>
                            <m:dPr>
                              <m:ctrlPr>
                                <a:rPr lang="zh-CN" altLang="en-US" sz="1800" i="1">
                                  <a:latin typeface="Cambria Math" panose="02040503050406030204" pitchFamily="18" charset="0"/>
                                </a:rPr>
                              </m:ctrlPr>
                            </m:dPr>
                            <m:e>
                              <m:r>
                                <a:rPr lang="zh-CN" altLang="en-US" sz="1800" i="1">
                                  <a:latin typeface="Cambria Math" panose="02040503050406030204" pitchFamily="18" charset="0"/>
                                </a:rPr>
                                <m:t>𝑚</m:t>
                              </m:r>
                              <m:r>
                                <a:rPr lang="zh-CN" altLang="en-US" sz="1800" i="0">
                                  <a:latin typeface="Cambria Math" panose="02040503050406030204" pitchFamily="18" charset="0"/>
                                </a:rPr>
                                <m:t>−</m:t>
                              </m:r>
                              <m:r>
                                <a:rPr lang="zh-CN" altLang="en-US" sz="1800" i="0">
                                  <a:latin typeface="Cambria Math" panose="02040503050406030204" pitchFamily="18" charset="0"/>
                                </a:rPr>
                                <m:t>1</m:t>
                              </m:r>
                              <m:r>
                                <a:rPr lang="zh-CN" altLang="en-US" sz="1800" i="0">
                                  <a:latin typeface="Cambria Math" panose="02040503050406030204" pitchFamily="18" charset="0"/>
                                </a:rPr>
                                <m:t>)</m:t>
                              </m:r>
                              <m:r>
                                <a:rPr lang="zh-CN" altLang="en-US" sz="1800" i="1">
                                  <a:latin typeface="Cambria Math" panose="02040503050406030204" pitchFamily="18" charset="0"/>
                                </a:rPr>
                                <m:t>𝐶</m:t>
                              </m:r>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1">
                                  <a:latin typeface="Cambria Math" panose="02040503050406030204" pitchFamily="18" charset="0"/>
                                </a:rPr>
                                <m:t>𝑚</m:t>
                              </m:r>
                            </m:e>
                          </m:d>
                        </m:e>
                      </m:nary>
                      <m:r>
                        <a:rPr lang="zh-CN" altLang="en-US" sz="1800" i="0">
                          <a:latin typeface="Cambria Math" panose="02040503050406030204" pitchFamily="18" charset="0"/>
                        </a:rPr>
                        <m:t>=</m:t>
                      </m:r>
                      <m:nary>
                        <m:naryPr>
                          <m:chr m:val="∑"/>
                          <m:limLoc m:val="subSup"/>
                          <m:ctrlPr>
                            <a:rPr lang="zh-CN" altLang="en-US" sz="1800" i="1">
                              <a:latin typeface="Cambria Math" panose="02040503050406030204" pitchFamily="18" charset="0"/>
                            </a:rPr>
                          </m:ctrlPr>
                        </m:naryPr>
                        <m:sub>
                          <m:r>
                            <a:rPr lang="zh-CN" altLang="en-US" sz="1800" i="1">
                              <a:latin typeface="Cambria Math" panose="02040503050406030204" pitchFamily="18" charset="0"/>
                            </a:rPr>
                            <m:t>𝑚</m:t>
                          </m:r>
                          <m:r>
                            <a:rPr lang="zh-CN" altLang="en-US" sz="1800" i="0">
                              <a:latin typeface="Cambria Math" panose="02040503050406030204" pitchFamily="18" charset="0"/>
                            </a:rPr>
                            <m:t>=</m:t>
                          </m:r>
                          <m:r>
                            <a:rPr lang="zh-CN" altLang="en-US" sz="1800" i="0">
                              <a:latin typeface="Cambria Math" panose="02040503050406030204" pitchFamily="18" charset="0"/>
                            </a:rPr>
                            <m:t>2</m:t>
                          </m:r>
                        </m:sub>
                        <m:sup>
                          <m:r>
                            <a:rPr lang="zh-CN" altLang="en-US" sz="1800" i="1">
                              <a:latin typeface="Cambria Math" panose="02040503050406030204" pitchFamily="18" charset="0"/>
                            </a:rPr>
                            <m:t>𝑛</m:t>
                          </m:r>
                        </m:sup>
                        <m:e>
                          <m:d>
                            <m:dPr>
                              <m:begChr m:val=""/>
                              <m:ctrlPr>
                                <a:rPr lang="zh-CN" altLang="en-US" sz="1800" i="1">
                                  <a:latin typeface="Cambria Math" panose="02040503050406030204" pitchFamily="18" charset="0"/>
                                </a:rPr>
                              </m:ctrlPr>
                            </m:dPr>
                            <m:e>
                              <m:r>
                                <a:rPr lang="zh-CN" altLang="en-US" sz="1800" i="1">
                                  <a:latin typeface="Cambria Math" panose="02040503050406030204" pitchFamily="18" charset="0"/>
                                </a:rPr>
                                <m:t>𝑚𝐶</m:t>
                              </m:r>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1">
                                  <a:latin typeface="Cambria Math" panose="02040503050406030204" pitchFamily="18" charset="0"/>
                                </a:rPr>
                                <m:t>𝑚</m:t>
                              </m:r>
                            </m:e>
                          </m:d>
                        </m:e>
                      </m:nary>
                      <m:r>
                        <a:rPr lang="zh-CN" altLang="en-US" sz="1800" i="0">
                          <a:latin typeface="Cambria Math" panose="02040503050406030204" pitchFamily="18" charset="0"/>
                        </a:rPr>
                        <m:t>−</m:t>
                      </m:r>
                      <m:nary>
                        <m:naryPr>
                          <m:chr m:val="∑"/>
                          <m:limLoc m:val="subSup"/>
                          <m:ctrlPr>
                            <a:rPr lang="zh-CN" altLang="en-US" sz="1800" i="1">
                              <a:latin typeface="Cambria Math" panose="02040503050406030204" pitchFamily="18" charset="0"/>
                            </a:rPr>
                          </m:ctrlPr>
                        </m:naryPr>
                        <m:sub>
                          <m:r>
                            <a:rPr lang="zh-CN" altLang="en-US" sz="1800" i="1">
                              <a:latin typeface="Cambria Math" panose="02040503050406030204" pitchFamily="18" charset="0"/>
                            </a:rPr>
                            <m:t>𝑚</m:t>
                          </m:r>
                          <m:r>
                            <a:rPr lang="zh-CN" altLang="en-US" sz="1800" i="0">
                              <a:latin typeface="Cambria Math" panose="02040503050406030204" pitchFamily="18" charset="0"/>
                            </a:rPr>
                            <m:t>=</m:t>
                          </m:r>
                          <m:r>
                            <a:rPr lang="zh-CN" altLang="en-US" sz="1800" i="0">
                              <a:latin typeface="Cambria Math" panose="02040503050406030204" pitchFamily="18" charset="0"/>
                            </a:rPr>
                            <m:t>2</m:t>
                          </m:r>
                        </m:sub>
                        <m:sup>
                          <m:r>
                            <a:rPr lang="zh-CN" altLang="en-US" sz="1800" i="1">
                              <a:latin typeface="Cambria Math" panose="02040503050406030204" pitchFamily="18" charset="0"/>
                            </a:rPr>
                            <m:t>𝑛</m:t>
                          </m:r>
                        </m:sup>
                        <m:e>
                          <m:d>
                            <m:dPr>
                              <m:begChr m:val=""/>
                              <m:ctrlPr>
                                <a:rPr lang="zh-CN" altLang="en-US" sz="1800" i="1">
                                  <a:latin typeface="Cambria Math" panose="02040503050406030204" pitchFamily="18" charset="0"/>
                                </a:rPr>
                              </m:ctrlPr>
                            </m:dPr>
                            <m:e>
                              <m:r>
                                <a:rPr lang="zh-CN" altLang="en-US" sz="1800" i="1">
                                  <a:latin typeface="Cambria Math" panose="02040503050406030204" pitchFamily="18" charset="0"/>
                                </a:rPr>
                                <m:t>𝐶</m:t>
                              </m:r>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1">
                                  <a:latin typeface="Cambria Math" panose="02040503050406030204" pitchFamily="18" charset="0"/>
                                </a:rPr>
                                <m:t>𝑚</m:t>
                              </m:r>
                            </m:e>
                          </m:d>
                        </m:e>
                      </m:nary>
                    </m:oMath>
                  </m:oMathPara>
                </a14:m>
                <a:endParaRPr lang="zh-CN" altLang="en-US" sz="1800" dirty="0"/>
              </a:p>
            </p:txBody>
          </p:sp>
        </mc:Choice>
        <mc:Fallback>
          <p:sp>
            <p:nvSpPr>
              <p:cNvPr id="4" name="矩形 3"/>
              <p:cNvSpPr>
                <a:spLocks noRot="1" noChangeAspect="1" noMove="1" noResize="1" noEditPoints="1" noAdjustHandles="1" noChangeArrowheads="1" noChangeShapeType="1" noTextEdit="1"/>
              </p:cNvSpPr>
              <p:nvPr/>
            </p:nvSpPr>
            <p:spPr>
              <a:xfrm>
                <a:off x="899541" y="4653274"/>
                <a:ext cx="6012180" cy="626110"/>
              </a:xfrm>
              <a:prstGeom prst="rect">
                <a:avLst/>
              </a:prstGeom>
              <a:blipFill rotWithShape="1">
                <a:blip r:embed="rId2"/>
                <a:stretch>
                  <a:fillRect l="-6" t="-100" r="6" b="1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p:cNvSpPr/>
              <p:nvPr/>
            </p:nvSpPr>
            <p:spPr>
              <a:xfrm>
                <a:off x="2590168" y="5327691"/>
                <a:ext cx="4796790" cy="360045"/>
              </a:xfrm>
              <a:prstGeom prst="rect">
                <a:avLst/>
              </a:prstGeom>
            </p:spPr>
            <p:txBody>
              <a:bodyPr wrap="none">
                <a:spAutoFit/>
              </a:bodyPr>
              <a:p>
                <a14:m>
                  <m:oMathPara xmlns:m="http://schemas.openxmlformats.org/officeDocument/2006/math">
                    <m:oMathParaPr>
                      <m:jc m:val="centerGroup"/>
                    </m:oMathParaPr>
                    <m:oMath xmlns:m="http://schemas.openxmlformats.org/officeDocument/2006/math">
                      <m:r>
                        <a:rPr lang="zh-CN" altLang="en-US" sz="1800">
                          <a:latin typeface="Cambria Math" panose="02040503050406030204" pitchFamily="18" charset="0"/>
                        </a:rPr>
                        <m:t>=</m:t>
                      </m:r>
                      <m:r>
                        <a:rPr lang="zh-CN" altLang="en-US" sz="1800" i="1">
                          <a:latin typeface="Cambria Math" panose="02040503050406030204" pitchFamily="18" charset="0"/>
                        </a:rPr>
                        <m:t>𝑛</m:t>
                      </m:r>
                      <m:sSup>
                        <m:sSupPr>
                          <m:ctrlPr>
                            <a:rPr lang="zh-CN" altLang="en-US" sz="1800" i="1">
                              <a:latin typeface="Cambria Math" panose="02040503050406030204" pitchFamily="18" charset="0"/>
                            </a:rPr>
                          </m:ctrlPr>
                        </m:sSupPr>
                        <m:e>
                          <m:r>
                            <a:rPr lang="zh-CN" altLang="en-US" sz="1800" i="0">
                              <a:latin typeface="Cambria Math" panose="02040503050406030204" pitchFamily="18" charset="0"/>
                            </a:rPr>
                            <m:t>2</m:t>
                          </m:r>
                        </m:e>
                        <m:sup>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0">
                              <a:latin typeface="Cambria Math" panose="02040503050406030204" pitchFamily="18" charset="0"/>
                            </a:rPr>
                            <m:t>1</m:t>
                          </m:r>
                        </m:sup>
                      </m:sSup>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sSup>
                        <m:sSupPr>
                          <m:ctrlPr>
                            <a:rPr lang="zh-CN" altLang="en-US" sz="1800" i="1">
                              <a:latin typeface="Cambria Math" panose="02040503050406030204" pitchFamily="18" charset="0"/>
                            </a:rPr>
                          </m:ctrlPr>
                        </m:sSupPr>
                        <m:e>
                          <m:r>
                            <a:rPr lang="zh-CN" altLang="en-US" sz="1800" i="0">
                              <a:latin typeface="Cambria Math" panose="02040503050406030204" pitchFamily="18" charset="0"/>
                            </a:rPr>
                            <m:t>2</m:t>
                          </m:r>
                        </m:e>
                        <m:sup>
                          <m:r>
                            <a:rPr lang="zh-CN" altLang="en-US" sz="1800" i="1">
                              <a:latin typeface="Cambria Math" panose="02040503050406030204" pitchFamily="18" charset="0"/>
                            </a:rPr>
                            <m:t>𝑛</m:t>
                          </m:r>
                        </m:sup>
                      </m:sSup>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0">
                          <a:latin typeface="Cambria Math" panose="02040503050406030204" pitchFamily="18" charset="0"/>
                        </a:rPr>
                        <m:t>1</m:t>
                      </m:r>
                      <m:r>
                        <a:rPr lang="zh-CN" altLang="en-US" sz="1800" i="0">
                          <a:latin typeface="Cambria Math" panose="02040503050406030204" pitchFamily="18" charset="0"/>
                        </a:rPr>
                        <m:t>)=(</m:t>
                      </m:r>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0">
                          <a:latin typeface="Cambria Math" panose="02040503050406030204" pitchFamily="18" charset="0"/>
                        </a:rPr>
                        <m:t>2</m:t>
                      </m:r>
                      <m:r>
                        <a:rPr lang="zh-CN" altLang="en-US" sz="1800" i="0">
                          <a:latin typeface="Cambria Math" panose="02040503050406030204" pitchFamily="18" charset="0"/>
                        </a:rPr>
                        <m:t>)</m:t>
                      </m:r>
                      <m:sSup>
                        <m:sSupPr>
                          <m:ctrlPr>
                            <a:rPr lang="zh-CN" altLang="en-US" sz="1800" i="1">
                              <a:latin typeface="Cambria Math" panose="02040503050406030204" pitchFamily="18" charset="0"/>
                            </a:rPr>
                          </m:ctrlPr>
                        </m:sSupPr>
                        <m:e>
                          <m:r>
                            <a:rPr lang="zh-CN" altLang="en-US" sz="1800" i="0">
                              <a:latin typeface="Cambria Math" panose="02040503050406030204" pitchFamily="18" charset="0"/>
                            </a:rPr>
                            <m:t>2</m:t>
                          </m:r>
                        </m:e>
                        <m:sup>
                          <m:r>
                            <a:rPr lang="zh-CN" altLang="en-US" sz="1800" i="1">
                              <a:latin typeface="Cambria Math" panose="02040503050406030204" pitchFamily="18" charset="0"/>
                            </a:rPr>
                            <m:t>𝑛</m:t>
                          </m:r>
                          <m:r>
                            <a:rPr lang="zh-CN" altLang="en-US" sz="1800" i="0">
                              <a:latin typeface="Cambria Math" panose="02040503050406030204" pitchFamily="18" charset="0"/>
                            </a:rPr>
                            <m:t>−</m:t>
                          </m:r>
                          <m:r>
                            <a:rPr lang="zh-CN" altLang="en-US" sz="1800" i="0">
                              <a:latin typeface="Cambria Math" panose="02040503050406030204" pitchFamily="18" charset="0"/>
                            </a:rPr>
                            <m:t>1</m:t>
                          </m:r>
                        </m:sup>
                      </m:sSup>
                      <m:r>
                        <a:rPr lang="zh-CN" altLang="en-US" sz="1800" i="0">
                          <a:latin typeface="Cambria Math" panose="02040503050406030204" pitchFamily="18" charset="0"/>
                        </a:rPr>
                        <m:t>+</m:t>
                      </m:r>
                      <m:r>
                        <a:rPr lang="zh-CN" altLang="en-US" sz="1800" i="0">
                          <a:latin typeface="Cambria Math" panose="02040503050406030204" pitchFamily="18" charset="0"/>
                        </a:rPr>
                        <m:t>1</m:t>
                      </m:r>
                    </m:oMath>
                  </m:oMathPara>
                </a14:m>
                <a:endParaRPr lang="zh-CN" altLang="en-US" sz="1800" dirty="0"/>
              </a:p>
            </p:txBody>
          </p:sp>
        </mc:Choice>
        <mc:Fallback>
          <p:sp>
            <p:nvSpPr>
              <p:cNvPr id="5" name="矩形 4"/>
              <p:cNvSpPr>
                <a:spLocks noRot="1" noChangeAspect="1" noMove="1" noResize="1" noEditPoints="1" noAdjustHandles="1" noChangeArrowheads="1" noChangeShapeType="1" noTextEdit="1"/>
              </p:cNvSpPr>
              <p:nvPr/>
            </p:nvSpPr>
            <p:spPr>
              <a:xfrm>
                <a:off x="2590168" y="5327691"/>
                <a:ext cx="4796790" cy="360045"/>
              </a:xfrm>
              <a:prstGeom prst="rect">
                <a:avLst/>
              </a:prstGeom>
              <a:blipFill rotWithShape="1">
                <a:blip r:embed="rId3"/>
                <a:stretch>
                  <a:fillRect t="-11" b="11"/>
                </a:stretch>
              </a:blipFill>
            </p:spPr>
            <p:txBody>
              <a:bodyPr/>
              <a:lstStyle/>
              <a:p>
                <a:r>
                  <a:rPr lang="zh-CN" altLang="en-US">
                    <a:noFill/>
                  </a:rPr>
                  <a:t> </a:t>
                </a:r>
              </a:p>
            </p:txBody>
          </p:sp>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4E28739C-EA58-4B82-A638-7064CFB8F3B6}"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318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0030D59D-0A5C-4A41-878C-05832E6F9C9F}"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93188" name="Rectangle 2"/>
          <p:cNvSpPr>
            <a:spLocks noGrp="1" noChangeArrowheads="1"/>
          </p:cNvSpPr>
          <p:nvPr>
            <p:ph type="body" idx="1"/>
          </p:nvPr>
        </p:nvSpPr>
        <p:spPr>
          <a:xfrm>
            <a:off x="250825" y="1268413"/>
            <a:ext cx="8421688" cy="5184775"/>
          </a:xfrm>
        </p:spPr>
        <p:txBody>
          <a:bodyPr/>
          <a:lstStyle/>
          <a:p>
            <a:pPr marL="571500" indent="-571500" algn="just" eaLnBrk="1" hangingPunct="1">
              <a:lnSpc>
                <a:spcPct val="120000"/>
              </a:lnSpc>
              <a:buSzTx/>
              <a:buFont typeface="Wingdings" panose="05000000000000000000" pitchFamily="2" charset="2"/>
              <a:buChar char="§"/>
            </a:pPr>
            <a:r>
              <a:rPr lang="en-US" altLang="zh-CN"/>
              <a:t>1.23  </a:t>
            </a:r>
            <a:r>
              <a:rPr lang="zh-CN" altLang="en-US"/>
              <a:t>令</a:t>
            </a:r>
            <a:endParaRPr lang="zh-CN" altLang="en-US"/>
          </a:p>
          <a:p>
            <a:pPr marL="571500" indent="-571500" algn="just" eaLnBrk="1" hangingPunct="1">
              <a:lnSpc>
                <a:spcPct val="120000"/>
              </a:lnSpc>
              <a:buSzTx/>
              <a:buFont typeface="Wingdings" panose="05000000000000000000" pitchFamily="2" charset="2"/>
              <a:buChar char="§"/>
            </a:pPr>
            <a:endParaRPr lang="zh-CN" altLang="en-US" sz="2000"/>
          </a:p>
          <a:p>
            <a:pPr marL="571500" indent="-571500" algn="just" eaLnBrk="1" hangingPunct="1">
              <a:lnSpc>
                <a:spcPct val="120000"/>
              </a:lnSpc>
              <a:buSzTx/>
              <a:buFont typeface="Wingdings" panose="05000000000000000000" pitchFamily="2" charset="2"/>
              <a:buNone/>
            </a:pPr>
            <a:r>
              <a:rPr lang="zh-CN" altLang="en-US" sz="2000"/>
              <a:t>     </a:t>
            </a:r>
            <a:r>
              <a:rPr lang="zh-CN" altLang="en-US"/>
              <a:t>试证：</a:t>
            </a:r>
            <a:endParaRPr lang="zh-CN" altLang="en-US"/>
          </a:p>
          <a:p>
            <a:pPr marL="571500" indent="-571500" algn="just" eaLnBrk="1" hangingPunct="1">
              <a:lnSpc>
                <a:spcPct val="120000"/>
              </a:lnSpc>
              <a:spcBef>
                <a:spcPct val="60000"/>
              </a:spcBef>
              <a:buSzTx/>
              <a:buFont typeface="Wingdings" panose="05000000000000000000" pitchFamily="2" charset="2"/>
              <a:buChar char="§"/>
            </a:pPr>
            <a:endParaRPr lang="zh-CN" altLang="en-US" sz="2400">
              <a:latin typeface="Arial" panose="020B0604020202020204" pitchFamily="34" charset="0"/>
            </a:endParaRPr>
          </a:p>
          <a:p>
            <a:pPr marL="571500" indent="-571500" algn="just" eaLnBrk="1" hangingPunct="1">
              <a:lnSpc>
                <a:spcPct val="120000"/>
              </a:lnSpc>
              <a:spcBef>
                <a:spcPct val="60000"/>
              </a:spcBef>
              <a:buSzTx/>
              <a:buFont typeface="Wingdings" panose="05000000000000000000" pitchFamily="2" charset="2"/>
              <a:buChar char="§"/>
            </a:pPr>
            <a:endParaRPr lang="zh-CN" altLang="en-US" sz="1800"/>
          </a:p>
        </p:txBody>
      </p:sp>
      <p:sp>
        <p:nvSpPr>
          <p:cNvPr id="93189"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charset="-122"/>
                <a:ea typeface="黑体" panose="02010609060101010101" charset="-122"/>
              </a:rPr>
              <a:t>课堂习题</a:t>
            </a:r>
            <a:endParaRPr lang="zh-CN" altLang="en-US">
              <a:latin typeface="黑体" panose="02010609060101010101" charset="-122"/>
              <a:ea typeface="黑体" panose="02010609060101010101" charset="-122"/>
            </a:endParaRPr>
          </a:p>
        </p:txBody>
      </p:sp>
      <p:sp>
        <p:nvSpPr>
          <p:cNvPr id="9319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2" name="Rectangle 6"/>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3" name="Rectangle 7"/>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4" name="Rectangle 8"/>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5" name="Rectangle 9"/>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6" name="Rectangle 10"/>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7" name="Rectangle 11"/>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3198" name="Rectangle 12"/>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93199" name="Object 15"/>
          <p:cNvGraphicFramePr>
            <a:graphicFrameLocks noChangeAspect="1"/>
          </p:cNvGraphicFramePr>
          <p:nvPr/>
        </p:nvGraphicFramePr>
        <p:xfrm>
          <a:off x="2411413" y="1423988"/>
          <a:ext cx="3663950" cy="431800"/>
        </p:xfrm>
        <a:graphic>
          <a:graphicData uri="http://schemas.openxmlformats.org/presentationml/2006/ole">
            <mc:AlternateContent xmlns:mc="http://schemas.openxmlformats.org/markup-compatibility/2006">
              <mc:Choice xmlns:v="urn:schemas-microsoft-com:vml" Requires="v">
                <p:oleObj spid="_x0000_s56328" name="公式" r:id="rId1" imgW="1562100" imgH="203200" progId="Equation.3">
                  <p:embed/>
                </p:oleObj>
              </mc:Choice>
              <mc:Fallback>
                <p:oleObj name="公式" r:id="rId1" imgW="1562100" imgH="2032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1423988"/>
                        <a:ext cx="3663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3200" name="Object 16"/>
          <p:cNvGraphicFramePr>
            <a:graphicFrameLocks noChangeAspect="1"/>
          </p:cNvGraphicFramePr>
          <p:nvPr/>
        </p:nvGraphicFramePr>
        <p:xfrm>
          <a:off x="971550" y="1900238"/>
          <a:ext cx="5976938" cy="466725"/>
        </p:xfrm>
        <a:graphic>
          <a:graphicData uri="http://schemas.openxmlformats.org/presentationml/2006/ole">
            <mc:AlternateContent xmlns:mc="http://schemas.openxmlformats.org/markup-compatibility/2006">
              <mc:Choice xmlns:v="urn:schemas-microsoft-com:vml" Requires="v">
                <p:oleObj spid="_x0000_s56329" name="公式" r:id="rId3" imgW="2362200" imgH="203200" progId="Equation.3">
                  <p:embed/>
                </p:oleObj>
              </mc:Choice>
              <mc:Fallback>
                <p:oleObj name="公式" r:id="rId3" imgW="2362200" imgH="20320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900238"/>
                        <a:ext cx="597693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3201" name="Object 18"/>
          <p:cNvGraphicFramePr>
            <a:graphicFrameLocks noChangeAspect="1"/>
          </p:cNvGraphicFramePr>
          <p:nvPr/>
        </p:nvGraphicFramePr>
        <p:xfrm>
          <a:off x="1835150" y="2636838"/>
          <a:ext cx="3894138" cy="954087"/>
        </p:xfrm>
        <a:graphic>
          <a:graphicData uri="http://schemas.openxmlformats.org/presentationml/2006/ole">
            <mc:AlternateContent xmlns:mc="http://schemas.openxmlformats.org/markup-compatibility/2006">
              <mc:Choice xmlns:v="urn:schemas-microsoft-com:vml" Requires="v">
                <p:oleObj spid="_x0000_s56330" name="公式" r:id="rId5" imgW="1917700" imgH="469900" progId="Equation.3">
                  <p:embed/>
                </p:oleObj>
              </mc:Choice>
              <mc:Fallback>
                <p:oleObj name="公式" r:id="rId5" imgW="1917700" imgH="4699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150" y="2636838"/>
                        <a:ext cx="38941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777F3D0-95E6-4C5D-B15C-6EBC6F8BCCA2}"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523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630A6EA-86C2-4D50-93C6-9B91DA936D35}"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44802" name="Rectangle 2"/>
          <p:cNvSpPr>
            <a:spLocks noGrp="1" noChangeArrowheads="1"/>
          </p:cNvSpPr>
          <p:nvPr>
            <p:ph type="body" idx="1"/>
          </p:nvPr>
        </p:nvSpPr>
        <p:spPr>
          <a:xfrm>
            <a:off x="268288" y="1501775"/>
            <a:ext cx="8421687" cy="4670425"/>
          </a:xfrm>
        </p:spPr>
        <p:txBody>
          <a:bodyPr/>
          <a:lstStyle/>
          <a:p>
            <a:pPr marL="571500" indent="-571500" algn="just" eaLnBrk="1" hangingPunct="1">
              <a:lnSpc>
                <a:spcPct val="120000"/>
              </a:lnSpc>
              <a:buSzTx/>
              <a:buFont typeface="Wingdings" panose="05000000000000000000" pitchFamily="2" charset="2"/>
              <a:buChar char="§"/>
            </a:pPr>
            <a:r>
              <a:rPr lang="en-US" altLang="zh-CN" dirty="0"/>
              <a:t>1.23  </a:t>
            </a:r>
            <a:r>
              <a:rPr lang="zh-CN" altLang="en-US" dirty="0"/>
              <a:t>令</a:t>
            </a:r>
            <a:endParaRPr lang="zh-CN" altLang="en-US" dirty="0"/>
          </a:p>
          <a:p>
            <a:pPr marL="571500" indent="-571500" algn="just" eaLnBrk="1" hangingPunct="1">
              <a:lnSpc>
                <a:spcPct val="120000"/>
              </a:lnSpc>
              <a:buSzTx/>
              <a:buFont typeface="Wingdings" panose="05000000000000000000" pitchFamily="2" charset="2"/>
              <a:buChar char="§"/>
            </a:pPr>
            <a:endParaRPr lang="zh-CN" altLang="en-US" dirty="0"/>
          </a:p>
          <a:p>
            <a:pPr marL="571500" indent="-571500" algn="just" eaLnBrk="1" hangingPunct="1">
              <a:lnSpc>
                <a:spcPct val="120000"/>
              </a:lnSpc>
              <a:buSzTx/>
              <a:buFont typeface="Wingdings" panose="05000000000000000000" pitchFamily="2" charset="2"/>
              <a:buChar char="§"/>
            </a:pPr>
            <a:endParaRPr lang="zh-CN" altLang="en-US" sz="1000" dirty="0"/>
          </a:p>
          <a:p>
            <a:pPr marL="571500" indent="-571500" algn="just" eaLnBrk="1" hangingPunct="1">
              <a:lnSpc>
                <a:spcPct val="120000"/>
              </a:lnSpc>
              <a:buSzTx/>
              <a:buFont typeface="Wingdings" panose="05000000000000000000" pitchFamily="2" charset="2"/>
              <a:buNone/>
            </a:pPr>
            <a:r>
              <a:rPr lang="zh-CN" altLang="en-US" dirty="0"/>
              <a:t>     试证：</a:t>
            </a:r>
            <a:endParaRPr lang="zh-CN" altLang="en-US" dirty="0"/>
          </a:p>
          <a:p>
            <a:pPr marL="571500" indent="-571500" algn="just" eaLnBrk="1" hangingPunct="1">
              <a:lnSpc>
                <a:spcPct val="120000"/>
              </a:lnSpc>
              <a:buSzTx/>
              <a:buFont typeface="Wingdings" panose="05000000000000000000" pitchFamily="2" charset="2"/>
              <a:buNone/>
            </a:pPr>
            <a:r>
              <a:rPr lang="zh-CN" altLang="en-US" sz="1800" dirty="0"/>
              <a:t>      </a:t>
            </a:r>
            <a:endParaRPr lang="zh-CN" altLang="en-US" sz="1800" dirty="0"/>
          </a:p>
          <a:p>
            <a:pPr marL="571500" indent="-571500" eaLnBrk="1" hangingPunct="1">
              <a:lnSpc>
                <a:spcPct val="120000"/>
              </a:lnSpc>
              <a:buSzTx/>
              <a:buFont typeface="Wingdings" panose="05000000000000000000" pitchFamily="2" charset="2"/>
              <a:buNone/>
            </a:pPr>
            <a:r>
              <a:rPr lang="zh-CN" altLang="en-US" dirty="0"/>
              <a:t>     证 当                       时，</a:t>
            </a:r>
            <a:r>
              <a:rPr lang="en-US" altLang="zh-CN" dirty="0"/>
              <a:t>T</a:t>
            </a:r>
            <a:r>
              <a:rPr lang="zh-CN" altLang="en-US" dirty="0"/>
              <a:t>中分别有                    个三元组，故</a:t>
            </a:r>
            <a:endParaRPr lang="zh-CN" altLang="en-US" dirty="0"/>
          </a:p>
          <a:p>
            <a:pPr marL="571500" indent="-571500" algn="just" eaLnBrk="1" hangingPunct="1">
              <a:lnSpc>
                <a:spcPct val="120000"/>
              </a:lnSpc>
              <a:buSzTx/>
              <a:buFont typeface="Wingdings" panose="05000000000000000000" pitchFamily="2" charset="2"/>
              <a:buNone/>
            </a:pPr>
            <a:r>
              <a:rPr lang="zh-CN" altLang="en-US" dirty="0"/>
              <a:t> </a:t>
            </a:r>
            <a:endParaRPr lang="zh-CN" altLang="en-US" dirty="0"/>
          </a:p>
          <a:p>
            <a:pPr marL="571500" indent="-571500" algn="just" eaLnBrk="1" hangingPunct="1">
              <a:buSzTx/>
              <a:buFont typeface="Wingdings" panose="05000000000000000000" pitchFamily="2" charset="2"/>
              <a:buNone/>
            </a:pPr>
            <a:r>
              <a:rPr lang="zh-CN" altLang="en-US" dirty="0"/>
              <a:t> </a:t>
            </a:r>
            <a:endParaRPr lang="zh-CN" altLang="en-US" dirty="0"/>
          </a:p>
        </p:txBody>
      </p:sp>
      <p:sp>
        <p:nvSpPr>
          <p:cNvPr id="9523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charset="-122"/>
                <a:ea typeface="黑体" panose="02010609060101010101" charset="-122"/>
              </a:rPr>
              <a:t>课堂习题</a:t>
            </a:r>
            <a:endParaRPr lang="zh-CN" altLang="en-US">
              <a:latin typeface="黑体" panose="02010609060101010101" charset="-122"/>
              <a:ea typeface="黑体" panose="02010609060101010101" charset="-122"/>
            </a:endParaRPr>
          </a:p>
        </p:txBody>
      </p:sp>
      <p:sp>
        <p:nvSpPr>
          <p:cNvPr id="9523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3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0" name="Rectangle 6"/>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1" name="Rectangle 7"/>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2" name="Rectangle 8"/>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3" name="Rectangle 9"/>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4" name="Rectangle 10"/>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5" name="Rectangle 11"/>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6" name="Rectangle 12"/>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7" name="Rectangle 13"/>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5248" name="Rectangle 14"/>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95249" name="Object 15"/>
          <p:cNvGraphicFramePr>
            <a:graphicFrameLocks noChangeAspect="1"/>
          </p:cNvGraphicFramePr>
          <p:nvPr/>
        </p:nvGraphicFramePr>
        <p:xfrm>
          <a:off x="2411413" y="1628775"/>
          <a:ext cx="3663950" cy="431800"/>
        </p:xfrm>
        <a:graphic>
          <a:graphicData uri="http://schemas.openxmlformats.org/presentationml/2006/ole">
            <mc:AlternateContent xmlns:mc="http://schemas.openxmlformats.org/markup-compatibility/2006">
              <mc:Choice xmlns:v="urn:schemas-microsoft-com:vml" Requires="v">
                <p:oleObj spid="_x0000_s58382" name="公式" r:id="rId1" imgW="1562100" imgH="203200" progId="Equation.3">
                  <p:embed/>
                </p:oleObj>
              </mc:Choice>
              <mc:Fallback>
                <p:oleObj name="公式" r:id="rId1" imgW="1562100" imgH="2032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1628775"/>
                        <a:ext cx="3663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5250" name="Object 16"/>
          <p:cNvGraphicFramePr>
            <a:graphicFrameLocks noChangeAspect="1"/>
          </p:cNvGraphicFramePr>
          <p:nvPr/>
        </p:nvGraphicFramePr>
        <p:xfrm>
          <a:off x="971550" y="2133600"/>
          <a:ext cx="5976938" cy="466725"/>
        </p:xfrm>
        <a:graphic>
          <a:graphicData uri="http://schemas.openxmlformats.org/presentationml/2006/ole">
            <mc:AlternateContent xmlns:mc="http://schemas.openxmlformats.org/markup-compatibility/2006">
              <mc:Choice xmlns:v="urn:schemas-microsoft-com:vml" Requires="v">
                <p:oleObj spid="_x0000_s58383" name="公式" r:id="rId3" imgW="2362200" imgH="203200" progId="Equation.3">
                  <p:embed/>
                </p:oleObj>
              </mc:Choice>
              <mc:Fallback>
                <p:oleObj name="公式" r:id="rId3" imgW="2362200" imgH="20320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2133600"/>
                        <a:ext cx="597693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51" name="Rectangle 17"/>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95252" name="Object 18"/>
          <p:cNvGraphicFramePr>
            <a:graphicFrameLocks noChangeAspect="1"/>
          </p:cNvGraphicFramePr>
          <p:nvPr/>
        </p:nvGraphicFramePr>
        <p:xfrm>
          <a:off x="1835150" y="2781300"/>
          <a:ext cx="3894138" cy="954088"/>
        </p:xfrm>
        <a:graphic>
          <a:graphicData uri="http://schemas.openxmlformats.org/presentationml/2006/ole">
            <mc:AlternateContent xmlns:mc="http://schemas.openxmlformats.org/markup-compatibility/2006">
              <mc:Choice xmlns:v="urn:schemas-microsoft-com:vml" Requires="v">
                <p:oleObj spid="_x0000_s58384" name="公式" r:id="rId5" imgW="1917700" imgH="469900" progId="Equation.3">
                  <p:embed/>
                </p:oleObj>
              </mc:Choice>
              <mc:Fallback>
                <p:oleObj name="公式" r:id="rId5" imgW="1917700" imgH="4699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150" y="2781300"/>
                        <a:ext cx="38941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53" name="Rectangle 19"/>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4820" name="Object 20"/>
          <p:cNvGraphicFramePr>
            <a:graphicFrameLocks noChangeAspect="1"/>
          </p:cNvGraphicFramePr>
          <p:nvPr/>
        </p:nvGraphicFramePr>
        <p:xfrm>
          <a:off x="1835150" y="4005263"/>
          <a:ext cx="2173288" cy="428625"/>
        </p:xfrm>
        <a:graphic>
          <a:graphicData uri="http://schemas.openxmlformats.org/presentationml/2006/ole">
            <mc:AlternateContent xmlns:mc="http://schemas.openxmlformats.org/markup-compatibility/2006">
              <mc:Choice xmlns:v="urn:schemas-microsoft-com:vml" Requires="v">
                <p:oleObj spid="_x0000_s58385" name="公式" r:id="rId7" imgW="1016000" imgH="203200" progId="Equation.3">
                  <p:embed/>
                </p:oleObj>
              </mc:Choice>
              <mc:Fallback>
                <p:oleObj name="公式" r:id="rId7" imgW="1016000" imgH="20320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150" y="4005263"/>
                        <a:ext cx="2173288"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55" name="Rectangle 2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4822" name="Object 22"/>
          <p:cNvGraphicFramePr>
            <a:graphicFrameLocks noChangeAspect="1"/>
          </p:cNvGraphicFramePr>
          <p:nvPr/>
        </p:nvGraphicFramePr>
        <p:xfrm>
          <a:off x="6588125" y="4005263"/>
          <a:ext cx="1663700" cy="498475"/>
        </p:xfrm>
        <a:graphic>
          <a:graphicData uri="http://schemas.openxmlformats.org/presentationml/2006/ole">
            <mc:AlternateContent xmlns:mc="http://schemas.openxmlformats.org/markup-compatibility/2006">
              <mc:Choice xmlns:v="urn:schemas-microsoft-com:vml" Requires="v">
                <p:oleObj spid="_x0000_s58386" name="公式" r:id="rId9" imgW="761365" imgH="228600" progId="Equation.3">
                  <p:embed/>
                </p:oleObj>
              </mc:Choice>
              <mc:Fallback>
                <p:oleObj name="公式" r:id="rId9" imgW="761365" imgH="228600"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88125" y="4005263"/>
                        <a:ext cx="16637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57" name="Rectangle 23"/>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4824" name="Object 24"/>
          <p:cNvGraphicFramePr>
            <a:graphicFrameLocks noChangeAspect="1"/>
          </p:cNvGraphicFramePr>
          <p:nvPr/>
        </p:nvGraphicFramePr>
        <p:xfrm>
          <a:off x="3132138" y="4365625"/>
          <a:ext cx="1368425" cy="819150"/>
        </p:xfrm>
        <a:graphic>
          <a:graphicData uri="http://schemas.openxmlformats.org/presentationml/2006/ole">
            <mc:AlternateContent xmlns:mc="http://schemas.openxmlformats.org/markup-compatibility/2006">
              <mc:Choice xmlns:v="urn:schemas-microsoft-com:vml" Requires="v">
                <p:oleObj spid="_x0000_s58387" name="公式" r:id="rId11" imgW="660400" imgH="393700" progId="Equation.3">
                  <p:embed/>
                </p:oleObj>
              </mc:Choice>
              <mc:Fallback>
                <p:oleObj name="公式" r:id="rId11" imgW="660400" imgH="393700" progId="Equation.3">
                  <p:embed/>
                  <p:pic>
                    <p:nvPicPr>
                      <p:cNvPr id="0"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32138" y="4365625"/>
                        <a:ext cx="13684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4802">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482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482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04448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5ADBEA12-B2B3-47A2-9A8F-B8F1A7F9026E}"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6259"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A1E3E9C-3C29-44E8-9C2C-904B2B71687F}"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45826" name="Rectangle 2"/>
          <p:cNvSpPr>
            <a:spLocks noGrp="1" noChangeArrowheads="1"/>
          </p:cNvSpPr>
          <p:nvPr>
            <p:ph type="body" idx="1"/>
          </p:nvPr>
        </p:nvSpPr>
        <p:spPr>
          <a:xfrm>
            <a:off x="268288" y="1501775"/>
            <a:ext cx="8421687" cy="4670425"/>
          </a:xfrm>
        </p:spPr>
        <p:txBody>
          <a:bodyPr/>
          <a:lstStyle/>
          <a:p>
            <a:pPr marL="571500" indent="-571500" algn="just" eaLnBrk="1" hangingPunct="1">
              <a:lnSpc>
                <a:spcPct val="120000"/>
              </a:lnSpc>
              <a:buSzTx/>
              <a:buFont typeface="Wingdings" panose="05000000000000000000" pitchFamily="2" charset="2"/>
              <a:buChar char="§"/>
            </a:pPr>
            <a:r>
              <a:rPr lang="zh-CN" altLang="zh-CN"/>
              <a:t>分两种情况</a:t>
            </a:r>
            <a:endParaRPr lang="zh-CN" altLang="en-US"/>
          </a:p>
          <a:p>
            <a:pPr marL="571500" indent="-571500" algn="just" eaLnBrk="1" hangingPunct="1">
              <a:lnSpc>
                <a:spcPct val="180000"/>
              </a:lnSpc>
              <a:buSzTx/>
              <a:buFont typeface="Wingdings" panose="05000000000000000000" pitchFamily="2" charset="2"/>
              <a:buNone/>
            </a:pPr>
            <a:r>
              <a:rPr lang="zh-CN" altLang="en-US"/>
              <a:t>     </a:t>
            </a:r>
            <a:r>
              <a:rPr lang="en-US" altLang="zh-CN"/>
              <a:t>(1)             : </a:t>
            </a:r>
            <a:r>
              <a:rPr lang="zh-CN" altLang="en-US"/>
              <a:t>有          个三元组；</a:t>
            </a:r>
            <a:endParaRPr lang="zh-CN" altLang="en-US"/>
          </a:p>
          <a:p>
            <a:pPr marL="571500" indent="-571500" algn="just" eaLnBrk="1" hangingPunct="1">
              <a:lnSpc>
                <a:spcPct val="180000"/>
              </a:lnSpc>
              <a:spcBef>
                <a:spcPct val="40000"/>
              </a:spcBef>
              <a:buSzTx/>
              <a:buFont typeface="Wingdings" panose="05000000000000000000" pitchFamily="2" charset="2"/>
              <a:buNone/>
            </a:pPr>
            <a:r>
              <a:rPr lang="zh-CN" altLang="en-US"/>
              <a:t>     </a:t>
            </a:r>
            <a:r>
              <a:rPr lang="en-US" altLang="zh-CN"/>
              <a:t>(2)             : </a:t>
            </a:r>
            <a:r>
              <a:rPr lang="zh-CN" altLang="en-US"/>
              <a:t>有               个三元组。</a:t>
            </a:r>
            <a:endParaRPr lang="zh-CN" altLang="en-US"/>
          </a:p>
        </p:txBody>
      </p:sp>
      <p:sp>
        <p:nvSpPr>
          <p:cNvPr id="9626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charset="-122"/>
                <a:ea typeface="黑体" panose="02010609060101010101" charset="-122"/>
              </a:rPr>
              <a:t>课堂习题</a:t>
            </a:r>
            <a:endParaRPr lang="zh-CN" altLang="en-US">
              <a:latin typeface="黑体" panose="02010609060101010101" charset="-122"/>
              <a:ea typeface="黑体" panose="02010609060101010101" charset="-122"/>
            </a:endParaRPr>
          </a:p>
        </p:txBody>
      </p:sp>
      <p:sp>
        <p:nvSpPr>
          <p:cNvPr id="9626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4" name="Rectangle 6"/>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5" name="Rectangle 7"/>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6" name="Rectangle 8"/>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7" name="Rectangle 9"/>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8" name="Rectangle 10"/>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69" name="Rectangle 11"/>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70" name="Rectangle 12"/>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71" name="Rectangle 13"/>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6272" name="Rectangle 14"/>
          <p:cNvSpPr>
            <a:spLocks noChangeArrowheads="1"/>
          </p:cNvSpPr>
          <p:nvPr/>
        </p:nvSpPr>
        <p:spPr bwMode="auto">
          <a:xfrm>
            <a:off x="0"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5839" name="Object 15"/>
          <p:cNvGraphicFramePr>
            <a:graphicFrameLocks noChangeAspect="1"/>
          </p:cNvGraphicFramePr>
          <p:nvPr/>
        </p:nvGraphicFramePr>
        <p:xfrm>
          <a:off x="1619250" y="2565400"/>
          <a:ext cx="1014413" cy="417513"/>
        </p:xfrm>
        <a:graphic>
          <a:graphicData uri="http://schemas.openxmlformats.org/presentationml/2006/ole">
            <mc:AlternateContent xmlns:mc="http://schemas.openxmlformats.org/markup-compatibility/2006">
              <mc:Choice xmlns:v="urn:schemas-microsoft-com:vml" Requires="v">
                <p:oleObj spid="_x0000_s59402" name="公式" r:id="rId1" imgW="393065" imgH="165100" progId="Equation.3">
                  <p:embed/>
                </p:oleObj>
              </mc:Choice>
              <mc:Fallback>
                <p:oleObj name="公式" r:id="rId1" imgW="393065" imgH="1651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565400"/>
                        <a:ext cx="10144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74" name="Rectangle 16"/>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5841" name="Object 17"/>
          <p:cNvGraphicFramePr>
            <a:graphicFrameLocks noChangeAspect="1"/>
          </p:cNvGraphicFramePr>
          <p:nvPr/>
        </p:nvGraphicFramePr>
        <p:xfrm>
          <a:off x="3419475" y="2133600"/>
          <a:ext cx="949325" cy="923925"/>
        </p:xfrm>
        <a:graphic>
          <a:graphicData uri="http://schemas.openxmlformats.org/presentationml/2006/ole">
            <mc:AlternateContent xmlns:mc="http://schemas.openxmlformats.org/markup-compatibility/2006">
              <mc:Choice xmlns:v="urn:schemas-microsoft-com:vml" Requires="v">
                <p:oleObj spid="_x0000_s59403" name="公式" r:id="rId3" imgW="482600" imgH="469900" progId="Equation.3">
                  <p:embed/>
                </p:oleObj>
              </mc:Choice>
              <mc:Fallback>
                <p:oleObj name="公式" r:id="rId3" imgW="482600" imgH="4699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2133600"/>
                        <a:ext cx="9493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76" name="Rectangle 18"/>
          <p:cNvSpPr>
            <a:spLocks noChangeArrowheads="1"/>
          </p:cNvSpPr>
          <p:nvPr/>
        </p:nvSpPr>
        <p:spPr bwMode="auto">
          <a:xfrm>
            <a:off x="0"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5843" name="Object 19"/>
          <p:cNvGraphicFramePr>
            <a:graphicFrameLocks noChangeAspect="1"/>
          </p:cNvGraphicFramePr>
          <p:nvPr/>
        </p:nvGraphicFramePr>
        <p:xfrm>
          <a:off x="1619250" y="3429000"/>
          <a:ext cx="1014413" cy="466725"/>
        </p:xfrm>
        <a:graphic>
          <a:graphicData uri="http://schemas.openxmlformats.org/presentationml/2006/ole">
            <mc:AlternateContent xmlns:mc="http://schemas.openxmlformats.org/markup-compatibility/2006">
              <mc:Choice xmlns:v="urn:schemas-microsoft-com:vml" Requires="v">
                <p:oleObj spid="_x0000_s59404" name="公式" r:id="rId5" imgW="393065" imgH="177800" progId="Equation.3">
                  <p:embed/>
                </p:oleObj>
              </mc:Choice>
              <mc:Fallback>
                <p:oleObj name="公式" r:id="rId5" imgW="393065" imgH="177800"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3429000"/>
                        <a:ext cx="101441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5844" name="Object 20"/>
          <p:cNvGraphicFramePr>
            <a:graphicFrameLocks noChangeAspect="1"/>
          </p:cNvGraphicFramePr>
          <p:nvPr/>
        </p:nvGraphicFramePr>
        <p:xfrm>
          <a:off x="3492500" y="3141663"/>
          <a:ext cx="1231900" cy="1041400"/>
        </p:xfrm>
        <a:graphic>
          <a:graphicData uri="http://schemas.openxmlformats.org/presentationml/2006/ole">
            <mc:AlternateContent xmlns:mc="http://schemas.openxmlformats.org/markup-compatibility/2006">
              <mc:Choice xmlns:v="urn:schemas-microsoft-com:vml" Requires="v">
                <p:oleObj spid="_x0000_s59405" name="公式" r:id="rId7" imgW="558800" imgH="469900" progId="Equation.3">
                  <p:embed/>
                </p:oleObj>
              </mc:Choice>
              <mc:Fallback>
                <p:oleObj name="公式" r:id="rId7" imgW="558800" imgH="46990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3141663"/>
                        <a:ext cx="12319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5826">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5839"/>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584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5826">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5843"/>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4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116205" y="1379220"/>
                <a:ext cx="8789035" cy="4210050"/>
              </a:xfrm>
            </p:spPr>
            <p:txBody>
              <a:bodyPr/>
              <a:lstStyle/>
              <a:p>
                <a:pPr marL="0" indent="0">
                  <a:buNone/>
                </a:pPr>
                <a:r>
                  <a:rPr lang="en-US" altLang="zh-CN" dirty="0"/>
                  <a:t>1.37</a:t>
                </a:r>
                <a:r>
                  <a:rPr lang="zh-CN" altLang="en-US" dirty="0"/>
                  <a:t>给出 </a:t>
                </a:r>
                <a:endParaRPr lang="en-US" altLang="zh-CN" dirty="0"/>
              </a:p>
              <a:p>
                <a:pPr marL="0" indent="0">
                  <a:buNone/>
                </a:pPr>
                <a14:m>
                  <m:oMathPara xmlns:m="http://schemas.openxmlformats.org/officeDocument/2006/math">
                    <m:oMathParaPr>
                      <m:jc m:val="centerGroup"/>
                    </m:oMathParaPr>
                    <m:oMath xmlns:m="http://schemas.openxmlformats.org/officeDocument/2006/math">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𝑛</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e>
                          </m:eqArr>
                        </m:e>
                      </m:d>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𝑟</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0</m:t>
                              </m:r>
                            </m:e>
                          </m:eqArr>
                        </m:e>
                      </m:d>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i="1" kern="100">
                                  <a:latin typeface="Cambria Math" panose="02040503050406030204" pitchFamily="18" charset="0"/>
                                  <a:ea typeface="宋体" panose="02010600030101010101" pitchFamily="2" charset="-122"/>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1</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r>
                                <a:rPr lang="en-US" altLang="zh-CN" sz="1800" i="1" kern="100">
                                  <a:latin typeface="Cambria Math" panose="02040503050406030204" pitchFamily="18" charset="0"/>
                                  <a:ea typeface="宋体" panose="02010600030101010101" pitchFamily="2" charset="-122"/>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1</m:t>
                              </m:r>
                            </m:e>
                          </m:eqArr>
                        </m:e>
                      </m:d>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𝑟</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1</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rPr>
                                <m:t>  </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1</m:t>
                              </m:r>
                            </m:e>
                          </m:eqArr>
                        </m:e>
                      </m:d>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i="1" kern="100">
                                  <a:latin typeface="Cambria Math" panose="02040503050406030204" pitchFamily="18" charset="0"/>
                                  <a:ea typeface="宋体" panose="02010600030101010101" pitchFamily="2" charset="-122"/>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2</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r>
                                <a:rPr lang="en-US" altLang="zh-CN" sz="1800" i="1" kern="100">
                                  <a:latin typeface="Cambria Math" panose="02040503050406030204" pitchFamily="18" charset="0"/>
                                  <a:ea typeface="宋体" panose="02010600030101010101" pitchFamily="2" charset="-122"/>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2</m:t>
                              </m:r>
                            </m:e>
                          </m:eqArr>
                        </m:e>
                      </m:d>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𝑟</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2</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rPr>
                                <m:t>  </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2</m:t>
                              </m:r>
                            </m:e>
                          </m:eqArr>
                        </m:e>
                      </m:d>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zh-CN" altLang="zh-CN" sz="1800" i="1" kern="100">
                          <a:latin typeface="Cambria Math" panose="02040503050406030204" pitchFamily="18" charset="0"/>
                          <a:ea typeface="MS Gothic" panose="020B0609070205080204" pitchFamily="49" charset="-128"/>
                          <a:cs typeface="MS Gothic" panose="020B0609070205080204" pitchFamily="49" charset="-128"/>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i="1" kern="100">
                                  <a:latin typeface="Cambria Math" panose="02040503050406030204" pitchFamily="18" charset="0"/>
                                  <a:ea typeface="宋体" panose="02010600030101010101" pitchFamily="2" charset="-122"/>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rPr>
                                <m:t>  </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0</m:t>
                              </m:r>
                            </m:e>
                          </m:eqArr>
                        </m:e>
                      </m:d>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𝑟</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rPr>
                                <m:t>  </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e>
                          </m:eqArr>
                        </m:e>
                      </m:d>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800" i="1">
                              <a:latin typeface="Cambria Math" panose="02040503050406030204" pitchFamily="18" charset="0"/>
                              <a:ea typeface="Cambria Math" panose="02040503050406030204" pitchFamily="18" charset="0"/>
                            </a:rPr>
                          </m:ctrlPr>
                        </m:dPr>
                        <m:e>
                          <m:eqArr>
                            <m:eqArrPr>
                              <m:ctrlPr>
                                <a:rPr lang="zh-CN" altLang="zh-CN" sz="1800" i="1">
                                  <a:latin typeface="Cambria Math" panose="02040503050406030204" pitchFamily="18" charset="0"/>
                                  <a:ea typeface="Cambria Math" panose="02040503050406030204" pitchFamily="18" charset="0"/>
                                </a:rPr>
                              </m:ctrlPr>
                            </m:eqArrPr>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𝑛</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𝑟</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1</m:t>
                              </m:r>
                            </m:e>
                            <m:e>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&amp;</m:t>
                              </m:r>
                              <m:r>
                                <a:rPr lang="en-US" altLang="zh-CN" sz="1800" i="1" kern="100">
                                  <a:latin typeface="Cambria Math" panose="02040503050406030204" pitchFamily="18" charset="0"/>
                                  <a:ea typeface="宋体" panose="02010600030101010101" pitchFamily="2" charset="-122"/>
                                </a:rPr>
                                <m:t>  </m:t>
                              </m:r>
                              <m:r>
                                <a:rPr lang="en-US" altLang="zh-CN" sz="1800" i="1" kern="100">
                                  <a:latin typeface="Cambria Math" panose="02040503050406030204" pitchFamily="18" charset="0"/>
                                  <a:ea typeface="宋体" panose="02010600030101010101" pitchFamily="2" charset="-122"/>
                                  <a:cs typeface="Times New Roman" panose="02020603050405020304" pitchFamily="18" charset="0"/>
                                </a:rPr>
                                <m:t>𝑚</m:t>
                              </m:r>
                            </m:e>
                          </m:eqArr>
                        </m:e>
                      </m:d>
                    </m:oMath>
                  </m:oMathPara>
                </a14:m>
                <a:endParaRPr lang="en-US" altLang="zh-CN" dirty="0"/>
              </a:p>
              <a:p>
                <a:pPr marL="0" indent="0">
                  <a:buNone/>
                </a:pPr>
                <a:r>
                  <a:rPr lang="en-US" altLang="zh-CN" dirty="0"/>
                  <a:t>     </a:t>
                </a:r>
                <a:r>
                  <a:rPr lang="zh-CN" altLang="en-US" dirty="0"/>
                  <a:t>的</a:t>
                </a:r>
                <a:r>
                  <a:rPr lang="zh-CN" altLang="en-US" dirty="0"/>
                  <a:t>证明。</a:t>
                </a:r>
                <a:endParaRPr lang="en-US" altLang="zh-CN" dirty="0"/>
              </a:p>
            </p:txBody>
          </p:sp>
        </mc:Choice>
        <mc:Fallback>
          <p:sp>
            <p:nvSpPr>
              <p:cNvPr id="3" name="内容占位符 2"/>
              <p:cNvSpPr>
                <a:spLocks noRot="1" noChangeAspect="1" noMove="1" noResize="1" noEditPoints="1" noAdjustHandles="1" noChangeArrowheads="1" noChangeShapeType="1" noTextEdit="1"/>
              </p:cNvSpPr>
              <p:nvPr>
                <p:ph idx="1"/>
              </p:nvPr>
            </p:nvSpPr>
            <p:spPr>
              <a:xfrm>
                <a:off x="116205" y="1379220"/>
                <a:ext cx="8789035" cy="421005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8096" y="1379465"/>
            <a:ext cx="7290055" cy="4209806"/>
          </a:xfrm>
        </p:spPr>
        <p:txBody>
          <a:bodyPr/>
          <a:lstStyle/>
          <a:p>
            <a:endParaRPr lang="zh-CN" altLang="zh-CN" dirty="0"/>
          </a:p>
          <a:p>
            <a:pPr marL="0" indent="0">
              <a:buNone/>
            </a:pPr>
            <a:endParaRPr lang="en-US" altLang="zh-CN" dirty="0"/>
          </a:p>
        </p:txBody>
      </p:sp>
      <p:pic>
        <p:nvPicPr>
          <p:cNvPr id="2" name="图片 1"/>
          <p:cNvPicPr>
            <a:picLocks noChangeAspect="1"/>
          </p:cNvPicPr>
          <p:nvPr/>
        </p:nvPicPr>
        <p:blipFill>
          <a:blip r:embed="rId1"/>
          <a:stretch>
            <a:fillRect/>
          </a:stretch>
        </p:blipFill>
        <p:spPr>
          <a:xfrm>
            <a:off x="663055" y="1379465"/>
            <a:ext cx="6478073" cy="43180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en-US" altLang="zh-CN"/>
                  <a:t>1.43  </a:t>
                </a:r>
                <a:r>
                  <a:rPr lang="zh-CN" altLang="en-US"/>
                  <a:t>对于给定的正整数</a:t>
                </a:r>
                <a:r>
                  <a:rPr lang="en-US" altLang="zh-CN"/>
                  <a:t>n,</a:t>
                </a:r>
                <a:r>
                  <a:rPr lang="zh-CN" altLang="en-US"/>
                  <a:t>证明</a:t>
                </a:r>
                <a:r>
                  <a:rPr lang="en-US" altLang="zh-CN"/>
                  <a:t>,</a:t>
                </a:r>
                <a:r>
                  <a:rPr lang="zh-CN" altLang="en-US"/>
                  <a:t>当</a:t>
                </a:r>
                <a:endParaRPr lang="zh-CN" altLang="en-US"/>
              </a:p>
              <a:p>
                <a:pPr marL="0" indent="0">
                  <a:buNone/>
                </a:pPr>
                <a:r>
                  <a:rPr lang="en-US" altLang="zh-CN"/>
                  <a:t> </a:t>
                </a:r>
                <a:endParaRPr lang="en-US" altLang="zh-CN"/>
              </a:p>
              <a:p>
                <a:pPr marL="0" indent="0">
                  <a:buNone/>
                </a:pP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𝒌</m:t>
                    </m:r>
                    <m:r>
                      <a:rPr lang="en-US" altLang="zh-CN" i="1">
                        <a:latin typeface="Cambria Math" panose="02040503050406030204" pitchFamily="18" charset="0"/>
                        <a:cs typeface="Cambria Math" panose="02040503050406030204" pitchFamily="18" charset="0"/>
                      </a:rPr>
                      <m:t>=</m:t>
                    </m:r>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𝟏</m:t>
                                  </m:r>
                                </m:num>
                                <m:den>
                                  <m:r>
                                    <a:rPr lang="en-US" altLang="zh-CN" i="1">
                                      <a:latin typeface="Cambria Math" panose="02040503050406030204" pitchFamily="18" charset="0"/>
                                      <a:cs typeface="Cambria Math" panose="02040503050406030204" pitchFamily="18" charset="0"/>
                                    </a:rPr>
                                    <m:t>𝟐</m:t>
                                  </m:r>
                                </m:den>
                              </m:f>
                              <m:r>
                                <a:rPr lang="zh-CN" altLang="en-US" i="1">
                                  <a:latin typeface="Cambria Math" panose="02040503050406030204" pitchFamily="18" charset="0"/>
                                  <a:cs typeface="Cambria Math" panose="02040503050406030204" pitchFamily="18" charset="0"/>
                                </a:rPr>
                                <m:t>或者</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𝟏</m:t>
                                  </m:r>
                                </m:num>
                                <m:den>
                                  <m:r>
                                    <a:rPr lang="en-US" altLang="zh-CN" i="1">
                                      <a:latin typeface="Cambria Math" panose="02040503050406030204" pitchFamily="18" charset="0"/>
                                      <a:cs typeface="Cambria Math" panose="02040503050406030204" pitchFamily="18" charset="0"/>
                                    </a:rPr>
                                    <m:t>𝟐</m:t>
                                  </m:r>
                                </m:den>
                              </m:f>
                            </m:e>
                            <m:e>
                              <m:r>
                                <a:rPr lang="zh-CN" altLang="en-US" i="1">
                                  <a:latin typeface="Cambria Math" panose="02040503050406030204" pitchFamily="18" charset="0"/>
                                  <a:cs typeface="Cambria Math" panose="02040503050406030204" pitchFamily="18" charset="0"/>
                                </a:rPr>
                                <m:t>若</m:t>
                              </m:r>
                              <m:r>
                                <a:rPr lang="en-US" altLang="zh-CN" i="1">
                                  <a:latin typeface="Cambria Math" panose="02040503050406030204" pitchFamily="18" charset="0"/>
                                  <a:cs typeface="Cambria Math" panose="02040503050406030204" pitchFamily="18" charset="0"/>
                                </a:rPr>
                                <m:t>𝒏</m:t>
                              </m:r>
                              <m:r>
                                <a:rPr lang="zh-CN" altLang="en-US" i="1">
                                  <a:latin typeface="Cambria Math" panose="02040503050406030204" pitchFamily="18" charset="0"/>
                                  <a:cs typeface="Cambria Math" panose="02040503050406030204" pitchFamily="18" charset="0"/>
                                </a:rPr>
                                <m:t>是奇数</m:t>
                              </m:r>
                            </m:e>
                          </m:mr>
                          <m:mr>
                            <m:e>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𝒏</m:t>
                                  </m:r>
                                </m:num>
                                <m:den>
                                  <m:r>
                                    <a:rPr lang="en-US" altLang="zh-CN" i="1">
                                      <a:latin typeface="Cambria Math" panose="02040503050406030204" pitchFamily="18" charset="0"/>
                                      <a:cs typeface="Cambria Math" panose="02040503050406030204" pitchFamily="18" charset="0"/>
                                    </a:rPr>
                                    <m:t>𝟐</m:t>
                                  </m:r>
                                </m:den>
                              </m:f>
                            </m:e>
                            <m:e>
                              <m:r>
                                <a:rPr lang="zh-CN" altLang="en-US" i="1">
                                  <a:latin typeface="Cambria Math" panose="02040503050406030204" pitchFamily="18" charset="0"/>
                                  <a:cs typeface="Cambria Math" panose="02040503050406030204" pitchFamily="18" charset="0"/>
                                </a:rPr>
                                <m:t>若</m:t>
                              </m:r>
                              <m:r>
                                <a:rPr lang="en-US" altLang="zh-CN" i="1">
                                  <a:latin typeface="Cambria Math" panose="02040503050406030204" pitchFamily="18" charset="0"/>
                                  <a:cs typeface="Cambria Math" panose="02040503050406030204" pitchFamily="18" charset="0"/>
                                </a:rPr>
                                <m:t>𝒏</m:t>
                              </m:r>
                              <m:r>
                                <a:rPr lang="zh-CN" altLang="en-US" i="1">
                                  <a:latin typeface="Cambria Math" panose="02040503050406030204" pitchFamily="18" charset="0"/>
                                  <a:cs typeface="Cambria Math" panose="02040503050406030204" pitchFamily="18" charset="0"/>
                                </a:rPr>
                                <m:t>是</m:t>
                              </m:r>
                              <m:r>
                                <a:rPr lang="zh-CN" altLang="en-US" i="1">
                                  <a:latin typeface="Cambria Math" panose="02040503050406030204" pitchFamily="18" charset="0"/>
                                  <a:cs typeface="Cambria Math" panose="02040503050406030204" pitchFamily="18" charset="0"/>
                                </a:rPr>
                                <m:t>偶数</m:t>
                              </m:r>
                            </m:e>
                          </m:mr>
                        </m:m>
                      </m:e>
                    </m:d>
                  </m:oMath>
                </a14:m>
                <a:endParaRPr lang="zh-CN" altLang="en-US"/>
              </a:p>
              <a:p>
                <a:pPr marL="0" indent="0">
                  <a:buNone/>
                </a:pPr>
                <a:endParaRPr lang="zh-CN" altLang="en-US"/>
              </a:p>
              <a:p>
                <a:pPr marL="0" indent="0">
                  <a:buNone/>
                </a:pPr>
                <a:r>
                  <a:rPr lang="zh-CN" altLang="en-US"/>
                  <a:t>时</a:t>
                </a:r>
                <a:r>
                  <a:rPr lang="en-US" altLang="zh-CN"/>
                  <a:t>,</a:t>
                </a:r>
                <a14:m>
                  <m:oMath xmlns:m="http://schemas.openxmlformats.org/officeDocument/2006/math">
                    <m:r>
                      <a:rPr lang="en-US" altLang="zh-CN" i="1">
                        <a:latin typeface="Cambria Math" panose="02040503050406030204" pitchFamily="18" charset="0"/>
                        <a:cs typeface="Cambria Math" panose="02040503050406030204" pitchFamily="18" charset="0"/>
                      </a:rPr>
                      <m:t>𝑪</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𝒌</m:t>
                    </m:r>
                    <m:r>
                      <a:rPr lang="en-US" altLang="zh-CN" i="1">
                        <a:latin typeface="Cambria Math" panose="02040503050406030204" pitchFamily="18" charset="0"/>
                        <a:cs typeface="Cambria Math" panose="02040503050406030204" pitchFamily="18" charset="0"/>
                      </a:rPr>
                      <m:t>)</m:t>
                    </m:r>
                  </m:oMath>
                </a14:m>
                <a:r>
                  <a:rPr lang="zh-CN" altLang="en-US"/>
                  <a:t>是最大值</a:t>
                </a:r>
                <a:r>
                  <a:rPr lang="en-US" altLang="zh-CN"/>
                  <a:t>.</a:t>
                </a:r>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4" r="4"/>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86410" y="1268095"/>
            <a:ext cx="8402320" cy="4813300"/>
          </a:xfrm>
        </p:spPr>
        <p:txBody>
          <a:bodyPr/>
          <a:lstStyle/>
          <a:p>
            <a:r>
              <a:rPr lang="zh-CN" altLang="en-US" sz="2000" dirty="0"/>
              <a:t>例如：序列（</a:t>
            </a:r>
            <a:r>
              <a:rPr lang="en-US" altLang="zh-CN" sz="2000" dirty="0"/>
              <a:t>301</a:t>
            </a:r>
            <a:r>
              <a:rPr lang="zh-CN" altLang="en-US" sz="2000" dirty="0"/>
              <a:t>）</a:t>
            </a:r>
            <a:endParaRPr lang="en-US" altLang="zh-CN" sz="2000" dirty="0"/>
          </a:p>
          <a:p>
            <a:r>
              <a:rPr lang="zh-CN" altLang="en-US" sz="2000" dirty="0"/>
              <a:t>有</a:t>
            </a:r>
            <a:r>
              <a:rPr lang="en-US" altLang="zh-CN" sz="2000" dirty="0"/>
              <a:t>n-1=3</a:t>
            </a:r>
            <a:r>
              <a:rPr lang="zh-CN" altLang="en-US" sz="2000" dirty="0"/>
              <a:t>，故</a:t>
            </a:r>
            <a:r>
              <a:rPr lang="en-US" altLang="zh-CN" sz="2000" dirty="0"/>
              <a:t>n=4</a:t>
            </a:r>
            <a:r>
              <a:rPr lang="zh-CN" altLang="en-US" sz="2000" dirty="0"/>
              <a:t>，即求的是</a:t>
            </a:r>
            <a:r>
              <a:rPr lang="en-US" altLang="zh-CN" sz="2000" dirty="0"/>
              <a:t>4</a:t>
            </a:r>
            <a:r>
              <a:rPr lang="zh-CN" altLang="en-US" sz="2000" dirty="0"/>
              <a:t>个数</a:t>
            </a:r>
            <a:r>
              <a:rPr lang="en-US" altLang="zh-CN" sz="2000" dirty="0"/>
              <a:t>1</a:t>
            </a:r>
            <a:r>
              <a:rPr lang="zh-CN" altLang="en-US" sz="2000" dirty="0"/>
              <a:t>，</a:t>
            </a:r>
            <a:r>
              <a:rPr lang="en-US" altLang="zh-CN" sz="2000" dirty="0"/>
              <a:t>2</a:t>
            </a:r>
            <a:r>
              <a:rPr lang="zh-CN" altLang="en-US" sz="2000" dirty="0"/>
              <a:t>，</a:t>
            </a:r>
            <a:r>
              <a:rPr lang="en-US" altLang="zh-CN" sz="2000" dirty="0"/>
              <a:t>3</a:t>
            </a:r>
            <a:r>
              <a:rPr lang="zh-CN" altLang="en-US" sz="2000" dirty="0"/>
              <a:t>，</a:t>
            </a:r>
            <a:r>
              <a:rPr lang="en-US" altLang="zh-CN" sz="2000" dirty="0"/>
              <a:t>4</a:t>
            </a:r>
            <a:r>
              <a:rPr lang="zh-CN" altLang="en-US" sz="2000" dirty="0"/>
              <a:t>对应的全排列</a:t>
            </a:r>
            <a:endParaRPr lang="zh-CN" altLang="en-US" sz="2000" dirty="0"/>
          </a:p>
          <a:p>
            <a:r>
              <a:rPr lang="zh-CN" altLang="en-US" sz="2000" dirty="0"/>
              <a:t>  </a:t>
            </a:r>
            <a:r>
              <a:rPr lang="en-US" altLang="zh-CN" sz="2000" dirty="0"/>
              <a:t>a</a:t>
            </a:r>
            <a:r>
              <a:rPr lang="en-US" altLang="zh-CN" sz="2000" baseline="-25000" dirty="0"/>
              <a:t>3</a:t>
            </a:r>
            <a:r>
              <a:rPr lang="en-US" altLang="zh-CN" sz="2000" dirty="0"/>
              <a:t>=3</a:t>
            </a:r>
            <a:r>
              <a:rPr lang="zh-CN" altLang="en-US" sz="2000" dirty="0"/>
              <a:t>表示数字</a:t>
            </a:r>
            <a:r>
              <a:rPr lang="en-US" altLang="zh-CN" sz="2000" dirty="0"/>
              <a:t>4</a:t>
            </a:r>
            <a:r>
              <a:rPr lang="zh-CN" altLang="en-US" sz="2000" dirty="0"/>
              <a:t>排好后，右边比数字</a:t>
            </a:r>
            <a:r>
              <a:rPr lang="en-US" altLang="zh-CN" sz="2000" dirty="0"/>
              <a:t>4</a:t>
            </a:r>
            <a:r>
              <a:rPr lang="zh-CN" altLang="en-US" sz="2000" dirty="0"/>
              <a:t>小的数字的个数为</a:t>
            </a:r>
            <a:r>
              <a:rPr lang="en-US" altLang="zh-CN" sz="2000" dirty="0"/>
              <a:t>3</a:t>
            </a:r>
            <a:r>
              <a:rPr lang="zh-CN" altLang="en-US" sz="2000" dirty="0"/>
              <a:t>个，可推测数字</a:t>
            </a:r>
            <a:r>
              <a:rPr lang="en-US" altLang="zh-CN" sz="2000" dirty="0"/>
              <a:t>4</a:t>
            </a:r>
            <a:r>
              <a:rPr lang="zh-CN" altLang="en-US" sz="2000" dirty="0"/>
              <a:t>排在最左边</a:t>
            </a:r>
            <a:r>
              <a:rPr lang="en-US" altLang="zh-CN" sz="2000" dirty="0"/>
              <a:t>(</a:t>
            </a:r>
            <a:r>
              <a:rPr lang="zh-CN" altLang="en-US" sz="2000" dirty="0"/>
              <a:t>即其右边有</a:t>
            </a:r>
            <a:r>
              <a:rPr lang="en-US" altLang="zh-CN" sz="2000" dirty="0"/>
              <a:t>3</a:t>
            </a:r>
            <a:r>
              <a:rPr lang="zh-CN" altLang="en-US" sz="2000" dirty="0"/>
              <a:t>个空格</a:t>
            </a:r>
            <a:r>
              <a:rPr lang="en-US" altLang="zh-CN" sz="2000" dirty="0"/>
              <a:t>)</a:t>
            </a:r>
            <a:r>
              <a:rPr lang="zh-CN" altLang="en-US" sz="2000" dirty="0"/>
              <a:t>；</a:t>
            </a:r>
            <a:endParaRPr lang="en-US" altLang="zh-CN" sz="2000" dirty="0"/>
          </a:p>
          <a:p>
            <a:r>
              <a:rPr lang="en-US" altLang="zh-CN" sz="2000" dirty="0"/>
              <a:t>  a</a:t>
            </a:r>
            <a:r>
              <a:rPr lang="en-US" altLang="zh-CN" sz="2000" baseline="-25000" dirty="0"/>
              <a:t>2</a:t>
            </a:r>
            <a:r>
              <a:rPr lang="en-US" altLang="zh-CN" sz="2000" dirty="0"/>
              <a:t>=0</a:t>
            </a:r>
            <a:r>
              <a:rPr lang="zh-CN" altLang="en-US" sz="2000" dirty="0"/>
              <a:t>表示数字</a:t>
            </a:r>
            <a:r>
              <a:rPr lang="en-US" altLang="zh-CN" sz="2000" dirty="0"/>
              <a:t>3</a:t>
            </a:r>
            <a:r>
              <a:rPr lang="zh-CN" altLang="en-US" sz="2000" dirty="0"/>
              <a:t>排好后，右侧比数字</a:t>
            </a:r>
            <a:r>
              <a:rPr lang="en-US" altLang="zh-CN" sz="2000" dirty="0"/>
              <a:t>3</a:t>
            </a:r>
            <a:r>
              <a:rPr lang="zh-CN" altLang="en-US" sz="2000" dirty="0"/>
              <a:t>小的数的个数，可以推测数字</a:t>
            </a:r>
            <a:r>
              <a:rPr lang="en-US" altLang="zh-CN" sz="2000" dirty="0"/>
              <a:t>3</a:t>
            </a:r>
            <a:r>
              <a:rPr lang="zh-CN" altLang="en-US" sz="2000" dirty="0"/>
              <a:t>排在最右边</a:t>
            </a:r>
            <a:r>
              <a:rPr lang="en-US" altLang="zh-CN" sz="2000" dirty="0"/>
              <a:t>(</a:t>
            </a:r>
            <a:r>
              <a:rPr lang="zh-CN" altLang="en-US" sz="2000" dirty="0"/>
              <a:t>即其右边有</a:t>
            </a:r>
            <a:r>
              <a:rPr lang="en-US" altLang="zh-CN" sz="2000" dirty="0"/>
              <a:t>0</a:t>
            </a:r>
            <a:r>
              <a:rPr lang="zh-CN" altLang="en-US" sz="2000" dirty="0"/>
              <a:t>个空格</a:t>
            </a:r>
            <a:r>
              <a:rPr lang="en-US" altLang="zh-CN" sz="2000" dirty="0"/>
              <a:t>) </a:t>
            </a:r>
            <a:r>
              <a:rPr lang="zh-CN" altLang="en-US" sz="2000" dirty="0"/>
              <a:t>；</a:t>
            </a:r>
            <a:endParaRPr lang="en-US" altLang="zh-CN" sz="2000" dirty="0"/>
          </a:p>
          <a:p>
            <a:r>
              <a:rPr lang="en-US" altLang="zh-CN" sz="2000" dirty="0"/>
              <a:t> </a:t>
            </a:r>
            <a:r>
              <a:rPr lang="zh-CN" altLang="en-US" sz="2000" dirty="0"/>
              <a:t>而</a:t>
            </a:r>
            <a:r>
              <a:rPr lang="en-US" altLang="zh-CN" sz="2000" dirty="0"/>
              <a:t>1</a:t>
            </a:r>
            <a:r>
              <a:rPr lang="zh-CN" altLang="en-US" sz="2000" dirty="0"/>
              <a:t>表示数字</a:t>
            </a:r>
            <a:r>
              <a:rPr lang="en-US" altLang="zh-CN" sz="2000" dirty="0"/>
              <a:t>2</a:t>
            </a:r>
            <a:r>
              <a:rPr lang="zh-CN" altLang="en-US" sz="2000" dirty="0"/>
              <a:t>排好后，右侧比数字</a:t>
            </a:r>
            <a:r>
              <a:rPr lang="en-US" altLang="zh-CN" sz="2000" dirty="0"/>
              <a:t>2</a:t>
            </a:r>
            <a:r>
              <a:rPr lang="zh-CN" altLang="en-US" sz="2000" dirty="0"/>
              <a:t>小的数的个数为</a:t>
            </a:r>
            <a:r>
              <a:rPr lang="en-US" altLang="zh-CN" sz="2000" dirty="0"/>
              <a:t>1</a:t>
            </a:r>
            <a:r>
              <a:rPr lang="zh-CN" altLang="en-US" sz="2000" dirty="0"/>
              <a:t>，可推测</a:t>
            </a:r>
            <a:r>
              <a:rPr lang="en-US" altLang="zh-CN" sz="2000" dirty="0"/>
              <a:t>2</a:t>
            </a:r>
            <a:r>
              <a:rPr lang="zh-CN" altLang="en-US" sz="2000" dirty="0"/>
              <a:t>排在右边第二位</a:t>
            </a:r>
            <a:r>
              <a:rPr lang="en-US" altLang="zh-CN" sz="2000" dirty="0"/>
              <a:t>(</a:t>
            </a:r>
            <a:r>
              <a:rPr lang="zh-CN" altLang="en-US" sz="2000" dirty="0"/>
              <a:t>即其右边有</a:t>
            </a:r>
            <a:r>
              <a:rPr lang="en-US" altLang="zh-CN" sz="2000" dirty="0"/>
              <a:t>1</a:t>
            </a:r>
            <a:r>
              <a:rPr lang="zh-CN" altLang="en-US" sz="2000" dirty="0"/>
              <a:t>个空格</a:t>
            </a:r>
            <a:r>
              <a:rPr lang="en-US" altLang="zh-CN" sz="2000" dirty="0"/>
              <a:t>) </a:t>
            </a:r>
            <a:r>
              <a:rPr lang="zh-CN" altLang="en-US" sz="2000" dirty="0"/>
              <a:t>；</a:t>
            </a:r>
            <a:endParaRPr lang="en-US" altLang="zh-CN" sz="2000" dirty="0"/>
          </a:p>
          <a:p>
            <a:r>
              <a:rPr lang="zh-CN" altLang="en-US" sz="2000" dirty="0"/>
              <a:t>最后只剩一个元素一个位置。</a:t>
            </a:r>
            <a:endParaRPr lang="zh-CN" altLang="en-US" sz="2000" dirty="0"/>
          </a:p>
          <a:p>
            <a:r>
              <a:rPr lang="zh-CN" altLang="en-US" sz="2000" dirty="0"/>
              <a:t> 所以排列为</a:t>
            </a:r>
            <a:r>
              <a:rPr lang="en-US" altLang="zh-CN" sz="2000" dirty="0"/>
              <a:t>4213</a:t>
            </a:r>
            <a:r>
              <a:rPr lang="zh-CN" altLang="en-US" sz="2000" dirty="0"/>
              <a:t>。</a:t>
            </a:r>
            <a:endParaRPr lang="zh-CN" altLang="en-US" sz="2000" dirty="0"/>
          </a:p>
        </p:txBody>
      </p:sp>
      <p:sp>
        <p:nvSpPr>
          <p:cNvPr id="4" name="日期占位符 3"/>
          <p:cNvSpPr>
            <a:spLocks noGrp="1"/>
          </p:cNvSpPr>
          <p:nvPr>
            <p:ph type="dt" sz="half" idx="10"/>
          </p:nvPr>
        </p:nvSpPr>
        <p:spPr/>
        <p:txBody>
          <a:bodyPr/>
          <a:lstStyle/>
          <a:p>
            <a:fld id="{68DAE7B4-3989-43CA-85C4-5E81BE089424}" type="datetime1">
              <a:rPr lang="zh-CN" altLang="en-US" sz="1050" smtClean="0"/>
            </a:fld>
            <a:endParaRPr lang="en-US" altLang="zh-CN" sz="1050"/>
          </a:p>
        </p:txBody>
      </p:sp>
      <p:sp>
        <p:nvSpPr>
          <p:cNvPr id="5" name="页脚占位符 4"/>
          <p:cNvSpPr>
            <a:spLocks noGrp="1"/>
          </p:cNvSpPr>
          <p:nvPr>
            <p:ph type="ftr" sz="quarter" idx="11"/>
          </p:nvPr>
        </p:nvSpPr>
        <p:spPr/>
        <p:txBody>
          <a:bodyPr/>
          <a:lstStyle/>
          <a:p>
            <a:r>
              <a:rPr lang="en-US" altLang="zh-CN" sz="1050"/>
              <a:t>计算机科学与技术学院</a:t>
            </a:r>
            <a:endParaRPr lang="en-US" altLang="zh-CN" sz="1050"/>
          </a:p>
        </p:txBody>
      </p:sp>
      <p:sp>
        <p:nvSpPr>
          <p:cNvPr id="6" name="灯片编号占位符 5"/>
          <p:cNvSpPr>
            <a:spLocks noGrp="1"/>
          </p:cNvSpPr>
          <p:nvPr>
            <p:ph type="sldNum" sz="quarter" idx="12"/>
          </p:nvPr>
        </p:nvSpPr>
        <p:spPr/>
        <p:txBody>
          <a:bodyPr/>
          <a:lstStyle/>
          <a:p>
            <a:fld id="{365C1585-7781-476C-B664-0075BF0549DA}" type="slidenum">
              <a:rPr lang="en-US" altLang="zh-CN" sz="1050" smtClean="0"/>
            </a:fld>
            <a:endParaRPr lang="en-US" altLang="zh-CN" sz="1050"/>
          </a:p>
        </p:txBody>
      </p:sp>
      <p:pic>
        <p:nvPicPr>
          <p:cNvPr id="9" name="图片 8"/>
          <p:cNvPicPr>
            <a:picLocks noChangeAspect="1"/>
          </p:cNvPicPr>
          <p:nvPr/>
        </p:nvPicPr>
        <p:blipFill>
          <a:blip r:embed="rId1"/>
          <a:stretch>
            <a:fillRect/>
          </a:stretch>
        </p:blipFill>
        <p:spPr>
          <a:xfrm>
            <a:off x="5868156" y="2391149"/>
            <a:ext cx="880313" cy="307279"/>
          </a:xfrm>
          <a:prstGeom prst="rect">
            <a:avLst/>
          </a:prstGeom>
        </p:spPr>
      </p:pic>
      <p:pic>
        <p:nvPicPr>
          <p:cNvPr id="11" name="图片 10"/>
          <p:cNvPicPr>
            <a:picLocks noChangeAspect="1"/>
          </p:cNvPicPr>
          <p:nvPr/>
        </p:nvPicPr>
        <p:blipFill>
          <a:blip r:embed="rId2"/>
          <a:stretch>
            <a:fillRect/>
          </a:stretch>
        </p:blipFill>
        <p:spPr>
          <a:xfrm>
            <a:off x="7955985" y="1701353"/>
            <a:ext cx="862313" cy="284646"/>
          </a:xfrm>
          <a:prstGeom prst="rect">
            <a:avLst/>
          </a:prstGeom>
        </p:spPr>
      </p:pic>
      <p:pic>
        <p:nvPicPr>
          <p:cNvPr id="13" name="图片 12"/>
          <p:cNvPicPr>
            <a:picLocks noChangeAspect="1"/>
          </p:cNvPicPr>
          <p:nvPr/>
        </p:nvPicPr>
        <p:blipFill>
          <a:blip r:embed="rId3"/>
          <a:stretch>
            <a:fillRect/>
          </a:stretch>
        </p:blipFill>
        <p:spPr>
          <a:xfrm>
            <a:off x="5868156" y="3068949"/>
            <a:ext cx="880313" cy="285287"/>
          </a:xfrm>
          <a:prstGeom prst="rect">
            <a:avLst/>
          </a:prstGeom>
        </p:spPr>
      </p:pic>
      <p:pic>
        <p:nvPicPr>
          <p:cNvPr id="15" name="图片 14"/>
          <p:cNvPicPr>
            <a:picLocks noChangeAspect="1"/>
          </p:cNvPicPr>
          <p:nvPr/>
        </p:nvPicPr>
        <p:blipFill>
          <a:blip r:embed="rId4"/>
          <a:stretch>
            <a:fillRect/>
          </a:stretch>
        </p:blipFill>
        <p:spPr>
          <a:xfrm>
            <a:off x="5868156" y="4026905"/>
            <a:ext cx="937594" cy="307279"/>
          </a:xfrm>
          <a:prstGeom prst="rect">
            <a:avLst/>
          </a:prstGeom>
        </p:spPr>
      </p:pic>
      <p:pic>
        <p:nvPicPr>
          <p:cNvPr id="17" name="图片 16"/>
          <p:cNvPicPr>
            <a:picLocks noChangeAspect="1"/>
          </p:cNvPicPr>
          <p:nvPr/>
        </p:nvPicPr>
        <p:blipFill>
          <a:blip r:embed="rId5"/>
          <a:stretch>
            <a:fillRect/>
          </a:stretch>
        </p:blipFill>
        <p:spPr>
          <a:xfrm>
            <a:off x="5868156" y="4508967"/>
            <a:ext cx="962269" cy="307279"/>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BC585D4-AE82-432B-9453-52CDADF84AFA}"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758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A209993-50CA-411E-8D9D-C72B1BB11FA6}"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09986" name="Rectangle 2"/>
          <p:cNvSpPr>
            <a:spLocks noGrp="1" noChangeArrowheads="1"/>
          </p:cNvSpPr>
          <p:nvPr>
            <p:ph type="body" idx="1"/>
          </p:nvPr>
        </p:nvSpPr>
        <p:spPr>
          <a:xfrm>
            <a:off x="268288" y="1412785"/>
            <a:ext cx="8421687" cy="4759416"/>
          </a:xfrm>
        </p:spPr>
        <p:txBody>
          <a:bodyPr/>
          <a:lstStyle/>
          <a:p>
            <a:pPr marL="571500" indent="-571500" algn="just" eaLnBrk="1" hangingPunct="1">
              <a:buSzTx/>
              <a:buFont typeface="Wingdings" panose="05000000000000000000" pitchFamily="2" charset="2"/>
              <a:buChar char="§"/>
            </a:pPr>
            <a:r>
              <a:rPr lang="en-US" altLang="zh-CN" dirty="0"/>
              <a:t>1.44</a:t>
            </a:r>
            <a:r>
              <a:rPr lang="en-US" altLang="zh-CN" dirty="0">
                <a:latin typeface="黑体" panose="02010609060101010101" charset="-122"/>
              </a:rPr>
              <a:t>(a)</a:t>
            </a:r>
            <a:r>
              <a:rPr lang="zh-CN" altLang="en-US" dirty="0"/>
              <a:t>用组合方法证明        和           都是整数</a:t>
            </a:r>
            <a:r>
              <a:rPr lang="en-US" altLang="zh-CN" dirty="0"/>
              <a:t>.</a:t>
            </a:r>
            <a:endParaRPr lang="en-US" altLang="zh-CN" dirty="0"/>
          </a:p>
          <a:p>
            <a:pPr marL="571500" indent="-571500" algn="just" eaLnBrk="1" hangingPunct="1">
              <a:buSzTx/>
              <a:buFont typeface="Wingdings" panose="05000000000000000000" pitchFamily="2" charset="2"/>
              <a:buNone/>
            </a:pPr>
            <a:r>
              <a:rPr lang="en-US" altLang="zh-CN" dirty="0"/>
              <a:t>    </a:t>
            </a:r>
            <a:endParaRPr lang="en-US" altLang="zh-CN" dirty="0"/>
          </a:p>
          <a:p>
            <a:pPr marL="571500" indent="-571500" algn="just" eaLnBrk="1" hangingPunct="1">
              <a:buSzTx/>
              <a:buFont typeface="Wingdings" panose="05000000000000000000" pitchFamily="2" charset="2"/>
              <a:buNone/>
            </a:pPr>
            <a:r>
              <a:rPr lang="en-US" altLang="zh-CN" dirty="0"/>
              <a:t> </a:t>
            </a:r>
            <a:r>
              <a:rPr lang="zh-CN" altLang="en-US" dirty="0">
                <a:latin typeface="黑体" panose="02010609060101010101" charset="-122"/>
              </a:rPr>
              <a:t>证 考虑将</a:t>
            </a:r>
            <a:r>
              <a:rPr lang="en-US" altLang="zh-CN" dirty="0">
                <a:latin typeface="黑体" panose="02010609060101010101" charset="-122"/>
              </a:rPr>
              <a:t>2n</a:t>
            </a:r>
            <a:r>
              <a:rPr lang="zh-CN" altLang="en-US" dirty="0">
                <a:latin typeface="黑体" panose="02010609060101010101" charset="-122"/>
              </a:rPr>
              <a:t>个有标志的球放入</a:t>
            </a:r>
            <a:r>
              <a:rPr lang="en-US" altLang="zh-CN" dirty="0">
                <a:latin typeface="黑体" panose="02010609060101010101" charset="-122"/>
              </a:rPr>
              <a:t>n</a:t>
            </a:r>
            <a:r>
              <a:rPr lang="zh-CN" altLang="en-US" dirty="0">
                <a:latin typeface="黑体" panose="02010609060101010101" charset="-122"/>
              </a:rPr>
              <a:t>个有区别的盒子中，每盒</a:t>
            </a:r>
            <a:r>
              <a:rPr lang="en-US" altLang="zh-CN" dirty="0">
                <a:latin typeface="黑体" panose="02010609060101010101" charset="-122"/>
              </a:rPr>
              <a:t>2</a:t>
            </a:r>
            <a:r>
              <a:rPr lang="zh-CN" altLang="en-US" dirty="0">
                <a:latin typeface="黑体" panose="02010609060101010101" charset="-122"/>
              </a:rPr>
              <a:t>个球，其放法数为： </a:t>
            </a:r>
            <a:endParaRPr lang="zh-CN" altLang="en-US" dirty="0">
              <a:latin typeface="黑体" panose="02010609060101010101" charset="-122"/>
            </a:endParaRPr>
          </a:p>
          <a:p>
            <a:pPr marL="571500" indent="-571500" algn="just" eaLnBrk="1" hangingPunct="1">
              <a:buSzTx/>
              <a:buFont typeface="Wingdings" panose="05000000000000000000" pitchFamily="2" charset="2"/>
              <a:buChar char="§"/>
            </a:pPr>
            <a:endParaRPr lang="en-US" altLang="zh-CN" dirty="0">
              <a:latin typeface="黑体" panose="02010609060101010101" charset="-122"/>
            </a:endParaRPr>
          </a:p>
        </p:txBody>
      </p:sp>
      <p:sp>
        <p:nvSpPr>
          <p:cNvPr id="67589"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黑体" panose="02010609060101010101" charset="-122"/>
                <a:ea typeface="黑体" panose="02010609060101010101" charset="-122"/>
              </a:rPr>
              <a:t>课堂习题</a:t>
            </a:r>
            <a:endParaRPr lang="zh-CN" altLang="en-US" dirty="0"/>
          </a:p>
        </p:txBody>
      </p:sp>
      <p:sp>
        <p:nvSpPr>
          <p:cNvPr id="6759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4" name="Rectangle 19"/>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67605" name="Object 18"/>
          <p:cNvGraphicFramePr>
            <a:graphicFrameLocks noChangeAspect="1"/>
          </p:cNvGraphicFramePr>
          <p:nvPr/>
        </p:nvGraphicFramePr>
        <p:xfrm>
          <a:off x="4788024" y="1282699"/>
          <a:ext cx="820738" cy="869950"/>
        </p:xfrm>
        <a:graphic>
          <a:graphicData uri="http://schemas.openxmlformats.org/presentationml/2006/ole">
            <mc:AlternateContent xmlns:mc="http://schemas.openxmlformats.org/markup-compatibility/2006">
              <mc:Choice xmlns:v="urn:schemas-microsoft-com:vml" Requires="v">
                <p:oleObj spid="_x0000_s60426" name="公式" r:id="rId1" imgW="812800" imgH="876300" progId="Equation.3">
                  <p:embed/>
                </p:oleObj>
              </mc:Choice>
              <mc:Fallback>
                <p:oleObj name="公式" r:id="rId1" imgW="812800" imgH="876300" progId="Equation.3">
                  <p:embed/>
                  <p:pic>
                    <p:nvPicPr>
                      <p:cNvPr id="0" name="Object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282699"/>
                        <a:ext cx="8207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606" name="Rectangle 21"/>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67607" name="Object 20"/>
          <p:cNvGraphicFramePr>
            <a:graphicFrameLocks noChangeAspect="1"/>
          </p:cNvGraphicFramePr>
          <p:nvPr/>
        </p:nvGraphicFramePr>
        <p:xfrm>
          <a:off x="6156176" y="1260674"/>
          <a:ext cx="819150" cy="868362"/>
        </p:xfrm>
        <a:graphic>
          <a:graphicData uri="http://schemas.openxmlformats.org/presentationml/2006/ole">
            <mc:AlternateContent xmlns:mc="http://schemas.openxmlformats.org/markup-compatibility/2006">
              <mc:Choice xmlns:v="urn:schemas-microsoft-com:vml" Requires="v">
                <p:oleObj spid="_x0000_s60427" name="公式" r:id="rId3" imgW="812800" imgH="876300" progId="Equation.3">
                  <p:embed/>
                </p:oleObj>
              </mc:Choice>
              <mc:Fallback>
                <p:oleObj name="公式" r:id="rId3" imgW="812800" imgH="8763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260674"/>
                        <a:ext cx="81915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608" name="Rectangle 23"/>
          <p:cNvSpPr>
            <a:spLocks noChangeArrowheads="1"/>
          </p:cNvSpPr>
          <p:nvPr/>
        </p:nvSpPr>
        <p:spPr bwMode="auto">
          <a:xfrm>
            <a:off x="0" y="29718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10006" name="Object 22"/>
          <p:cNvGraphicFramePr>
            <a:graphicFrameLocks noChangeAspect="1"/>
          </p:cNvGraphicFramePr>
          <p:nvPr/>
        </p:nvGraphicFramePr>
        <p:xfrm>
          <a:off x="684213" y="5157788"/>
          <a:ext cx="7932737" cy="952500"/>
        </p:xfrm>
        <a:graphic>
          <a:graphicData uri="http://schemas.openxmlformats.org/presentationml/2006/ole">
            <mc:AlternateContent xmlns:mc="http://schemas.openxmlformats.org/markup-compatibility/2006">
              <mc:Choice xmlns:v="urn:schemas-microsoft-com:vml" Requires="v">
                <p:oleObj spid="_x0000_s60428" name="公式" r:id="rId5" imgW="7924800" imgH="952500" progId="Equation.3">
                  <p:embed/>
                </p:oleObj>
              </mc:Choice>
              <mc:Fallback>
                <p:oleObj name="公式" r:id="rId5" imgW="7924800" imgH="9525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5157788"/>
                        <a:ext cx="793273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10008" name="Object 24"/>
          <p:cNvGraphicFramePr>
            <a:graphicFrameLocks noChangeAspect="1"/>
          </p:cNvGraphicFramePr>
          <p:nvPr/>
        </p:nvGraphicFramePr>
        <p:xfrm>
          <a:off x="1006972" y="3485951"/>
          <a:ext cx="6597650" cy="1041400"/>
        </p:xfrm>
        <a:graphic>
          <a:graphicData uri="http://schemas.openxmlformats.org/presentationml/2006/ole">
            <mc:AlternateContent xmlns:mc="http://schemas.openxmlformats.org/markup-compatibility/2006">
              <mc:Choice xmlns:v="urn:schemas-microsoft-com:vml" Requires="v">
                <p:oleObj spid="_x0000_s60429" name="公式" r:id="rId7" imgW="6591300" imgH="1041400" progId="Equation.3">
                  <p:embed/>
                </p:oleObj>
              </mc:Choice>
              <mc:Fallback>
                <p:oleObj name="公式" r:id="rId7" imgW="6591300" imgH="10414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972" y="3485951"/>
                        <a:ext cx="659765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0998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0998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100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100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96A00AA-35FD-46D4-9F8B-F5E84DFCD4BD}"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861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2888FE4-C42A-484C-892E-16A01B698E77}"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11010"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r>
              <a:rPr lang="zh-CN" altLang="en-US">
                <a:latin typeface="黑体" panose="02010609060101010101" charset="-122"/>
              </a:rPr>
              <a:t>类似地考虑将</a:t>
            </a:r>
            <a:r>
              <a:rPr lang="en-US" altLang="zh-CN">
                <a:latin typeface="黑体" panose="02010609060101010101" charset="-122"/>
              </a:rPr>
              <a:t>3n</a:t>
            </a:r>
            <a:r>
              <a:rPr lang="zh-CN" altLang="en-US">
                <a:latin typeface="黑体" panose="02010609060101010101" charset="-122"/>
              </a:rPr>
              <a:t>个有标志的球放入</a:t>
            </a:r>
            <a:r>
              <a:rPr lang="en-US" altLang="zh-CN">
                <a:latin typeface="黑体" panose="02010609060101010101" charset="-122"/>
              </a:rPr>
              <a:t>n</a:t>
            </a:r>
            <a:r>
              <a:rPr lang="zh-CN" altLang="en-US">
                <a:latin typeface="黑体" panose="02010609060101010101" charset="-122"/>
              </a:rPr>
              <a:t>个有区别的盒子中，每盒</a:t>
            </a:r>
            <a:r>
              <a:rPr lang="en-US" altLang="zh-CN">
                <a:latin typeface="黑体" panose="02010609060101010101" charset="-122"/>
              </a:rPr>
              <a:t>3</a:t>
            </a:r>
            <a:r>
              <a:rPr lang="zh-CN" altLang="en-US">
                <a:latin typeface="黑体" panose="02010609060101010101" charset="-122"/>
              </a:rPr>
              <a:t>个球，可得其放法数为：</a:t>
            </a: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zh-CN" altLang="en-US">
              <a:latin typeface="黑体" panose="02010609060101010101" charset="-122"/>
            </a:endParaRPr>
          </a:p>
          <a:p>
            <a:pPr marL="571500" indent="-571500" algn="just" eaLnBrk="1" hangingPunct="1">
              <a:buSzTx/>
              <a:buFont typeface="Wingdings" panose="05000000000000000000" pitchFamily="2" charset="2"/>
              <a:buNone/>
            </a:pPr>
            <a:r>
              <a:rPr lang="zh-CN" altLang="en-US"/>
              <a:t>     故          为整数。</a:t>
            </a: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en-US" altLang="zh-CN">
              <a:latin typeface="黑体" panose="02010609060101010101" charset="-122"/>
            </a:endParaRPr>
          </a:p>
        </p:txBody>
      </p:sp>
      <p:sp>
        <p:nvSpPr>
          <p:cNvPr id="68613"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黑体" panose="02010609060101010101" charset="-122"/>
                <a:ea typeface="黑体" panose="02010609060101010101" charset="-122"/>
              </a:rPr>
              <a:t>课堂习题</a:t>
            </a:r>
            <a:endParaRPr lang="zh-CN" altLang="en-US" dirty="0"/>
          </a:p>
        </p:txBody>
      </p:sp>
      <p:sp>
        <p:nvSpPr>
          <p:cNvPr id="6861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1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1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1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1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1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8628" name="Rectangle 19"/>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11026" name="Object 18"/>
          <p:cNvGraphicFramePr>
            <a:graphicFrameLocks noChangeAspect="1"/>
          </p:cNvGraphicFramePr>
          <p:nvPr/>
        </p:nvGraphicFramePr>
        <p:xfrm>
          <a:off x="2555875" y="2636838"/>
          <a:ext cx="1981200" cy="946150"/>
        </p:xfrm>
        <a:graphic>
          <a:graphicData uri="http://schemas.openxmlformats.org/presentationml/2006/ole">
            <mc:AlternateContent xmlns:mc="http://schemas.openxmlformats.org/markup-compatibility/2006">
              <mc:Choice xmlns:v="urn:schemas-microsoft-com:vml" Requires="v">
                <p:oleObj spid="_x0000_s61446" name="公式" r:id="rId1" imgW="1981200" imgH="952500" progId="Equation.3">
                  <p:embed/>
                </p:oleObj>
              </mc:Choice>
              <mc:Fallback>
                <p:oleObj name="公式" r:id="rId1" imgW="1981200" imgH="952500" progId="Equation.3">
                  <p:embed/>
                  <p:pic>
                    <p:nvPicPr>
                      <p:cNvPr id="0" name="Object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2636838"/>
                        <a:ext cx="1981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11028" name="Object 20"/>
          <p:cNvGraphicFramePr>
            <a:graphicFrameLocks noChangeAspect="1"/>
          </p:cNvGraphicFramePr>
          <p:nvPr/>
        </p:nvGraphicFramePr>
        <p:xfrm>
          <a:off x="1331913" y="3860800"/>
          <a:ext cx="819150" cy="868363"/>
        </p:xfrm>
        <a:graphic>
          <a:graphicData uri="http://schemas.openxmlformats.org/presentationml/2006/ole">
            <mc:AlternateContent xmlns:mc="http://schemas.openxmlformats.org/markup-compatibility/2006">
              <mc:Choice xmlns:v="urn:schemas-microsoft-com:vml" Requires="v">
                <p:oleObj spid="_x0000_s61447" name="公式" r:id="rId3" imgW="812800" imgH="876300" progId="Equation.3">
                  <p:embed/>
                </p:oleObj>
              </mc:Choice>
              <mc:Fallback>
                <p:oleObj name="公式" r:id="rId3" imgW="812800" imgH="8763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3860800"/>
                        <a:ext cx="81915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1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11010">
                                            <p:txEl>
                                              <p:pRg st="4" end="4"/>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1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B859F7A-FC19-4BF8-B2F2-DBCE355BE501}"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963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1FAD4724-FC34-4FEE-93F1-7EA5D687EB4C}"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37634" name="Rectangle 2"/>
          <p:cNvSpPr>
            <a:spLocks noGrp="1" noChangeArrowheads="1"/>
          </p:cNvSpPr>
          <p:nvPr>
            <p:ph type="body" idx="1"/>
          </p:nvPr>
        </p:nvSpPr>
        <p:spPr>
          <a:xfrm>
            <a:off x="268288" y="1501775"/>
            <a:ext cx="8421687" cy="4670425"/>
          </a:xfrm>
        </p:spPr>
        <p:txBody>
          <a:bodyPr/>
          <a:lstStyle/>
          <a:p>
            <a:pPr marL="571500" indent="-571500" algn="just" eaLnBrk="1" hangingPunct="1">
              <a:buSzTx/>
              <a:buFont typeface="Wingdings" panose="05000000000000000000" pitchFamily="2" charset="2"/>
              <a:buChar char="§"/>
            </a:pPr>
            <a:r>
              <a:rPr lang="en-US" altLang="zh-CN">
                <a:latin typeface="黑体" panose="02010609060101010101" charset="-122"/>
              </a:rPr>
              <a:t>(b)</a:t>
            </a:r>
            <a:r>
              <a:rPr lang="zh-CN" altLang="en-US"/>
              <a:t>证明              是整数。 </a:t>
            </a:r>
            <a:endParaRPr lang="zh-CN" altLang="en-US"/>
          </a:p>
          <a:p>
            <a:pPr marL="571500" indent="-571500" algn="just" eaLnBrk="1" hangingPunct="1">
              <a:spcBef>
                <a:spcPct val="40000"/>
              </a:spcBef>
              <a:buSzTx/>
              <a:buFont typeface="Wingdings" panose="05000000000000000000" pitchFamily="2" charset="2"/>
              <a:buChar char="§"/>
            </a:pPr>
            <a:r>
              <a:rPr lang="zh-CN" altLang="en-US">
                <a:latin typeface="黑体" panose="02010609060101010101" charset="-122"/>
              </a:rPr>
              <a:t>证考虑将</a:t>
            </a:r>
            <a:r>
              <a:rPr lang="en-US" altLang="zh-CN">
                <a:latin typeface="黑体" panose="02010609060101010101" charset="-122"/>
              </a:rPr>
              <a:t>n</a:t>
            </a:r>
            <a:r>
              <a:rPr lang="en-US" altLang="zh-CN" baseline="30000">
                <a:latin typeface="黑体" panose="02010609060101010101" charset="-122"/>
              </a:rPr>
              <a:t>2</a:t>
            </a:r>
            <a:r>
              <a:rPr lang="zh-CN" altLang="en-US">
                <a:latin typeface="黑体" panose="02010609060101010101" charset="-122"/>
              </a:rPr>
              <a:t>个有标志的球放入</a:t>
            </a:r>
            <a:r>
              <a:rPr lang="en-US" altLang="zh-CN">
                <a:latin typeface="黑体" panose="02010609060101010101" charset="-122"/>
              </a:rPr>
              <a:t>n</a:t>
            </a:r>
            <a:r>
              <a:rPr lang="zh-CN" altLang="en-US">
                <a:latin typeface="黑体" panose="02010609060101010101" charset="-122"/>
              </a:rPr>
              <a:t>个有区别的盒子中，每盒</a:t>
            </a:r>
            <a:r>
              <a:rPr lang="en-US" altLang="zh-CN">
                <a:latin typeface="黑体" panose="02010609060101010101" charset="-122"/>
              </a:rPr>
              <a:t>n</a:t>
            </a:r>
            <a:r>
              <a:rPr lang="zh-CN" altLang="en-US">
                <a:latin typeface="黑体" panose="02010609060101010101" charset="-122"/>
              </a:rPr>
              <a:t>个球，其放法数为：</a:t>
            </a:r>
            <a:endParaRPr lang="zh-CN" altLang="en-US">
              <a:latin typeface="黑体" panose="02010609060101010101" charset="-122"/>
            </a:endParaRPr>
          </a:p>
          <a:p>
            <a:pPr marL="571500" indent="-571500" algn="just" eaLnBrk="1" hangingPunct="1">
              <a:spcBef>
                <a:spcPct val="40000"/>
              </a:spcBef>
              <a:buSzTx/>
              <a:buFont typeface="Wingdings" panose="05000000000000000000" pitchFamily="2" charset="2"/>
              <a:buChar char="§"/>
            </a:pPr>
            <a:endParaRPr lang="zh-CN" altLang="en-US">
              <a:latin typeface="黑体" panose="02010609060101010101" charset="-122"/>
            </a:endParaRPr>
          </a:p>
          <a:p>
            <a:pPr marL="571500" indent="-571500" algn="just" eaLnBrk="1" hangingPunct="1">
              <a:spcBef>
                <a:spcPct val="40000"/>
              </a:spcBef>
              <a:buSzTx/>
              <a:buFont typeface="Wingdings" panose="05000000000000000000" pitchFamily="2" charset="2"/>
              <a:buChar char="§"/>
            </a:pPr>
            <a:endParaRPr lang="zh-CN" altLang="en-US">
              <a:latin typeface="黑体" panose="02010609060101010101" charset="-122"/>
            </a:endParaRPr>
          </a:p>
          <a:p>
            <a:pPr marL="571500" indent="-571500" algn="just" eaLnBrk="1" hangingPunct="1">
              <a:spcBef>
                <a:spcPct val="40000"/>
              </a:spcBef>
              <a:buSzTx/>
              <a:buFont typeface="Wingdings" panose="05000000000000000000" pitchFamily="2" charset="2"/>
              <a:buNone/>
            </a:pPr>
            <a:r>
              <a:rPr lang="zh-CN" altLang="en-US"/>
              <a:t>      当</a:t>
            </a:r>
            <a:r>
              <a:rPr lang="en-US" altLang="zh-CN">
                <a:latin typeface="黑体" panose="02010609060101010101" charset="-122"/>
              </a:rPr>
              <a:t>n</a:t>
            </a:r>
            <a:r>
              <a:rPr lang="zh-CN" altLang="en-US"/>
              <a:t>个盒子无区别时，其方法数为： </a:t>
            </a:r>
            <a:endParaRPr lang="zh-CN" altLang="en-US">
              <a:latin typeface="黑体" panose="02010609060101010101" charset="-122"/>
            </a:endParaRPr>
          </a:p>
          <a:p>
            <a:pPr marL="571500" indent="-571500" algn="just" eaLnBrk="1" hangingPunct="1">
              <a:buSzTx/>
              <a:buFont typeface="Wingdings" panose="05000000000000000000" pitchFamily="2" charset="2"/>
              <a:buChar char="§"/>
            </a:pPr>
            <a:endParaRPr lang="en-US" altLang="zh-CN">
              <a:latin typeface="黑体" panose="02010609060101010101" charset="-122"/>
            </a:endParaRPr>
          </a:p>
        </p:txBody>
      </p:sp>
      <p:sp>
        <p:nvSpPr>
          <p:cNvPr id="69637"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黑体" panose="02010609060101010101" charset="-122"/>
                <a:ea typeface="黑体" panose="02010609060101010101" charset="-122"/>
              </a:rPr>
              <a:t>课堂习题</a:t>
            </a:r>
            <a:endParaRPr lang="zh-CN" altLang="en-US" dirty="0">
              <a:latin typeface="黑体" panose="02010609060101010101" charset="-122"/>
              <a:ea typeface="黑体" panose="02010609060101010101" charset="-122"/>
            </a:endParaRPr>
          </a:p>
        </p:txBody>
      </p:sp>
      <p:sp>
        <p:nvSpPr>
          <p:cNvPr id="6963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3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4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5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5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5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9653" name="Rectangle 20"/>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69654" name="Object 19"/>
          <p:cNvGraphicFramePr>
            <a:graphicFrameLocks noChangeAspect="1"/>
          </p:cNvGraphicFramePr>
          <p:nvPr/>
        </p:nvGraphicFramePr>
        <p:xfrm>
          <a:off x="2484438" y="1196975"/>
          <a:ext cx="965200" cy="977900"/>
        </p:xfrm>
        <a:graphic>
          <a:graphicData uri="http://schemas.openxmlformats.org/presentationml/2006/ole">
            <mc:AlternateContent xmlns:mc="http://schemas.openxmlformats.org/markup-compatibility/2006">
              <mc:Choice xmlns:v="urn:schemas-microsoft-com:vml" Requires="v">
                <p:oleObj spid="_x0000_s62472" name="公式" r:id="rId1" imgW="965200" imgH="977900" progId="Equation.3">
                  <p:embed/>
                </p:oleObj>
              </mc:Choice>
              <mc:Fallback>
                <p:oleObj name="公式" r:id="rId1" imgW="965200" imgH="977900" progId="Equation.3">
                  <p:embed/>
                  <p:pic>
                    <p:nvPicPr>
                      <p:cNvPr id="0" name="Object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196975"/>
                        <a:ext cx="9652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9655" name="Rectangle 22"/>
          <p:cNvSpPr>
            <a:spLocks noChangeArrowheads="1"/>
          </p:cNvSpPr>
          <p:nvPr/>
        </p:nvSpPr>
        <p:spPr bwMode="auto">
          <a:xfrm>
            <a:off x="0" y="27384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37653" name="Object 21"/>
          <p:cNvGraphicFramePr>
            <a:graphicFrameLocks noChangeAspect="1"/>
          </p:cNvGraphicFramePr>
          <p:nvPr/>
        </p:nvGraphicFramePr>
        <p:xfrm>
          <a:off x="684213" y="3213100"/>
          <a:ext cx="7600950" cy="1065213"/>
        </p:xfrm>
        <a:graphic>
          <a:graphicData uri="http://schemas.openxmlformats.org/presentationml/2006/ole">
            <mc:AlternateContent xmlns:mc="http://schemas.openxmlformats.org/markup-compatibility/2006">
              <mc:Choice xmlns:v="urn:schemas-microsoft-com:vml" Requires="v">
                <p:oleObj spid="_x0000_s62473" name="公式" r:id="rId3" imgW="7594600" imgH="1066800" progId="Equation.3">
                  <p:embed/>
                </p:oleObj>
              </mc:Choice>
              <mc:Fallback>
                <p:oleObj name="公式" r:id="rId3" imgW="7594600" imgH="106680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3213100"/>
                        <a:ext cx="7600950"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9657" name="Rectangle 24"/>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37655" name="Object 23"/>
          <p:cNvGraphicFramePr>
            <a:graphicFrameLocks noChangeAspect="1"/>
          </p:cNvGraphicFramePr>
          <p:nvPr/>
        </p:nvGraphicFramePr>
        <p:xfrm>
          <a:off x="2627313" y="4941888"/>
          <a:ext cx="2419350" cy="977900"/>
        </p:xfrm>
        <a:graphic>
          <a:graphicData uri="http://schemas.openxmlformats.org/presentationml/2006/ole">
            <mc:AlternateContent xmlns:mc="http://schemas.openxmlformats.org/markup-compatibility/2006">
              <mc:Choice xmlns:v="urn:schemas-microsoft-com:vml" Requires="v">
                <p:oleObj spid="_x0000_s62474" name="公式" r:id="rId5" imgW="2425700" imgH="977900" progId="Equation.3">
                  <p:embed/>
                </p:oleObj>
              </mc:Choice>
              <mc:Fallback>
                <p:oleObj name="公式" r:id="rId5" imgW="2425700" imgH="9779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313" y="4941888"/>
                        <a:ext cx="24193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3763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3765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37634">
                                            <p:txEl>
                                              <p:pRg st="4" end="4"/>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376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D0BA21E-1128-4289-B5B7-5785CFFD7F34}"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830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691238B-7D75-4A2D-B878-8204A5A7D731}"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48898" name="Rectangle 2"/>
          <p:cNvSpPr>
            <a:spLocks noGrp="1" noChangeArrowheads="1"/>
          </p:cNvSpPr>
          <p:nvPr>
            <p:ph type="body" idx="1"/>
          </p:nvPr>
        </p:nvSpPr>
        <p:spPr>
          <a:xfrm>
            <a:off x="268288" y="1501775"/>
            <a:ext cx="8421687" cy="4670425"/>
          </a:xfrm>
        </p:spPr>
        <p:txBody>
          <a:bodyPr/>
          <a:lstStyle/>
          <a:p>
            <a:pPr marL="571500" indent="-571500" eaLnBrk="1" hangingPunct="1"/>
            <a:r>
              <a:rPr lang="en-US" altLang="zh-CN">
                <a:latin typeface="黑体" panose="02010609060101010101" charset="-122"/>
              </a:rPr>
              <a:t>1.50 (a) </a:t>
            </a:r>
            <a:r>
              <a:rPr lang="zh-CN" altLang="en-US">
                <a:latin typeface="黑体" panose="02010609060101010101" charset="-122"/>
              </a:rPr>
              <a:t>在</a:t>
            </a:r>
            <a:r>
              <a:rPr lang="en-US" altLang="zh-CN">
                <a:latin typeface="黑体" panose="02010609060101010101" charset="-122"/>
              </a:rPr>
              <a:t>5</a:t>
            </a:r>
            <a:r>
              <a:rPr lang="zh-CN" altLang="en-US">
                <a:latin typeface="黑体" panose="02010609060101010101" charset="-122"/>
              </a:rPr>
              <a:t>个</a:t>
            </a:r>
            <a:r>
              <a:rPr lang="en-US" altLang="zh-CN">
                <a:latin typeface="黑体" panose="02010609060101010101" charset="-122"/>
              </a:rPr>
              <a:t>0</a:t>
            </a:r>
            <a:r>
              <a:rPr lang="zh-CN" altLang="en-US">
                <a:latin typeface="黑体" panose="02010609060101010101" charset="-122"/>
              </a:rPr>
              <a:t>，</a:t>
            </a:r>
            <a:r>
              <a:rPr lang="en-US" altLang="zh-CN">
                <a:latin typeface="黑体" panose="02010609060101010101" charset="-122"/>
              </a:rPr>
              <a:t>4</a:t>
            </a:r>
            <a:r>
              <a:rPr lang="zh-CN" altLang="en-US">
                <a:latin typeface="黑体" panose="02010609060101010101" charset="-122"/>
              </a:rPr>
              <a:t>个</a:t>
            </a:r>
            <a:r>
              <a:rPr lang="en-US" altLang="zh-CN">
                <a:latin typeface="黑体" panose="02010609060101010101" charset="-122"/>
              </a:rPr>
              <a:t>1</a:t>
            </a:r>
            <a:r>
              <a:rPr lang="zh-CN" altLang="en-US">
                <a:latin typeface="黑体" panose="02010609060101010101" charset="-122"/>
              </a:rPr>
              <a:t>组成的字符串中，出现</a:t>
            </a:r>
            <a:r>
              <a:rPr lang="en-US" altLang="zh-CN">
                <a:latin typeface="黑体" panose="02010609060101010101" charset="-122"/>
              </a:rPr>
              <a:t>01</a:t>
            </a:r>
            <a:r>
              <a:rPr lang="zh-CN" altLang="en-US">
                <a:latin typeface="黑体" panose="02010609060101010101" charset="-122"/>
              </a:rPr>
              <a:t>或</a:t>
            </a:r>
            <a:r>
              <a:rPr lang="en-US" altLang="zh-CN">
                <a:latin typeface="黑体" panose="02010609060101010101" charset="-122"/>
              </a:rPr>
              <a:t>10</a:t>
            </a:r>
            <a:r>
              <a:rPr lang="zh-CN" altLang="en-US">
                <a:latin typeface="黑体" panose="02010609060101010101" charset="-122"/>
              </a:rPr>
              <a:t>的总次数为</a:t>
            </a:r>
            <a:r>
              <a:rPr lang="en-US" altLang="zh-CN">
                <a:latin typeface="黑体" panose="02010609060101010101" charset="-122"/>
              </a:rPr>
              <a:t>4</a:t>
            </a:r>
            <a:r>
              <a:rPr lang="zh-CN" altLang="en-US">
                <a:latin typeface="黑体" panose="02010609060101010101" charset="-122"/>
              </a:rPr>
              <a:t>的有多少个？</a:t>
            </a:r>
            <a:endParaRPr lang="zh-CN" altLang="en-US">
              <a:latin typeface="黑体" panose="02010609060101010101" charset="-122"/>
            </a:endParaRPr>
          </a:p>
          <a:p>
            <a:pPr marL="571500" indent="-571500" eaLnBrk="1" hangingPunct="1">
              <a:buFont typeface="Wingdings" panose="05000000000000000000" pitchFamily="2" charset="2"/>
              <a:buNone/>
            </a:pPr>
            <a:r>
              <a:rPr lang="zh-CN" altLang="en-US">
                <a:latin typeface="黑体" panose="02010609060101010101" charset="-122"/>
              </a:rPr>
              <a:t>   解 </a:t>
            </a:r>
            <a:r>
              <a:rPr lang="en-US" altLang="zh-CN">
                <a:latin typeface="黑体" panose="02010609060101010101" charset="-122"/>
              </a:rPr>
              <a:t>(a)</a:t>
            </a:r>
            <a:r>
              <a:rPr lang="zh-CN" altLang="en-US">
                <a:latin typeface="黑体" panose="02010609060101010101" charset="-122"/>
              </a:rPr>
              <a:t>出现</a:t>
            </a:r>
            <a:r>
              <a:rPr lang="en-US" altLang="zh-CN">
                <a:latin typeface="黑体" panose="02010609060101010101" charset="-122"/>
              </a:rPr>
              <a:t>01</a:t>
            </a:r>
            <a:r>
              <a:rPr lang="zh-CN" altLang="en-US">
                <a:latin typeface="黑体" panose="02010609060101010101" charset="-122"/>
              </a:rPr>
              <a:t>或</a:t>
            </a:r>
            <a:r>
              <a:rPr lang="en-US" altLang="zh-CN">
                <a:latin typeface="黑体" panose="02010609060101010101" charset="-122"/>
              </a:rPr>
              <a:t>10</a:t>
            </a:r>
            <a:r>
              <a:rPr lang="zh-CN" altLang="en-US">
                <a:latin typeface="黑体" panose="02010609060101010101" charset="-122"/>
              </a:rPr>
              <a:t>的总次数为</a:t>
            </a:r>
            <a:r>
              <a:rPr lang="en-US" altLang="zh-CN">
                <a:latin typeface="黑体" panose="02010609060101010101" charset="-122"/>
              </a:rPr>
              <a:t>4</a:t>
            </a:r>
            <a:r>
              <a:rPr lang="zh-CN" altLang="en-US">
                <a:latin typeface="黑体" panose="02010609060101010101" charset="-122"/>
              </a:rPr>
              <a:t>的字符串有以下两种模式</a:t>
            </a:r>
            <a:endParaRPr lang="zh-CN" altLang="en-US">
              <a:latin typeface="黑体" panose="02010609060101010101" charset="-122"/>
            </a:endParaRPr>
          </a:p>
          <a:p>
            <a:pPr marL="571500" indent="-571500" eaLnBrk="1" hangingPunct="1">
              <a:buFont typeface="Wingdings" panose="05000000000000000000" pitchFamily="2" charset="2"/>
              <a:buNone/>
            </a:pPr>
            <a:r>
              <a:rPr lang="zh-CN" altLang="en-US">
                <a:latin typeface="黑体" panose="02010609060101010101" charset="-122"/>
              </a:rPr>
              <a:t>                 和</a:t>
            </a:r>
            <a:endParaRPr lang="zh-CN" altLang="en-US">
              <a:latin typeface="黑体" panose="02010609060101010101" charset="-122"/>
            </a:endParaRPr>
          </a:p>
        </p:txBody>
      </p:sp>
      <p:sp>
        <p:nvSpPr>
          <p:cNvPr id="98309"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charset="-122"/>
                <a:ea typeface="黑体" panose="02010609060101010101" charset="-122"/>
              </a:rPr>
              <a:t>课堂习题</a:t>
            </a:r>
            <a:endParaRPr lang="zh-CN" altLang="en-US">
              <a:latin typeface="黑体" panose="02010609060101010101" charset="-122"/>
              <a:ea typeface="黑体" panose="02010609060101010101" charset="-122"/>
            </a:endParaRPr>
          </a:p>
        </p:txBody>
      </p:sp>
      <p:sp>
        <p:nvSpPr>
          <p:cNvPr id="9831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2" name="Rectangle 6"/>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3" name="Rectangle 7"/>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4" name="Rectangle 8"/>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5" name="Rectangle 9"/>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6" name="Rectangle 10"/>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7" name="Rectangle 11"/>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8" name="Rectangle 12"/>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19" name="Rectangle 13"/>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8320" name="Rectangle 14"/>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8911" name="Object 15"/>
          <p:cNvGraphicFramePr>
            <a:graphicFrameLocks noChangeAspect="1"/>
          </p:cNvGraphicFramePr>
          <p:nvPr/>
        </p:nvGraphicFramePr>
        <p:xfrm>
          <a:off x="1619250" y="3429000"/>
          <a:ext cx="1657350" cy="457200"/>
        </p:xfrm>
        <a:graphic>
          <a:graphicData uri="http://schemas.openxmlformats.org/presentationml/2006/ole">
            <mc:AlternateContent xmlns:mc="http://schemas.openxmlformats.org/markup-compatibility/2006">
              <mc:Choice xmlns:v="urn:schemas-microsoft-com:vml" Requires="v">
                <p:oleObj spid="_x0000_s63494" name="公式" r:id="rId1" imgW="723900" imgH="203200" progId="Equation.3">
                  <p:embed/>
                </p:oleObj>
              </mc:Choice>
              <mc:Fallback>
                <p:oleObj name="公式" r:id="rId1" imgW="723900" imgH="2032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3429000"/>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22" name="Rectangle 16"/>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8913" name="Object 17"/>
          <p:cNvGraphicFramePr>
            <a:graphicFrameLocks noChangeAspect="1"/>
          </p:cNvGraphicFramePr>
          <p:nvPr/>
        </p:nvGraphicFramePr>
        <p:xfrm>
          <a:off x="3924300" y="3429000"/>
          <a:ext cx="1733550" cy="488950"/>
        </p:xfrm>
        <a:graphic>
          <a:graphicData uri="http://schemas.openxmlformats.org/presentationml/2006/ole">
            <mc:AlternateContent xmlns:mc="http://schemas.openxmlformats.org/markup-compatibility/2006">
              <mc:Choice xmlns:v="urn:schemas-microsoft-com:vml" Requires="v">
                <p:oleObj spid="_x0000_s63495" name="公式" r:id="rId3" imgW="711200" imgH="203200" progId="Equation.3">
                  <p:embed/>
                </p:oleObj>
              </mc:Choice>
              <mc:Fallback>
                <p:oleObj name="公式" r:id="rId3" imgW="711200" imgH="2032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3429000"/>
                        <a:ext cx="17335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889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48898">
                                            <p:txEl>
                                              <p:pRg st="2" end="2"/>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48911"/>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04489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8D66547-A37C-4B75-89B7-779086FF99DD}"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933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BA81111-91F1-4901-A946-B98E7F3F8D82}"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449922" name="Rectangle 2"/>
          <p:cNvSpPr>
            <a:spLocks noGrp="1" noChangeArrowheads="1"/>
          </p:cNvSpPr>
          <p:nvPr>
            <p:ph type="body" idx="1"/>
          </p:nvPr>
        </p:nvSpPr>
        <p:spPr>
          <a:xfrm>
            <a:off x="268288" y="1501775"/>
            <a:ext cx="8421687" cy="4951413"/>
          </a:xfrm>
        </p:spPr>
        <p:txBody>
          <a:bodyPr/>
          <a:lstStyle/>
          <a:p>
            <a:pPr marL="571500" indent="-571500" algn="just" eaLnBrk="1" hangingPunct="1">
              <a:buSzTx/>
              <a:buFont typeface="Wingdings" panose="05000000000000000000" pitchFamily="2" charset="2"/>
              <a:buChar char="§"/>
            </a:pPr>
            <a:r>
              <a:rPr lang="en-US" altLang="zh-CN"/>
              <a:t>①</a:t>
            </a:r>
            <a:r>
              <a:rPr lang="zh-CN" altLang="en-US"/>
              <a:t>当模式为                  时，</a:t>
            </a:r>
            <a:r>
              <a:rPr lang="zh-CN" altLang="zh-CN"/>
              <a:t>满足要求的字符串个数为</a:t>
            </a:r>
            <a:endParaRPr lang="zh-CN" altLang="en-US"/>
          </a:p>
          <a:p>
            <a:pPr marL="571500" indent="-571500" algn="just" eaLnBrk="1" hangingPunct="1">
              <a:buSzTx/>
              <a:buFont typeface="Wingdings" panose="05000000000000000000" pitchFamily="2" charset="2"/>
              <a:buChar char="§"/>
            </a:pPr>
            <a:endParaRPr lang="zh-CN" altLang="en-US"/>
          </a:p>
          <a:p>
            <a:pPr marL="571500" indent="-571500" algn="just" eaLnBrk="1" hangingPunct="1">
              <a:buSzTx/>
              <a:buFont typeface="Wingdings" panose="05000000000000000000" pitchFamily="2" charset="2"/>
              <a:buChar char="§"/>
            </a:pPr>
            <a:endParaRPr lang="zh-CN" altLang="en-US"/>
          </a:p>
          <a:p>
            <a:pPr marL="571500" indent="-571500" algn="just" eaLnBrk="1" hangingPunct="1">
              <a:buSzTx/>
              <a:buFont typeface="Wingdings" panose="05000000000000000000" pitchFamily="2" charset="2"/>
              <a:buChar char="§"/>
            </a:pPr>
            <a:r>
              <a:rPr lang="zh-CN" altLang="en-US"/>
              <a:t> ② 当模式为                 时，</a:t>
            </a:r>
            <a:r>
              <a:rPr lang="zh-CN" altLang="zh-CN"/>
              <a:t>满足要求的字符串个数为</a:t>
            </a:r>
            <a:endParaRPr lang="zh-CN" altLang="en-US"/>
          </a:p>
          <a:p>
            <a:pPr marL="571500" indent="-571500" algn="just" eaLnBrk="1" hangingPunct="1">
              <a:buSzTx/>
              <a:buFont typeface="Wingdings" panose="05000000000000000000" pitchFamily="2" charset="2"/>
              <a:buNone/>
            </a:pPr>
            <a:r>
              <a:rPr lang="zh-CN" altLang="en-US"/>
              <a:t> </a:t>
            </a:r>
            <a:endParaRPr lang="zh-CN" altLang="en-US"/>
          </a:p>
          <a:p>
            <a:pPr marL="571500" indent="-571500" algn="just" eaLnBrk="1" hangingPunct="1">
              <a:buSzTx/>
              <a:buFont typeface="Wingdings" panose="05000000000000000000" pitchFamily="2" charset="2"/>
              <a:buNone/>
            </a:pPr>
            <a:endParaRPr lang="zh-CN" altLang="en-US"/>
          </a:p>
          <a:p>
            <a:pPr marL="571500" indent="-571500" algn="just" eaLnBrk="1" hangingPunct="1">
              <a:buSzTx/>
              <a:buFont typeface="Wingdings" panose="05000000000000000000" pitchFamily="2" charset="2"/>
              <a:buNone/>
            </a:pPr>
            <a:r>
              <a:rPr lang="zh-CN" altLang="en-US">
                <a:latin typeface="黑体" panose="02010609060101010101" charset="-122"/>
              </a:rPr>
              <a:t>   所求字符串的个数为：</a:t>
            </a:r>
            <a:r>
              <a:rPr lang="en-US" altLang="zh-CN">
                <a:latin typeface="黑体" panose="02010609060101010101" charset="-122"/>
              </a:rPr>
              <a:t>18+12=30 </a:t>
            </a:r>
            <a:endParaRPr lang="en-US" altLang="zh-CN">
              <a:latin typeface="黑体" panose="02010609060101010101" charset="-122"/>
            </a:endParaRPr>
          </a:p>
        </p:txBody>
      </p:sp>
      <p:sp>
        <p:nvSpPr>
          <p:cNvPr id="99333"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charset="-122"/>
                <a:ea typeface="黑体" panose="02010609060101010101" charset="-122"/>
              </a:rPr>
              <a:t>课堂习题</a:t>
            </a:r>
            <a:endParaRPr lang="zh-CN" altLang="en-US">
              <a:latin typeface="黑体" panose="02010609060101010101" charset="-122"/>
              <a:ea typeface="黑体" panose="02010609060101010101" charset="-122"/>
            </a:endParaRPr>
          </a:p>
        </p:txBody>
      </p:sp>
      <p:sp>
        <p:nvSpPr>
          <p:cNvPr id="9933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3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36" name="Rectangle 6"/>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37" name="Rectangle 7"/>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38" name="Rectangle 8"/>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39" name="Rectangle 9"/>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40" name="Rectangle 10"/>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41" name="Rectangle 11"/>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42" name="Rectangle 12"/>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43" name="Rectangle 13"/>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9344" name="Rectangle 14"/>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99345" name="Object 15"/>
          <p:cNvGraphicFramePr>
            <a:graphicFrameLocks noChangeAspect="1"/>
          </p:cNvGraphicFramePr>
          <p:nvPr/>
        </p:nvGraphicFramePr>
        <p:xfrm>
          <a:off x="2771775" y="1484313"/>
          <a:ext cx="1727200" cy="477837"/>
        </p:xfrm>
        <a:graphic>
          <a:graphicData uri="http://schemas.openxmlformats.org/presentationml/2006/ole">
            <mc:AlternateContent xmlns:mc="http://schemas.openxmlformats.org/markup-compatibility/2006">
              <mc:Choice xmlns:v="urn:schemas-microsoft-com:vml" Requires="v">
                <p:oleObj spid="_x0000_s64522" name="公式" r:id="rId1" imgW="723900" imgH="203200" progId="Equation.3">
                  <p:embed/>
                </p:oleObj>
              </mc:Choice>
              <mc:Fallback>
                <p:oleObj name="公式" r:id="rId1" imgW="723900" imgH="2032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1484313"/>
                        <a:ext cx="17272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46" name="Rectangle 16"/>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99347" name="Object 17"/>
          <p:cNvGraphicFramePr>
            <a:graphicFrameLocks noChangeAspect="1"/>
          </p:cNvGraphicFramePr>
          <p:nvPr/>
        </p:nvGraphicFramePr>
        <p:xfrm>
          <a:off x="1763713" y="2420938"/>
          <a:ext cx="4752975" cy="992187"/>
        </p:xfrm>
        <a:graphic>
          <a:graphicData uri="http://schemas.openxmlformats.org/presentationml/2006/ole">
            <mc:AlternateContent xmlns:mc="http://schemas.openxmlformats.org/markup-compatibility/2006">
              <mc:Choice xmlns:v="urn:schemas-microsoft-com:vml" Requires="v">
                <p:oleObj spid="_x0000_s64523" name="公式" r:id="rId3" imgW="2247900" imgH="469900" progId="Equation.3">
                  <p:embed/>
                </p:oleObj>
              </mc:Choice>
              <mc:Fallback>
                <p:oleObj name="公式" r:id="rId3" imgW="2247900" imgH="4699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2420938"/>
                        <a:ext cx="4752975"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48" name="Rectangle 18"/>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9939" name="Object 19"/>
          <p:cNvGraphicFramePr>
            <a:graphicFrameLocks noChangeAspect="1"/>
          </p:cNvGraphicFramePr>
          <p:nvPr/>
        </p:nvGraphicFramePr>
        <p:xfrm>
          <a:off x="2944813" y="3455988"/>
          <a:ext cx="1806575" cy="509587"/>
        </p:xfrm>
        <a:graphic>
          <a:graphicData uri="http://schemas.openxmlformats.org/presentationml/2006/ole">
            <mc:AlternateContent xmlns:mc="http://schemas.openxmlformats.org/markup-compatibility/2006">
              <mc:Choice xmlns:v="urn:schemas-microsoft-com:vml" Requires="v">
                <p:oleObj spid="_x0000_s64524" name="公式" r:id="rId5" imgW="711200" imgH="203200" progId="Equation.3">
                  <p:embed/>
                </p:oleObj>
              </mc:Choice>
              <mc:Fallback>
                <p:oleObj name="公式" r:id="rId5" imgW="711200" imgH="203200"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4813" y="3455988"/>
                        <a:ext cx="180657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50" name="Rectangle 20"/>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aphicFrame>
        <p:nvGraphicFramePr>
          <p:cNvPr id="10449941" name="Object 21"/>
          <p:cNvGraphicFramePr>
            <a:graphicFrameLocks noChangeAspect="1"/>
          </p:cNvGraphicFramePr>
          <p:nvPr/>
        </p:nvGraphicFramePr>
        <p:xfrm>
          <a:off x="2195513" y="4292600"/>
          <a:ext cx="4791075" cy="1006475"/>
        </p:xfrm>
        <a:graphic>
          <a:graphicData uri="http://schemas.openxmlformats.org/presentationml/2006/ole">
            <mc:AlternateContent xmlns:mc="http://schemas.openxmlformats.org/markup-compatibility/2006">
              <mc:Choice xmlns:v="urn:schemas-microsoft-com:vml" Requires="v">
                <p:oleObj spid="_x0000_s64525" name="公式" r:id="rId7" imgW="2235200" imgH="469900" progId="Equation.3">
                  <p:embed/>
                </p:oleObj>
              </mc:Choice>
              <mc:Fallback>
                <p:oleObj name="公式" r:id="rId7" imgW="2235200" imgH="469900" progId="Equation.3">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4292600"/>
                        <a:ext cx="47910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9922">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9939"/>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994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992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05" y="1485265"/>
                <a:ext cx="8075295" cy="4114800"/>
              </a:xfrm>
            </p:spPr>
            <p:txBody>
              <a:bodyPr/>
              <a:lstStyle/>
              <a:p>
                <a:r>
                  <a:rPr lang="zh-CN" altLang="en-US" sz="2400" dirty="0"/>
                  <a:t>由序号</a:t>
                </a:r>
                <a:r>
                  <a:rPr lang="en-US" altLang="zh-CN" sz="2400" dirty="0"/>
                  <a:t>m</a:t>
                </a:r>
                <a:r>
                  <a:rPr lang="zh-CN" altLang="en-US" sz="2400" dirty="0">
                    <a:sym typeface="+mn-ea"/>
                  </a:rPr>
                  <a:t>生成对应</a:t>
                </a:r>
                <a:r>
                  <a:rPr lang="zh-CN" altLang="en-US" sz="2400" dirty="0"/>
                  <a:t>序列</a:t>
                </a:r>
                <a14:m>
                  <m:oMath xmlns:m="http://schemas.openxmlformats.org/officeDocument/2006/math">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𝟐</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m:t>
                        </m:r>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𝟐</m:t>
                        </m:r>
                      </m:sub>
                    </m:sSub>
                    <m:r>
                      <a:rPr lang="en-US" altLang="zh-CN" sz="2400" b="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𝒂</m:t>
                        </m:r>
                      </m:e>
                      <m:sub>
                        <m:r>
                          <a:rPr lang="en-US" altLang="zh-CN" sz="2400" i="1">
                            <a:latin typeface="Cambria Math" panose="02040503050406030204" pitchFamily="18" charset="0"/>
                            <a:cs typeface="Cambria Math" panose="02040503050406030204" pitchFamily="18" charset="0"/>
                            <a:sym typeface="+mn-ea"/>
                          </a:rPr>
                          <m:t>𝟏</m:t>
                        </m:r>
                      </m:sub>
                    </m:sSub>
                    <m:r>
                      <a:rPr lang="en-US" altLang="zh-CN" sz="2400" b="0" i="1">
                        <a:latin typeface="Cambria Math" panose="02040503050406030204" pitchFamily="18" charset="0"/>
                        <a:cs typeface="Cambria Math" panose="02040503050406030204" pitchFamily="18" charset="0"/>
                        <a:sym typeface="+mn-ea"/>
                      </a:rPr>
                      <m:t>)</m:t>
                    </m:r>
                  </m:oMath>
                </a14:m>
                <a:r>
                  <a:rPr lang="zh-CN" altLang="en-US" sz="2400" dirty="0"/>
                  <a:t>：</a:t>
                </a:r>
                <a:endParaRPr lang="zh-CN" altLang="en-US" sz="2400" dirty="0"/>
              </a:p>
              <a:p>
                <a:pPr marL="0" indent="0">
                  <a:buNone/>
                </a:pPr>
                <a:r>
                  <a:rPr lang="zh-CN" altLang="en-US" sz="2400" dirty="0"/>
                  <a:t>    </a:t>
                </a:r>
                <a:r>
                  <a:rPr lang="en-US" altLang="zh-CN" sz="2400" dirty="0"/>
                  <a:t>n1 = m</a:t>
                </a:r>
                <a:endParaRPr lang="en-US" altLang="zh-CN" sz="2400" dirty="0"/>
              </a:p>
              <a:p>
                <a:pPr marL="0" indent="0">
                  <a:buNone/>
                </a:pPr>
                <a:r>
                  <a:rPr lang="en-US" altLang="zh-CN" sz="2400" dirty="0"/>
                  <a:t>    n2 = n1 / 2 </a:t>
                </a:r>
                <a:r>
                  <a:rPr lang="zh-CN" altLang="en-US" sz="2400" dirty="0"/>
                  <a:t>（整除）</a:t>
                </a:r>
                <a:r>
                  <a:rPr lang="en-US" altLang="zh-CN" sz="2400" dirty="0"/>
                  <a:t>, r1 = n1 mod 2       a1 =r1</a:t>
                </a:r>
                <a:endParaRPr lang="en-US" altLang="zh-CN" sz="2400" dirty="0"/>
              </a:p>
              <a:p>
                <a:pPr marL="0" indent="0">
                  <a:buNone/>
                </a:pPr>
                <a:r>
                  <a:rPr lang="en-US" altLang="zh-CN" sz="2400" dirty="0"/>
                  <a:t>    n3 = n2 / 3,  r2 = n2 mod 3,      a2 = r2</a:t>
                </a:r>
                <a:endParaRPr lang="en-US" altLang="zh-CN" sz="2400" dirty="0"/>
              </a:p>
              <a:p>
                <a:pPr marL="0" indent="0">
                  <a:buNone/>
                </a:pPr>
                <a:r>
                  <a:rPr lang="en-US" altLang="zh-CN" sz="2400" dirty="0"/>
                  <a:t>    </a:t>
                </a:r>
                <a:r>
                  <a:rPr lang="zh-CN" altLang="en-US" sz="2400" dirty="0"/>
                  <a:t>依次类推，即可得整个序列。</a:t>
                </a:r>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1505" y="1485265"/>
                <a:ext cx="8075295" cy="4114800"/>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fld id="{68DAE7B4-3989-43CA-85C4-5E81BE089424}" type="datetime1">
              <a:rPr lang="zh-CN" altLang="en-US" sz="1050" smtClean="0"/>
            </a:fld>
            <a:endParaRPr lang="en-US" altLang="zh-CN" sz="1050"/>
          </a:p>
        </p:txBody>
      </p:sp>
      <p:sp>
        <p:nvSpPr>
          <p:cNvPr id="5" name="页脚占位符 4"/>
          <p:cNvSpPr>
            <a:spLocks noGrp="1"/>
          </p:cNvSpPr>
          <p:nvPr>
            <p:ph type="ftr" sz="quarter" idx="11"/>
          </p:nvPr>
        </p:nvSpPr>
        <p:spPr/>
        <p:txBody>
          <a:bodyPr/>
          <a:lstStyle/>
          <a:p>
            <a:r>
              <a:rPr lang="en-US" altLang="zh-CN" sz="1050"/>
              <a:t>计算机科学与技术学院</a:t>
            </a:r>
            <a:endParaRPr lang="en-US" altLang="zh-CN" sz="1050"/>
          </a:p>
        </p:txBody>
      </p:sp>
      <p:sp>
        <p:nvSpPr>
          <p:cNvPr id="6" name="灯片编号占位符 5"/>
          <p:cNvSpPr>
            <a:spLocks noGrp="1"/>
          </p:cNvSpPr>
          <p:nvPr>
            <p:ph type="sldNum" sz="quarter" idx="12"/>
          </p:nvPr>
        </p:nvSpPr>
        <p:spPr/>
        <p:txBody>
          <a:bodyPr/>
          <a:lstStyle/>
          <a:p>
            <a:fld id="{365C1585-7781-476C-B664-0075BF0549DA}" type="slidenum">
              <a:rPr lang="en-US" altLang="zh-CN" sz="1050" smtClean="0"/>
            </a:fld>
            <a:endParaRPr lang="en-US" altLang="zh-CN" sz="105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268730"/>
            <a:ext cx="7772400" cy="4114800"/>
          </a:xfrm>
        </p:spPr>
        <p:txBody>
          <a:bodyPr/>
          <a:lstStyle/>
          <a:p>
            <a:pPr algn="l"/>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例如</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m = 4000</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 </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6! </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 </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4000 </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 </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7!</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，则</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n=7</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个数的排列</a:t>
            </a:r>
            <a:endPar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     </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n1 = 4000</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n2 = 4000/2 = 2000   r1 = 0   a1 = r1 = 0</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n3 = 2000/3 = 666     r2 = 2   a2 = r2 = 2</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n4 = 666/4   = 166     r3 = 2   a3 = r3 = 2</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n5  = 33                       r4 = 1   a4 = 1</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n6  = 5                         r5 = 3   a5 = 3</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n7 = 0                          r6 = 5   a6 = 5</a:t>
            </a: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     </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序列为（</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5</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3</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1</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2</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2</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0</a:t>
            </a: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a:t>
            </a:r>
            <a:endPar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endPar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endParaRPr>
          </a:p>
          <a:p>
            <a:pPr marL="0" indent="0" algn="l">
              <a:buNone/>
            </a:pPr>
            <a:r>
              <a:rPr lang="zh-CN" altLang="en-US" sz="2000" b="0" i="0" dirty="0">
                <a:solidFill>
                  <a:srgbClr val="4D4D4D"/>
                </a:solidFill>
                <a:effectLst/>
                <a:latin typeface="微软雅黑" panose="020B0503020204020204" charset="-122"/>
                <a:ea typeface="微软雅黑" panose="020B0503020204020204" charset="-122"/>
                <a:cs typeface="微软雅黑" panose="020B0503020204020204" charset="-122"/>
              </a:rPr>
              <a:t>    其对应的排列为</a:t>
            </a:r>
            <a:r>
              <a:rPr lang="en-US" altLang="zh-CN" sz="2000" b="0" i="0" dirty="0">
                <a:solidFill>
                  <a:srgbClr val="4D4D4D"/>
                </a:solidFill>
                <a:effectLst/>
                <a:latin typeface="微软雅黑" panose="020B0503020204020204" charset="-122"/>
                <a:ea typeface="微软雅黑" panose="020B0503020204020204" charset="-122"/>
                <a:cs typeface="微软雅黑" panose="020B0503020204020204" charset="-122"/>
              </a:rPr>
              <a:t>3746152</a:t>
            </a:r>
            <a:br>
              <a:rPr lang="zh-CN" altLang="en-US" sz="2000" dirty="0"/>
            </a:br>
            <a:endParaRPr lang="zh-CN" altLang="en-US" sz="2000" dirty="0"/>
          </a:p>
        </p:txBody>
      </p:sp>
      <p:sp>
        <p:nvSpPr>
          <p:cNvPr id="4" name="日期占位符 3"/>
          <p:cNvSpPr>
            <a:spLocks noGrp="1"/>
          </p:cNvSpPr>
          <p:nvPr>
            <p:ph type="dt" sz="half" idx="10"/>
          </p:nvPr>
        </p:nvSpPr>
        <p:spPr/>
        <p:txBody>
          <a:bodyPr/>
          <a:lstStyle/>
          <a:p>
            <a:fld id="{68DAE7B4-3989-43CA-85C4-5E81BE089424}" type="datetime1">
              <a:rPr lang="zh-CN" altLang="en-US" sz="1050" smtClean="0"/>
            </a:fld>
            <a:endParaRPr lang="en-US" altLang="zh-CN" sz="1050"/>
          </a:p>
        </p:txBody>
      </p:sp>
      <p:sp>
        <p:nvSpPr>
          <p:cNvPr id="5" name="页脚占位符 4"/>
          <p:cNvSpPr>
            <a:spLocks noGrp="1"/>
          </p:cNvSpPr>
          <p:nvPr>
            <p:ph type="ftr" sz="quarter" idx="11"/>
          </p:nvPr>
        </p:nvSpPr>
        <p:spPr/>
        <p:txBody>
          <a:bodyPr/>
          <a:lstStyle/>
          <a:p>
            <a:r>
              <a:rPr lang="en-US" altLang="zh-CN" sz="1050"/>
              <a:t>计算机科学与技术学院</a:t>
            </a:r>
            <a:endParaRPr lang="en-US" altLang="zh-CN" sz="1050"/>
          </a:p>
        </p:txBody>
      </p:sp>
      <p:sp>
        <p:nvSpPr>
          <p:cNvPr id="6" name="灯片编号占位符 5"/>
          <p:cNvSpPr>
            <a:spLocks noGrp="1"/>
          </p:cNvSpPr>
          <p:nvPr>
            <p:ph type="sldNum" sz="quarter" idx="12"/>
          </p:nvPr>
        </p:nvSpPr>
        <p:spPr/>
        <p:txBody>
          <a:bodyPr/>
          <a:lstStyle/>
          <a:p>
            <a:fld id="{365C1585-7781-476C-B664-0075BF0549DA}" type="slidenum">
              <a:rPr lang="en-US" altLang="zh-CN" sz="1050" smtClean="0"/>
            </a:fld>
            <a:endParaRPr lang="en-US" altLang="zh-CN" sz="105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9760" y="1449070"/>
                <a:ext cx="8268970" cy="4294505"/>
              </a:xfrm>
            </p:spPr>
            <p:txBody>
              <a:bodyPr/>
              <a:p>
                <a:r>
                  <a:rPr lang="en-US" altLang="zh-CN" sz="2400"/>
                  <a:t>2.</a:t>
                </a:r>
                <a:r>
                  <a:rPr lang="zh-CN" altLang="en-US" sz="2400"/>
                  <a:t>字典序法</a:t>
                </a:r>
                <a:endParaRPr lang="zh-CN" altLang="en-US" sz="2400"/>
              </a:p>
              <a:p>
                <a:r>
                  <a:rPr lang="zh-CN" altLang="en-US" sz="2400"/>
                  <a:t>对给定的字符集中的字符规定了一个先后关系（字典序），在此基础上规定两个全排列的先后是从左到右逐个比较对应的字符的先后。由此按字典的排列顺序生成全部排列，即寻找由前面一个排列</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𝟐</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b="1"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𝒏</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𝒏</m:t>
                        </m:r>
                      </m:sub>
                    </m:sSub>
                  </m:oMath>
                </a14:m>
                <a:r>
                  <a:rPr lang="zh-CN" altLang="en-US" sz="2400"/>
                  <a:t>到下一个排列的生成算法</a:t>
                </a:r>
                <a:r>
                  <a:rPr lang="en-US" altLang="zh-CN" sz="2400"/>
                  <a:t>(</a:t>
                </a:r>
                <a:r>
                  <a:rPr lang="zh-CN" altLang="en-US" sz="2400"/>
                  <a:t>规律</a:t>
                </a:r>
                <a:r>
                  <a:rPr lang="en-US" altLang="zh-CN" sz="2400"/>
                  <a:t>)</a:t>
                </a:r>
                <a:r>
                  <a:rPr lang="zh-CN" altLang="en-US" sz="2400"/>
                  <a:t>。</a:t>
                </a:r>
                <a:endParaRPr lang="zh-CN" altLang="en-US" sz="2400"/>
              </a:p>
              <a:p>
                <a:r>
                  <a:rPr lang="zh-CN" altLang="en-US" sz="2400"/>
                  <a:t>例如</a:t>
                </a:r>
                <a:r>
                  <a:rPr lang="en-US" altLang="zh-CN" sz="2400"/>
                  <a:t>{1</a:t>
                </a:r>
                <a:r>
                  <a:rPr lang="zh-CN" altLang="en-US" sz="2400"/>
                  <a:t>，</a:t>
                </a:r>
                <a:r>
                  <a:rPr lang="en-US" altLang="zh-CN" sz="2400"/>
                  <a:t>2</a:t>
                </a:r>
                <a:r>
                  <a:rPr lang="zh-CN" altLang="en-US" sz="2400"/>
                  <a:t>，</a:t>
                </a:r>
                <a:r>
                  <a:rPr lang="en-US" altLang="zh-CN" sz="2400"/>
                  <a:t>3}</a:t>
                </a:r>
                <a:r>
                  <a:rPr lang="zh-CN" altLang="en-US" sz="2400"/>
                  <a:t>依照以上思路输出：</a:t>
                </a:r>
                <a:endParaRPr lang="zh-CN" altLang="en-US" sz="2400"/>
              </a:p>
              <a:p>
                <a:pPr marL="0" indent="0">
                  <a:buNone/>
                </a:pPr>
                <a:r>
                  <a:rPr lang="en-US" altLang="zh-CN" sz="2400"/>
                  <a:t>    123</a:t>
                </a:r>
                <a:r>
                  <a:rPr lang="zh-CN" altLang="en-US" sz="2400"/>
                  <a:t>，</a:t>
                </a:r>
                <a:r>
                  <a:rPr lang="en-US" altLang="zh-CN" sz="2400"/>
                  <a:t>132</a:t>
                </a:r>
                <a:r>
                  <a:rPr lang="zh-CN" altLang="en-US" sz="2400"/>
                  <a:t>，</a:t>
                </a:r>
                <a:r>
                  <a:rPr lang="en-US" altLang="zh-CN" sz="2400"/>
                  <a:t>213</a:t>
                </a:r>
                <a:r>
                  <a:rPr lang="zh-CN" altLang="en-US" sz="2400"/>
                  <a:t>，</a:t>
                </a:r>
                <a:r>
                  <a:rPr lang="en-US" altLang="zh-CN" sz="2400"/>
                  <a:t>231</a:t>
                </a:r>
                <a:r>
                  <a:rPr lang="zh-CN" altLang="en-US" sz="2400"/>
                  <a:t>，</a:t>
                </a:r>
                <a:r>
                  <a:rPr lang="en-US" altLang="zh-CN" sz="2400"/>
                  <a:t>312</a:t>
                </a:r>
                <a:r>
                  <a:rPr lang="zh-CN" altLang="en-US" sz="2400"/>
                  <a:t>，</a:t>
                </a:r>
                <a:r>
                  <a:rPr lang="en-US" altLang="zh-CN" sz="2400"/>
                  <a:t>321</a:t>
                </a:r>
                <a:endParaRPr lang="en-US" altLang="zh-CN" sz="2400"/>
              </a:p>
              <a:p>
                <a:pPr marL="0" indent="0">
                  <a:buNone/>
                </a:pPr>
                <a:endParaRPr lang="en-US" altLang="zh-CN" sz="2400"/>
              </a:p>
              <a:p>
                <a:pPr marL="0" indent="0">
                  <a:buNone/>
                </a:pPr>
                <a:r>
                  <a:rPr lang="en-US" altLang="zh-CN" sz="1800"/>
                  <a:t>---</a:t>
                </a:r>
                <a:r>
                  <a:rPr lang="zh-CN" altLang="en-US" sz="1800"/>
                  <a:t>在</a:t>
                </a:r>
                <a:r>
                  <a:rPr lang="en-US" altLang="zh-CN" sz="1800"/>
                  <a:t> C++ </a:t>
                </a:r>
                <a:r>
                  <a:rPr lang="zh-CN" altLang="en-US" sz="1800"/>
                  <a:t>的</a:t>
                </a:r>
                <a:r>
                  <a:rPr lang="en-US" altLang="zh-CN" sz="1800"/>
                  <a:t> STL </a:t>
                </a:r>
                <a:r>
                  <a:rPr lang="zh-CN" altLang="en-US" sz="1800"/>
                  <a:t>库</a:t>
                </a:r>
                <a:r>
                  <a:rPr lang="en-US" altLang="zh-CN" sz="1800"/>
                  <a:t> &lt;algorithm&gt; </a:t>
                </a:r>
                <a:r>
                  <a:rPr lang="zh-CN" altLang="en-US" sz="1800"/>
                  <a:t>中可以使用</a:t>
                </a:r>
                <a:r>
                  <a:rPr lang="en-US" altLang="zh-CN" sz="1800"/>
                  <a:t> prev_permutation </a:t>
                </a:r>
                <a:r>
                  <a:rPr lang="zh-CN" altLang="en-US" sz="1800"/>
                  <a:t>和</a:t>
                </a:r>
                <a:r>
                  <a:rPr lang="en-US" altLang="zh-CN" sz="1800"/>
                  <a:t> next_permutation </a:t>
                </a:r>
                <a:r>
                  <a:rPr lang="zh-CN" altLang="en-US" sz="1800"/>
                  <a:t>分别找到当前排列按照字典序的上一个和下一个排列。</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9760" y="1449070"/>
                <a:ext cx="8268970" cy="4294505"/>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9760" y="1449070"/>
                <a:ext cx="8268970" cy="4294505"/>
              </a:xfrm>
            </p:spPr>
            <p:txBody>
              <a:bodyPr/>
              <a:p>
                <a:pPr marL="0" indent="0">
                  <a:buNone/>
                </a:pPr>
                <a:r>
                  <a:rPr lang="zh-CN" altLang="en-US" sz="2000"/>
                  <a:t>一个全排列可看作一个字符串，字符串可有前缀、后缀。由一个排列生成下一个排列时，要求与下一个有尽可能长的共同前缀，也即变化限制在尽可能短的后缀上。它是按</a:t>
                </a:r>
                <a:r>
                  <a:rPr lang="en-US" altLang="zh-CN" sz="2000"/>
                  <a:t>“</a:t>
                </a:r>
                <a:r>
                  <a:rPr lang="zh-CN" altLang="en-US" sz="2000"/>
                  <a:t>字典</a:t>
                </a:r>
                <a:r>
                  <a:rPr lang="en-US" altLang="zh-CN" sz="2000"/>
                  <a:t>”</a:t>
                </a:r>
                <a:r>
                  <a:rPr lang="zh-CN" altLang="en-US" sz="2000"/>
                  <a:t>的顺序排列的，由一个排列</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𝟐</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sub>
                    </m:sSub>
                  </m:oMath>
                </a14:m>
                <a:r>
                  <a:rPr lang="zh-CN" altLang="en-US" sz="2000"/>
                  <a:t>生成下一个排列的算法可归结如下：</a:t>
                </a:r>
                <a:endParaRPr lang="zh-CN" altLang="en-US" sz="2000"/>
              </a:p>
              <a:p>
                <a:pPr marL="0" indent="0">
                  <a:buNone/>
                </a:pPr>
                <a:r>
                  <a:rPr lang="zh-CN" altLang="en-US" sz="2000"/>
                  <a:t>（</a:t>
                </a:r>
                <a:r>
                  <a:rPr lang="en-US" altLang="zh-CN" sz="2000"/>
                  <a:t>a</a:t>
                </a:r>
                <a:r>
                  <a:rPr lang="zh-CN" altLang="en-US" sz="2000"/>
                  <a:t>）求满足关系式</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𝒋</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&lt;</m:t>
                        </m:r>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𝒋</m:t>
                        </m:r>
                      </m:sub>
                    </m:sSub>
                  </m:oMath>
                </a14:m>
                <a:r>
                  <a:rPr lang="zh-CN" altLang="en-US" sz="2000"/>
                  <a:t>的</a:t>
                </a:r>
                <a14:m>
                  <m:oMath xmlns:m="http://schemas.openxmlformats.org/officeDocument/2006/math">
                    <m:r>
                      <a:rPr lang="en-US" altLang="zh-CN" sz="2000" i="1">
                        <a:latin typeface="Cambria Math" panose="02040503050406030204" pitchFamily="18" charset="0"/>
                        <a:cs typeface="Cambria Math" panose="02040503050406030204" pitchFamily="18" charset="0"/>
                        <a:sym typeface="+mn-ea"/>
                      </a:rPr>
                      <m:t>𝒋</m:t>
                    </m:r>
                  </m:oMath>
                </a14:m>
                <a:r>
                  <a:rPr lang="zh-CN" altLang="en-US" sz="2000"/>
                  <a:t>的最大值，设为</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𝒊</m:t>
                    </m:r>
                  </m:oMath>
                </a14:m>
                <a:r>
                  <a:rPr lang="zh-CN" altLang="en-US" sz="2000"/>
                  <a:t>，即</a:t>
                </a:r>
                <a:endParaRPr lang="zh-CN" altLang="en-US" sz="2000"/>
              </a:p>
              <a:p>
                <a:pPr marL="0" indent="0">
                  <a:buNone/>
                </a:pPr>
                <a:r>
                  <a:rPr lang="zh-CN" altLang="en-US" sz="2000"/>
                  <a:t> </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𝒊</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𝒎𝒂𝒙</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𝒋</m:t>
                    </m:r>
                    <m:r>
                      <a:rPr lang="en-US" altLang="zh-CN" sz="2000" i="1">
                        <a:latin typeface="Cambria Math" panose="02040503050406030204" pitchFamily="18" charset="0"/>
                        <a:cs typeface="Cambria Math" panose="02040503050406030204" pitchFamily="18" charset="0"/>
                      </a:rPr>
                      <m:t> |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𝒋</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&lt;</m:t>
                        </m:r>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𝒋</m:t>
                        </m:r>
                      </m:sub>
                    </m:sSub>
                    <m:r>
                      <a:rPr lang="en-US" altLang="zh-CN" sz="2000" i="1">
                        <a:latin typeface="Cambria Math" panose="02040503050406030204" pitchFamily="18" charset="0"/>
                        <a:cs typeface="Cambria Math" panose="02040503050406030204" pitchFamily="18" charset="0"/>
                      </a:rPr>
                      <m:t>} </m:t>
                    </m:r>
                  </m:oMath>
                </a14:m>
                <a:r>
                  <a:rPr lang="en-US" altLang="zh-CN" sz="2000"/>
                  <a:t>.</a:t>
                </a:r>
                <a:endParaRPr lang="en-US" altLang="zh-CN" sz="2000"/>
              </a:p>
              <a:p>
                <a:pPr marL="0" indent="0">
                  <a:buNone/>
                </a:pPr>
                <a:r>
                  <a:rPr lang="zh-CN" altLang="en-US" sz="2000"/>
                  <a:t>（</a:t>
                </a:r>
                <a:r>
                  <a:rPr lang="en-US" altLang="zh-CN" sz="2000"/>
                  <a:t>b</a:t>
                </a:r>
                <a:r>
                  <a:rPr lang="zh-CN" altLang="en-US" sz="2000"/>
                  <a:t>）求满足关系式</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&lt;</m:t>
                        </m:r>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𝒌</m:t>
                        </m:r>
                      </m:sub>
                    </m:sSub>
                  </m:oMath>
                </a14:m>
                <a:r>
                  <a:rPr lang="zh-CN" altLang="en-US" sz="2000"/>
                  <a:t>的</a:t>
                </a:r>
                <a14:m>
                  <m:oMath xmlns:m="http://schemas.openxmlformats.org/officeDocument/2006/math">
                    <m:r>
                      <a:rPr lang="en-US" altLang="zh-CN" sz="2000" i="1">
                        <a:latin typeface="Cambria Math" panose="02040503050406030204" pitchFamily="18" charset="0"/>
                        <a:cs typeface="Cambria Math" panose="02040503050406030204" pitchFamily="18" charset="0"/>
                        <a:sym typeface="+mn-ea"/>
                      </a:rPr>
                      <m:t>𝒌</m:t>
                    </m:r>
                  </m:oMath>
                </a14:m>
                <a:r>
                  <a:rPr lang="zh-CN" altLang="en-US" sz="2000"/>
                  <a:t>的最大者，设为</a:t>
                </a:r>
                <a14:m>
                  <m:oMath xmlns:m="http://schemas.openxmlformats.org/officeDocument/2006/math">
                    <m:r>
                      <a:rPr lang="en-US" altLang="zh-CN" sz="2000" i="1">
                        <a:latin typeface="Cambria Math" panose="02040503050406030204" pitchFamily="18" charset="0"/>
                        <a:cs typeface="Cambria Math" panose="02040503050406030204" pitchFamily="18" charset="0"/>
                        <a:sym typeface="+mn-ea"/>
                      </a:rPr>
                      <m:t>𝒋</m:t>
                    </m:r>
                  </m:oMath>
                </a14:m>
                <a:r>
                  <a:rPr lang="zh-CN" altLang="en-US" sz="2000"/>
                  <a:t>，即</a:t>
                </a:r>
                <a:endParaRPr lang="zh-CN" altLang="en-US" sz="2000"/>
              </a:p>
              <a:p>
                <a:pPr marL="0" indent="0">
                  <a:buNone/>
                </a:pPr>
                <a:r>
                  <a:rPr lang="en-US" altLang="zh-CN" sz="2000" b="0">
                    <a:latin typeface="Cambria Math" panose="02040503050406030204" pitchFamily="18" charset="0"/>
                    <a:cs typeface="Cambria Math" panose="02040503050406030204" pitchFamily="18" charset="0"/>
                  </a:rPr>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𝒋</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𝒎𝒂𝒙</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𝒌</m:t>
                    </m:r>
                    <m:r>
                      <a:rPr lang="en-US" altLang="zh-CN" sz="2000" i="1">
                        <a:latin typeface="Cambria Math" panose="02040503050406030204" pitchFamily="18" charset="0"/>
                        <a:cs typeface="Cambria Math" panose="02040503050406030204" pitchFamily="18" charset="0"/>
                      </a:rPr>
                      <m:t> |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&lt;</m:t>
                        </m:r>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𝒌</m:t>
                        </m:r>
                      </m:sub>
                    </m:sSub>
                    <m:r>
                      <a:rPr lang="en-US" altLang="zh-CN" sz="2000" i="1">
                        <a:latin typeface="Cambria Math" panose="02040503050406030204" pitchFamily="18" charset="0"/>
                        <a:cs typeface="Cambria Math" panose="02040503050406030204" pitchFamily="18" charset="0"/>
                      </a:rPr>
                      <m:t>} </m:t>
                    </m:r>
                  </m:oMath>
                </a14:m>
                <a:r>
                  <a:rPr lang="en-US" altLang="zh-CN" sz="2000"/>
                  <a:t>.</a:t>
                </a:r>
                <a:endParaRPr lang="en-US" altLang="zh-CN" sz="2000"/>
              </a:p>
              <a:p>
                <a:pPr marL="0" indent="0">
                  <a:buNone/>
                </a:pPr>
                <a:r>
                  <a:rPr lang="zh-CN" altLang="en-US" sz="2000"/>
                  <a:t>（</a:t>
                </a:r>
                <a:r>
                  <a:rPr lang="en-US" altLang="zh-CN" sz="2000"/>
                  <a:t>c</a:t>
                </a:r>
                <a:r>
                  <a:rPr lang="zh-CN" altLang="en-US" sz="2000"/>
                  <a:t>）</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oMath>
                </a14:m>
                <a:r>
                  <a:rPr lang="zh-CN" altLang="en-US" sz="2000"/>
                  <a:t>与</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𝒋</m:t>
                        </m:r>
                      </m:sub>
                    </m:sSub>
                  </m:oMath>
                </a14:m>
                <a:r>
                  <a:rPr lang="zh-CN" altLang="en-US" sz="2000"/>
                  <a:t>互换得</a:t>
                </a:r>
                <a:r>
                  <a:rPr lang="en-US" altLang="zh-CN" sz="2000"/>
                  <a:t>   </a:t>
                </a:r>
                <a14:m>
                  <m:oMath xmlns:m="http://schemas.openxmlformats.org/officeDocument/2006/math">
                    <m:r>
                      <a:rPr lang="en-US" altLang="zh-CN" sz="2000">
                        <a:latin typeface="Cambria Math" panose="02040503050406030204" pitchFamily="18" charset="0"/>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𝒑</m:t>
                        </m:r>
                      </m:e>
                    </m:acc>
                    <m:r>
                      <a:rPr lang="en-US" altLang="zh-CN" sz="2000" i="1">
                        <a:latin typeface="Cambria Math" panose="02040503050406030204" pitchFamily="18" charset="0"/>
                        <a:cs typeface="Cambria Math" panose="02040503050406030204" pitchFamily="18" charset="0"/>
                      </a:rPr>
                      <m:t>=</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𝟐</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i="1">
                        <a:latin typeface="Cambria Math" panose="02040503050406030204" pitchFamily="18" charset="0"/>
                        <a:cs typeface="Cambria Math" panose="02040503050406030204" pitchFamily="18" charset="0"/>
                        <a:sym typeface="+mn-ea"/>
                      </a:rPr>
                      <m:t> </m:t>
                    </m:r>
                  </m:oMath>
                </a14:m>
                <a:r>
                  <a:rPr lang="en-US" altLang="zh-CN" sz="2000"/>
                  <a:t> </a:t>
                </a:r>
                <a:endParaRPr lang="en-US" altLang="zh-CN" sz="2000"/>
              </a:p>
              <a:p>
                <a:pPr marL="0" indent="0">
                  <a:buNone/>
                </a:pPr>
                <a:r>
                  <a:rPr lang="zh-CN" altLang="en-US" sz="2000"/>
                  <a:t>（</a:t>
                </a:r>
                <a:r>
                  <a:rPr lang="en-US" altLang="zh-CN" sz="2000"/>
                  <a:t>d</a:t>
                </a:r>
                <a:r>
                  <a:rPr lang="zh-CN" altLang="en-US" sz="2000"/>
                  <a:t>）令</a:t>
                </a:r>
                <a14:m>
                  <m:oMath xmlns:m="http://schemas.openxmlformats.org/officeDocument/2006/math">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𝟐</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sub>
                        </m:sSub>
                      </m:e>
                    </m:acc>
                  </m:oMath>
                </a14:m>
                <a:r>
                  <a:rPr lang="en-US" altLang="zh-CN" sz="2000"/>
                  <a:t> </a:t>
                </a:r>
                <a:r>
                  <a:rPr lang="zh-CN" altLang="en-US" sz="2000"/>
                  <a:t>中部分序列</a:t>
                </a:r>
                <a14:m>
                  <m:oMath xmlns:m="http://schemas.openxmlformats.org/officeDocument/2006/math">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sub>
                        </m:sSub>
                      </m:e>
                    </m:acc>
                  </m:oMath>
                </a14:m>
                <a:r>
                  <a:rPr lang="zh-CN" altLang="en-US" sz="2000"/>
                  <a:t>的顺序逆转，得</a:t>
                </a:r>
                <a:r>
                  <a:rPr lang="en-US" altLang="zh-CN" sz="2000"/>
                  <a:t> </a:t>
                </a:r>
                <a14:m>
                  <m:oMath xmlns:m="http://schemas.openxmlformats.org/officeDocument/2006/math">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𝟐</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e>
                    </m:acc>
                  </m:oMath>
                </a14:m>
                <a:r>
                  <a:rPr lang="en-US" altLang="zh-CN" sz="2000"/>
                  <a:t> </a:t>
                </a:r>
                <a14:m>
                  <m:oMath xmlns:m="http://schemas.openxmlformats.org/officeDocument/2006/math">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sub>
                        </m:sSub>
                      </m:e>
                    </m:acc>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𝒏</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𝟏</m:t>
                            </m:r>
                          </m:sub>
                        </m:sSub>
                      </m:e>
                    </m:acc>
                    <m:r>
                      <a:rPr lang="en-US" altLang="zh-CN" sz="2000" i="1">
                        <a:latin typeface="Cambria Math" panose="02040503050406030204" pitchFamily="18" charset="0"/>
                        <a:cs typeface="Cambria Math" panose="02040503050406030204" pitchFamily="18" charset="0"/>
                        <a:sym typeface="+mn-ea"/>
                      </a:rPr>
                      <m:t>   </m:t>
                    </m:r>
                    <m:r>
                      <a:rPr lang="en-US" altLang="zh-CN" sz="2000" b="1"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 </m:t>
                    </m:r>
                    <m:acc>
                      <m:accPr>
                        <m:chr m:val="̅"/>
                        <m:ctrlPr>
                          <a:rPr lang="en-US" altLang="zh-CN" sz="2000" i="1">
                            <a:latin typeface="Cambria Math" panose="02040503050406030204" pitchFamily="18" charset="0"/>
                            <a:cs typeface="Cambria Math" panose="02040503050406030204" pitchFamily="18" charset="0"/>
                          </a:rPr>
                        </m:ctrlPr>
                      </m:accPr>
                      <m:e>
                        <m:r>
                          <a:rPr lang="en-US" altLang="zh-CN" sz="2000" i="1">
                            <a:latin typeface="Cambria Math" panose="02040503050406030204" pitchFamily="18" charset="0"/>
                            <a:cs typeface="Cambria Math" panose="02040503050406030204" pitchFamily="18" charset="0"/>
                          </a:rPr>
                          <m:t> </m:t>
                        </m:r>
                        <m:sSub>
                          <m:sSubPr>
                            <m:ctrlPr>
                              <a:rPr lang="en-US" altLang="zh-CN" sz="2000" i="1">
                                <a:latin typeface="Cambria Math" panose="02040503050406030204" pitchFamily="18" charset="0"/>
                                <a:cs typeface="Cambria Math" panose="02040503050406030204" pitchFamily="18" charset="0"/>
                                <a:sym typeface="+mn-ea"/>
                              </a:rPr>
                            </m:ctrlPr>
                          </m:sSubPr>
                          <m:e>
                            <m:r>
                              <a:rPr lang="en-US" altLang="zh-CN" sz="2000" i="1">
                                <a:latin typeface="Cambria Math" panose="02040503050406030204" pitchFamily="18" charset="0"/>
                                <a:cs typeface="Cambria Math" panose="02040503050406030204" pitchFamily="18" charset="0"/>
                                <a:sym typeface="+mn-ea"/>
                              </a:rPr>
                              <m:t>𝒑</m:t>
                            </m:r>
                          </m:e>
                          <m:sub>
                            <m:r>
                              <a:rPr lang="en-US" altLang="zh-CN" sz="2000" i="1">
                                <a:latin typeface="Cambria Math" panose="02040503050406030204" pitchFamily="18" charset="0"/>
                                <a:cs typeface="Cambria Math" panose="02040503050406030204" pitchFamily="18" charset="0"/>
                                <a:sym typeface="+mn-ea"/>
                              </a:rPr>
                              <m:t>𝒊</m:t>
                            </m:r>
                          </m:sub>
                        </m:sSub>
                      </m:e>
                    </m:acc>
                  </m:oMath>
                </a14:m>
                <a:r>
                  <a:rPr lang="en-US" altLang="zh-CN" sz="2000"/>
                  <a:t> </a:t>
                </a:r>
                <a:r>
                  <a:rPr lang="zh-CN" altLang="en-US" sz="2000"/>
                  <a:t>便是所求的下一个排列。</a:t>
                </a:r>
                <a:endParaRPr lang="zh-CN" altLang="en-US" sz="2000"/>
              </a:p>
              <a:p>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9760" y="1449070"/>
                <a:ext cx="8268970" cy="4294505"/>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排列的生成算法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05" y="1341120"/>
                <a:ext cx="8268970" cy="5052060"/>
              </a:xfrm>
            </p:spPr>
            <p:txBody>
              <a:bodyPr/>
              <a:p>
                <a:pPr marL="0" indent="0">
                  <a:buNone/>
                </a:pPr>
                <a:r>
                  <a:rPr lang="zh-CN" altLang="en-US" sz="2400"/>
                  <a:t>例，设</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𝟐</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𝟑</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𝟒</m:t>
                        </m:r>
                      </m:sub>
                    </m:sSub>
                  </m:oMath>
                </a14:m>
                <a:r>
                  <a:rPr lang="en-US" altLang="zh-CN" sz="2400"/>
                  <a:t>=3421</a:t>
                </a:r>
                <a:endParaRPr lang="en-US" altLang="zh-CN" sz="2400"/>
              </a:p>
              <a:p>
                <a:pPr marL="0" indent="0">
                  <a:buNone/>
                </a:pPr>
                <a:r>
                  <a:rPr lang="zh-CN" altLang="en-US" sz="2400"/>
                  <a:t>（</a:t>
                </a:r>
                <a:r>
                  <a:rPr lang="en-US" altLang="zh-CN" sz="2400"/>
                  <a:t>a</a:t>
                </a:r>
                <a:r>
                  <a:rPr lang="zh-CN" altLang="en-US" sz="2400"/>
                  <a:t>）</a:t>
                </a:r>
                <a14:m>
                  <m:oMath xmlns:m="http://schemas.openxmlformats.org/officeDocument/2006/math">
                    <m:r>
                      <a:rPr lang="en-US" altLang="zh-CN" sz="2400" i="1">
                        <a:latin typeface="Cambria Math" panose="02040503050406030204" pitchFamily="18" charset="0"/>
                        <a:cs typeface="Cambria Math" panose="02040503050406030204" pitchFamily="18" charset="0"/>
                      </a:rPr>
                      <m:t>𝒊</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𝒎𝒂𝒙</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𝒋</m:t>
                    </m:r>
                    <m:r>
                      <a:rPr lang="en-US" altLang="zh-CN" sz="2400" i="1">
                        <a:latin typeface="Cambria Math" panose="02040503050406030204" pitchFamily="18" charset="0"/>
                        <a:cs typeface="Cambria Math" panose="02040503050406030204" pitchFamily="18" charset="0"/>
                      </a:rPr>
                      <m:t> |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𝒋</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&lt;</m:t>
                        </m:r>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𝒋</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𝟐</m:t>
                    </m:r>
                  </m:oMath>
                </a14:m>
                <a:endParaRPr lang="en-US" altLang="zh-CN" sz="2400"/>
              </a:p>
              <a:p>
                <a:pPr marL="0" indent="0">
                  <a:buNone/>
                </a:pPr>
                <a:r>
                  <a:rPr lang="zh-CN" altLang="en-US" sz="2400"/>
                  <a:t>（</a:t>
                </a:r>
                <a:r>
                  <a:rPr lang="en-US" altLang="zh-CN" sz="2400"/>
                  <a:t>b</a:t>
                </a:r>
                <a:r>
                  <a:rPr lang="zh-CN" altLang="en-US" sz="2400"/>
                  <a:t>）</a:t>
                </a:r>
                <a14:m>
                  <m:oMath xmlns:m="http://schemas.openxmlformats.org/officeDocument/2006/math">
                    <m:r>
                      <a:rPr lang="en-US" altLang="zh-CN" sz="2400" i="1">
                        <a:latin typeface="Cambria Math" panose="02040503050406030204" pitchFamily="18" charset="0"/>
                        <a:cs typeface="Cambria Math" panose="02040503050406030204" pitchFamily="18" charset="0"/>
                      </a:rPr>
                      <m:t>𝒋</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𝒎𝒂𝒙</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𝒌</m:t>
                    </m:r>
                    <m:r>
                      <a:rPr lang="en-US" altLang="zh-CN" sz="2400" i="1">
                        <a:latin typeface="Cambria Math" panose="02040503050406030204" pitchFamily="18" charset="0"/>
                        <a:cs typeface="Cambria Math" panose="02040503050406030204" pitchFamily="18" charset="0"/>
                      </a:rPr>
                      <m:t> |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&lt;</m:t>
                        </m:r>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𝒌</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𝟐</m:t>
                    </m:r>
                  </m:oMath>
                </a14:m>
                <a:endParaRPr lang="en-US" altLang="zh-CN" sz="2400"/>
              </a:p>
              <a:p>
                <a:pPr marL="0" indent="0">
                  <a:buNone/>
                </a:pPr>
                <a:r>
                  <a:rPr lang="zh-CN" altLang="en-US" sz="2400"/>
                  <a:t>（</a:t>
                </a:r>
                <a:r>
                  <a:rPr lang="en-US" altLang="zh-CN" sz="2400"/>
                  <a:t>c</a:t>
                </a:r>
                <a:r>
                  <a:rPr lang="zh-CN" altLang="en-US" sz="2400"/>
                  <a:t>）</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𝒊</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𝟏</m:t>
                        </m:r>
                      </m:sub>
                    </m:sSub>
                  </m:oMath>
                </a14:m>
                <a:r>
                  <a:rPr lang="zh-CN" altLang="en-US" sz="2400">
                    <a:sym typeface="+mn-ea"/>
                  </a:rPr>
                  <a:t>与</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𝒋</m:t>
                        </m:r>
                      </m:sub>
                    </m:sSub>
                  </m:oMath>
                </a14:m>
                <a:r>
                  <a:rPr lang="zh-CN" altLang="en-US" sz="2400">
                    <a:sym typeface="+mn-ea"/>
                  </a:rPr>
                  <a:t>互换得</a:t>
                </a:r>
                <a:r>
                  <a:rPr lang="en-US" altLang="zh-CN" sz="2400">
                    <a:sym typeface="+mn-ea"/>
                  </a:rPr>
                  <a:t> </a:t>
                </a:r>
                <a:r>
                  <a:rPr lang="zh-CN" altLang="en-US" sz="2400"/>
                  <a:t>交换得</a:t>
                </a:r>
                <a14:m>
                  <m:oMath xmlns:m="http://schemas.openxmlformats.org/officeDocument/2006/math">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𝒑</m:t>
                        </m:r>
                      </m:e>
                    </m:acc>
                    <m:r>
                      <a:rPr lang="en-US" altLang="zh-CN" sz="2400" i="1">
                        <a:latin typeface="Cambria Math" panose="02040503050406030204" pitchFamily="18" charset="0"/>
                        <a:cs typeface="Cambria Math" panose="02040503050406030204" pitchFamily="18" charset="0"/>
                      </a:rPr>
                      <m:t>=</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𝟏</m:t>
                            </m:r>
                          </m:sub>
                        </m:sSub>
                      </m:e>
                    </m:acc>
                    <m:r>
                      <a:rPr lang="en-US" altLang="zh-CN" sz="2400" i="1">
                        <a:latin typeface="Cambria Math" panose="02040503050406030204" pitchFamily="18" charset="0"/>
                        <a:cs typeface="Cambria Math" panose="02040503050406030204" pitchFamily="18" charset="0"/>
                        <a:sym typeface="+mn-ea"/>
                      </a:rPr>
                      <m:t> </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𝟐</m:t>
                            </m:r>
                          </m:sub>
                        </m:sSub>
                      </m:e>
                    </m:acc>
                    <m:r>
                      <a:rPr lang="en-US" altLang="zh-CN" sz="2400" i="1">
                        <a:latin typeface="Cambria Math" panose="02040503050406030204" pitchFamily="18" charset="0"/>
                        <a:cs typeface="Cambria Math" panose="02040503050406030204" pitchFamily="18" charset="0"/>
                        <a:sym typeface="+mn-ea"/>
                      </a:rPr>
                      <m:t> </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𝟑</m:t>
                            </m:r>
                          </m:sub>
                        </m:sSub>
                      </m:e>
                    </m:acc>
                    <m:r>
                      <a:rPr lang="en-US" altLang="zh-CN" sz="2400" i="1">
                        <a:latin typeface="Cambria Math" panose="02040503050406030204" pitchFamily="18" charset="0"/>
                        <a:cs typeface="Cambria Math" panose="02040503050406030204" pitchFamily="18" charset="0"/>
                        <a:sym typeface="+mn-ea"/>
                      </a:rPr>
                      <m:t> </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𝟒</m:t>
                            </m:r>
                          </m:sub>
                        </m:sSub>
                      </m:e>
                    </m:acc>
                  </m:oMath>
                </a14:m>
                <a:r>
                  <a:rPr lang="en-US" altLang="zh-CN" sz="2400"/>
                  <a:t>=</a:t>
                </a:r>
                <a:r>
                  <a:rPr lang="en-US" altLang="zh-CN" sz="2400"/>
                  <a:t>4321</a:t>
                </a:r>
                <a:endParaRPr lang="en-US" altLang="zh-CN" sz="2400"/>
              </a:p>
              <a:p>
                <a:pPr marL="0" indent="0">
                  <a:buNone/>
                </a:pPr>
                <a:r>
                  <a:rPr lang="zh-CN" altLang="en-US" sz="2400"/>
                  <a:t>（</a:t>
                </a:r>
                <a:r>
                  <a:rPr lang="en-US" altLang="zh-CN" sz="2400"/>
                  <a:t>d</a:t>
                </a:r>
                <a:r>
                  <a:rPr lang="zh-CN" altLang="en-US" sz="2400"/>
                  <a:t>）</a:t>
                </a:r>
                <a14:m>
                  <m:oMath xmlns:m="http://schemas.openxmlformats.org/officeDocument/2006/math">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𝒑</m:t>
                        </m:r>
                      </m:e>
                    </m:acc>
                  </m:oMath>
                </a14:m>
                <a:r>
                  <a:rPr lang="zh-CN" altLang="en-US" sz="2400"/>
                  <a:t>中的</a:t>
                </a:r>
                <a14:m>
                  <m:oMath xmlns:m="http://schemas.openxmlformats.org/officeDocument/2006/math">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𝟐</m:t>
                            </m:r>
                          </m:sub>
                        </m:sSub>
                      </m:e>
                    </m:acc>
                    <m:r>
                      <a:rPr lang="en-US" altLang="zh-CN" sz="2400" i="1">
                        <a:latin typeface="Cambria Math" panose="02040503050406030204" pitchFamily="18" charset="0"/>
                        <a:cs typeface="Cambria Math" panose="02040503050406030204" pitchFamily="18" charset="0"/>
                        <a:sym typeface="+mn-ea"/>
                      </a:rPr>
                      <m:t> </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𝟑</m:t>
                            </m:r>
                          </m:sub>
                        </m:sSub>
                      </m:e>
                    </m:acc>
                    <m:r>
                      <a:rPr lang="en-US" altLang="zh-CN" sz="2400" i="1">
                        <a:latin typeface="Cambria Math" panose="02040503050406030204" pitchFamily="18" charset="0"/>
                        <a:cs typeface="Cambria Math" panose="02040503050406030204" pitchFamily="18" charset="0"/>
                        <a:sym typeface="+mn-ea"/>
                      </a:rPr>
                      <m:t> </m:t>
                    </m:r>
                    <m:acc>
                      <m:accPr>
                        <m:chr m:val="̅"/>
                        <m:ctrlPr>
                          <a:rPr lang="en-US" altLang="zh-CN" sz="2400" i="1">
                            <a:latin typeface="Cambria Math" panose="02040503050406030204" pitchFamily="18" charset="0"/>
                            <a:cs typeface="Cambria Math" panose="02040503050406030204" pitchFamily="18" charset="0"/>
                          </a:rPr>
                        </m:ctrlPr>
                      </m:accPr>
                      <m:e>
                        <m:r>
                          <a:rPr lang="en-US" altLang="zh-CN" sz="2400" i="1">
                            <a:latin typeface="Cambria Math" panose="02040503050406030204" pitchFamily="18" charset="0"/>
                            <a:cs typeface="Cambria Math" panose="02040503050406030204" pitchFamily="18" charset="0"/>
                          </a:rPr>
                          <m:t> </m:t>
                        </m:r>
                        <m:sSub>
                          <m:sSubPr>
                            <m:ctrlPr>
                              <a:rPr lang="en-US" altLang="zh-CN" sz="2400" i="1">
                                <a:latin typeface="Cambria Math" panose="02040503050406030204" pitchFamily="18" charset="0"/>
                                <a:cs typeface="Cambria Math" panose="02040503050406030204" pitchFamily="18" charset="0"/>
                                <a:sym typeface="+mn-ea"/>
                              </a:rPr>
                            </m:ctrlPr>
                          </m:sSubPr>
                          <m:e>
                            <m:r>
                              <a:rPr lang="en-US" altLang="zh-CN" sz="2400" i="1">
                                <a:latin typeface="Cambria Math" panose="02040503050406030204" pitchFamily="18" charset="0"/>
                                <a:cs typeface="Cambria Math" panose="02040503050406030204" pitchFamily="18" charset="0"/>
                                <a:sym typeface="+mn-ea"/>
                              </a:rPr>
                              <m:t>𝒑</m:t>
                            </m:r>
                          </m:e>
                          <m:sub>
                            <m:r>
                              <a:rPr lang="en-US" altLang="zh-CN" sz="2400" i="1">
                                <a:latin typeface="Cambria Math" panose="02040503050406030204" pitchFamily="18" charset="0"/>
                                <a:cs typeface="Cambria Math" panose="02040503050406030204" pitchFamily="18" charset="0"/>
                                <a:sym typeface="+mn-ea"/>
                              </a:rPr>
                              <m:t>𝟒</m:t>
                            </m:r>
                          </m:sub>
                        </m:sSub>
                      </m:e>
                    </m:acc>
                  </m:oMath>
                </a14:m>
                <a:r>
                  <a:rPr lang="zh-CN" altLang="en-US" sz="2400"/>
                  <a:t>顺序逆转得下个排列</a:t>
                </a:r>
                <a:r>
                  <a:rPr lang="en-US" altLang="zh-CN" sz="2400"/>
                  <a:t>4123</a:t>
                </a:r>
                <a:endParaRPr lang="en-US" altLang="zh-CN" sz="2400"/>
              </a:p>
              <a:p>
                <a:pPr marL="0" indent="0">
                  <a:buNone/>
                </a:pPr>
                <a:endParaRPr lang="en-US" altLang="zh-CN" sz="2400"/>
              </a:p>
              <a:p>
                <a:pPr marL="0" indent="0">
                  <a:buNone/>
                </a:pPr>
                <a:r>
                  <a:rPr lang="zh-CN" altLang="en-US" sz="2400"/>
                  <a:t>当</a:t>
                </a:r>
                <a:r>
                  <a:rPr lang="en-US" altLang="zh-CN" sz="2400"/>
                  <a:t>n=4</a:t>
                </a:r>
                <a:r>
                  <a:rPr lang="zh-CN" altLang="en-US" sz="2400"/>
                  <a:t>时，由字典序法所得的全排列的先后顺序如下：</a:t>
                </a:r>
                <a:endParaRPr lang="zh-CN" altLang="en-US" sz="2400"/>
              </a:p>
              <a:p>
                <a:pPr marL="0" indent="0">
                  <a:buNone/>
                </a:pPr>
                <a:r>
                  <a:rPr lang="en-US" altLang="zh-CN" sz="2400"/>
                  <a:t> 1234    1243   1324    1342   1423  1432    </a:t>
                </a:r>
                <a:endParaRPr lang="en-US" altLang="zh-CN" sz="2400"/>
              </a:p>
              <a:p>
                <a:pPr marL="0" indent="0">
                  <a:buNone/>
                </a:pPr>
                <a:r>
                  <a:rPr lang="en-US" altLang="zh-CN" sz="2400"/>
                  <a:t> 2134    2143   2314    2341   2413   2431</a:t>
                </a:r>
                <a:endParaRPr lang="en-US" altLang="zh-CN" sz="2400"/>
              </a:p>
              <a:p>
                <a:pPr marL="0" indent="0">
                  <a:buNone/>
                </a:pPr>
                <a:r>
                  <a:rPr lang="en-US" altLang="zh-CN" sz="2400"/>
                  <a:t> 3124    3142    3214   3241    3412   3421</a:t>
                </a:r>
                <a:endParaRPr lang="en-US" altLang="zh-CN" sz="2400"/>
              </a:p>
              <a:p>
                <a:pPr marL="0" indent="0">
                  <a:buNone/>
                </a:pPr>
                <a:r>
                  <a:rPr lang="en-US" altLang="zh-CN" sz="2400"/>
                  <a:t> 4123    4132    4213   4231    4312   4321</a:t>
                </a:r>
                <a:endParaRPr lang="en-US" altLang="zh-CN" sz="24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11505" y="1341120"/>
                <a:ext cx="8268970" cy="5052060"/>
              </a:xfrm>
              <a:blipFill rotWithShape="1">
                <a:blip r:embed="rId1"/>
                <a:stretch>
                  <a:fillRect/>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p>
            <a:pPr>
              <a:defRPr/>
            </a:pPr>
            <a:fld id="{0E3976FC-C323-41FD-84E9-99C970E0389F}"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43C0F39B-905C-478D-B19E-CA3A2891A72A}" type="slidenum">
              <a:rPr lang="en-US" altLang="zh-CN"/>
            </a:fld>
            <a:endParaRPr lang="en-US" altLang="zh-CN"/>
          </a:p>
        </p:txBody>
      </p:sp>
    </p:spTree>
  </p:cSld>
  <p:clrMapOvr>
    <a:masterClrMapping/>
  </p:clrMapOvr>
</p:sld>
</file>

<file path=ppt/theme/theme1.xml><?xml version="1.0" encoding="utf-8"?>
<a:theme xmlns:a="http://schemas.openxmlformats.org/drawingml/2006/main" name="1_whu8">
  <a:themeElements>
    <a:clrScheme name="1_whu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whu8">
      <a:majorFont>
        <a:latin typeface="Tahoma"/>
        <a:ea typeface="楷体_GB2312"/>
        <a:cs typeface=""/>
      </a:majorFont>
      <a:minorFont>
        <a:latin typeface="Tahoma"/>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spDef>
    <a:ln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lnDef>
  </a:objectDefaults>
  <a:extraClrSchemeLst>
    <a:extraClrScheme>
      <a:clrScheme name="1_whu8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whu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whu8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1_whu8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whu8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whu8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whu8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whu8 8">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969696"/>
        </a:folHlink>
      </a:clrScheme>
      <a:clrMap bg1="lt1" tx1="dk1" bg2="lt2" tx2="dk2" accent1="accent1" accent2="accent2" accent3="accent3" accent4="accent4" accent5="accent5" accent6="accent6" hlink="hlink" folHlink="folHlink"/>
    </a:extraClrScheme>
    <a:extraClrScheme>
      <a:clrScheme name="1_whu8 9">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008000"/>
        </a:folHlink>
      </a:clrScheme>
      <a:clrMap bg1="lt1" tx1="dk1" bg2="lt2" tx2="dk2" accent1="accent1" accent2="accent2" accent3="accent3" accent4="accent4" accent5="accent5" accent6="accent6" hlink="hlink" folHlink="folHlink"/>
    </a:extraClrScheme>
    <a:extraClrScheme>
      <a:clrScheme name="1_whu8 10">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000000"/>
        </a:hlink>
        <a:folHlink>
          <a:srgbClr val="800080"/>
        </a:folHlink>
      </a:clrScheme>
      <a:clrMap bg1="lt1" tx1="dk1" bg2="lt2" tx2="dk2" accent1="accent1" accent2="accent2" accent3="accent3" accent4="accent4" accent5="accent5" accent6="accent6" hlink="hlink" folHlink="folHlink"/>
    </a:extraClrScheme>
    <a:extraClrScheme>
      <a:clrScheme name="1_whu8 11">
        <a:dk1>
          <a:srgbClr val="C0C0C0"/>
        </a:dk1>
        <a:lt1>
          <a:srgbClr val="FFFFFF"/>
        </a:lt1>
        <a:dk2>
          <a:srgbClr val="7979A5"/>
        </a:dk2>
        <a:lt2>
          <a:srgbClr val="FFFF00"/>
        </a:lt2>
        <a:accent1>
          <a:srgbClr val="7499D0"/>
        </a:accent1>
        <a:accent2>
          <a:srgbClr val="CCCCFF"/>
        </a:accent2>
        <a:accent3>
          <a:srgbClr val="BEBECF"/>
        </a:accent3>
        <a:accent4>
          <a:srgbClr val="DADADA"/>
        </a:accent4>
        <a:accent5>
          <a:srgbClr val="BCCAE4"/>
        </a:accent5>
        <a:accent6>
          <a:srgbClr val="B9B9E7"/>
        </a:accent6>
        <a:hlink>
          <a:srgbClr val="FFFFFF"/>
        </a:hlink>
        <a:folHlink>
          <a:srgbClr val="FFFF00"/>
        </a:folHlink>
      </a:clrScheme>
      <a:clrMap bg1="dk2" tx1="lt1" bg2="dk1" tx2="lt2" accent1="accent1" accent2="accent2" accent3="accent3" accent4="accent4" accent5="accent5" accent6="accent6" hlink="hlink" folHlink="folHlink"/>
    </a:extraClrScheme>
    <a:extraClrScheme>
      <a:clrScheme name="1_whu8 12">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7D7D7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6727</Words>
  <Application>WPS 演示</Application>
  <PresentationFormat>全屏显示(4:3)</PresentationFormat>
  <Paragraphs>508</Paragraphs>
  <Slides>44</Slides>
  <Notes>1</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53</vt:i4>
      </vt:variant>
      <vt:variant>
        <vt:lpstr>幻灯片标题</vt:lpstr>
      </vt:variant>
      <vt:variant>
        <vt:i4>44</vt:i4>
      </vt:variant>
    </vt:vector>
  </HeadingPairs>
  <TitlesOfParts>
    <vt:vector size="113" baseType="lpstr">
      <vt:lpstr>Arial</vt:lpstr>
      <vt:lpstr>宋体</vt:lpstr>
      <vt:lpstr>Wingdings</vt:lpstr>
      <vt:lpstr>Tahoma</vt:lpstr>
      <vt:lpstr>Dotum</vt:lpstr>
      <vt:lpstr>Malgun Gothic</vt:lpstr>
      <vt:lpstr>楷体_GB2312</vt:lpstr>
      <vt:lpstr>新宋体</vt:lpstr>
      <vt:lpstr>Times New Roman</vt:lpstr>
      <vt:lpstr>Cambria Math</vt:lpstr>
      <vt:lpstr>微软雅黑</vt:lpstr>
      <vt:lpstr>Wingdings</vt:lpstr>
      <vt:lpstr>黑体</vt:lpstr>
      <vt:lpstr>Arial Unicode MS</vt:lpstr>
      <vt:lpstr>MS Gothic</vt:lpstr>
      <vt:lpstr>1_whu8</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排列的生成算法</vt:lpstr>
      <vt:lpstr>排列的生成算法</vt:lpstr>
      <vt:lpstr>排列的生成算法</vt:lpstr>
      <vt:lpstr>PowerPoint 演示文稿</vt:lpstr>
      <vt:lpstr>PowerPoint 演示文稿</vt:lpstr>
      <vt:lpstr>PowerPoint 演示文稿</vt:lpstr>
      <vt:lpstr>排列的生成算法</vt:lpstr>
      <vt:lpstr>排列的生成算法</vt:lpstr>
      <vt:lpstr>排列的生成算法</vt:lpstr>
      <vt:lpstr>排列的生成算法</vt:lpstr>
      <vt:lpstr>PowerPoint 演示文稿</vt:lpstr>
      <vt:lpstr>PowerPoint 演示文稿</vt:lpstr>
      <vt:lpstr>作业</vt:lpstr>
      <vt:lpstr>组合的生成</vt:lpstr>
      <vt:lpstr>PowerPoint 演示文稿</vt:lpstr>
      <vt:lpstr>PowerPoint 演示文稿</vt:lpstr>
      <vt:lpstr>1.8 应用举例</vt:lpstr>
      <vt:lpstr>1.8 应用举例</vt:lpstr>
      <vt:lpstr>格路问题1</vt:lpstr>
      <vt:lpstr>格路问题2</vt:lpstr>
      <vt:lpstr>PowerPoint 演示文稿</vt:lpstr>
      <vt:lpstr>1.8 应用举例</vt:lpstr>
      <vt:lpstr>1.8 应用举例</vt:lpstr>
      <vt:lpstr>1.8 应用举例</vt:lpstr>
      <vt:lpstr>1.8 应用举例</vt:lpstr>
      <vt:lpstr>1.8 应用举例</vt:lpstr>
      <vt:lpstr>1.8 应用举例</vt:lpstr>
      <vt:lpstr>PowerPoint 演示文稿</vt:lpstr>
      <vt:lpstr>PowerPoint 演示文稿</vt:lpstr>
      <vt:lpstr>PowerPoint 演示文稿</vt:lpstr>
      <vt:lpstr>PowerPoint 演示文稿</vt:lpstr>
      <vt:lpstr>PowerPoint 演示文稿</vt:lpstr>
      <vt:lpstr>PowerPoint 演示文稿</vt:lpstr>
      <vt:lpstr>课堂习题</vt:lpstr>
      <vt:lpstr>课堂习题</vt:lpstr>
      <vt:lpstr>课堂习题</vt:lpstr>
      <vt:lpstr>PowerPoint 演示文稿</vt:lpstr>
      <vt:lpstr>PowerPoint 演示文稿</vt:lpstr>
      <vt:lpstr>PowerPoint 演示文稿</vt:lpstr>
      <vt:lpstr>课堂习题</vt:lpstr>
      <vt:lpstr>课堂习题</vt:lpstr>
      <vt:lpstr>课堂习题</vt:lpstr>
      <vt:lpstr>课堂习题</vt:lpstr>
      <vt:lpstr>课堂习题</vt:lpstr>
    </vt:vector>
  </TitlesOfParts>
  <Company>UUU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Fortran语言 （Fortran77结构化程序设计）</dc:title>
  <dc:creator>LUO</dc:creator>
  <cp:lastModifiedBy>丁建利</cp:lastModifiedBy>
  <cp:revision>4700</cp:revision>
  <cp:lastPrinted>2018-02-27T01:44:00Z</cp:lastPrinted>
  <dcterms:created xsi:type="dcterms:W3CDTF">1999-02-11T09:02:00Z</dcterms:created>
  <dcterms:modified xsi:type="dcterms:W3CDTF">2025-02-06T04:09:13Z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B3BF248E4C4640EFAA1BC4ECF31D2B98_13</vt:lpwstr>
  </property>
  <property fmtid="{D5CDD505-2E9C-101B-9397-08002B2CF9AE}" pid="3" name="KSOProductBuildVer">
    <vt:lpwstr>2052-12.1.0.19302</vt:lpwstr>
  </property>
</Properties>
</file>