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42"/>
  </p:notesMasterIdLst>
  <p:handoutMasterIdLst>
    <p:handoutMasterId r:id="rId73"/>
  </p:handoutMasterIdLst>
  <p:sldIdLst>
    <p:sldId id="256" r:id="rId4"/>
    <p:sldId id="1158" r:id="rId5"/>
    <p:sldId id="1262" r:id="rId6"/>
    <p:sldId id="1167" r:id="rId7"/>
    <p:sldId id="1259" r:id="rId8"/>
    <p:sldId id="1255" r:id="rId9"/>
    <p:sldId id="1256" r:id="rId10"/>
    <p:sldId id="1160" r:id="rId11"/>
    <p:sldId id="1165" r:id="rId12"/>
    <p:sldId id="1166" r:id="rId13"/>
    <p:sldId id="1168" r:id="rId14"/>
    <p:sldId id="1169" r:id="rId15"/>
    <p:sldId id="1170" r:id="rId16"/>
    <p:sldId id="1257" r:id="rId17"/>
    <p:sldId id="1258" r:id="rId18"/>
    <p:sldId id="1263" r:id="rId19"/>
    <p:sldId id="1171" r:id="rId20"/>
    <p:sldId id="1193" r:id="rId21"/>
    <p:sldId id="1172" r:id="rId22"/>
    <p:sldId id="1173" r:id="rId23"/>
    <p:sldId id="1174" r:id="rId24"/>
    <p:sldId id="1267" r:id="rId25"/>
    <p:sldId id="1175" r:id="rId26"/>
    <p:sldId id="1176" r:id="rId27"/>
    <p:sldId id="1177" r:id="rId28"/>
    <p:sldId id="1268" r:id="rId29"/>
    <p:sldId id="544" r:id="rId30"/>
    <p:sldId id="1272" r:id="rId31"/>
    <p:sldId id="1273" r:id="rId32"/>
    <p:sldId id="386" r:id="rId33"/>
    <p:sldId id="1274" r:id="rId34"/>
    <p:sldId id="1275" r:id="rId35"/>
    <p:sldId id="1178" r:id="rId36"/>
    <p:sldId id="1179" r:id="rId37"/>
    <p:sldId id="1180" r:id="rId38"/>
    <p:sldId id="1181" r:id="rId39"/>
    <p:sldId id="1182" r:id="rId40"/>
    <p:sldId id="1270" r:id="rId41"/>
    <p:sldId id="1269" r:id="rId43"/>
    <p:sldId id="1271" r:id="rId44"/>
    <p:sldId id="1183" r:id="rId45"/>
    <p:sldId id="1188" r:id="rId46"/>
    <p:sldId id="1252" r:id="rId47"/>
    <p:sldId id="1184" r:id="rId48"/>
    <p:sldId id="1185" r:id="rId49"/>
    <p:sldId id="1277" r:id="rId50"/>
    <p:sldId id="1253" r:id="rId51"/>
    <p:sldId id="1186" r:id="rId52"/>
    <p:sldId id="1187" r:id="rId53"/>
    <p:sldId id="1189" r:id="rId54"/>
    <p:sldId id="1190" r:id="rId55"/>
    <p:sldId id="1191" r:id="rId56"/>
    <p:sldId id="1192" r:id="rId57"/>
    <p:sldId id="1194" r:id="rId58"/>
    <p:sldId id="1195" r:id="rId59"/>
    <p:sldId id="1196" r:id="rId60"/>
    <p:sldId id="1197" r:id="rId61"/>
    <p:sldId id="1260" r:id="rId62"/>
    <p:sldId id="1198" r:id="rId63"/>
    <p:sldId id="1199" r:id="rId64"/>
    <p:sldId id="1200" r:id="rId65"/>
    <p:sldId id="1322" r:id="rId66"/>
    <p:sldId id="1323" r:id="rId67"/>
    <p:sldId id="1324" r:id="rId68"/>
    <p:sldId id="1325" r:id="rId69"/>
    <p:sldId id="1326" r:id="rId70"/>
    <p:sldId id="1327" r:id="rId71"/>
    <p:sldId id="1328" r:id="rId72"/>
  </p:sldIdLst>
  <p:sldSz cx="9144000" cy="6858000" type="screen4x3"/>
  <p:notesSz cx="6858000" cy="954532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B4"/>
    <a:srgbClr val="0000C4"/>
    <a:srgbClr val="000099"/>
    <a:srgbClr val="FBFF61"/>
    <a:srgbClr val="C9DFFF"/>
    <a:srgbClr val="C9E4FF"/>
    <a:srgbClr val="E1EDFF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870" autoAdjust="0"/>
  </p:normalViewPr>
  <p:slideViewPr>
    <p:cSldViewPr showGuides="1">
      <p:cViewPr varScale="1">
        <p:scale>
          <a:sx n="79" d="100"/>
          <a:sy n="79" d="100"/>
        </p:scale>
        <p:origin x="157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216"/>
    </p:cViewPr>
  </p:sorterViewPr>
  <p:notesViewPr>
    <p:cSldViewPr>
      <p:cViewPr varScale="1">
        <p:scale>
          <a:sx n="40" d="100"/>
          <a:sy n="40" d="100"/>
        </p:scale>
        <p:origin x="-1482" y="-90"/>
      </p:cViewPr>
      <p:guideLst>
        <p:guide orient="horz" pos="300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24.vml.rels><?xml version="1.0" encoding="UTF-8" standalone="yes"?>
<Relationships xmlns="http://schemas.openxmlformats.org/package/2006/relationships"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2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6.wmf"/><Relationship Id="rId8" Type="http://schemas.openxmlformats.org/officeDocument/2006/relationships/image" Target="../media/image105.wmf"/><Relationship Id="rId7" Type="http://schemas.openxmlformats.org/officeDocument/2006/relationships/image" Target="../media/image104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2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27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6.wmf"/><Relationship Id="rId5" Type="http://schemas.openxmlformats.org/officeDocument/2006/relationships/image" Target="../media/image96.wmf"/><Relationship Id="rId4" Type="http://schemas.openxmlformats.org/officeDocument/2006/relationships/image" Target="../media/image115.wmf"/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1.wmf"/><Relationship Id="rId8" Type="http://schemas.openxmlformats.org/officeDocument/2006/relationships/image" Target="../media/image130.wmf"/><Relationship Id="rId7" Type="http://schemas.openxmlformats.org/officeDocument/2006/relationships/image" Target="../media/image129.wmf"/><Relationship Id="rId6" Type="http://schemas.openxmlformats.org/officeDocument/2006/relationships/image" Target="../media/image128.wmf"/><Relationship Id="rId5" Type="http://schemas.openxmlformats.org/officeDocument/2006/relationships/image" Target="../media/image127.wmf"/><Relationship Id="rId4" Type="http://schemas.openxmlformats.org/officeDocument/2006/relationships/image" Target="../media/image126.wmf"/><Relationship Id="rId3" Type="http://schemas.openxmlformats.org/officeDocument/2006/relationships/image" Target="../media/image125.wmf"/><Relationship Id="rId2" Type="http://schemas.openxmlformats.org/officeDocument/2006/relationships/image" Target="../media/image124.wmf"/><Relationship Id="rId10" Type="http://schemas.openxmlformats.org/officeDocument/2006/relationships/image" Target="../media/image132.wmf"/><Relationship Id="rId1" Type="http://schemas.openxmlformats.org/officeDocument/2006/relationships/image" Target="../media/image123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6780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0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06780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37F9BC-22D5-4865-AC5E-88812F82782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2988" y="715963"/>
            <a:ext cx="4772025" cy="3579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533900"/>
            <a:ext cx="5029200" cy="4295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06780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b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8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067800"/>
            <a:ext cx="2971800" cy="477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CD98732-FDC1-4284-8FD3-88258DBFFE7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拉姆齐定理（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Ramsey‘s Theorem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     </a:t>
            </a:r>
            <a:r>
              <a:rPr lang="en-US" altLang="zh-CN" dirty="0"/>
              <a:t>http://deathking.is-programmer.com/posts/30294.html</a:t>
            </a:r>
            <a:endParaRPr lang="en-US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D98732-FDC1-4284-8FD3-88258DBFFE7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D98732-FDC1-4284-8FD3-88258DBFFE7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解题思路</a:t>
            </a:r>
            <a:endParaRPr lang="zh-CN" altLang="en-US" b="0"/>
          </a:p>
          <a:p>
            <a:pPr algn="l">
              <a:buFont typeface="Wingdings" panose="05000000000000000000" charset="0"/>
              <a:buChar char="Ø"/>
            </a:pPr>
            <a:r>
              <a:rPr lang="zh-CN" altLang="en-US">
                <a:sym typeface="+mn-ea"/>
              </a:rPr>
              <a:t>首先计算数列的前缀和，并对</a:t>
            </a:r>
            <a:r>
              <a:rPr lang="en-US" altLang="zh-CN">
                <a:sym typeface="+mn-ea"/>
              </a:rPr>
              <a:t>n</a:t>
            </a:r>
            <a:r>
              <a:rPr lang="zh-CN" altLang="en-US">
                <a:sym typeface="+mn-ea"/>
              </a:rPr>
              <a:t>取模。</a:t>
            </a:r>
            <a:endParaRPr lang="zh-CN" altLang="en-US" b="0"/>
          </a:p>
          <a:p>
            <a:pPr algn="l">
              <a:buFont typeface="Wingdings" panose="05000000000000000000" charset="0"/>
              <a:buChar char="Ø"/>
            </a:pPr>
            <a:r>
              <a:rPr lang="zh-CN" altLang="en-US">
                <a:sym typeface="+mn-ea"/>
              </a:rPr>
              <a:t>若前缀和取模后的结果中有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，则说明从开始到该位置的子序列之和能被整除。</a:t>
            </a:r>
            <a:endParaRPr lang="zh-CN" altLang="en-US" b="0"/>
          </a:p>
          <a:p>
            <a:pPr algn="l">
              <a:buFont typeface="Wingdings" panose="05000000000000000000" charset="0"/>
              <a:buChar char="Ø"/>
            </a:pPr>
            <a:r>
              <a:rPr lang="zh-CN" altLang="en-US">
                <a:sym typeface="+mn-ea"/>
              </a:rPr>
              <a:t>若没有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，由于模的结果只有</a:t>
            </a:r>
            <a:r>
              <a:rPr lang="en-US" altLang="zh-CN">
                <a:sym typeface="+mn-ea"/>
              </a:rPr>
              <a:t>n-1</a:t>
            </a:r>
            <a:r>
              <a:rPr lang="zh-CN" altLang="en-US">
                <a:sym typeface="+mn-ea"/>
              </a:rPr>
              <a:t>种可能（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n-1</a:t>
            </a:r>
            <a:r>
              <a:rPr lang="zh-CN" altLang="en-US">
                <a:sym typeface="+mn-ea"/>
              </a:rPr>
              <a:t>），而有</a:t>
            </a:r>
            <a:r>
              <a:rPr lang="en-US" altLang="zh-CN">
                <a:sym typeface="+mn-ea"/>
              </a:rPr>
              <a:t>n</a:t>
            </a:r>
            <a:r>
              <a:rPr lang="zh-CN" altLang="en-US">
                <a:sym typeface="+mn-ea"/>
              </a:rPr>
              <a:t>个前缀和的模值，根据抽屉原理，必然存在两个前缀和的模值相等，这两个位置之间的子序列之和就能被整除。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l"/>
            <a:r>
              <a:rPr lang="zh-CN" altLang="en-US"/>
              <a:t>下面是运用抽屉原理和贪心算法的解题思路：</a:t>
            </a:r>
            <a:endParaRPr lang="zh-CN" altLang="en-US"/>
          </a:p>
          <a:p>
            <a:pPr algn="l"/>
            <a:r>
              <a:rPr lang="zh-CN" altLang="en-US"/>
              <a:t>抽屉原理分析</a:t>
            </a:r>
            <a:endParaRPr lang="zh-CN" altLang="en-US"/>
          </a:p>
          <a:p>
            <a:pPr algn="l"/>
            <a:r>
              <a:rPr lang="zh-CN" altLang="en-US"/>
              <a:t>抽屉原理在这里可以辅助我们理解问题的本质。可以把区间【</a:t>
            </a:r>
            <a:r>
              <a:rPr lang="en-US" altLang="zh-CN"/>
              <a:t>1</a:t>
            </a:r>
            <a:r>
              <a:rPr lang="zh-CN" altLang="en-US"/>
              <a:t>，</a:t>
            </a:r>
            <a:r>
              <a:rPr lang="en-US" altLang="zh-CN"/>
              <a:t>m</a:t>
            </a:r>
            <a:r>
              <a:rPr lang="zh-CN" altLang="en-US"/>
              <a:t>】</a:t>
            </a:r>
            <a:r>
              <a:rPr lang="en-US" altLang="zh-CN"/>
              <a:t> </a:t>
            </a:r>
            <a:r>
              <a:rPr lang="zh-CN" altLang="en-US"/>
              <a:t>看作是由</a:t>
            </a:r>
            <a:r>
              <a:rPr lang="en-US" altLang="zh-CN"/>
              <a:t>m </a:t>
            </a:r>
            <a:r>
              <a:rPr lang="zh-CN" altLang="en-US"/>
              <a:t>个连续的</a:t>
            </a:r>
            <a:r>
              <a:rPr lang="en-US" altLang="zh-CN"/>
              <a:t> “</a:t>
            </a:r>
            <a:r>
              <a:rPr lang="zh-CN" altLang="en-US"/>
              <a:t>抽屉</a:t>
            </a:r>
            <a:r>
              <a:rPr lang="en-US" altLang="zh-CN"/>
              <a:t>”</a:t>
            </a:r>
            <a:r>
              <a:rPr lang="zh-CN" altLang="en-US"/>
              <a:t>（每个整数点对应一个抽屉），而给定的</a:t>
            </a:r>
            <a:r>
              <a:rPr lang="en-US" altLang="zh-CN"/>
              <a:t> n</a:t>
            </a:r>
            <a:r>
              <a:rPr lang="zh-CN" altLang="en-US"/>
              <a:t>个闭区间</a:t>
            </a:r>
            <a:r>
              <a:rPr lang="en-US" altLang="zh-CN">
                <a:sym typeface="+mn-ea"/>
              </a:rPr>
              <a:t>[</a:t>
            </a:r>
            <a:r>
              <a:rPr lang="en-US" altLang="en-US" i="1" dirty="0" err="1">
                <a:sym typeface="+mn-ea"/>
              </a:rPr>
              <a:t>a</a:t>
            </a:r>
            <a:r>
              <a:rPr lang="en-US" altLang="en-US" i="1" baseline="-25000" dirty="0" err="1">
                <a:sym typeface="+mn-ea"/>
              </a:rPr>
              <a:t>i</a:t>
            </a:r>
            <a:r>
              <a:rPr lang="en-US" altLang="zh-CN" dirty="0">
                <a:sym typeface="+mn-ea"/>
              </a:rPr>
              <a:t> , </a:t>
            </a:r>
            <a:r>
              <a:rPr lang="en-US" altLang="zh-CN" i="1" dirty="0" err="1">
                <a:sym typeface="+mn-ea"/>
              </a:rPr>
              <a:t>b</a:t>
            </a:r>
            <a:r>
              <a:rPr lang="en-US" altLang="zh-CN" i="1" baseline="-25000" dirty="0" err="1">
                <a:sym typeface="+mn-ea"/>
              </a:rPr>
              <a:t>i</a:t>
            </a:r>
            <a:r>
              <a:rPr lang="en-US" altLang="zh-CN">
                <a:sym typeface="+mn-ea"/>
              </a:rPr>
              <a:t>]</a:t>
            </a:r>
            <a:r>
              <a:rPr lang="en-US" altLang="zh-CN"/>
              <a:t> </a:t>
            </a:r>
            <a:r>
              <a:rPr lang="zh-CN" altLang="en-US"/>
              <a:t>则是用来</a:t>
            </a:r>
            <a:r>
              <a:rPr lang="en-US" altLang="zh-CN"/>
              <a:t> “</a:t>
            </a:r>
            <a:r>
              <a:rPr lang="zh-CN" altLang="en-US"/>
              <a:t>填充</a:t>
            </a:r>
            <a:r>
              <a:rPr lang="en-US" altLang="zh-CN"/>
              <a:t>” </a:t>
            </a:r>
            <a:r>
              <a:rPr lang="zh-CN" altLang="en-US"/>
              <a:t>这些抽屉的</a:t>
            </a:r>
            <a:r>
              <a:rPr lang="en-US" altLang="zh-CN"/>
              <a:t> “</a:t>
            </a:r>
            <a:r>
              <a:rPr lang="zh-CN" altLang="en-US"/>
              <a:t>物品</a:t>
            </a:r>
            <a:r>
              <a:rPr lang="en-US" altLang="zh-CN"/>
              <a:t>”</a:t>
            </a:r>
            <a:r>
              <a:rPr lang="zh-CN" altLang="en-US"/>
              <a:t>。我们的目标是用最少的</a:t>
            </a:r>
            <a:r>
              <a:rPr lang="en-US" altLang="zh-CN"/>
              <a:t> “</a:t>
            </a:r>
            <a:r>
              <a:rPr lang="zh-CN" altLang="en-US"/>
              <a:t>物品</a:t>
            </a:r>
            <a:r>
              <a:rPr lang="en-US" altLang="zh-CN"/>
              <a:t>” </a:t>
            </a:r>
            <a:r>
              <a:rPr lang="zh-CN" altLang="en-US"/>
              <a:t>填满所有</a:t>
            </a:r>
            <a:r>
              <a:rPr lang="en-US" altLang="zh-CN"/>
              <a:t> “</a:t>
            </a:r>
            <a:r>
              <a:rPr lang="zh-CN" altLang="en-US"/>
              <a:t>抽屉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en-US" altLang="zh-CN"/>
              <a:t> </a:t>
            </a:r>
            <a:r>
              <a:rPr lang="zh-CN" altLang="en-US"/>
              <a:t>数据预处理</a:t>
            </a:r>
            <a:endParaRPr lang="zh-CN" altLang="en-US"/>
          </a:p>
          <a:p>
            <a:pPr algn="l"/>
            <a:r>
              <a:rPr lang="zh-CN" altLang="en-US"/>
              <a:t>输入读取：读取输入的</a:t>
            </a:r>
            <a:r>
              <a:rPr lang="en-US" altLang="zh-CN"/>
              <a:t>n  </a:t>
            </a:r>
            <a:r>
              <a:rPr lang="zh-CN" altLang="en-US"/>
              <a:t>和</a:t>
            </a:r>
            <a:r>
              <a:rPr lang="en-US" altLang="zh-CN"/>
              <a:t>m </a:t>
            </a:r>
            <a:r>
              <a:rPr lang="zh-CN" altLang="en-US"/>
              <a:t>，以及</a:t>
            </a:r>
            <a:r>
              <a:rPr lang="en-US" altLang="zh-CN"/>
              <a:t>  </a:t>
            </a:r>
            <a:r>
              <a:rPr lang="zh-CN" altLang="en-US"/>
              <a:t>个区间的左右端点</a:t>
            </a:r>
            <a:r>
              <a:rPr lang="en-US" altLang="zh-CN"/>
              <a:t> </a:t>
            </a:r>
            <a:r>
              <a:rPr lang="en-US" altLang="en-US" i="1" dirty="0" err="1">
                <a:sym typeface="+mn-ea"/>
              </a:rPr>
              <a:t>a</a:t>
            </a:r>
            <a:r>
              <a:rPr lang="en-US" altLang="en-US" i="1" baseline="-25000" dirty="0" err="1">
                <a:sym typeface="+mn-ea"/>
              </a:rPr>
              <a:t>i</a:t>
            </a:r>
            <a:r>
              <a:rPr lang="en-US" altLang="zh-CN" dirty="0">
                <a:sym typeface="+mn-ea"/>
              </a:rPr>
              <a:t> </a:t>
            </a:r>
            <a:r>
              <a:rPr lang="zh-CN" altLang="en-US" dirty="0">
                <a:sym typeface="+mn-ea"/>
              </a:rPr>
              <a:t>和</a:t>
            </a:r>
            <a:r>
              <a:rPr lang="en-US" altLang="zh-CN" i="1" dirty="0" err="1">
                <a:sym typeface="+mn-ea"/>
              </a:rPr>
              <a:t>b</a:t>
            </a:r>
            <a:r>
              <a:rPr lang="en-US" altLang="zh-CN" i="1" baseline="-25000" dirty="0" err="1">
                <a:sym typeface="+mn-ea"/>
              </a:rPr>
              <a:t>i</a:t>
            </a:r>
            <a:r>
              <a:rPr lang="en-US" altLang="zh-CN"/>
              <a:t> 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zh-CN" altLang="en-US"/>
              <a:t>区间排序：将所有区间按照左端点从小到大排序，如果左端点相同，则按照右端点从大到小排序。排序的目的是为了方便后续的贪心选择，优先考虑左端点靠前且覆盖范围大的区间。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1027"/>
            <p:cNvGrpSpPr/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1028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" name="Rectangle 1029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6" name="Group 1030"/>
            <p:cNvGrpSpPr/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1031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" name="Rectangle 1032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Dotum" pitchFamily="34" charset="-127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7" name="Rectangle 1033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Rectangle 1034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Rectangle 1035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Dotu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424268" name="Rectangle 1036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424269" name="Rectangle 103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4" name="Rectangle 1038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1C87F2D-E6E2-4950-AF7E-06ECFEA182C7}" type="datetime1">
              <a:rPr lang="zh-CN" altLang="en-US"/>
            </a:fld>
            <a:endParaRPr lang="en-US" altLang="zh-CN"/>
          </a:p>
        </p:txBody>
      </p:sp>
      <p:sp>
        <p:nvSpPr>
          <p:cNvPr id="15" name="Rectangle 1039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04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1EC9D5E-3DEC-45BB-BBBD-42FC36DC8D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6DB-83AB-4DDF-A6AA-FBDC4BB7A587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48BBE-77F3-4046-95DD-C26D89CF35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45313" y="0"/>
            <a:ext cx="1943100" cy="5743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16013" y="0"/>
            <a:ext cx="5676900" cy="5743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3B405-F678-4E91-A0D4-8A0AEE908655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46458-FD69-47F9-B7B3-B09948C103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0"/>
            <a:ext cx="72739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78413" y="16287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078413" y="37623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48750-53CD-4456-9D49-790970DB01EF}" type="datetime1">
              <a:rPr lang="zh-CN" altLang="en-US"/>
            </a:fld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C7FB-0F10-4BCE-9C2B-05D96D5925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258888" y="0"/>
            <a:ext cx="72739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116013" y="16287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78413" y="16287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116013" y="37623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78413" y="3762375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86222-9480-48F0-ABA3-FFC25C791B47}" type="datetime1">
              <a:rPr lang="zh-CN" altLang="en-US"/>
            </a:fld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28B52-1411-4231-912D-5EE57C1C64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0"/>
            <a:ext cx="72739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8413" y="1628775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1AB21-5AE8-4367-8709-AD8437D331D3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81C49-BFBA-4B5A-988B-ACD9E9E0B0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152400" y="381000"/>
            <a:ext cx="1752600" cy="1752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47800" y="6400800"/>
            <a:ext cx="7010400" cy="457200"/>
          </a:xfrm>
          <a:prstGeom prst="rect">
            <a:avLst/>
          </a:prstGeom>
          <a:solidFill>
            <a:srgbClr val="CBD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7951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7086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795140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828800" y="2667000"/>
            <a:ext cx="6102350" cy="2667000"/>
          </a:xfrm>
        </p:spPr>
        <p:txBody>
          <a:bodyPr/>
          <a:lstStyle>
            <a:lvl1pPr marL="0" indent="0">
              <a:buSzTx/>
              <a:buFont typeface="Wingdings" panose="05000000000000000000" pitchFamily="2" charset="2"/>
              <a:buBlip>
                <a:blip r:embed="rId3"/>
              </a:buBlip>
              <a:defRPr sz="2400"/>
            </a:lvl1pPr>
          </a:lstStyle>
          <a:p>
            <a:r>
              <a:rPr lang="en-US" altLang="zh-CN"/>
              <a:t> </a:t>
            </a:r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1910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1910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133600" cy="6096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248400" cy="6096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926FB-1C83-49DA-8608-4E34BAF08C9B}" type="datetime1">
              <a:rPr lang="zh-CN" altLang="en-US"/>
            </a:fld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B1284-9AB2-40EF-8776-6D78AE8EA9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16013" y="16287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8413" y="16287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492E3-7A42-456E-9EC5-7C9C7F60A922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6721B-EFCF-4772-8034-09E201DEC1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A0913-6899-4387-8E45-5C1778FDE841}" type="datetime1">
              <a:rPr lang="zh-CN" altLang="en-US"/>
            </a:fld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03C56-92D9-42BD-B6EE-228B42E58D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8891F-6DC4-4281-AD63-CFF4F5A19762}" type="datetime1">
              <a:rPr lang="zh-CN" altLang="en-US"/>
            </a:fld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3F56D-0143-4AF1-9326-F3858C9B89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D019D-E53B-48DC-AE19-A98E9505CAEE}" type="datetime1">
              <a:rPr lang="zh-CN" altLang="en-US"/>
            </a:fld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D20A-A3D6-498D-B7C3-507B946BA1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C1D43-AAEF-45C6-8356-B2269C7AB8A7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61159-7FD1-4B0A-A96B-70EDDE815EA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300E5-BF35-47D6-A878-AECC26330EE5}" type="datetime1">
              <a:rPr lang="zh-CN" altLang="en-US"/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4D130-DD78-431B-8E98-B700B44E2BE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390525" y="442913"/>
            <a:ext cx="438150" cy="47466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773113" y="442913"/>
            <a:ext cx="328612" cy="474662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14350" y="865188"/>
            <a:ext cx="422275" cy="47466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884238" y="865188"/>
            <a:ext cx="368300" cy="474662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00013" y="792163"/>
            <a:ext cx="560387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49300" y="179388"/>
            <a:ext cx="31750" cy="10525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15925" y="1125538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0"/>
            <a:ext cx="72739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6287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4232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0"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AC66A4E-6292-4733-8AE3-B699C3A13A62}" type="datetime1">
              <a:rPr lang="zh-CN" altLang="en-US"/>
            </a:fld>
            <a:endParaRPr lang="en-US" altLang="zh-CN"/>
          </a:p>
        </p:txBody>
      </p:sp>
      <p:sp>
        <p:nvSpPr>
          <p:cNvPr id="34232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kumimoji="0"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232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0"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6B8F258-BD82-443F-A862-4AA298C44C6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Tahoma" panose="020B0604030504040204" pitchFamily="34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55000"/>
        <a:buFont typeface="Wingdings" panose="05000000000000000000" pitchFamily="2" charset="2"/>
        <a:buChar char="n"/>
        <a:defRPr kumimoji="1"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807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534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endParaRPr lang="en-US" altLang="zh-CN"/>
          </a:p>
        </p:txBody>
      </p:sp>
      <p:sp>
        <p:nvSpPr>
          <p:cNvPr id="2052" name="Line 1028"/>
          <p:cNvSpPr>
            <a:spLocks noChangeShapeType="1"/>
          </p:cNvSpPr>
          <p:nvPr/>
        </p:nvSpPr>
        <p:spPr bwMode="auto">
          <a:xfrm>
            <a:off x="685800" y="990600"/>
            <a:ext cx="8077200" cy="0"/>
          </a:xfrm>
          <a:prstGeom prst="line">
            <a:avLst/>
          </a:prstGeom>
          <a:noFill/>
          <a:ln w="57150" cmpd="thinThick">
            <a:solidFill>
              <a:srgbClr val="0099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053" name="Rectangle 1029"/>
          <p:cNvSpPr>
            <a:spLocks noChangeArrowheads="1"/>
          </p:cNvSpPr>
          <p:nvPr/>
        </p:nvSpPr>
        <p:spPr bwMode="auto">
          <a:xfrm>
            <a:off x="1371600" y="6400800"/>
            <a:ext cx="7010400" cy="457200"/>
          </a:xfrm>
          <a:prstGeom prst="rect">
            <a:avLst/>
          </a:prstGeom>
          <a:solidFill>
            <a:srgbClr val="CBD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rgbClr val="003399"/>
          </a:solidFill>
          <a:latin typeface="Arial" panose="020B0604020202020204" pitchFamily="34" charset="0"/>
          <a:ea typeface="隶书" panose="020105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90000"/>
        <a:buFont typeface="Wingdings" panose="05000000000000000000" pitchFamily="2" charset="2"/>
        <a:buChar char="n"/>
        <a:defRPr kumimoji="1"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Font typeface="Wingdings" panose="05000000000000000000" pitchFamily="2" charset="2"/>
        <a:buChar char="v"/>
        <a:defRPr kumimoji="1"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600CC"/>
        </a:buClr>
        <a:buFont typeface="Wingdings" panose="05000000000000000000" pitchFamily="2" charset="2"/>
        <a:buChar char="Ø"/>
        <a:defRPr kumimoji="1"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defRPr kumimoji="1" sz="24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defRPr kumimoji="1"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jpe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5.wmf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31.wmf"/><Relationship Id="rId14" Type="http://schemas.openxmlformats.org/officeDocument/2006/relationships/oleObject" Target="../embeddings/oleObject25.bin"/><Relationship Id="rId13" Type="http://schemas.openxmlformats.org/officeDocument/2006/relationships/image" Target="../media/image30.wmf"/><Relationship Id="rId12" Type="http://schemas.openxmlformats.org/officeDocument/2006/relationships/oleObject" Target="../embeddings/oleObject24.bin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23.bin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2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8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38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3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9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4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0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5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3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2.wmf"/><Relationship Id="rId1" Type="http://schemas.openxmlformats.org/officeDocument/2006/relationships/oleObject" Target="../embeddings/oleObject55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wmf"/><Relationship Id="rId1" Type="http://schemas.openxmlformats.org/officeDocument/2006/relationships/oleObject" Target="../embeddings/oleObject57.bin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58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68.wmf"/><Relationship Id="rId1" Type="http://schemas.openxmlformats.org/officeDocument/2006/relationships/oleObject" Target="../embeddings/oleObject60.bin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2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71.wmf"/><Relationship Id="rId1" Type="http://schemas.openxmlformats.org/officeDocument/2006/relationships/oleObject" Target="../embeddings/oleObject6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1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9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78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65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83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82.wmf"/><Relationship Id="rId1" Type="http://schemas.openxmlformats.org/officeDocument/2006/relationships/oleObject" Target="../embeddings/oleObject69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wmf"/><Relationship Id="rId1" Type="http://schemas.openxmlformats.org/officeDocument/2006/relationships/oleObject" Target="../embeddings/oleObject72.bin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6.wmf"/><Relationship Id="rId1" Type="http://schemas.openxmlformats.org/officeDocument/2006/relationships/oleObject" Target="../embeddings/oleObject73.bin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7.wmf"/><Relationship Id="rId1" Type="http://schemas.openxmlformats.org/officeDocument/2006/relationships/oleObject" Target="../embeddings/oleObject74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oleObject" Target="../embeddings/oleObject10.bin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1.wmf"/><Relationship Id="rId1" Type="http://schemas.openxmlformats.org/officeDocument/2006/relationships/oleObject" Target="../embeddings/oleObject75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2.wmf"/><Relationship Id="rId1" Type="http://schemas.openxmlformats.org/officeDocument/2006/relationships/oleObject" Target="../embeddings/oleObject76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wmf"/><Relationship Id="rId8" Type="http://schemas.openxmlformats.org/officeDocument/2006/relationships/oleObject" Target="../embeddings/oleObject81.bin"/><Relationship Id="rId7" Type="http://schemas.openxmlformats.org/officeDocument/2006/relationships/oleObject" Target="../embeddings/oleObject80.bin"/><Relationship Id="rId6" Type="http://schemas.openxmlformats.org/officeDocument/2006/relationships/image" Target="../media/image95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94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93.wmf"/><Relationship Id="rId15" Type="http://schemas.openxmlformats.org/officeDocument/2006/relationships/notesSlide" Target="../notesSlides/notesSlide2.xml"/><Relationship Id="rId14" Type="http://schemas.openxmlformats.org/officeDocument/2006/relationships/vmlDrawing" Target="../drawings/vmlDrawing24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7.wmf"/><Relationship Id="rId11" Type="http://schemas.openxmlformats.org/officeDocument/2006/relationships/oleObject" Target="../embeddings/oleObject83.bin"/><Relationship Id="rId10" Type="http://schemas.openxmlformats.org/officeDocument/2006/relationships/oleObject" Target="../embeddings/oleObject82.bin"/><Relationship Id="rId1" Type="http://schemas.openxmlformats.org/officeDocument/2006/relationships/oleObject" Target="../embeddings/oleObject77.bin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8.bin"/><Relationship Id="rId8" Type="http://schemas.openxmlformats.org/officeDocument/2006/relationships/image" Target="../media/image101.wmf"/><Relationship Id="rId7" Type="http://schemas.openxmlformats.org/officeDocument/2006/relationships/oleObject" Target="../embeddings/oleObject87.bin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99.wmf"/><Relationship Id="rId3" Type="http://schemas.openxmlformats.org/officeDocument/2006/relationships/oleObject" Target="../embeddings/oleObject85.bin"/><Relationship Id="rId20" Type="http://schemas.openxmlformats.org/officeDocument/2006/relationships/vmlDrawing" Target="../drawings/vmlDrawing25.vml"/><Relationship Id="rId2" Type="http://schemas.openxmlformats.org/officeDocument/2006/relationships/image" Target="../media/image98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06.wmf"/><Relationship Id="rId17" Type="http://schemas.openxmlformats.org/officeDocument/2006/relationships/oleObject" Target="../embeddings/oleObject92.bin"/><Relationship Id="rId16" Type="http://schemas.openxmlformats.org/officeDocument/2006/relationships/image" Target="../media/image105.wmf"/><Relationship Id="rId15" Type="http://schemas.openxmlformats.org/officeDocument/2006/relationships/oleObject" Target="../embeddings/oleObject91.bin"/><Relationship Id="rId14" Type="http://schemas.openxmlformats.org/officeDocument/2006/relationships/image" Target="../media/image104.wmf"/><Relationship Id="rId13" Type="http://schemas.openxmlformats.org/officeDocument/2006/relationships/oleObject" Target="../embeddings/oleObject90.bin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89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84.bin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wmf"/><Relationship Id="rId8" Type="http://schemas.openxmlformats.org/officeDocument/2006/relationships/oleObject" Target="../embeddings/oleObject97.bin"/><Relationship Id="rId7" Type="http://schemas.openxmlformats.org/officeDocument/2006/relationships/image" Target="../media/image109.wmf"/><Relationship Id="rId6" Type="http://schemas.openxmlformats.org/officeDocument/2006/relationships/oleObject" Target="../embeddings/oleObject96.bin"/><Relationship Id="rId5" Type="http://schemas.openxmlformats.org/officeDocument/2006/relationships/oleObject" Target="../embeddings/oleObject95.bin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94.bin"/><Relationship Id="rId2" Type="http://schemas.openxmlformats.org/officeDocument/2006/relationships/image" Target="../media/image107.wmf"/><Relationship Id="rId16" Type="http://schemas.openxmlformats.org/officeDocument/2006/relationships/vmlDrawing" Target="../drawings/vmlDrawing26.vml"/><Relationship Id="rId15" Type="http://schemas.openxmlformats.org/officeDocument/2006/relationships/slideLayout" Target="../slideLayouts/slideLayout2.xml"/><Relationship Id="rId14" Type="http://schemas.openxmlformats.org/officeDocument/2006/relationships/oleObject" Target="../embeddings/oleObject101.bin"/><Relationship Id="rId13" Type="http://schemas.openxmlformats.org/officeDocument/2006/relationships/image" Target="../media/image111.wmf"/><Relationship Id="rId12" Type="http://schemas.openxmlformats.org/officeDocument/2006/relationships/oleObject" Target="../embeddings/oleObject100.bin"/><Relationship Id="rId11" Type="http://schemas.openxmlformats.org/officeDocument/2006/relationships/oleObject" Target="../embeddings/oleObject99.bin"/><Relationship Id="rId10" Type="http://schemas.openxmlformats.org/officeDocument/2006/relationships/oleObject" Target="../embeddings/oleObject98.bin"/><Relationship Id="rId1" Type="http://schemas.openxmlformats.org/officeDocument/2006/relationships/oleObject" Target="../embeddings/oleObject93.bin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7.bin"/><Relationship Id="rId8" Type="http://schemas.openxmlformats.org/officeDocument/2006/relationships/oleObject" Target="../embeddings/oleObject106.bin"/><Relationship Id="rId7" Type="http://schemas.openxmlformats.org/officeDocument/2006/relationships/image" Target="../media/image114.wmf"/><Relationship Id="rId6" Type="http://schemas.openxmlformats.org/officeDocument/2006/relationships/oleObject" Target="../embeddings/oleObject105.bin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104.bin"/><Relationship Id="rId3" Type="http://schemas.openxmlformats.org/officeDocument/2006/relationships/oleObject" Target="../embeddings/oleObject103.bin"/><Relationship Id="rId2" Type="http://schemas.openxmlformats.org/officeDocument/2006/relationships/image" Target="../media/image112.wmf"/><Relationship Id="rId16" Type="http://schemas.openxmlformats.org/officeDocument/2006/relationships/vmlDrawing" Target="../drawings/vmlDrawing27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16.wmf"/><Relationship Id="rId13" Type="http://schemas.openxmlformats.org/officeDocument/2006/relationships/oleObject" Target="../embeddings/oleObject109.bin"/><Relationship Id="rId12" Type="http://schemas.openxmlformats.org/officeDocument/2006/relationships/image" Target="../media/image96.wmf"/><Relationship Id="rId11" Type="http://schemas.openxmlformats.org/officeDocument/2006/relationships/oleObject" Target="../embeddings/oleObject108.bin"/><Relationship Id="rId10" Type="http://schemas.openxmlformats.org/officeDocument/2006/relationships/image" Target="../media/image115.wmf"/><Relationship Id="rId1" Type="http://schemas.openxmlformats.org/officeDocument/2006/relationships/oleObject" Target="../embeddings/oleObject102.bin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112.bin"/><Relationship Id="rId4" Type="http://schemas.openxmlformats.org/officeDocument/2006/relationships/image" Target="../media/image118.wmf"/><Relationship Id="rId3" Type="http://schemas.openxmlformats.org/officeDocument/2006/relationships/oleObject" Target="../embeddings/oleObject111.bin"/><Relationship Id="rId2" Type="http://schemas.openxmlformats.org/officeDocument/2006/relationships/image" Target="../media/image117.wmf"/><Relationship Id="rId1" Type="http://schemas.openxmlformats.org/officeDocument/2006/relationships/oleObject" Target="../embeddings/oleObject110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121.wmf"/><Relationship Id="rId3" Type="http://schemas.openxmlformats.org/officeDocument/2006/relationships/oleObject" Target="../embeddings/oleObject114.bin"/><Relationship Id="rId2" Type="http://schemas.openxmlformats.org/officeDocument/2006/relationships/image" Target="../media/image120.wmf"/><Relationship Id="rId1" Type="http://schemas.openxmlformats.org/officeDocument/2006/relationships/oleObject" Target="../embeddings/oleObject113.bin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6.wmf"/><Relationship Id="rId8" Type="http://schemas.openxmlformats.org/officeDocument/2006/relationships/oleObject" Target="../embeddings/oleObject120.bin"/><Relationship Id="rId7" Type="http://schemas.openxmlformats.org/officeDocument/2006/relationships/oleObject" Target="../embeddings/oleObject119.bin"/><Relationship Id="rId6" Type="http://schemas.openxmlformats.org/officeDocument/2006/relationships/image" Target="../media/image125.w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124.wmf"/><Relationship Id="rId3" Type="http://schemas.openxmlformats.org/officeDocument/2006/relationships/oleObject" Target="../embeddings/oleObject117.bin"/><Relationship Id="rId23" Type="http://schemas.openxmlformats.org/officeDocument/2006/relationships/vmlDrawing" Target="../drawings/vmlDrawing30.vml"/><Relationship Id="rId22" Type="http://schemas.openxmlformats.org/officeDocument/2006/relationships/slideLayout" Target="../slideLayouts/slideLayout2.xml"/><Relationship Id="rId21" Type="http://schemas.openxmlformats.org/officeDocument/2006/relationships/image" Target="../media/image132.wmf"/><Relationship Id="rId20" Type="http://schemas.openxmlformats.org/officeDocument/2006/relationships/oleObject" Target="../embeddings/oleObject126.bin"/><Relationship Id="rId2" Type="http://schemas.openxmlformats.org/officeDocument/2006/relationships/image" Target="../media/image123.wmf"/><Relationship Id="rId19" Type="http://schemas.openxmlformats.org/officeDocument/2006/relationships/image" Target="../media/image131.wmf"/><Relationship Id="rId18" Type="http://schemas.openxmlformats.org/officeDocument/2006/relationships/oleObject" Target="../embeddings/oleObject125.bin"/><Relationship Id="rId17" Type="http://schemas.openxmlformats.org/officeDocument/2006/relationships/image" Target="../media/image130.wmf"/><Relationship Id="rId16" Type="http://schemas.openxmlformats.org/officeDocument/2006/relationships/oleObject" Target="../embeddings/oleObject124.bin"/><Relationship Id="rId15" Type="http://schemas.openxmlformats.org/officeDocument/2006/relationships/image" Target="../media/image129.wmf"/><Relationship Id="rId14" Type="http://schemas.openxmlformats.org/officeDocument/2006/relationships/oleObject" Target="../embeddings/oleObject123.bin"/><Relationship Id="rId13" Type="http://schemas.openxmlformats.org/officeDocument/2006/relationships/image" Target="../media/image128.wmf"/><Relationship Id="rId12" Type="http://schemas.openxmlformats.org/officeDocument/2006/relationships/oleObject" Target="../embeddings/oleObject122.bin"/><Relationship Id="rId11" Type="http://schemas.openxmlformats.org/officeDocument/2006/relationships/image" Target="../media/image127.wmf"/><Relationship Id="rId10" Type="http://schemas.openxmlformats.org/officeDocument/2006/relationships/oleObject" Target="../embeddings/oleObject121.bin"/><Relationship Id="rId1" Type="http://schemas.openxmlformats.org/officeDocument/2006/relationships/oleObject" Target="../embeddings/oleObject116.bin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6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21.png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79388" y="1683068"/>
            <a:ext cx="8382000" cy="1938020"/>
          </a:xfrm>
          <a:noFill/>
        </p:spPr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zh-CN" altLang="en-US" sz="6000" b="1" i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6000" b="1" i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6000" b="1" i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部分 </a:t>
            </a:r>
            <a:br>
              <a:rPr lang="zh-CN" altLang="en-US" sz="6000" b="1" i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sz="6000" b="1" i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鸽巢原理</a:t>
            </a:r>
            <a:endParaRPr lang="zh-CN" altLang="en-US" sz="6000" b="1" i="1">
              <a:solidFill>
                <a:srgbClr val="008000"/>
              </a:solidFill>
            </a:endParaRPr>
          </a:p>
        </p:txBody>
      </p:sp>
      <p:sp>
        <p:nvSpPr>
          <p:cNvPr id="7171" name="Text Box 1056"/>
          <p:cNvSpPr txBox="1">
            <a:spLocks noChangeArrowheads="1"/>
          </p:cNvSpPr>
          <p:nvPr/>
        </p:nvSpPr>
        <p:spPr bwMode="auto">
          <a:xfrm>
            <a:off x="0" y="5013325"/>
            <a:ext cx="1258888" cy="1004888"/>
          </a:xfrm>
          <a:prstGeom prst="rect">
            <a:avLst/>
          </a:prstGeom>
          <a:solidFill>
            <a:srgbClr val="D9EDF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9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6600"/>
              </a:buClr>
              <a:buFont typeface="Wingdings" panose="05000000000000000000" pitchFamily="2" charset="2"/>
              <a:buChar char="v"/>
              <a:defRPr kumimoji="1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rgbClr val="6600CC"/>
              </a:buClr>
              <a:buFont typeface="Wingdings" panose="05000000000000000000" pitchFamily="2" charset="2"/>
              <a:buChar char="Ø"/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0">
              <a:latin typeface="Tahoma" panose="020B0604030504040204" pitchFamily="34" charset="0"/>
              <a:ea typeface="Dotum" pitchFamily="34" charset="-127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0">
              <a:latin typeface="Tahoma" panose="020B0604030504040204" pitchFamily="34" charset="0"/>
              <a:ea typeface="Dotum" pitchFamily="34" charset="-127"/>
            </a:endParaRPr>
          </a:p>
        </p:txBody>
      </p:sp>
      <p:pic>
        <p:nvPicPr>
          <p:cNvPr id="7172" name="Picture 5" descr="tb0[1]">
            <a:hlinkClick r:id="rId1" action="ppaction://hlinksldjump"/>
          </p:cNvPr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/>
          <a:stretch>
            <a:fillRect/>
          </a:stretch>
        </p:blipFill>
        <p:spPr>
          <a:xfrm>
            <a:off x="14288" y="4984750"/>
            <a:ext cx="8909050" cy="1389063"/>
          </a:xfr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10FE375-97F4-428B-99C6-FB15EAD272A1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625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0EB0111-DCE8-47B8-814F-117CE12D1EA4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1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</a:rPr>
              <a:t>3.22 </a:t>
            </a:r>
            <a:r>
              <a:rPr lang="zh-CN" altLang="en-US" dirty="0">
                <a:latin typeface="Times New Roman" panose="02020603050405020304" pitchFamily="18" charset="0"/>
              </a:rPr>
              <a:t>设              为三个任意的整数，          为       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              的任一排列，则                                 中至少有一个是偶数。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证             中至少有两个数的奇、偶性相同。</a:t>
            </a: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   不妨设        同为奇数。</a:t>
            </a: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  故        中至少有一个是奇数。</a:t>
            </a: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  所以                    中至少有一个是偶数。</a:t>
            </a:r>
            <a:endParaRPr lang="zh-CN" altLang="en-US" dirty="0"/>
          </a:p>
        </p:txBody>
      </p:sp>
      <p:sp>
        <p:nvSpPr>
          <p:cNvPr id="9626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graphicFrame>
        <p:nvGraphicFramePr>
          <p:cNvPr id="96262" name="Object 14"/>
          <p:cNvGraphicFramePr>
            <a:graphicFrameLocks noChangeAspect="1"/>
          </p:cNvGraphicFramePr>
          <p:nvPr/>
        </p:nvGraphicFramePr>
        <p:xfrm>
          <a:off x="2354263" y="1311275"/>
          <a:ext cx="1296987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558800" imgH="228600" progId="Equation.3">
                  <p:embed/>
                </p:oleObj>
              </mc:Choice>
              <mc:Fallback>
                <p:oleObj name="公式" r:id="rId1" imgW="5588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4263" y="1311275"/>
                        <a:ext cx="1296987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3" name="Object 16"/>
          <p:cNvGraphicFramePr>
            <a:graphicFrameLocks noChangeAspect="1"/>
          </p:cNvGraphicFramePr>
          <p:nvPr/>
        </p:nvGraphicFramePr>
        <p:xfrm>
          <a:off x="6732588" y="1341438"/>
          <a:ext cx="8699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406400" imgH="228600" progId="Equation.3">
                  <p:embed/>
                </p:oleObj>
              </mc:Choice>
              <mc:Fallback>
                <p:oleObj name="公式" r:id="rId3" imgW="4064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1341438"/>
                        <a:ext cx="869950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4" name="Object 18"/>
          <p:cNvGraphicFramePr>
            <a:graphicFrameLocks noChangeAspect="1"/>
          </p:cNvGraphicFramePr>
          <p:nvPr/>
        </p:nvGraphicFramePr>
        <p:xfrm>
          <a:off x="827088" y="1916113"/>
          <a:ext cx="1296987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558800" imgH="228600" progId="Equation.3">
                  <p:embed/>
                </p:oleObj>
              </mc:Choice>
              <mc:Fallback>
                <p:oleObj name="公式" r:id="rId5" imgW="5588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916113"/>
                        <a:ext cx="1296987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5" name="Object 20"/>
          <p:cNvGraphicFramePr>
            <a:graphicFrameLocks noChangeAspect="1"/>
          </p:cNvGraphicFramePr>
          <p:nvPr/>
        </p:nvGraphicFramePr>
        <p:xfrm>
          <a:off x="4716463" y="1944688"/>
          <a:ext cx="29511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1358900" imgH="228600" progId="Equation.3">
                  <p:embed/>
                </p:oleObj>
              </mc:Choice>
              <mc:Fallback>
                <p:oleObj name="公式" r:id="rId7" imgW="13589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944688"/>
                        <a:ext cx="2951162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1110" name="Object 22"/>
          <p:cNvGraphicFramePr>
            <a:graphicFrameLocks noChangeAspect="1"/>
          </p:cNvGraphicFramePr>
          <p:nvPr/>
        </p:nvGraphicFramePr>
        <p:xfrm>
          <a:off x="1331913" y="3068638"/>
          <a:ext cx="12239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558800" imgH="228600" progId="Equation.3">
                  <p:embed/>
                </p:oleObj>
              </mc:Choice>
              <mc:Fallback>
                <p:oleObj name="公式" r:id="rId9" imgW="5588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068638"/>
                        <a:ext cx="1223962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1112" name="Object 24"/>
          <p:cNvGraphicFramePr>
            <a:graphicFrameLocks noChangeAspect="1"/>
          </p:cNvGraphicFramePr>
          <p:nvPr/>
        </p:nvGraphicFramePr>
        <p:xfrm>
          <a:off x="2411413" y="3716338"/>
          <a:ext cx="7921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0" imgW="368300" imgH="215900" progId="Equation.3">
                  <p:embed/>
                </p:oleObj>
              </mc:Choice>
              <mc:Fallback>
                <p:oleObj name="公式" r:id="rId10" imgW="368300" imgH="2159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716338"/>
                        <a:ext cx="792162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1116" name="Object 28"/>
          <p:cNvGraphicFramePr>
            <a:graphicFrameLocks noChangeAspect="1"/>
          </p:cNvGraphicFramePr>
          <p:nvPr/>
        </p:nvGraphicFramePr>
        <p:xfrm>
          <a:off x="1547813" y="4292600"/>
          <a:ext cx="71913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2" imgW="342900" imgH="215900" progId="Equation.3">
                  <p:embed/>
                </p:oleObj>
              </mc:Choice>
              <mc:Fallback>
                <p:oleObj name="公式" r:id="rId12" imgW="342900" imgH="2159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292600"/>
                        <a:ext cx="71913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1118" name="Object 30"/>
          <p:cNvGraphicFramePr>
            <a:graphicFrameLocks noChangeAspect="1"/>
          </p:cNvGraphicFramePr>
          <p:nvPr/>
        </p:nvGraphicFramePr>
        <p:xfrm>
          <a:off x="1979613" y="4868863"/>
          <a:ext cx="18605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4" imgW="888365" imgH="215900" progId="Equation.3">
                  <p:embed/>
                </p:oleObj>
              </mc:Choice>
              <mc:Fallback>
                <p:oleObj name="公式" r:id="rId14" imgW="888365" imgH="2159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868863"/>
                        <a:ext cx="18605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4DECCD1-0E51-4D0B-87D1-211531C6493B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728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B60400E-67D0-4C3D-97AC-ED0653DC608C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31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例</a:t>
            </a:r>
            <a:r>
              <a:rPr lang="en-US" altLang="zh-CN">
                <a:latin typeface="Times New Roman" panose="02020603050405020304" pitchFamily="18" charset="0"/>
              </a:rPr>
              <a:t>3.23 </a:t>
            </a:r>
            <a:r>
              <a:rPr lang="zh-CN" altLang="en-US">
                <a:latin typeface="Times New Roman" panose="02020603050405020304" pitchFamily="18" charset="0"/>
              </a:rPr>
              <a:t>设                  是由</a:t>
            </a:r>
            <a:r>
              <a:rPr lang="en-US" altLang="zh-CN">
                <a:latin typeface="Times New Roman" panose="02020603050405020304" pitchFamily="18" charset="0"/>
              </a:rPr>
              <a:t>1,2</a:t>
            </a:r>
            <a:r>
              <a:rPr lang="zh-CN" altLang="en-US">
                <a:latin typeface="Times New Roman" panose="02020603050405020304" pitchFamily="18" charset="0"/>
              </a:rPr>
              <a:t>组成的序列，已知从其中任意一个数开始的顺序</a:t>
            </a:r>
            <a:r>
              <a:rPr lang="en-US" altLang="zh-CN">
                <a:latin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</a:rPr>
              <a:t>个数的和不超过</a:t>
            </a:r>
            <a:r>
              <a:rPr lang="en-US" altLang="zh-CN">
                <a:latin typeface="Times New Roman" panose="02020603050405020304" pitchFamily="18" charset="0"/>
              </a:rPr>
              <a:t>16</a:t>
            </a:r>
            <a:r>
              <a:rPr lang="zh-CN" altLang="en-US">
                <a:latin typeface="Times New Roman" panose="02020603050405020304" pitchFamily="18" charset="0"/>
              </a:rPr>
              <a:t>，即对                ，恒有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则存在                   ，使得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解 作序列 	</a:t>
            </a:r>
            <a:endParaRPr lang="zh-CN" altLang="en-US"/>
          </a:p>
        </p:txBody>
      </p:sp>
      <p:sp>
        <p:nvSpPr>
          <p:cNvPr id="9728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sp>
        <p:nvSpPr>
          <p:cNvPr id="9728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8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8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8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295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7296" name="Object 14"/>
          <p:cNvGraphicFramePr>
            <a:graphicFrameLocks noChangeAspect="1"/>
          </p:cNvGraphicFramePr>
          <p:nvPr/>
        </p:nvGraphicFramePr>
        <p:xfrm>
          <a:off x="2339975" y="1341438"/>
          <a:ext cx="1873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850900" imgH="228600" progId="Equation.3">
                  <p:embed/>
                </p:oleObj>
              </mc:Choice>
              <mc:Fallback>
                <p:oleObj name="公式" r:id="rId1" imgW="8509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341438"/>
                        <a:ext cx="187325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97" name="Rectangle 1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7298" name="Object 16"/>
          <p:cNvGraphicFramePr>
            <a:graphicFrameLocks noChangeAspect="1"/>
          </p:cNvGraphicFramePr>
          <p:nvPr/>
        </p:nvGraphicFramePr>
        <p:xfrm>
          <a:off x="1714500" y="2357438"/>
          <a:ext cx="1381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621665" imgH="177800" progId="Equation.3">
                  <p:embed/>
                </p:oleObj>
              </mc:Choice>
              <mc:Fallback>
                <p:oleObj name="公式" r:id="rId3" imgW="621665" imgH="1778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357438"/>
                        <a:ext cx="13811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99" name="Rectangle 1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7300" name="Object 18"/>
          <p:cNvGraphicFramePr>
            <a:graphicFrameLocks noChangeAspect="1"/>
          </p:cNvGraphicFramePr>
          <p:nvPr/>
        </p:nvGraphicFramePr>
        <p:xfrm>
          <a:off x="2195513" y="2924175"/>
          <a:ext cx="35226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473200" imgH="228600" progId="Equation.3">
                  <p:embed/>
                </p:oleObj>
              </mc:Choice>
              <mc:Fallback>
                <p:oleObj name="公式" r:id="rId5" imgW="14732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924175"/>
                        <a:ext cx="3522662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7302" name="Object 20"/>
          <p:cNvGraphicFramePr>
            <a:graphicFrameLocks noChangeAspect="1"/>
          </p:cNvGraphicFramePr>
          <p:nvPr/>
        </p:nvGraphicFramePr>
        <p:xfrm>
          <a:off x="1908175" y="3573463"/>
          <a:ext cx="196373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774065" imgH="215900" progId="Equation.3">
                  <p:embed/>
                </p:oleObj>
              </mc:Choice>
              <mc:Fallback>
                <p:oleObj name="公式" r:id="rId7" imgW="774065" imgH="2159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3573463"/>
                        <a:ext cx="1963738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303" name="Rectangle 2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7304" name="Object 22"/>
          <p:cNvGraphicFramePr>
            <a:graphicFrameLocks noChangeAspect="1"/>
          </p:cNvGraphicFramePr>
          <p:nvPr/>
        </p:nvGraphicFramePr>
        <p:xfrm>
          <a:off x="2085975" y="4149725"/>
          <a:ext cx="382111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1536700" imgH="228600" progId="Equation.3">
                  <p:embed/>
                </p:oleObj>
              </mc:Choice>
              <mc:Fallback>
                <p:oleObj name="公式" r:id="rId9" imgW="15367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5975" y="4149725"/>
                        <a:ext cx="3821113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305" name="Rectangle 2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3160" name="Object 24"/>
          <p:cNvGraphicFramePr>
            <a:graphicFrameLocks noChangeAspect="1"/>
          </p:cNvGraphicFramePr>
          <p:nvPr/>
        </p:nvGraphicFramePr>
        <p:xfrm>
          <a:off x="1062038" y="5373688"/>
          <a:ext cx="73072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3060700" imgH="228600" progId="Equation.3">
                  <p:embed/>
                </p:oleObj>
              </mc:Choice>
              <mc:Fallback>
                <p:oleObj name="公式" r:id="rId11" imgW="30607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2038" y="5373688"/>
                        <a:ext cx="7307262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3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A387815-8DE3-4F61-874A-A47149DAB514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830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34CE905-DB7C-44F2-8FAE-AD9DB7960A8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4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421688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/>
              <a:t>由于            ，故                            。</a:t>
            </a: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14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/>
              <a:t>     考虑</a:t>
            </a:r>
            <a:endParaRPr lang="zh-CN" altLang="en-US"/>
          </a:p>
          <a:p>
            <a:pPr marL="571500" indent="-571500" algn="just" eaLnBrk="1" hangingPunct="1">
              <a:spcBef>
                <a:spcPct val="60000"/>
              </a:spcBef>
              <a:buSzTx/>
              <a:buFont typeface="Wingdings" panose="05000000000000000000" pitchFamily="2" charset="2"/>
              <a:buNone/>
            </a:pPr>
            <a:r>
              <a:rPr lang="zh-CN" altLang="en-US"/>
              <a:t>     由                                  知至少有两项相等。但 </a:t>
            </a:r>
            <a:endParaRPr lang="zh-CN" altLang="en-US"/>
          </a:p>
          <a:p>
            <a:pPr marL="571500" indent="-571500" algn="just" eaLnBrk="1" hangingPunct="1">
              <a:spcBef>
                <a:spcPct val="60000"/>
              </a:spcBef>
              <a:buSzTx/>
              <a:buFont typeface="Wingdings" panose="05000000000000000000" pitchFamily="2" charset="2"/>
              <a:buNone/>
            </a:pPr>
            <a:r>
              <a:rPr lang="zh-CN" altLang="en-US"/>
              <a:t>                                  ，</a:t>
            </a:r>
            <a:endParaRPr lang="zh-CN" altLang="en-US"/>
          </a:p>
        </p:txBody>
      </p:sp>
      <p:sp>
        <p:nvSpPr>
          <p:cNvPr id="9830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sp>
        <p:nvSpPr>
          <p:cNvPr id="9831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4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5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6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7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8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1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320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8321" name="Object 14"/>
          <p:cNvGraphicFramePr>
            <a:graphicFrameLocks noChangeAspect="1"/>
          </p:cNvGraphicFramePr>
          <p:nvPr/>
        </p:nvGraphicFramePr>
        <p:xfrm>
          <a:off x="1763713" y="1341438"/>
          <a:ext cx="100171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406400" imgH="228600" progId="Equation.3">
                  <p:embed/>
                </p:oleObj>
              </mc:Choice>
              <mc:Fallback>
                <p:oleObj name="公式" r:id="rId1" imgW="4064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1341438"/>
                        <a:ext cx="1001712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22" name="Rectangle 1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8323" name="Object 16"/>
          <p:cNvGraphicFramePr>
            <a:graphicFrameLocks noChangeAspect="1"/>
          </p:cNvGraphicFramePr>
          <p:nvPr/>
        </p:nvGraphicFramePr>
        <p:xfrm>
          <a:off x="3708400" y="1311275"/>
          <a:ext cx="2808288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079500" imgH="228600" progId="Equation.3">
                  <p:embed/>
                </p:oleObj>
              </mc:Choice>
              <mc:Fallback>
                <p:oleObj name="公式" r:id="rId3" imgW="10795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11275"/>
                        <a:ext cx="2808288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24" name="Rectangle 19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4178" name="Object 18"/>
          <p:cNvGraphicFramePr>
            <a:graphicFrameLocks noChangeAspect="1"/>
          </p:cNvGraphicFramePr>
          <p:nvPr/>
        </p:nvGraphicFramePr>
        <p:xfrm>
          <a:off x="900113" y="1916113"/>
          <a:ext cx="7056437" cy="161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857500" imgH="647700" progId="Equation.3">
                  <p:embed/>
                </p:oleObj>
              </mc:Choice>
              <mc:Fallback>
                <p:oleObj name="公式" r:id="rId5" imgW="2857500" imgH="6477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916113"/>
                        <a:ext cx="7056437" cy="161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26" name="Rectangle 2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4180" name="Object 20"/>
          <p:cNvGraphicFramePr>
            <a:graphicFrameLocks noChangeAspect="1"/>
          </p:cNvGraphicFramePr>
          <p:nvPr/>
        </p:nvGraphicFramePr>
        <p:xfrm>
          <a:off x="1763713" y="3644900"/>
          <a:ext cx="61817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2654300" imgH="228600" progId="Equation.3">
                  <p:embed/>
                </p:oleObj>
              </mc:Choice>
              <mc:Fallback>
                <p:oleObj name="公式" r:id="rId7" imgW="26543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644900"/>
                        <a:ext cx="61817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28" name="Rectangle 2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4182" name="Object 22"/>
          <p:cNvGraphicFramePr>
            <a:graphicFrameLocks noChangeAspect="1"/>
          </p:cNvGraphicFramePr>
          <p:nvPr/>
        </p:nvGraphicFramePr>
        <p:xfrm>
          <a:off x="1403350" y="4437063"/>
          <a:ext cx="33845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1600200" imgH="228600" progId="Equation.3">
                  <p:embed/>
                </p:oleObj>
              </mc:Choice>
              <mc:Fallback>
                <p:oleObj name="公式" r:id="rId9" imgW="16002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437063"/>
                        <a:ext cx="338455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30" name="Rectangle 2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4185" name="Object 25"/>
          <p:cNvGraphicFramePr>
            <a:graphicFrameLocks noChangeAspect="1"/>
          </p:cNvGraphicFramePr>
          <p:nvPr/>
        </p:nvGraphicFramePr>
        <p:xfrm>
          <a:off x="900113" y="5013325"/>
          <a:ext cx="30241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1079500" imgH="228600" progId="Equation.3">
                  <p:embed/>
                </p:oleObj>
              </mc:Choice>
              <mc:Fallback>
                <p:oleObj name="公式" r:id="rId11" imgW="10795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013325"/>
                        <a:ext cx="3024187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32" name="Rectangle 2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4187" name="Object 27"/>
          <p:cNvGraphicFramePr>
            <a:graphicFrameLocks noChangeAspect="1"/>
          </p:cNvGraphicFramePr>
          <p:nvPr/>
        </p:nvGraphicFramePr>
        <p:xfrm>
          <a:off x="4140200" y="5084763"/>
          <a:ext cx="4681538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1968500" imgH="228600" progId="Equation.3">
                  <p:embed/>
                </p:oleObj>
              </mc:Choice>
              <mc:Fallback>
                <p:oleObj name="公式" r:id="rId13" imgW="19685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5084763"/>
                        <a:ext cx="4681538" cy="54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F30F49C-8A07-4A4B-898B-333C19475785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933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7AE1837-9C36-4161-B592-A0692AE7FEB2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5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421688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/>
              <a:t>所以存在                                   ，使得 </a:t>
            </a: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sz="160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/>
              <a:t>     即有</a:t>
            </a:r>
            <a:endParaRPr lang="zh-CN" altLang="en-US"/>
          </a:p>
        </p:txBody>
      </p:sp>
      <p:sp>
        <p:nvSpPr>
          <p:cNvPr id="9933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 dirty="0"/>
              <a:t>鸽巢原理</a:t>
            </a:r>
            <a:endParaRPr lang="zh-CN" altLang="en-US" dirty="0"/>
          </a:p>
        </p:txBody>
      </p:sp>
      <p:sp>
        <p:nvSpPr>
          <p:cNvPr id="9933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3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4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5" name="Rectangle 18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346" name="Rectangle 20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9347" name="Object 19"/>
          <p:cNvGraphicFramePr>
            <a:graphicFrameLocks noChangeAspect="1"/>
          </p:cNvGraphicFramePr>
          <p:nvPr/>
        </p:nvGraphicFramePr>
        <p:xfrm>
          <a:off x="2411413" y="1341438"/>
          <a:ext cx="35020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397000" imgH="228600" progId="Equation.3">
                  <p:embed/>
                </p:oleObj>
              </mc:Choice>
              <mc:Fallback>
                <p:oleObj name="公式" r:id="rId1" imgW="13970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341438"/>
                        <a:ext cx="35020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8" name="Rectangle 22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9349" name="Object 21"/>
          <p:cNvGraphicFramePr>
            <a:graphicFrameLocks noChangeAspect="1"/>
          </p:cNvGraphicFramePr>
          <p:nvPr/>
        </p:nvGraphicFramePr>
        <p:xfrm>
          <a:off x="2916238" y="2060575"/>
          <a:ext cx="187166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761365" imgH="228600" progId="Equation.3">
                  <p:embed/>
                </p:oleObj>
              </mc:Choice>
              <mc:Fallback>
                <p:oleObj name="公式" r:id="rId3" imgW="761365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060575"/>
                        <a:ext cx="1871662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50" name="Rectangle 2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5207" name="Object 23"/>
          <p:cNvGraphicFramePr>
            <a:graphicFrameLocks noChangeAspect="1"/>
          </p:cNvGraphicFramePr>
          <p:nvPr/>
        </p:nvGraphicFramePr>
        <p:xfrm>
          <a:off x="1476375" y="3284538"/>
          <a:ext cx="6913563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895600" imgH="457200" progId="Equation.3">
                  <p:embed/>
                </p:oleObj>
              </mc:Choice>
              <mc:Fallback>
                <p:oleObj name="公式" r:id="rId5" imgW="2895600" imgH="4572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284538"/>
                        <a:ext cx="6913563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5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鸽巢原理</a:t>
            </a:r>
            <a:endParaRPr lang="zh-CN" altLang="en-US" dirty="0"/>
          </a:p>
        </p:txBody>
      </p:sp>
      <p:sp>
        <p:nvSpPr>
          <p:cNvPr id="81923" name="内容占位符 4"/>
          <p:cNvSpPr>
            <a:spLocks noGrp="1"/>
          </p:cNvSpPr>
          <p:nvPr>
            <p:ph idx="1"/>
          </p:nvPr>
        </p:nvSpPr>
        <p:spPr>
          <a:xfrm>
            <a:off x="323529" y="1268761"/>
            <a:ext cx="8280920" cy="532859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例</a:t>
            </a:r>
            <a:r>
              <a:rPr lang="en-US" altLang="zh-CN" dirty="0"/>
              <a:t>3.24</a:t>
            </a:r>
            <a:r>
              <a:rPr lang="zh-CN" altLang="en-US" dirty="0"/>
              <a:t>：一位象棋大师以</a:t>
            </a:r>
            <a:r>
              <a:rPr lang="en-US" altLang="zh-CN" dirty="0"/>
              <a:t>11 </a:t>
            </a:r>
            <a:r>
              <a:rPr lang="zh-CN" altLang="en-US" dirty="0"/>
              <a:t>周时间准备一次比赛，他决定每天至少下一盘棋，为了不至于太累，他限定每一周不多于</a:t>
            </a:r>
            <a:r>
              <a:rPr lang="en-US" altLang="zh-CN" dirty="0"/>
              <a:t>12 </a:t>
            </a:r>
            <a:r>
              <a:rPr lang="zh-CN" altLang="en-US" dirty="0"/>
              <a:t>盘对局，证明，存在连续若干天，在这些天中他恰下了</a:t>
            </a:r>
            <a:r>
              <a:rPr lang="en-US" altLang="zh-CN" dirty="0"/>
              <a:t>21 </a:t>
            </a:r>
            <a:r>
              <a:rPr lang="zh-CN" altLang="en-US" dirty="0"/>
              <a:t>盘棋。</a:t>
            </a:r>
            <a:endParaRPr lang="en-US" altLang="zh-CN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解 ：令</a:t>
            </a:r>
            <a:r>
              <a:rPr lang="en-US" altLang="zh-CN" dirty="0" err="1"/>
              <a:t>a</a:t>
            </a:r>
            <a:r>
              <a:rPr lang="en-US" altLang="zh-CN" baseline="-25000" dirty="0" err="1"/>
              <a:t>i</a:t>
            </a:r>
            <a:r>
              <a:rPr lang="zh-CN" altLang="en-US" dirty="0"/>
              <a:t>是第</a:t>
            </a:r>
            <a:r>
              <a:rPr lang="en-US" altLang="zh-CN" dirty="0"/>
              <a:t>1</a:t>
            </a:r>
            <a:r>
              <a:rPr lang="zh-CN" altLang="en-US" dirty="0"/>
              <a:t>天到第</a:t>
            </a:r>
            <a:r>
              <a:rPr lang="en-US" altLang="zh-CN" dirty="0" err="1"/>
              <a:t>i</a:t>
            </a:r>
            <a:r>
              <a:rPr lang="zh-CN" altLang="en-US" dirty="0"/>
              <a:t>天下的总盘数</a:t>
            </a:r>
            <a:r>
              <a:rPr lang="en-US" altLang="zh-CN" dirty="0"/>
              <a:t>(</a:t>
            </a:r>
            <a:r>
              <a:rPr lang="en-US" altLang="zh-CN" dirty="0" err="1"/>
              <a:t>i</a:t>
            </a:r>
            <a:r>
              <a:rPr lang="en-US" altLang="zh-CN" dirty="0"/>
              <a:t>=1,2,…,77;11</a:t>
            </a:r>
            <a:r>
              <a:rPr lang="zh-CN" altLang="en-US" dirty="0"/>
              <a:t>周共</a:t>
            </a:r>
            <a:r>
              <a:rPr lang="en-US" altLang="zh-CN" dirty="0"/>
              <a:t>77</a:t>
            </a:r>
            <a:r>
              <a:rPr lang="zh-CN" altLang="en-US" dirty="0"/>
              <a:t>天</a:t>
            </a:r>
            <a:r>
              <a:rPr lang="en-US" altLang="zh-CN" dirty="0"/>
              <a:t>)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  则有</a:t>
            </a:r>
            <a:r>
              <a:rPr lang="en-US" altLang="zh-CN" dirty="0"/>
              <a:t>1≤ a</a:t>
            </a:r>
            <a:r>
              <a:rPr lang="en-US" altLang="zh-CN" baseline="-25000" dirty="0"/>
              <a:t>1</a:t>
            </a:r>
            <a:r>
              <a:rPr lang="en-US" altLang="zh-CN" dirty="0"/>
              <a:t>&lt; a</a:t>
            </a:r>
            <a:r>
              <a:rPr lang="en-US" altLang="zh-CN" baseline="-25000" dirty="0"/>
              <a:t>2</a:t>
            </a:r>
            <a:r>
              <a:rPr lang="en-US" altLang="zh-CN" dirty="0"/>
              <a:t>&lt; a</a:t>
            </a:r>
            <a:r>
              <a:rPr lang="en-US" altLang="zh-CN" baseline="-25000" dirty="0"/>
              <a:t>3</a:t>
            </a:r>
            <a:r>
              <a:rPr lang="en-US" altLang="zh-CN" dirty="0"/>
              <a:t>&lt; …&lt;a</a:t>
            </a:r>
            <a:r>
              <a:rPr lang="en-US" altLang="zh-CN" baseline="-25000" dirty="0"/>
              <a:t>77</a:t>
            </a:r>
            <a:r>
              <a:rPr lang="en-US" altLang="zh-CN" dirty="0"/>
              <a:t>≤11*12=132;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</a:t>
            </a:r>
            <a:r>
              <a:rPr lang="zh-CN" altLang="en-US" dirty="0"/>
              <a:t>又考虑序列</a:t>
            </a:r>
            <a:r>
              <a:rPr lang="en-US" altLang="zh-CN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+21,a</a:t>
            </a:r>
            <a:r>
              <a:rPr lang="en-US" altLang="zh-CN" baseline="-25000" dirty="0"/>
              <a:t>2</a:t>
            </a:r>
            <a:r>
              <a:rPr lang="en-US" altLang="zh-CN" dirty="0"/>
              <a:t>+21, …,a</a:t>
            </a:r>
            <a:r>
              <a:rPr lang="en-US" altLang="zh-CN" baseline="-25000" dirty="0"/>
              <a:t>77</a:t>
            </a:r>
            <a:r>
              <a:rPr lang="en-US" altLang="zh-CN" dirty="0"/>
              <a:t>+21,</a:t>
            </a:r>
            <a:r>
              <a:rPr lang="zh-CN" altLang="en-US" dirty="0"/>
              <a:t>则有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      a</a:t>
            </a:r>
            <a:r>
              <a:rPr lang="en-US" altLang="zh-CN" baseline="-25000" dirty="0"/>
              <a:t>1</a:t>
            </a:r>
            <a:r>
              <a:rPr lang="en-US" altLang="zh-CN" dirty="0"/>
              <a:t>+21 &lt;a</a:t>
            </a:r>
            <a:r>
              <a:rPr lang="en-US" altLang="zh-CN" baseline="-25000" dirty="0"/>
              <a:t>2</a:t>
            </a:r>
            <a:r>
              <a:rPr lang="en-US" altLang="zh-CN" dirty="0"/>
              <a:t>+21 &lt; …&lt;a</a:t>
            </a:r>
            <a:r>
              <a:rPr lang="en-US" altLang="zh-CN" baseline="-25000" dirty="0"/>
              <a:t>77</a:t>
            </a:r>
            <a:r>
              <a:rPr lang="en-US" altLang="zh-CN" dirty="0"/>
              <a:t>+21 ≤153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</a:t>
            </a:r>
            <a:r>
              <a:rPr lang="zh-CN" altLang="en-US" dirty="0"/>
              <a:t>下面考虑序列：</a:t>
            </a:r>
            <a:r>
              <a:rPr lang="en-US" altLang="zh-CN" dirty="0"/>
              <a:t> 1≤ a</a:t>
            </a:r>
            <a:r>
              <a:rPr lang="en-US" altLang="zh-CN" baseline="-25000" dirty="0"/>
              <a:t>1</a:t>
            </a:r>
            <a:r>
              <a:rPr lang="en-US" altLang="zh-CN" dirty="0"/>
              <a:t>&lt; a</a:t>
            </a:r>
            <a:r>
              <a:rPr lang="en-US" altLang="zh-CN" baseline="-25000" dirty="0"/>
              <a:t>2</a:t>
            </a:r>
            <a:r>
              <a:rPr lang="en-US" altLang="zh-CN" dirty="0"/>
              <a:t>&lt; a</a:t>
            </a:r>
            <a:r>
              <a:rPr lang="en-US" altLang="zh-CN" baseline="-25000" dirty="0"/>
              <a:t>3</a:t>
            </a:r>
            <a:r>
              <a:rPr lang="en-US" altLang="zh-CN" dirty="0"/>
              <a:t>&lt; …&lt;a</a:t>
            </a:r>
            <a:r>
              <a:rPr lang="en-US" altLang="zh-CN" baseline="-25000" dirty="0"/>
              <a:t>77</a:t>
            </a:r>
            <a:r>
              <a:rPr lang="zh-CN" altLang="en-US" dirty="0"/>
              <a:t>，</a:t>
            </a:r>
            <a:endParaRPr lang="zh-CN" altLang="en-US" dirty="0"/>
          </a:p>
          <a:p>
            <a:pPr>
              <a:buNone/>
            </a:pPr>
            <a:r>
              <a:rPr lang="en-US" altLang="zh-CN" sz="3200" dirty="0"/>
              <a:t>        </a:t>
            </a:r>
            <a:r>
              <a:rPr lang="en-US" altLang="zh-CN" dirty="0"/>
              <a:t>a</a:t>
            </a:r>
            <a:r>
              <a:rPr lang="en-US" altLang="zh-CN" baseline="-25000" dirty="0"/>
              <a:t>1</a:t>
            </a:r>
            <a:r>
              <a:rPr lang="en-US" altLang="zh-CN" dirty="0"/>
              <a:t>+21 &lt;a</a:t>
            </a:r>
            <a:r>
              <a:rPr lang="en-US" altLang="zh-CN" baseline="-25000" dirty="0"/>
              <a:t>2</a:t>
            </a:r>
            <a:r>
              <a:rPr lang="en-US" altLang="zh-CN" dirty="0"/>
              <a:t>+21 &lt; …&lt;a</a:t>
            </a:r>
            <a:r>
              <a:rPr lang="en-US" altLang="zh-CN" baseline="-25000" dirty="0"/>
              <a:t>77</a:t>
            </a:r>
            <a:r>
              <a:rPr lang="en-US" altLang="zh-CN" dirty="0"/>
              <a:t>+21 ≤153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内容占位符 4"/>
          <p:cNvSpPr>
            <a:spLocks noGrp="1"/>
          </p:cNvSpPr>
          <p:nvPr>
            <p:ph idx="1"/>
          </p:nvPr>
        </p:nvSpPr>
        <p:spPr>
          <a:xfrm>
            <a:off x="432073" y="3933056"/>
            <a:ext cx="8429625" cy="2593429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类似题目：</a:t>
            </a:r>
            <a:endParaRPr lang="en-US" altLang="zh-CN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一个学生用</a:t>
            </a:r>
            <a:r>
              <a:rPr lang="en-US" altLang="zh-CN" dirty="0"/>
              <a:t>37 </a:t>
            </a:r>
            <a:r>
              <a:rPr lang="zh-CN" altLang="en-US" dirty="0"/>
              <a:t>天准备考试，据经验她知道复习的总时间不会超过</a:t>
            </a:r>
            <a:r>
              <a:rPr lang="en-US" altLang="zh-CN" dirty="0"/>
              <a:t>60 </a:t>
            </a:r>
            <a:r>
              <a:rPr lang="zh-CN" altLang="en-US" dirty="0"/>
              <a:t>小时，而她又希望每天至少复习</a:t>
            </a:r>
            <a:r>
              <a:rPr lang="en-US" altLang="zh-CN" dirty="0"/>
              <a:t>1 </a:t>
            </a:r>
            <a:r>
              <a:rPr lang="zh-CN" altLang="en-US" dirty="0"/>
              <a:t>小时，证明：不管怎样安排每天复习的小时数，有连续的若干天，其间恰好复习</a:t>
            </a:r>
            <a:r>
              <a:rPr lang="en-US" altLang="zh-CN" dirty="0"/>
              <a:t>13 </a:t>
            </a:r>
            <a:r>
              <a:rPr lang="zh-CN" altLang="en-US" dirty="0"/>
              <a:t>小时。</a:t>
            </a:r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459507" y="1412776"/>
            <a:ext cx="86078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这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154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个数均在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1-153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之间，故必有两个数相等，且容易知道这两个数是一个在前段，一个在后段，</a:t>
            </a:r>
            <a:endParaRPr lang="en-US" altLang="zh-CN" sz="2800" kern="0" dirty="0">
              <a:solidFill>
                <a:srgbClr val="000000"/>
              </a:solidFill>
              <a:latin typeface="Verdana" panose="020B060403050404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即一个为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a</a:t>
            </a:r>
            <a:r>
              <a:rPr lang="en-US" altLang="zh-CN" sz="2800" kern="0" baseline="-2500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i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，一个为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a</a:t>
            </a:r>
            <a:r>
              <a:rPr lang="en-US" altLang="zh-CN" sz="2800" kern="0" baseline="-2500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j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+21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，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a</a:t>
            </a:r>
            <a:r>
              <a:rPr lang="en-US" altLang="zh-CN" sz="2800" kern="0" baseline="-2500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i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=a</a:t>
            </a:r>
            <a:r>
              <a:rPr lang="en-US" altLang="zh-CN" sz="2800" kern="0" baseline="-2500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j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+21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立知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a</a:t>
            </a:r>
            <a:r>
              <a:rPr lang="en-US" altLang="zh-CN" sz="2800" kern="0" baseline="-2500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i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-a</a:t>
            </a:r>
            <a:r>
              <a:rPr lang="en-US" altLang="zh-CN" sz="2800" kern="0" baseline="-2500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j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=21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，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j&lt;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i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即第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j+1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天至第</a:t>
            </a:r>
            <a:r>
              <a:rPr lang="en-US" altLang="zh-CN" sz="2800" kern="0" dirty="0" err="1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i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天之间总共下了</a:t>
            </a:r>
            <a:r>
              <a:rPr lang="en-US" altLang="zh-CN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21</a:t>
            </a:r>
            <a:r>
              <a:rPr lang="zh-CN" altLang="en-US" sz="2800" kern="0" dirty="0">
                <a:solidFill>
                  <a:srgbClr val="000000"/>
                </a:solidFill>
                <a:latin typeface="Verdana" panose="020B0604030504040204"/>
                <a:ea typeface="宋体" panose="02010600030101010101" pitchFamily="2" charset="-122"/>
              </a:rPr>
              <a:t>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鸽巢原理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鸽巢原理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287524" y="1268760"/>
                <a:ext cx="8604956" cy="5256584"/>
              </a:xfrm>
            </p:spPr>
            <p:txBody>
              <a:bodyPr/>
              <a:lstStyle/>
              <a:p>
                <a:r>
                  <a:rPr lang="zh-CN" altLang="en-US" dirty="0"/>
                  <a:t>例</a:t>
                </a:r>
                <a:r>
                  <a:rPr lang="en-US" altLang="zh-CN" dirty="0"/>
                  <a:t>3-30</a:t>
                </a:r>
                <a:r>
                  <a:rPr lang="zh-CN" altLang="en-US" dirty="0"/>
                  <a:t>：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是</a:t>
                </a:r>
                <a:r>
                  <a:rPr lang="en-US" altLang="zh-CN" dirty="0"/>
                  <a:t>9</a:t>
                </a:r>
                <a:r>
                  <a:rPr lang="zh-CN" altLang="en-US" dirty="0"/>
                  <a:t>个正整数的集合，</a:t>
                </a:r>
                <a:r>
                  <a:rPr lang="en-US" altLang="zh-CN" dirty="0"/>
                  <a:t>E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⊆</m:t>
                    </m:r>
                  </m:oMath>
                </a14:m>
                <a:r>
                  <a:rPr lang="en-US" altLang="zh-CN" dirty="0"/>
                  <a:t>X,S(E)</a:t>
                </a:r>
                <a:r>
                  <a:rPr lang="zh-CN" altLang="en-US" dirty="0"/>
                  <a:t>是集合</a:t>
                </a:r>
                <a:r>
                  <a:rPr lang="en-US" altLang="zh-CN" dirty="0"/>
                  <a:t>E</a:t>
                </a:r>
                <a:r>
                  <a:rPr lang="zh-CN" altLang="en-US" dirty="0"/>
                  <a:t>中所有元素的和</a:t>
                </a:r>
                <a:r>
                  <a:rPr lang="en-US" altLang="zh-CN" dirty="0"/>
                  <a:t>.</a:t>
                </a:r>
                <a:r>
                  <a:rPr lang="zh-CN" altLang="en-US" dirty="0"/>
                  <a:t>设</a:t>
                </a:r>
                <a:r>
                  <a:rPr lang="en-US" altLang="zh-CN" dirty="0"/>
                  <a:t>n</a:t>
                </a:r>
                <a:r>
                  <a:rPr lang="zh-CN" altLang="en-US" dirty="0"/>
                  <a:t>是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的元的最大值</a:t>
                </a:r>
                <a:r>
                  <a:rPr lang="en-US" altLang="zh-CN" dirty="0"/>
                  <a:t>.</a:t>
                </a:r>
                <a:r>
                  <a:rPr lang="zh-CN" altLang="en-US" dirty="0"/>
                  <a:t>求</a:t>
                </a:r>
                <a:r>
                  <a:rPr lang="en-US" altLang="zh-CN" dirty="0"/>
                  <a:t>n</a:t>
                </a:r>
                <a:r>
                  <a:rPr lang="zh-CN" altLang="en-US" dirty="0"/>
                  <a:t>的值，使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至少存在两个集合</a:t>
                </a:r>
                <a:r>
                  <a:rPr lang="en-US" altLang="zh-CN" dirty="0"/>
                  <a:t>A</a:t>
                </a:r>
                <a:r>
                  <a:rPr lang="zh-CN" altLang="en-US" dirty="0"/>
                  <a:t>和</a:t>
                </a:r>
                <a:r>
                  <a:rPr lang="en-US" altLang="zh-CN" dirty="0"/>
                  <a:t>B</a:t>
                </a:r>
                <a:r>
                  <a:rPr lang="zh-CN" altLang="en-US" dirty="0"/>
                  <a:t>，使</a:t>
                </a:r>
                <a:r>
                  <a:rPr lang="en-US" altLang="zh-CN" dirty="0"/>
                  <a:t>S(A)= S(B).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   </a:t>
                </a:r>
                <a:r>
                  <a:rPr lang="zh-CN" altLang="en-US" dirty="0"/>
                  <a:t>证明：</a:t>
                </a:r>
                <a:r>
                  <a:rPr lang="en-US" altLang="zh-CN" dirty="0"/>
                  <a:t>E</a:t>
                </a:r>
                <a:r>
                  <a:rPr lang="zh-CN" altLang="en-US" dirty="0"/>
                  <a:t>是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的任意子集，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            S(E)≤n+(n-1)+(n-2)+..+(n-8)=9n- 36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zh-CN" altLang="en-US" dirty="0"/>
                  <a:t>   这说明不同的</a:t>
                </a:r>
                <a:r>
                  <a:rPr lang="en-US" altLang="zh-CN" dirty="0"/>
                  <a:t>S(E)</a:t>
                </a:r>
                <a:r>
                  <a:rPr lang="zh-CN" altLang="en-US" dirty="0"/>
                  <a:t>值最多为</a:t>
                </a:r>
                <a:r>
                  <a:rPr lang="en-US" altLang="zh-CN" dirty="0"/>
                  <a:t>9n-36</a:t>
                </a:r>
                <a:r>
                  <a:rPr lang="zh-CN" altLang="en-US" dirty="0"/>
                  <a:t>个</a:t>
                </a:r>
                <a:r>
                  <a:rPr lang="en-US" altLang="zh-CN" dirty="0"/>
                  <a:t>.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   X</a:t>
                </a:r>
                <a:r>
                  <a:rPr lang="zh-CN" altLang="en-US" dirty="0"/>
                  <a:t>的非空子集的数目为</a:t>
                </a:r>
                <a:r>
                  <a:rPr lang="en-US" altLang="zh-CN" dirty="0"/>
                  <a:t>2</a:t>
                </a:r>
                <a:r>
                  <a:rPr lang="en-US" altLang="zh-CN" baseline="30000" dirty="0"/>
                  <a:t>9</a:t>
                </a:r>
                <a:r>
                  <a:rPr lang="en-US" altLang="zh-CN" dirty="0"/>
                  <a:t>-1=511.</a:t>
                </a:r>
                <a:r>
                  <a:rPr lang="zh-CN" altLang="en-US" dirty="0"/>
                  <a:t>根据鸽巢原理，</a:t>
                </a:r>
                <a:endParaRPr lang="zh-CN" altLang="en-US" dirty="0"/>
              </a:p>
              <a:p>
                <a:pPr marL="0" indent="0">
                  <a:buNone/>
                </a:pPr>
                <a:r>
                  <a:rPr lang="en-US" altLang="zh-CN" dirty="0"/>
                  <a:t>                511≥9n- 36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zh-CN" altLang="en-US" dirty="0"/>
                  <a:t>   是至少存在两个子集的和相等的充分条件</a:t>
                </a:r>
                <a:r>
                  <a:rPr lang="en-US" altLang="zh-CN" dirty="0"/>
                  <a:t>.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   </a:t>
                </a:r>
                <a:r>
                  <a:rPr lang="zh-CN" altLang="en-US" dirty="0"/>
                  <a:t>故有</a:t>
                </a:r>
                <a:r>
                  <a:rPr lang="en-US" altLang="zh-CN" dirty="0"/>
                  <a:t>9≤n≤60. 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dirty="0"/>
                  <a:t>     </a:t>
                </a:r>
                <a:endParaRPr lang="en-US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7524" y="1268760"/>
                <a:ext cx="8604956" cy="5256584"/>
              </a:xfrm>
              <a:blipFill rotWithShape="1">
                <a:blip r:embed="rId1"/>
                <a:stretch>
                  <a:fillRect l="-6" t="-1" r="7" b="-12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87BDAD-1DEA-423E-8E88-D8D5C355BD00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035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170325-6D2F-41F0-905F-138E3940F673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6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569325" cy="5183188"/>
          </a:xfrm>
        </p:spPr>
        <p:txBody>
          <a:bodyPr/>
          <a:lstStyle/>
          <a:p>
            <a:pPr marL="571500" indent="-571500" algn="just" eaLnBrk="1" hangingPunct="1">
              <a:lnSpc>
                <a:spcPct val="13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定理  设                  都是正整数，若有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30000"/>
              </a:lnSpc>
              <a:buSzTx/>
              <a:buFont typeface="Wingdings" panose="05000000000000000000" pitchFamily="2" charset="2"/>
              <a:buChar char="§"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3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只鸽子飞入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个鸽巢，则存在                     ，使得第</a:t>
            </a:r>
            <a:r>
              <a:rPr lang="en-US" altLang="zh-CN">
                <a:latin typeface="Times New Roman" panose="02020603050405020304" pitchFamily="18" charset="0"/>
              </a:rPr>
              <a:t>j</a:t>
            </a:r>
            <a:r>
              <a:rPr lang="zh-CN" altLang="en-US">
                <a:latin typeface="Times New Roman" panose="02020603050405020304" pitchFamily="18" charset="0"/>
              </a:rPr>
              <a:t>个鸽巢至少有       只鸽子。   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3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推论</a:t>
            </a:r>
            <a:r>
              <a:rPr lang="en-US" altLang="zh-CN">
                <a:latin typeface="Times New Roman" panose="02020603050405020304" pitchFamily="18" charset="0"/>
              </a:rPr>
              <a:t>1:</a:t>
            </a:r>
            <a:r>
              <a:rPr lang="zh-CN" altLang="en-US">
                <a:latin typeface="Times New Roman" panose="02020603050405020304" pitchFamily="18" charset="0"/>
              </a:rPr>
              <a:t>设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zh-CN" altLang="en-US">
                <a:latin typeface="Times New Roman" panose="02020603050405020304" pitchFamily="18" charset="0"/>
              </a:rPr>
              <a:t>和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都是正整数，若至少有</a:t>
            </a:r>
            <a:r>
              <a:rPr lang="en-US" altLang="zh-CN">
                <a:latin typeface="Times New Roman" panose="02020603050405020304" pitchFamily="18" charset="0"/>
              </a:rPr>
              <a:t>kn+1</a:t>
            </a:r>
            <a:r>
              <a:rPr lang="zh-CN" altLang="en-US">
                <a:latin typeface="Times New Roman" panose="02020603050405020304" pitchFamily="18" charset="0"/>
              </a:rPr>
              <a:t>只鸽子分配在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个鸽巢里，则至少存在一个鸽巢，使得该鸽巢中至少有</a:t>
            </a:r>
            <a:r>
              <a:rPr lang="en-US" altLang="zh-CN">
                <a:latin typeface="Times New Roman" panose="02020603050405020304" pitchFamily="18" charset="0"/>
              </a:rPr>
              <a:t>k+1</a:t>
            </a:r>
            <a:r>
              <a:rPr lang="zh-CN" altLang="en-US">
                <a:latin typeface="Times New Roman" panose="02020603050405020304" pitchFamily="18" charset="0"/>
              </a:rPr>
              <a:t>只鸽子。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035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鸽巢原理的推广</a:t>
            </a:r>
            <a:endParaRPr lang="zh-CN" altLang="en-US"/>
          </a:p>
        </p:txBody>
      </p:sp>
      <p:sp>
        <p:nvSpPr>
          <p:cNvPr id="10035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5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2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3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4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5" name="Rectangle 1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6" name="Rectangle 17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367" name="Rectangle 19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0368" name="Object 20"/>
          <p:cNvGraphicFramePr>
            <a:graphicFrameLocks noChangeAspect="1"/>
          </p:cNvGraphicFramePr>
          <p:nvPr/>
        </p:nvGraphicFramePr>
        <p:xfrm>
          <a:off x="2268538" y="1341438"/>
          <a:ext cx="15843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61365" imgH="228600" progId="Equation.3">
                  <p:embed/>
                </p:oleObj>
              </mc:Choice>
              <mc:Fallback>
                <p:oleObj name="公式" r:id="rId1" imgW="761365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1341438"/>
                        <a:ext cx="1584325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69" name="Object 22"/>
          <p:cNvGraphicFramePr>
            <a:graphicFrameLocks noChangeAspect="1"/>
          </p:cNvGraphicFramePr>
          <p:nvPr/>
        </p:nvGraphicFramePr>
        <p:xfrm>
          <a:off x="2843213" y="1987550"/>
          <a:ext cx="31686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435100" imgH="228600" progId="Equation.3">
                  <p:embed/>
                </p:oleObj>
              </mc:Choice>
              <mc:Fallback>
                <p:oleObj name="公式" r:id="rId3" imgW="14351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987550"/>
                        <a:ext cx="316865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0" name="Object 24"/>
          <p:cNvGraphicFramePr>
            <a:graphicFrameLocks noChangeAspect="1"/>
          </p:cNvGraphicFramePr>
          <p:nvPr/>
        </p:nvGraphicFramePr>
        <p:xfrm>
          <a:off x="5580063" y="2636838"/>
          <a:ext cx="165576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812165" imgH="203200" progId="Equation.3">
                  <p:embed/>
                </p:oleObj>
              </mc:Choice>
              <mc:Fallback>
                <p:oleObj name="公式" r:id="rId5" imgW="812165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636838"/>
                        <a:ext cx="1655762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1" name="Object 26"/>
          <p:cNvGraphicFramePr>
            <a:graphicFrameLocks noChangeAspect="1"/>
          </p:cNvGraphicFramePr>
          <p:nvPr/>
        </p:nvGraphicFramePr>
        <p:xfrm>
          <a:off x="3348038" y="3141663"/>
          <a:ext cx="3429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165100" imgH="241300" progId="Equation.3">
                  <p:embed/>
                </p:oleObj>
              </mc:Choice>
              <mc:Fallback>
                <p:oleObj name="公式" r:id="rId7" imgW="165100" imgH="2413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3141663"/>
                        <a:ext cx="342900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6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8481B7F-CF5B-4576-A4C5-6C9298705A41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137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406659-777F-42BF-A7E2-37913B96307F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8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8569325" cy="5183187"/>
          </a:xfrm>
        </p:spPr>
        <p:txBody>
          <a:bodyPr/>
          <a:lstStyle/>
          <a:p>
            <a:pPr marL="571500" indent="-571500" algn="just" eaLnBrk="1" hangingPunct="1">
              <a:lnSpc>
                <a:spcPct val="15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推论 </a:t>
            </a:r>
            <a:r>
              <a:rPr lang="en-US" altLang="zh-CN">
                <a:latin typeface="Times New Roman" panose="02020603050405020304" pitchFamily="18" charset="0"/>
              </a:rPr>
              <a:t>2  m</a:t>
            </a:r>
            <a:r>
              <a:rPr lang="zh-CN" altLang="en-US">
                <a:latin typeface="Times New Roman" panose="02020603050405020304" pitchFamily="18" charset="0"/>
              </a:rPr>
              <a:t>只鸽子，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个鸽子巢，则至少有一个鸽子巢里有不少于                 只鸽子。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40000"/>
              </a:lnSpc>
              <a:spcBef>
                <a:spcPct val="60000"/>
              </a:spcBef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证 若每个鸽巢中至多有               只鸽子，则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个鸽巢中最多有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40000"/>
              </a:lnSpc>
              <a:buFont typeface="Wingdings" panose="05000000000000000000" pitchFamily="2" charset="2"/>
              <a:buNone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zh-CN" altLang="en-US" sz="1600">
                <a:latin typeface="Times New Roman" panose="02020603050405020304" pitchFamily="18" charset="0"/>
              </a:rPr>
              <a:t>      </a:t>
            </a:r>
            <a:endParaRPr lang="zh-CN" altLang="en-US" sz="160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只鸽子，与假设矛盾。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138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鸽巢原理的推广</a:t>
            </a:r>
            <a:endParaRPr lang="zh-CN" altLang="en-US"/>
          </a:p>
        </p:txBody>
      </p:sp>
      <p:sp>
        <p:nvSpPr>
          <p:cNvPr id="10138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5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6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7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8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89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90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91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392" name="Rectangle 1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68751" name="Object 15"/>
          <p:cNvGraphicFramePr>
            <a:graphicFrameLocks noChangeAspect="1"/>
          </p:cNvGraphicFramePr>
          <p:nvPr/>
        </p:nvGraphicFramePr>
        <p:xfrm>
          <a:off x="4643438" y="2565400"/>
          <a:ext cx="12366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533400" imgH="444500" progId="Equation.3">
                  <p:embed/>
                </p:oleObj>
              </mc:Choice>
              <mc:Fallback>
                <p:oleObj name="公式" r:id="rId1" imgW="533400" imgH="4445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565400"/>
                        <a:ext cx="12366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94" name="Rectangle 1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68753" name="Object 17"/>
          <p:cNvGraphicFramePr>
            <a:graphicFrameLocks noChangeAspect="1"/>
          </p:cNvGraphicFramePr>
          <p:nvPr/>
        </p:nvGraphicFramePr>
        <p:xfrm>
          <a:off x="3059113" y="4005263"/>
          <a:ext cx="252095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104900" imgH="444500" progId="Equation.3">
                  <p:embed/>
                </p:oleObj>
              </mc:Choice>
              <mc:Fallback>
                <p:oleObj name="公式" r:id="rId3" imgW="1104900" imgH="4445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005263"/>
                        <a:ext cx="252095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96" name="Object 19"/>
          <p:cNvGraphicFramePr>
            <a:graphicFrameLocks noChangeAspect="1"/>
          </p:cNvGraphicFramePr>
          <p:nvPr/>
        </p:nvGraphicFramePr>
        <p:xfrm>
          <a:off x="3132138" y="1773238"/>
          <a:ext cx="151130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735965" imgH="444500" progId="Equation.3">
                  <p:embed/>
                </p:oleObj>
              </mc:Choice>
              <mc:Fallback>
                <p:oleObj name="公式" r:id="rId5" imgW="735965" imgH="4445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1773238"/>
                        <a:ext cx="1511300" cy="90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01A14E-107E-4AD6-9230-82D5BA73800A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240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7C2A198-A564-46CC-91F9-7E216EC162D4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72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推论 </a:t>
            </a:r>
            <a:r>
              <a:rPr lang="en-US" altLang="zh-CN">
                <a:latin typeface="Times New Roman" panose="02020603050405020304" pitchFamily="18" charset="0"/>
              </a:rPr>
              <a:t>3 </a:t>
            </a:r>
            <a:r>
              <a:rPr lang="zh-CN" altLang="en-US">
                <a:latin typeface="Times New Roman" panose="02020603050405020304" pitchFamily="18" charset="0"/>
              </a:rPr>
              <a:t>将                  个球放入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个盒子，则至少有一个盒子有</a:t>
            </a:r>
            <a:r>
              <a:rPr lang="en-US" altLang="zh-CN">
                <a:latin typeface="Times New Roman" panose="02020603050405020304" pitchFamily="18" charset="0"/>
              </a:rPr>
              <a:t>m</a:t>
            </a:r>
            <a:r>
              <a:rPr lang="zh-CN" altLang="en-US">
                <a:latin typeface="Times New Roman" panose="02020603050405020304" pitchFamily="18" charset="0"/>
              </a:rPr>
              <a:t>个球。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推论 </a:t>
            </a:r>
            <a:r>
              <a:rPr lang="en-US" altLang="zh-CN">
                <a:latin typeface="Times New Roman" panose="02020603050405020304" pitchFamily="18" charset="0"/>
              </a:rPr>
              <a:t>4 </a:t>
            </a:r>
            <a:r>
              <a:rPr lang="zh-CN" altLang="en-US">
                <a:latin typeface="Times New Roman" panose="02020603050405020304" pitchFamily="18" charset="0"/>
              </a:rPr>
              <a:t>若                      是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个正整数，而且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则中至少有一个数不小于</a:t>
            </a:r>
            <a:r>
              <a:rPr lang="en-US" altLang="zh-CN"/>
              <a:t>r</a:t>
            </a:r>
            <a:r>
              <a:rPr lang="zh-CN" altLang="en-US"/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240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鸽巢原理的推广</a:t>
            </a:r>
            <a:endParaRPr lang="zh-CN" altLang="en-US"/>
          </a:p>
        </p:txBody>
      </p:sp>
      <p:sp>
        <p:nvSpPr>
          <p:cNvPr id="10240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0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0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0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10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11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12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13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14" name="Rectangle 1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2415" name="Object 14"/>
          <p:cNvGraphicFramePr>
            <a:graphicFrameLocks noChangeAspect="1"/>
          </p:cNvGraphicFramePr>
          <p:nvPr/>
        </p:nvGraphicFramePr>
        <p:xfrm>
          <a:off x="2339975" y="1484313"/>
          <a:ext cx="18256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74065" imgH="203200" progId="Equation.3">
                  <p:embed/>
                </p:oleObj>
              </mc:Choice>
              <mc:Fallback>
                <p:oleObj name="公式" r:id="rId1" imgW="774065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484313"/>
                        <a:ext cx="1825625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6" name="Rectangle 1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7248" name="Object 16"/>
          <p:cNvGraphicFramePr>
            <a:graphicFrameLocks noChangeAspect="1"/>
          </p:cNvGraphicFramePr>
          <p:nvPr/>
        </p:nvGraphicFramePr>
        <p:xfrm>
          <a:off x="2339975" y="2565400"/>
          <a:ext cx="18923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901065" imgH="228600" progId="Equation.3">
                  <p:embed/>
                </p:oleObj>
              </mc:Choice>
              <mc:Fallback>
                <p:oleObj name="公式" r:id="rId3" imgW="901065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565400"/>
                        <a:ext cx="1892300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8" name="Rectangle 1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7250" name="Object 18"/>
          <p:cNvGraphicFramePr>
            <a:graphicFrameLocks noChangeAspect="1"/>
          </p:cNvGraphicFramePr>
          <p:nvPr/>
        </p:nvGraphicFramePr>
        <p:xfrm>
          <a:off x="2484438" y="3213100"/>
          <a:ext cx="345757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600200" imgH="406400" progId="Equation.3">
                  <p:embed/>
                </p:oleObj>
              </mc:Choice>
              <mc:Fallback>
                <p:oleObj name="公式" r:id="rId5" imgW="1600200" imgH="4064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213100"/>
                        <a:ext cx="3457575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F8FB6C2-F87F-4C53-9F66-93F1F8677658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216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AF1696F-E910-421D-B31E-D377D70C9AA4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29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496" y="1268413"/>
            <a:ext cx="8784975" cy="4824412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鸽巢原理：若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个鸽子飞入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r>
              <a:rPr lang="zh-CN" altLang="en-US" dirty="0">
                <a:latin typeface="Times New Roman" panose="02020603050405020304" pitchFamily="18" charset="0"/>
              </a:rPr>
              <a:t>个鸽巢，则至少有一个鸽巢中有两只鸽子。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例如：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 sz="2400" dirty="0">
                <a:latin typeface="Times New Roman" panose="02020603050405020304" pitchFamily="18" charset="0"/>
              </a:rPr>
              <a:t>(1)367</a:t>
            </a:r>
            <a:r>
              <a:rPr lang="zh-CN" altLang="en-US" sz="2400" dirty="0">
                <a:latin typeface="Times New Roman" panose="02020603050405020304" pitchFamily="18" charset="0"/>
              </a:rPr>
              <a:t>个人中必然至少存在两人有相同</a:t>
            </a:r>
            <a:r>
              <a:rPr lang="zh-CN" altLang="en-US" sz="2400">
                <a:latin typeface="Times New Roman" panose="02020603050405020304" pitchFamily="18" charset="0"/>
              </a:rPr>
              <a:t>的生日。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 sz="2400" dirty="0">
                <a:latin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</a:rPr>
              <a:t>抽屉里有</a:t>
            </a:r>
            <a:r>
              <a:rPr lang="en-US" altLang="zh-CN" sz="2400" dirty="0">
                <a:latin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</a:rPr>
              <a:t>双手套散开放着</a:t>
            </a:r>
            <a:r>
              <a:rPr lang="en-US" altLang="zh-CN" sz="2400" dirty="0">
                <a:latin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</a:rPr>
              <a:t>从中任取出</a:t>
            </a:r>
            <a:r>
              <a:rPr lang="en-US" altLang="zh-CN" sz="2400" dirty="0">
                <a:latin typeface="Times New Roman" panose="02020603050405020304" pitchFamily="18" charset="0"/>
              </a:rPr>
              <a:t>11</a:t>
            </a:r>
            <a:r>
              <a:rPr lang="zh-CN" altLang="en-US" sz="2400" dirty="0">
                <a:latin typeface="Times New Roman" panose="02020603050405020304" pitchFamily="18" charset="0"/>
              </a:rPr>
              <a:t>只，其中至少有一对是成双的。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---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鸽巢原理因此也叫抽屉原则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 sz="2400" dirty="0">
                <a:latin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</a:rPr>
              <a:t>某次会议有</a:t>
            </a:r>
            <a:r>
              <a:rPr lang="en-US" altLang="zh-CN" sz="2400" dirty="0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位代表列席，每位代表认识其中某些人，则至少有两人认识的人数相等。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 sz="2400" dirty="0">
                <a:latin typeface="Times New Roman" panose="02020603050405020304" pitchFamily="18" charset="0"/>
              </a:rPr>
              <a:t>(4)</a:t>
            </a:r>
            <a:r>
              <a:rPr lang="zh-CN" altLang="en-US" sz="2400" dirty="0">
                <a:latin typeface="Times New Roman" panose="02020603050405020304" pitchFamily="18" charset="0"/>
              </a:rPr>
              <a:t>给定</a:t>
            </a:r>
            <a:r>
              <a:rPr lang="en-US" altLang="zh-CN" sz="2400" dirty="0">
                <a:latin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</a:rPr>
              <a:t>个不同的正整数</a:t>
            </a:r>
            <a:r>
              <a:rPr lang="en-US" altLang="zh-CN" sz="2400" dirty="0">
                <a:latin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</a:rPr>
              <a:t>其中至少有</a:t>
            </a:r>
            <a:r>
              <a:rPr lang="en-US" altLang="zh-CN" sz="24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个数的和被</a:t>
            </a:r>
            <a:r>
              <a:rPr lang="en-US" altLang="zh-CN" sz="24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除尽。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endParaRPr lang="zh-CN" altLang="en-US" dirty="0"/>
          </a:p>
        </p:txBody>
      </p:sp>
      <p:sp>
        <p:nvSpPr>
          <p:cNvPr id="9216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sp>
        <p:nvSpPr>
          <p:cNvPr id="9216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5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6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8" name="Rectangle 1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9" name="Rectangle 1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日期占位符 5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88ADC31-28CE-4884-B474-1140683C4CE2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3427" name="灯片编号占位符 7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6F84689-FD4C-42EE-BB25-C7715649DEF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3428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例 </a:t>
            </a:r>
            <a:endParaRPr lang="zh-CN" altLang="en-US"/>
          </a:p>
        </p:txBody>
      </p:sp>
      <p:sp>
        <p:nvSpPr>
          <p:cNvPr id="10342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413"/>
            <a:ext cx="8820150" cy="4681537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 sz="2400" dirty="0"/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</a:rPr>
              <a:t>3.25 </a:t>
            </a:r>
            <a:r>
              <a:rPr lang="zh-CN" altLang="en-US" dirty="0">
                <a:latin typeface="Times New Roman" panose="02020603050405020304" pitchFamily="18" charset="0"/>
              </a:rPr>
              <a:t>设                       是由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个</a:t>
            </a:r>
            <a:r>
              <a:rPr lang="en-US" altLang="zh-CN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个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组成的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位二进制数串；                    是任意的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位二进制数串。现将</a:t>
            </a:r>
            <a:r>
              <a:rPr lang="en-US" altLang="zh-CN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分别记入如图</a:t>
            </a:r>
            <a:r>
              <a:rPr lang="en-US" altLang="zh-CN" dirty="0">
                <a:latin typeface="Times New Roman" panose="02020603050405020304" pitchFamily="18" charset="0"/>
              </a:rPr>
              <a:t>(A)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(B)</a:t>
            </a:r>
            <a:r>
              <a:rPr lang="zh-CN" altLang="en-US" dirty="0">
                <a:latin typeface="Times New Roman" panose="02020603050405020304" pitchFamily="18" charset="0"/>
              </a:rPr>
              <a:t>两个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个格子，分别得到</a:t>
            </a:r>
            <a:r>
              <a:rPr lang="en-US" altLang="zh-CN" dirty="0">
                <a:latin typeface="Times New Roman" panose="02020603050405020304" pitchFamily="18" charset="0"/>
              </a:rPr>
              <a:t>(A)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(B)</a:t>
            </a:r>
            <a:r>
              <a:rPr lang="zh-CN" altLang="en-US" dirty="0">
                <a:latin typeface="Times New Roman" panose="02020603050405020304" pitchFamily="18" charset="0"/>
              </a:rPr>
              <a:t>两种图象，并把两个</a:t>
            </a:r>
            <a:r>
              <a:rPr lang="en-US" altLang="zh-CN" dirty="0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连接得</a:t>
            </a:r>
            <a:r>
              <a:rPr lang="en-US" altLang="zh-CN" dirty="0">
                <a:latin typeface="Times New Roman" panose="02020603050405020304" pitchFamily="18" charset="0"/>
              </a:rPr>
              <a:t>40</a:t>
            </a:r>
            <a:r>
              <a:rPr lang="zh-CN" altLang="en-US" dirty="0">
                <a:latin typeface="Times New Roman" panose="02020603050405020304" pitchFamily="18" charset="0"/>
              </a:rPr>
              <a:t>位二进制数                                  </a:t>
            </a:r>
            <a:r>
              <a:rPr lang="en-US" altLang="zh-CN" dirty="0"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latin typeface="Times New Roman" panose="02020603050405020304" pitchFamily="18" charset="0"/>
              </a:rPr>
              <a:t>它的图象为</a:t>
            </a:r>
            <a:r>
              <a:rPr lang="en-US" altLang="zh-CN" dirty="0">
                <a:latin typeface="Times New Roman" panose="02020603050405020304" pitchFamily="18" charset="0"/>
              </a:rPr>
              <a:t>(C)</a:t>
            </a:r>
            <a:r>
              <a:rPr lang="zh-CN" altLang="en-US" dirty="0">
                <a:latin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43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4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5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6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7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8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3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40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3441" name="Object 14"/>
          <p:cNvGraphicFramePr>
            <a:graphicFrameLocks noChangeAspect="1"/>
          </p:cNvGraphicFramePr>
          <p:nvPr/>
        </p:nvGraphicFramePr>
        <p:xfrm>
          <a:off x="2195513" y="1341438"/>
          <a:ext cx="21526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914400" imgH="228600" progId="Equation.3">
                  <p:embed/>
                </p:oleObj>
              </mc:Choice>
              <mc:Fallback>
                <p:oleObj name="公式" r:id="rId1" imgW="9144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341438"/>
                        <a:ext cx="2152650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42" name="Rectangle 1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3443" name="Object 16"/>
          <p:cNvGraphicFramePr>
            <a:graphicFrameLocks noChangeAspect="1"/>
          </p:cNvGraphicFramePr>
          <p:nvPr/>
        </p:nvGraphicFramePr>
        <p:xfrm>
          <a:off x="2973388" y="1858963"/>
          <a:ext cx="20304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889000" imgH="228600" progId="Equation.3">
                  <p:embed/>
                </p:oleObj>
              </mc:Choice>
              <mc:Fallback>
                <p:oleObj name="公式" r:id="rId3" imgW="8890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3388" y="1858963"/>
                        <a:ext cx="2030412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03" name="Rectangle 30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3504" name="Object 306"/>
          <p:cNvGraphicFramePr>
            <a:graphicFrameLocks noChangeAspect="1"/>
          </p:cNvGraphicFramePr>
          <p:nvPr/>
        </p:nvGraphicFramePr>
        <p:xfrm>
          <a:off x="2192338" y="3402013"/>
          <a:ext cx="28082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219200" imgH="228600" progId="Equation.3">
                  <p:embed/>
                </p:oleObj>
              </mc:Choice>
              <mc:Fallback>
                <p:oleObj name="公式" r:id="rId5" imgW="1219200" imgH="228600" progId="Equation.3">
                  <p:embed/>
                  <p:pic>
                    <p:nvPicPr>
                      <p:cNvPr id="0" name="Object 3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2338" y="3402013"/>
                        <a:ext cx="2808287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Group 294"/>
          <p:cNvGraphicFramePr>
            <a:graphicFrameLocks noGrp="1"/>
          </p:cNvGraphicFramePr>
          <p:nvPr/>
        </p:nvGraphicFramePr>
        <p:xfrm>
          <a:off x="1115691" y="4411563"/>
          <a:ext cx="3311525" cy="457200"/>
        </p:xfrm>
        <a:graphic>
          <a:graphicData uri="http://schemas.openxmlformats.org/drawingml/2006/table">
            <a:tbl>
              <a:tblPr/>
              <a:tblGrid>
                <a:gridCol w="474662"/>
                <a:gridCol w="460375"/>
                <a:gridCol w="490538"/>
                <a:gridCol w="950912"/>
                <a:gridCol w="431800"/>
                <a:gridCol w="50323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Group 283"/>
          <p:cNvGraphicFramePr/>
          <p:nvPr/>
        </p:nvGraphicFramePr>
        <p:xfrm>
          <a:off x="1114104" y="5564088"/>
          <a:ext cx="6321690" cy="457200"/>
        </p:xfrm>
        <a:graphic>
          <a:graphicData uri="http://schemas.openxmlformats.org/drawingml/2006/table">
            <a:tbl>
              <a:tblPr/>
              <a:tblGrid>
                <a:gridCol w="456912"/>
                <a:gridCol w="455062"/>
                <a:gridCol w="456910"/>
                <a:gridCol w="1010013"/>
                <a:gridCol w="922119"/>
                <a:gridCol w="452314"/>
                <a:gridCol w="376700"/>
                <a:gridCol w="1816891"/>
                <a:gridCol w="374769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Group 305"/>
          <p:cNvGraphicFramePr>
            <a:graphicFrameLocks noGrp="1"/>
          </p:cNvGraphicFramePr>
          <p:nvPr/>
        </p:nvGraphicFramePr>
        <p:xfrm>
          <a:off x="5219378" y="4411563"/>
          <a:ext cx="3311525" cy="457200"/>
        </p:xfrm>
        <a:graphic>
          <a:graphicData uri="http://schemas.openxmlformats.org/drawingml/2006/table">
            <a:tbl>
              <a:tblPr/>
              <a:tblGrid>
                <a:gridCol w="474663"/>
                <a:gridCol w="460375"/>
                <a:gridCol w="490537"/>
                <a:gridCol w="1054100"/>
                <a:gridCol w="401638"/>
                <a:gridCol w="430212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 Box 242"/>
          <p:cNvSpPr txBox="1">
            <a:spLocks noChangeArrowheads="1"/>
          </p:cNvSpPr>
          <p:nvPr/>
        </p:nvSpPr>
        <p:spPr bwMode="auto">
          <a:xfrm>
            <a:off x="323528" y="4340125"/>
            <a:ext cx="7191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Dotum" pitchFamily="34" charset="-127"/>
              </a:rPr>
              <a:t>(A)</a:t>
            </a:r>
            <a:endParaRPr lang="en-US" altLang="zh-CN" dirty="0">
              <a:latin typeface="Times New Roman" panose="02020603050405020304" pitchFamily="18" charset="0"/>
              <a:ea typeface="Dotum" pitchFamily="34" charset="-127"/>
            </a:endParaRPr>
          </a:p>
        </p:txBody>
      </p:sp>
      <p:sp>
        <p:nvSpPr>
          <p:cNvPr id="35" name="Text Box 243"/>
          <p:cNvSpPr txBox="1">
            <a:spLocks noChangeArrowheads="1"/>
          </p:cNvSpPr>
          <p:nvPr/>
        </p:nvSpPr>
        <p:spPr bwMode="auto">
          <a:xfrm>
            <a:off x="4427216" y="4340125"/>
            <a:ext cx="7191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Dotum" pitchFamily="34" charset="-127"/>
              </a:rPr>
              <a:t> (B)</a:t>
            </a:r>
            <a:endParaRPr lang="en-US" altLang="zh-CN" dirty="0">
              <a:latin typeface="Times New Roman" panose="02020603050405020304" pitchFamily="18" charset="0"/>
              <a:ea typeface="Dotum" pitchFamily="34" charset="-127"/>
            </a:endParaRPr>
          </a:p>
        </p:txBody>
      </p:sp>
      <p:sp>
        <p:nvSpPr>
          <p:cNvPr id="36" name="Text Box 244"/>
          <p:cNvSpPr txBox="1">
            <a:spLocks noChangeArrowheads="1"/>
          </p:cNvSpPr>
          <p:nvPr/>
        </p:nvSpPr>
        <p:spPr bwMode="auto">
          <a:xfrm>
            <a:off x="394966" y="5491063"/>
            <a:ext cx="719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Dotum" pitchFamily="34" charset="-127"/>
              </a:rPr>
              <a:t>(C)</a:t>
            </a:r>
            <a:endParaRPr lang="en-US" altLang="zh-CN">
              <a:latin typeface="Times New Roman" panose="02020603050405020304" pitchFamily="18" charset="0"/>
              <a:ea typeface="Dotum" pitchFamily="34" charset="-127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3919217" y="5564088"/>
            <a:ext cx="0" cy="4460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6612286" y="5584205"/>
            <a:ext cx="0" cy="4349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169868" y="4470886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</a:t>
            </a:r>
            <a:endParaRPr lang="zh-CN" altLang="en-US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570496" y="4463534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</a:t>
            </a:r>
            <a:endParaRPr lang="zh-CN" altLang="en-US" sz="1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3466980" y="4458773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a19</a:t>
            </a:r>
            <a:endParaRPr lang="zh-CN" altLang="en-US" sz="16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941696" y="4463534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a20</a:t>
            </a:r>
            <a:endParaRPr lang="zh-CN" altLang="en-US" sz="1600" dirty="0"/>
          </a:p>
        </p:txBody>
      </p:sp>
      <p:sp>
        <p:nvSpPr>
          <p:cNvPr id="44" name="文本框 43"/>
          <p:cNvSpPr txBox="1"/>
          <p:nvPr/>
        </p:nvSpPr>
        <p:spPr>
          <a:xfrm>
            <a:off x="5256011" y="4456489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5656639" y="4449137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7647483" y="4456182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47" name="文本框 46"/>
          <p:cNvSpPr txBox="1"/>
          <p:nvPr/>
        </p:nvSpPr>
        <p:spPr>
          <a:xfrm>
            <a:off x="8063302" y="4449137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  <p:sp>
        <p:nvSpPr>
          <p:cNvPr id="48" name="文本框 47"/>
          <p:cNvSpPr txBox="1"/>
          <p:nvPr/>
        </p:nvSpPr>
        <p:spPr>
          <a:xfrm>
            <a:off x="1211686" y="5680625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49" name="文本框 48"/>
          <p:cNvSpPr txBox="1"/>
          <p:nvPr/>
        </p:nvSpPr>
        <p:spPr>
          <a:xfrm>
            <a:off x="1612314" y="5673273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50" name="文本框 49"/>
          <p:cNvSpPr txBox="1"/>
          <p:nvPr/>
        </p:nvSpPr>
        <p:spPr>
          <a:xfrm>
            <a:off x="3466979" y="5623411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51" name="文本框 50"/>
          <p:cNvSpPr txBox="1"/>
          <p:nvPr/>
        </p:nvSpPr>
        <p:spPr>
          <a:xfrm>
            <a:off x="3915764" y="5631349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  <p:sp>
        <p:nvSpPr>
          <p:cNvPr id="52" name="矩形 51"/>
          <p:cNvSpPr/>
          <p:nvPr/>
        </p:nvSpPr>
        <p:spPr>
          <a:xfrm>
            <a:off x="5781419" y="549106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1" hangingPunct="1"/>
            <a:r>
              <a:rPr lang="en-US" altLang="zh-CN" b="1" dirty="0">
                <a:latin typeface="Times New Roman" panose="02020603050405020304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452046" y="5608617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54" name="文本框 53"/>
          <p:cNvSpPr txBox="1"/>
          <p:nvPr/>
        </p:nvSpPr>
        <p:spPr>
          <a:xfrm>
            <a:off x="4852674" y="5601265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6589751" y="5626683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56" name="文本框 55"/>
          <p:cNvSpPr txBox="1"/>
          <p:nvPr/>
        </p:nvSpPr>
        <p:spPr>
          <a:xfrm>
            <a:off x="6995005" y="5635789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E53FF6-DC34-44AB-B529-BDF810C2E57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445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F781AE8-BD10-40F1-A54E-0490BC7FFE2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9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642350" cy="5111750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证明存在某一配合可以使图象</a:t>
            </a:r>
            <a:r>
              <a:rPr lang="en-US" altLang="zh-CN" dirty="0">
                <a:latin typeface="Times New Roman" panose="02020603050405020304" pitchFamily="18" charset="0"/>
              </a:rPr>
              <a:t>(C)</a:t>
            </a:r>
            <a:r>
              <a:rPr lang="zh-CN" altLang="en-US" dirty="0">
                <a:latin typeface="Times New Roman" panose="02020603050405020304" pitchFamily="18" charset="0"/>
              </a:rPr>
              <a:t>上某相连的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格正好和图象</a:t>
            </a:r>
            <a:r>
              <a:rPr lang="en-US" altLang="zh-CN" dirty="0">
                <a:latin typeface="Times New Roman" panose="02020603050405020304" pitchFamily="18" charset="0"/>
              </a:rPr>
              <a:t>(A)</a:t>
            </a:r>
            <a:r>
              <a:rPr lang="zh-CN" altLang="en-US" dirty="0">
                <a:latin typeface="Times New Roman" panose="02020603050405020304" pitchFamily="18" charset="0"/>
              </a:rPr>
              <a:t>的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格中至少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位对应数字相同。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445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445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4" name="Rectangle 15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6" name="Rectangle 17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21" name="Group 294"/>
          <p:cNvGraphicFramePr>
            <a:graphicFrameLocks noGrp="1"/>
          </p:cNvGraphicFramePr>
          <p:nvPr/>
        </p:nvGraphicFramePr>
        <p:xfrm>
          <a:off x="1163637" y="2757488"/>
          <a:ext cx="3311525" cy="457200"/>
        </p:xfrm>
        <a:graphic>
          <a:graphicData uri="http://schemas.openxmlformats.org/drawingml/2006/table">
            <a:tbl>
              <a:tblPr/>
              <a:tblGrid>
                <a:gridCol w="474662"/>
                <a:gridCol w="460375"/>
                <a:gridCol w="490538"/>
                <a:gridCol w="950912"/>
                <a:gridCol w="431800"/>
                <a:gridCol w="50323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Group 283"/>
          <p:cNvGraphicFramePr/>
          <p:nvPr/>
        </p:nvGraphicFramePr>
        <p:xfrm>
          <a:off x="1162050" y="3910013"/>
          <a:ext cx="6321690" cy="457200"/>
        </p:xfrm>
        <a:graphic>
          <a:graphicData uri="http://schemas.openxmlformats.org/drawingml/2006/table">
            <a:tbl>
              <a:tblPr/>
              <a:tblGrid>
                <a:gridCol w="456912"/>
                <a:gridCol w="455062"/>
                <a:gridCol w="456910"/>
                <a:gridCol w="1010013"/>
                <a:gridCol w="922119"/>
                <a:gridCol w="452314"/>
                <a:gridCol w="520716"/>
                <a:gridCol w="1672875"/>
                <a:gridCol w="374769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Group 305"/>
          <p:cNvGraphicFramePr>
            <a:graphicFrameLocks noGrp="1"/>
          </p:cNvGraphicFramePr>
          <p:nvPr/>
        </p:nvGraphicFramePr>
        <p:xfrm>
          <a:off x="5267324" y="2757488"/>
          <a:ext cx="3311525" cy="457200"/>
        </p:xfrm>
        <a:graphic>
          <a:graphicData uri="http://schemas.openxmlformats.org/drawingml/2006/table">
            <a:tbl>
              <a:tblPr/>
              <a:tblGrid>
                <a:gridCol w="474663"/>
                <a:gridCol w="460375"/>
                <a:gridCol w="490537"/>
                <a:gridCol w="1054100"/>
                <a:gridCol w="401638"/>
                <a:gridCol w="430212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Text Box 242"/>
          <p:cNvSpPr txBox="1">
            <a:spLocks noChangeArrowheads="1"/>
          </p:cNvSpPr>
          <p:nvPr/>
        </p:nvSpPr>
        <p:spPr bwMode="auto">
          <a:xfrm>
            <a:off x="371474" y="2686050"/>
            <a:ext cx="7191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Dotum" pitchFamily="34" charset="-127"/>
              </a:rPr>
              <a:t>(A)</a:t>
            </a:r>
            <a:endParaRPr lang="en-US" altLang="zh-CN" dirty="0">
              <a:latin typeface="Times New Roman" panose="02020603050405020304" pitchFamily="18" charset="0"/>
              <a:ea typeface="Dotum" pitchFamily="34" charset="-127"/>
            </a:endParaRPr>
          </a:p>
        </p:txBody>
      </p:sp>
      <p:sp>
        <p:nvSpPr>
          <p:cNvPr id="25" name="Text Box 243"/>
          <p:cNvSpPr txBox="1">
            <a:spLocks noChangeArrowheads="1"/>
          </p:cNvSpPr>
          <p:nvPr/>
        </p:nvSpPr>
        <p:spPr bwMode="auto">
          <a:xfrm>
            <a:off x="4475162" y="2686050"/>
            <a:ext cx="7191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  <a:ea typeface="Dotum" pitchFamily="34" charset="-127"/>
              </a:rPr>
              <a:t> (B)</a:t>
            </a:r>
            <a:endParaRPr lang="en-US" altLang="zh-CN" dirty="0">
              <a:latin typeface="Times New Roman" panose="02020603050405020304" pitchFamily="18" charset="0"/>
              <a:ea typeface="Dotum" pitchFamily="34" charset="-127"/>
            </a:endParaRPr>
          </a:p>
        </p:txBody>
      </p:sp>
      <p:sp>
        <p:nvSpPr>
          <p:cNvPr id="26" name="Text Box 244"/>
          <p:cNvSpPr txBox="1">
            <a:spLocks noChangeArrowheads="1"/>
          </p:cNvSpPr>
          <p:nvPr/>
        </p:nvSpPr>
        <p:spPr bwMode="auto">
          <a:xfrm>
            <a:off x="442912" y="3836988"/>
            <a:ext cx="719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Dotum" pitchFamily="34" charset="-127"/>
              </a:rPr>
              <a:t>(C)</a:t>
            </a:r>
            <a:endParaRPr lang="en-US" altLang="zh-CN">
              <a:latin typeface="Times New Roman" panose="02020603050405020304" pitchFamily="18" charset="0"/>
              <a:ea typeface="Dotum" pitchFamily="34" charset="-127"/>
            </a:endParaRPr>
          </a:p>
        </p:txBody>
      </p:sp>
      <p:sp>
        <p:nvSpPr>
          <p:cNvPr id="27" name="Line 257"/>
          <p:cNvSpPr>
            <a:spLocks noChangeShapeType="1"/>
          </p:cNvSpPr>
          <p:nvPr/>
        </p:nvSpPr>
        <p:spPr bwMode="auto">
          <a:xfrm>
            <a:off x="1379537" y="3189288"/>
            <a:ext cx="86360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967163" y="3910013"/>
            <a:ext cx="0" cy="4460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6660232" y="3930130"/>
            <a:ext cx="0" cy="4349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17814" y="2816811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</a:t>
            </a:r>
            <a:endParaRPr lang="zh-CN" altLang="en-US" sz="16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618442" y="2809459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</a:t>
            </a:r>
            <a:endParaRPr lang="zh-CN" altLang="en-US" sz="1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3514926" y="2804698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a19</a:t>
            </a:r>
            <a:endParaRPr lang="zh-CN" altLang="en-US" sz="1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3989642" y="2809459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a20</a:t>
            </a:r>
            <a:endParaRPr lang="zh-CN" altLang="en-US" sz="1600" dirty="0"/>
          </a:p>
        </p:txBody>
      </p:sp>
      <p:sp>
        <p:nvSpPr>
          <p:cNvPr id="35" name="文本框 34"/>
          <p:cNvSpPr txBox="1"/>
          <p:nvPr/>
        </p:nvSpPr>
        <p:spPr>
          <a:xfrm>
            <a:off x="5303957" y="2802414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5704585" y="2795062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37" name="文本框 36"/>
          <p:cNvSpPr txBox="1"/>
          <p:nvPr/>
        </p:nvSpPr>
        <p:spPr>
          <a:xfrm>
            <a:off x="7695429" y="2802107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38" name="文本框 37"/>
          <p:cNvSpPr txBox="1"/>
          <p:nvPr/>
        </p:nvSpPr>
        <p:spPr>
          <a:xfrm>
            <a:off x="8111248" y="2795062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  <p:sp>
        <p:nvSpPr>
          <p:cNvPr id="39" name="文本框 38"/>
          <p:cNvSpPr txBox="1"/>
          <p:nvPr/>
        </p:nvSpPr>
        <p:spPr>
          <a:xfrm>
            <a:off x="1259632" y="4026550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1660260" y="4019198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3514925" y="3969336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3963710" y="3977274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5829365" y="38369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1" hangingPunct="1"/>
            <a:r>
              <a:rPr lang="en-US" altLang="zh-CN" b="1" dirty="0">
                <a:latin typeface="Times New Roman" panose="02020603050405020304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499992" y="3954542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</a:t>
            </a:r>
            <a:endParaRPr lang="zh-CN" altLang="en-US" sz="1600" dirty="0"/>
          </a:p>
        </p:txBody>
      </p:sp>
      <p:sp>
        <p:nvSpPr>
          <p:cNvPr id="53" name="文本框 52"/>
          <p:cNvSpPr txBox="1"/>
          <p:nvPr/>
        </p:nvSpPr>
        <p:spPr>
          <a:xfrm>
            <a:off x="4947389" y="3961191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</a:t>
            </a:r>
            <a:endParaRPr lang="zh-CN" altLang="en-US" sz="1600" dirty="0"/>
          </a:p>
        </p:txBody>
      </p:sp>
      <p:sp>
        <p:nvSpPr>
          <p:cNvPr id="54" name="文本框 53"/>
          <p:cNvSpPr txBox="1"/>
          <p:nvPr/>
        </p:nvSpPr>
        <p:spPr>
          <a:xfrm>
            <a:off x="6637697" y="3972608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b19</a:t>
            </a:r>
            <a:endParaRPr lang="zh-CN" altLang="en-US" sz="1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7042951" y="3981714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b20</a:t>
            </a:r>
            <a:endParaRPr lang="zh-CN" altLang="en-US" sz="1600" dirty="0"/>
          </a:p>
        </p:txBody>
      </p:sp>
      <p:sp>
        <p:nvSpPr>
          <p:cNvPr id="56" name="文本框 55"/>
          <p:cNvSpPr txBox="1"/>
          <p:nvPr/>
        </p:nvSpPr>
        <p:spPr>
          <a:xfrm>
            <a:off x="2075113" y="4004518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b3</a:t>
            </a:r>
            <a:endParaRPr lang="zh-CN" altLang="en-US" sz="1600" dirty="0"/>
          </a:p>
        </p:txBody>
      </p:sp>
      <p:graphicFrame>
        <p:nvGraphicFramePr>
          <p:cNvPr id="63" name="Group 294"/>
          <p:cNvGraphicFramePr>
            <a:graphicFrameLocks noGrp="1"/>
          </p:cNvGraphicFramePr>
          <p:nvPr/>
        </p:nvGraphicFramePr>
        <p:xfrm>
          <a:off x="2081428" y="3356992"/>
          <a:ext cx="3311525" cy="457200"/>
        </p:xfrm>
        <a:graphic>
          <a:graphicData uri="http://schemas.openxmlformats.org/drawingml/2006/table">
            <a:tbl>
              <a:tblPr/>
              <a:tblGrid>
                <a:gridCol w="474662"/>
                <a:gridCol w="460375"/>
                <a:gridCol w="490538"/>
                <a:gridCol w="950912"/>
                <a:gridCol w="431800"/>
                <a:gridCol w="50323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2135605" y="3416315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</a:t>
            </a:r>
            <a:endParaRPr lang="zh-CN" altLang="en-US" sz="1600" dirty="0"/>
          </a:p>
        </p:txBody>
      </p:sp>
      <p:sp>
        <p:nvSpPr>
          <p:cNvPr id="65" name="文本框 64"/>
          <p:cNvSpPr txBox="1"/>
          <p:nvPr/>
        </p:nvSpPr>
        <p:spPr>
          <a:xfrm>
            <a:off x="2536233" y="3408963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/>
        </p:nvSpPr>
        <p:spPr>
          <a:xfrm>
            <a:off x="4432717" y="3404202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a19</a:t>
            </a:r>
            <a:endParaRPr lang="zh-CN" altLang="en-US" sz="1600" dirty="0"/>
          </a:p>
        </p:txBody>
      </p:sp>
      <p:sp>
        <p:nvSpPr>
          <p:cNvPr id="67" name="文本框 66"/>
          <p:cNvSpPr txBox="1"/>
          <p:nvPr/>
        </p:nvSpPr>
        <p:spPr>
          <a:xfrm>
            <a:off x="4907433" y="3408963"/>
            <a:ext cx="528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a20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E53FF6-DC34-44AB-B529-BDF810C2E57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445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F781AE8-BD10-40F1-A54E-0490BC7FFE2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9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642350" cy="5111750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证 将</a:t>
            </a:r>
            <a:r>
              <a:rPr lang="en-US" altLang="zh-CN" dirty="0">
                <a:latin typeface="Times New Roman" panose="02020603050405020304" pitchFamily="18" charset="0"/>
              </a:rPr>
              <a:t>(A)</a:t>
            </a:r>
            <a:r>
              <a:rPr lang="zh-CN" altLang="en-US" dirty="0">
                <a:latin typeface="Times New Roman" panose="02020603050405020304" pitchFamily="18" charset="0"/>
              </a:rPr>
              <a:t>的第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格对应</a:t>
            </a:r>
            <a:r>
              <a:rPr lang="en-US" altLang="zh-CN" dirty="0">
                <a:latin typeface="Times New Roman" panose="02020603050405020304" pitchFamily="18" charset="0"/>
              </a:rPr>
              <a:t>(C)</a:t>
            </a:r>
            <a:r>
              <a:rPr lang="zh-CN" altLang="en-US" dirty="0">
                <a:latin typeface="Times New Roman" panose="02020603050405020304" pitchFamily="18" charset="0"/>
              </a:rPr>
              <a:t>的第</a:t>
            </a:r>
            <a:r>
              <a:rPr lang="en-US" altLang="zh-CN" dirty="0" err="1">
                <a:latin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</a:rPr>
              <a:t>格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</a:rPr>
              <a:t>i</a:t>
            </a:r>
            <a:r>
              <a:rPr lang="en-US" altLang="zh-CN" dirty="0">
                <a:latin typeface="Times New Roman" panose="02020603050405020304" pitchFamily="18" charset="0"/>
              </a:rPr>
              <a:t>=1,2,…,20)</a:t>
            </a:r>
            <a:r>
              <a:rPr lang="zh-CN" altLang="en-US" dirty="0">
                <a:latin typeface="Times New Roman" panose="02020603050405020304" pitchFamily="18" charset="0"/>
              </a:rPr>
              <a:t>。在这个过程中，图象</a:t>
            </a:r>
            <a:r>
              <a:rPr lang="en-US" altLang="zh-CN" dirty="0">
                <a:latin typeface="Times New Roman" panose="02020603050405020304" pitchFamily="18" charset="0"/>
              </a:rPr>
              <a:t>(B)</a:t>
            </a:r>
            <a:r>
              <a:rPr lang="zh-CN" altLang="en-US" dirty="0">
                <a:latin typeface="Times New Roman" panose="02020603050405020304" pitchFamily="18" charset="0"/>
              </a:rPr>
              <a:t>的每一格和</a:t>
            </a:r>
            <a:r>
              <a:rPr lang="en-US" altLang="zh-CN" dirty="0">
                <a:latin typeface="Times New Roman" panose="02020603050405020304" pitchFamily="18" charset="0"/>
              </a:rPr>
              <a:t>(A)</a:t>
            </a:r>
            <a:r>
              <a:rPr lang="zh-CN" altLang="en-US" dirty="0">
                <a:latin typeface="Times New Roman" panose="02020603050405020304" pitchFamily="18" charset="0"/>
              </a:rPr>
              <a:t>的每一格比较相同了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次，相同的数字数目之和为                        </a:t>
            </a:r>
            <a:r>
              <a:rPr lang="en-US" altLang="zh-CN" dirty="0">
                <a:latin typeface="Times New Roman" panose="02020603050405020304" pitchFamily="18" charset="0"/>
              </a:rPr>
              <a:t>,         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平均每次有相同数字的格数为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故至少有一次，其中相同的数字的格数不少于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445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445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5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4464" name="Rectangle 15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9294" name="Object 14"/>
          <p:cNvGraphicFramePr>
            <a:graphicFrameLocks noChangeAspect="1"/>
          </p:cNvGraphicFramePr>
          <p:nvPr/>
        </p:nvGraphicFramePr>
        <p:xfrm>
          <a:off x="6299201" y="2348880"/>
          <a:ext cx="19446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850265" imgH="177800" progId="Equation.3">
                  <p:embed/>
                </p:oleObj>
              </mc:Choice>
              <mc:Fallback>
                <p:oleObj name="公式" r:id="rId1" imgW="850265" imgH="177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9201" y="2348880"/>
                        <a:ext cx="1944687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66" name="Rectangle 17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9296" name="Object 16"/>
          <p:cNvGraphicFramePr>
            <a:graphicFrameLocks noChangeAspect="1"/>
          </p:cNvGraphicFramePr>
          <p:nvPr/>
        </p:nvGraphicFramePr>
        <p:xfrm>
          <a:off x="3563888" y="3338513"/>
          <a:ext cx="1295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596900" imgH="406400" progId="Equation.3">
                  <p:embed/>
                </p:oleObj>
              </mc:Choice>
              <mc:Fallback>
                <p:oleObj name="公式" r:id="rId3" imgW="596900" imgH="4064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338513"/>
                        <a:ext cx="12954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9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A21E010-6BC8-41D3-A710-E33533C417E3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547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C29CBC9-9EEA-4B5D-8323-C2D6240D725C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03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5589587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定理  任意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r>
              <a:rPr lang="en-US" altLang="zh-CN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+1</a:t>
            </a:r>
            <a:r>
              <a:rPr lang="zh-CN" altLang="en-US" dirty="0">
                <a:latin typeface="Times New Roman" panose="02020603050405020304" pitchFamily="18" charset="0"/>
              </a:rPr>
              <a:t>个不同的实数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      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组成的序列中，必有一个长度为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的单调增子序列或单调减子序列。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/>
            <a:r>
              <a:rPr lang="zh-CN" altLang="en-US" dirty="0">
                <a:latin typeface="Times New Roman" panose="02020603050405020304" pitchFamily="18" charset="0"/>
              </a:rPr>
              <a:t>给定序列    </a:t>
            </a:r>
            <a:r>
              <a:rPr lang="en-US" altLang="zh-CN" dirty="0">
                <a:latin typeface="Times New Roman" panose="02020603050405020304" pitchFamily="18" charset="0"/>
              </a:rPr>
              <a:t>5, 3, 16, 10, 15, 14, 9, 11, 6, 7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单调增子序列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    </a:t>
            </a:r>
            <a:r>
              <a:rPr lang="en-US" altLang="zh-CN" dirty="0">
                <a:latin typeface="Times New Roman" panose="02020603050405020304" pitchFamily="18" charset="0"/>
              </a:rPr>
              <a:t>5, 16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r>
              <a:rPr lang="en-US" altLang="zh-CN" dirty="0">
                <a:latin typeface="Times New Roman" panose="02020603050405020304" pitchFamily="18" charset="0"/>
              </a:rPr>
              <a:t>5, 10, 15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r>
              <a:rPr lang="en-US" altLang="zh-CN" dirty="0">
                <a:latin typeface="Times New Roman" panose="02020603050405020304" pitchFamily="18" charset="0"/>
              </a:rPr>
              <a:t>3, 9, 11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r>
              <a:rPr lang="en-US" altLang="zh-CN" dirty="0">
                <a:latin typeface="Times New Roman" panose="02020603050405020304" pitchFamily="18" charset="0"/>
              </a:rPr>
              <a:t>3, 6, 7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单调减子序列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    </a:t>
            </a:r>
            <a:r>
              <a:rPr lang="en-US" altLang="zh-CN" dirty="0">
                <a:latin typeface="Times New Roman" panose="02020603050405020304" pitchFamily="18" charset="0"/>
              </a:rPr>
              <a:t>5, 3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r>
              <a:rPr lang="en-US" altLang="zh-CN" dirty="0">
                <a:latin typeface="Times New Roman" panose="02020603050405020304" pitchFamily="18" charset="0"/>
              </a:rPr>
              <a:t>16, 10, 9, 6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r>
              <a:rPr lang="en-US" altLang="zh-CN" dirty="0">
                <a:latin typeface="Times New Roman" panose="02020603050405020304" pitchFamily="18" charset="0"/>
              </a:rPr>
              <a:t>16, 15, 14, 11, 6</a:t>
            </a:r>
            <a:r>
              <a:rPr lang="zh-CN" altLang="en-US" dirty="0">
                <a:latin typeface="Times New Roman" panose="02020603050405020304" pitchFamily="18" charset="0"/>
              </a:rPr>
              <a:t>；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547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547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7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2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3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4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5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6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7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5488" name="Rectangle 1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5489" name="Object 14"/>
          <p:cNvGraphicFramePr>
            <a:graphicFrameLocks noChangeAspect="1"/>
          </p:cNvGraphicFramePr>
          <p:nvPr/>
        </p:nvGraphicFramePr>
        <p:xfrm>
          <a:off x="2339975" y="1773238"/>
          <a:ext cx="2592388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926465" imgH="266700" progId="Equation.3">
                  <p:embed/>
                </p:oleObj>
              </mc:Choice>
              <mc:Fallback>
                <p:oleObj name="公式" r:id="rId1" imgW="926465" imgH="2667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1773238"/>
                        <a:ext cx="2592388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0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0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0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0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0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2FFEF0-B9B0-46DD-8FEC-CB5F97177D0A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649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68F2595-A848-4B9B-9111-13033B75E7D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1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证明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：假定没有长度为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的单调增子序列，下面证明必有长度为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的单调降子序列。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</a:t>
            </a:r>
            <a:r>
              <a:rPr lang="zh-CN" altLang="zh-CN" dirty="0"/>
              <a:t>设</a:t>
            </a:r>
            <a:r>
              <a:rPr lang="zh-CN" altLang="en-US" dirty="0"/>
              <a:t>   </a:t>
            </a:r>
            <a:r>
              <a:rPr lang="zh-CN" altLang="zh-CN" dirty="0"/>
              <a:t>表示从</a:t>
            </a:r>
            <a:r>
              <a:rPr lang="zh-CN" altLang="en-US" dirty="0"/>
              <a:t>                          </a:t>
            </a:r>
            <a:r>
              <a:rPr lang="zh-CN" altLang="zh-CN" dirty="0"/>
              <a:t>开始的最长的单调增子序列的长度，由假设知</a:t>
            </a: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 dirty="0"/>
          </a:p>
        </p:txBody>
      </p:sp>
      <p:sp>
        <p:nvSpPr>
          <p:cNvPr id="10650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650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5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6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7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6509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1342" name="Object 14"/>
          <p:cNvGraphicFramePr>
            <a:graphicFrameLocks noChangeAspect="1"/>
          </p:cNvGraphicFramePr>
          <p:nvPr/>
        </p:nvGraphicFramePr>
        <p:xfrm>
          <a:off x="1331913" y="2420938"/>
          <a:ext cx="31908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27000" imgH="228600" progId="Equation.3">
                  <p:embed/>
                </p:oleObj>
              </mc:Choice>
              <mc:Fallback>
                <p:oleObj name="公式" r:id="rId1" imgW="1270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420938"/>
                        <a:ext cx="31908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11" name="Rectangle 1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1344" name="Object 16"/>
          <p:cNvGraphicFramePr>
            <a:graphicFrameLocks noChangeAspect="1"/>
          </p:cNvGraphicFramePr>
          <p:nvPr/>
        </p:nvGraphicFramePr>
        <p:xfrm>
          <a:off x="2771775" y="2433638"/>
          <a:ext cx="287972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282700" imgH="241300" progId="Equation.3">
                  <p:embed/>
                </p:oleObj>
              </mc:Choice>
              <mc:Fallback>
                <p:oleObj name="公式" r:id="rId3" imgW="1282700" imgH="241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433638"/>
                        <a:ext cx="2879725" cy="534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13" name="Rectangle 1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51346" name="Object 18"/>
              <p:cNvSpPr txBox="1"/>
              <p:nvPr/>
            </p:nvSpPr>
            <p:spPr bwMode="auto">
              <a:xfrm>
                <a:off x="2268538" y="3573463"/>
                <a:ext cx="4319587" cy="595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m:rPr>
                          <m:nor/>
                        </m:rPr>
                        <a:rPr lang="zh-CN" alt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,...,</m:t>
                      </m:r>
                      <m:sSup>
                        <m:sSup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851346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68538" y="3573463"/>
                <a:ext cx="4319587" cy="595312"/>
              </a:xfrm>
              <a:prstGeom prst="rect">
                <a:avLst/>
              </a:prstGeom>
              <a:blipFill rotWithShape="1">
                <a:blip r:embed="rId5"/>
                <a:stretch>
                  <a:fillRect l="-7" t="-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515" name="Rectangle 21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DE7FD2-A58E-4F4E-B10D-D86DF02BF932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752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E99BA49-0395-41E7-8BD8-E095CB387C0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2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765"/>
            <a:ext cx="8421688" cy="4670073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/>
              <a:t>由鸽巢原理知，至少有 </a:t>
            </a:r>
            <a:endParaRPr lang="en-US" altLang="zh-CN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/>
              <a:t>个                   ，使得 </a:t>
            </a:r>
            <a:endParaRPr lang="zh-CN" altLang="en-US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</a:t>
            </a:r>
            <a:endParaRPr lang="zh-CN" altLang="en-US" dirty="0"/>
          </a:p>
        </p:txBody>
      </p:sp>
      <p:sp>
        <p:nvSpPr>
          <p:cNvPr id="10752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 dirty="0"/>
              <a:t>例</a:t>
            </a:r>
            <a:endParaRPr lang="zh-CN" altLang="en-US" dirty="0"/>
          </a:p>
        </p:txBody>
      </p:sp>
      <p:sp>
        <p:nvSpPr>
          <p:cNvPr id="10752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2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2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2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35" name="Rectangle 1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36" name="Object 14"/>
          <p:cNvGraphicFramePr>
            <a:graphicFrameLocks noChangeAspect="1"/>
          </p:cNvGraphicFramePr>
          <p:nvPr/>
        </p:nvGraphicFramePr>
        <p:xfrm>
          <a:off x="1403648" y="2284668"/>
          <a:ext cx="187166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951865" imgH="266700" progId="Equation.3">
                  <p:embed/>
                </p:oleObj>
              </mc:Choice>
              <mc:Fallback>
                <p:oleObj name="公式" r:id="rId1" imgW="951865" imgH="2667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284668"/>
                        <a:ext cx="1871662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37" name="Rectangle 1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7538" name="Object 16"/>
          <p:cNvGraphicFramePr>
            <a:graphicFrameLocks noChangeAspect="1"/>
          </p:cNvGraphicFramePr>
          <p:nvPr/>
        </p:nvGraphicFramePr>
        <p:xfrm>
          <a:off x="2159903" y="3006725"/>
          <a:ext cx="33845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459865" imgH="266700" progId="Equation.3">
                  <p:embed/>
                </p:oleObj>
              </mc:Choice>
              <mc:Fallback>
                <p:oleObj name="公式" r:id="rId3" imgW="1459865" imgH="266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903" y="3006725"/>
                        <a:ext cx="33845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39" name="Rectangle 1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7541" name="Rectangle 21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23" name="Object 20"/>
          <p:cNvGraphicFramePr>
            <a:graphicFrameLocks noChangeAspect="1"/>
          </p:cNvGraphicFramePr>
          <p:nvPr/>
        </p:nvGraphicFramePr>
        <p:xfrm>
          <a:off x="4679951" y="1136894"/>
          <a:ext cx="324008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511300" imgH="482600" progId="Equation.3">
                  <p:embed/>
                </p:oleObj>
              </mc:Choice>
              <mc:Fallback>
                <p:oleObj name="公式" r:id="rId5" imgW="1511300" imgH="482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1" y="1136894"/>
                        <a:ext cx="3240087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2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0643" y="1484784"/>
            <a:ext cx="7772400" cy="4114800"/>
          </a:xfrm>
        </p:spPr>
        <p:txBody>
          <a:bodyPr/>
          <a:lstStyle/>
          <a:p>
            <a:r>
              <a:rPr lang="zh-CN" altLang="zh-CN" dirty="0"/>
              <a:t>不失一般性，假设</a:t>
            </a:r>
            <a:r>
              <a:rPr lang="zh-CN" altLang="en-US" dirty="0"/>
              <a:t>                              </a:t>
            </a:r>
            <a:r>
              <a:rPr lang="zh-CN" altLang="zh-CN" dirty="0"/>
              <a:t>，</a:t>
            </a:r>
            <a:r>
              <a:rPr lang="zh-CN" altLang="en-US" dirty="0"/>
              <a:t>则</a:t>
            </a:r>
            <a:r>
              <a:rPr lang="zh-CN" altLang="zh-CN" dirty="0"/>
              <a:t>有</a:t>
            </a:r>
            <a:endParaRPr lang="zh-CN" altLang="en-US" dirty="0"/>
          </a:p>
          <a:p>
            <a:pPr marL="571500" indent="-571500" algn="just" eaLnBrk="1" hangingPunct="1">
              <a:buSzTx/>
              <a:buNone/>
            </a:pPr>
            <a:endParaRPr lang="zh-CN" altLang="en-US" dirty="0"/>
          </a:p>
          <a:p>
            <a:pPr marL="571500" indent="-571500" algn="just" eaLnBrk="1" hangingPunct="1">
              <a:buSzTx/>
              <a:buNone/>
            </a:pPr>
            <a:endParaRPr lang="zh-CN" altLang="en-US" dirty="0"/>
          </a:p>
          <a:p>
            <a:pPr marL="571500" indent="-571500" algn="just" eaLnBrk="1" hangingPunct="1">
              <a:buSzTx/>
              <a:buNone/>
            </a:pPr>
            <a:r>
              <a:rPr lang="zh-CN" altLang="en-US" dirty="0"/>
              <a:t>     即存在一个长度为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/>
              <a:t>的单调减子序列。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graphicFrame>
        <p:nvGraphicFramePr>
          <p:cNvPr id="6" name="Object 18"/>
          <p:cNvGraphicFramePr>
            <a:graphicFrameLocks noChangeAspect="1"/>
          </p:cNvGraphicFramePr>
          <p:nvPr/>
        </p:nvGraphicFramePr>
        <p:xfrm>
          <a:off x="4283968" y="1481588"/>
          <a:ext cx="281463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" imgW="1155700" imgH="228600" progId="Equation.3">
                  <p:embed/>
                </p:oleObj>
              </mc:Choice>
              <mc:Fallback>
                <p:oleObj name="公式" r:id="rId1" imgW="11557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1481588"/>
                        <a:ext cx="2814638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0"/>
          <p:cNvGraphicFramePr>
            <a:graphicFrameLocks noChangeAspect="1"/>
          </p:cNvGraphicFramePr>
          <p:nvPr/>
        </p:nvGraphicFramePr>
        <p:xfrm>
          <a:off x="2771800" y="2132856"/>
          <a:ext cx="345598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3" imgW="1320165" imgH="266700" progId="Equation.3">
                  <p:embed/>
                </p:oleObj>
              </mc:Choice>
              <mc:Fallback>
                <p:oleObj name="公式" r:id="rId3" imgW="1320165" imgH="2667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132856"/>
                        <a:ext cx="345598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245" name="Text Box 5"/>
              <p:cNvSpPr txBox="1">
                <a:spLocks noChangeArrowheads="1"/>
              </p:cNvSpPr>
              <p:nvPr/>
            </p:nvSpPr>
            <p:spPr bwMode="auto">
              <a:xfrm>
                <a:off x="181007" y="1412776"/>
                <a:ext cx="8929686" cy="3539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kumimoji="1"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证明２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：（反证法）</a:t>
                </a:r>
                <a:endParaRPr kumimoji="1"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kumimoji="1"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设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以</a:t>
                </a:r>
                <a:r>
                  <a:rPr kumimoji="1" lang="en-US" altLang="en-US" sz="2800" b="1" i="1" dirty="0">
                    <a:latin typeface="Times New Roman" panose="02020603050405020304" pitchFamily="18" charset="0"/>
                  </a:rPr>
                  <a:t>a</a:t>
                </a:r>
                <a:r>
                  <a:rPr kumimoji="1" lang="en-US" altLang="en-US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kumimoji="1" lang="en-US" altLang="en-US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为首的</a:t>
                </a:r>
                <a:r>
                  <a:rPr kumimoji="1" lang="zh-CN" altLang="en-US" sz="2800" b="1" dirty="0">
                    <a:latin typeface="Times New Roman" panose="02020603050405020304" pitchFamily="18" charset="0"/>
                  </a:rPr>
                  <a:t>最长单增子序列以及单减子序列的长度分别为 </a:t>
                </a:r>
                <a:r>
                  <a:rPr kumimoji="1" lang="en-US" altLang="zh-CN" sz="2800" b="1" i="1" dirty="0">
                    <a:latin typeface="Times New Roman" panose="02020603050405020304" pitchFamily="18" charset="0"/>
                  </a:rPr>
                  <a:t>l</a:t>
                </a:r>
                <a:r>
                  <a:rPr kumimoji="1" lang="en-US" altLang="zh-CN" sz="2800" b="1" i="1" baseline="-25000" dirty="0">
                    <a:latin typeface="Times New Roman" panose="02020603050405020304" pitchFamily="18" charset="0"/>
                  </a:rPr>
                  <a:t>i </a:t>
                </a:r>
                <a:r>
                  <a:rPr kumimoji="1" lang="en-US" altLang="zh-CN" sz="2800" b="1" dirty="0"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m</a:t>
                </a:r>
                <a:r>
                  <a:rPr kumimoji="1" lang="en-US" altLang="zh-CN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kumimoji="1" lang="en-US" altLang="zh-CN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，其构成序偶对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 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),</a:t>
                </a:r>
                <a:r>
                  <a:rPr lang="en-US" altLang="zh-CN" sz="2800" b="1" dirty="0" err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=1,2,…, n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+1.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kumimoji="1"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kumimoji="1" lang="zh-CN" altLang="en-US" sz="2800" b="1" dirty="0">
                    <a:latin typeface="Times New Roman" panose="02020603050405020304" pitchFamily="18" charset="0"/>
                  </a:rPr>
                  <a:t>若对任意 </a:t>
                </a:r>
                <a:r>
                  <a:rPr kumimoji="1" lang="en-US" altLang="zh-CN" sz="2800" b="1" i="1" dirty="0" err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∈{</a:t>
                </a:r>
                <a:r>
                  <a:rPr lang="en-US" altLang="zh-CN" sz="2800" b="1" dirty="0" err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=1,2,…, n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+1}</a:t>
                </a:r>
                <a:r>
                  <a:rPr kumimoji="1" lang="en-US" altLang="zh-CN" sz="2800" b="1" dirty="0">
                    <a:latin typeface="Times New Roman" panose="02020603050405020304" pitchFamily="18" charset="0"/>
                  </a:rPr>
                  <a:t> ，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均</a:t>
                </a:r>
                <a:r>
                  <a:rPr kumimoji="1" lang="zh-CN" altLang="en-US" sz="2800" b="1" dirty="0">
                    <a:latin typeface="Times New Roman" panose="02020603050405020304" pitchFamily="18" charset="0"/>
                  </a:rPr>
                  <a:t>有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e>
                      <m:sub>
                        <m:r>
                          <a:rPr lang="zh-CN" alt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</m:e>
                      <m:sub>
                        <m:r>
                          <a:rPr lang="zh-CN" altLang="en-US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m:rPr>
                        <m:nor/>
                      </m:rPr>
                      <a:rPr lang="zh-CN" altLang="en-US" sz="28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+1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个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序偶对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 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)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的不同取值至多为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种，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latin typeface="Times New Roman" panose="02020603050405020304" pitchFamily="18" charset="0"/>
                  </a:rPr>
                  <a:t>则由鸽巢原理至少存在 一对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𝒋</m:t>
                    </m:r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𝒌</m:t>
                    </m:r>
                    <m:r>
                      <a:rPr lang="zh-CN" altLang="en-US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m:rPr>
                        <m:nor/>
                      </m:rPr>
                      <a:rPr lang="zh-CN" altLang="en-US" sz="28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</a:rPr>
                  <a:t>，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latin typeface="Times New Roman" panose="02020603050405020304" pitchFamily="18" charset="0"/>
                  </a:rPr>
                  <a:t>满足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(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, 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) = (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,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),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即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=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此时：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8245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1007" y="1412776"/>
                <a:ext cx="8929686" cy="3539430"/>
              </a:xfrm>
              <a:prstGeom prst="rect">
                <a:avLst/>
              </a:prstGeom>
              <a:blipFill rotWithShape="1">
                <a:blip r:embed="rId1"/>
                <a:stretch>
                  <a:fillRect t="-15" r="4" b="1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53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AE3B01-E51B-434F-AB32-B060C7FEBBE9}" type="slidenum">
              <a:rPr lang="zh-CN" altLang="en-US" sz="1400"/>
            </a:fld>
            <a:endParaRPr lang="en-US" altLang="zh-CN" sz="1400"/>
          </a:p>
        </p:txBody>
      </p:sp>
      <p:pic>
        <p:nvPicPr>
          <p:cNvPr id="22535" name="Picture 4" descr="pain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90606"/>
            <a:ext cx="8929687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043608" y="205191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0" dirty="0">
                <a:solidFill>
                  <a:srgbClr val="333399"/>
                </a:solidFill>
                <a:latin typeface="Tahoma" panose="020B0604030504040204"/>
                <a:cs typeface="+mj-cs"/>
              </a:rPr>
              <a:t>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0D019D-E53B-48DC-AE19-A98E9505CAEE}" type="datetime1">
              <a:rPr lang="zh-CN" altLang="en-US" smtClean="0"/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9D20A-A3D6-498D-B7C3-507B946BA177}" type="slidenum">
              <a:rPr lang="en-US" altLang="zh-CN" smtClean="0"/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259632" y="260648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0" dirty="0">
                <a:solidFill>
                  <a:srgbClr val="333399"/>
                </a:solidFill>
                <a:latin typeface="Tahoma" panose="020B0604030504040204"/>
                <a:cs typeface="+mj-cs"/>
              </a:rPr>
              <a:t>例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59532" y="1340768"/>
                <a:ext cx="8424936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</a:rPr>
                  <a:t>(1)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若</a:t>
                </a:r>
                <a:r>
                  <a:rPr lang="en-US" altLang="en-US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en-US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en-US" sz="2800" b="1" dirty="0">
                    <a:latin typeface="Times New Roman" panose="02020603050405020304" pitchFamily="18" charset="0"/>
                  </a:rPr>
                  <a:t> &lt;</a:t>
                </a:r>
                <a:r>
                  <a:rPr lang="en-US" altLang="en-US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en-US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，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则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与以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为首的长为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的单增子列构成一个以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为首的长为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+1)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的单增子序列，那么由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和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的定义有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i="1" dirty="0">
                        <a:latin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k</m:t>
                    </m:r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m:rPr>
                        <m:nor/>
                      </m:rPr>
                      <a:rPr lang="en-US" altLang="zh-CN" sz="2800" b="1" i="1" dirty="0">
                        <a:latin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</a:rPr>
                      <m:t>1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m:rPr>
                        <m:nor/>
                      </m:rPr>
                      <a:rPr lang="en-US" altLang="zh-CN" sz="2800" b="1" i="1" dirty="0">
                        <a:latin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j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</a:rPr>
                  <a:t>，这与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相矛盾。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/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</a:rPr>
                  <a:t>(2)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若</a:t>
                </a:r>
                <a:r>
                  <a:rPr lang="en-US" altLang="en-US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en-US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&gt;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，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则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与以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为首的长为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的单减子列构成一个以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为首的长为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+1)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的单减子序列，那么由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和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的定义有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i="1" dirty="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k</m:t>
                    </m:r>
                    <m: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m:rPr>
                        <m:nor/>
                      </m:rP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</a:rPr>
                      <m:t>1</m:t>
                    </m:r>
                    <m:r>
                      <a:rPr lang="zh-CN" altLang="en-US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m:rPr>
                        <m:nor/>
                      </m:rPr>
                      <a:rPr lang="en-US" altLang="zh-CN" sz="2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</a:rPr>
                      <m:t>j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</a:rPr>
                  <a:t>，这与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j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相矛盾。</a:t>
                </a:r>
                <a:endParaRPr lang="en-US" altLang="zh-CN" sz="2800" b="1" dirty="0">
                  <a:latin typeface="Times New Roman" panose="02020603050405020304" pitchFamily="18" charset="0"/>
                </a:endParaRPr>
              </a:p>
              <a:p>
                <a:pPr eaLnBrk="1" hangingPunct="1"/>
                <a:endParaRPr lang="zh-CN" altLang="en-US" sz="2800" b="1" dirty="0">
                  <a:latin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</a:rPr>
                  <a:t>故假设不成立要么存在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&gt;n,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要么存在</a:t>
                </a:r>
                <a:r>
                  <a:rPr lang="en-US" altLang="zh-CN" sz="2800" b="1" i="1" dirty="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</a:rPr>
                  <a:t> &gt;n</a:t>
                </a:r>
                <a:r>
                  <a:rPr lang="zh-CN" altLang="en-US" sz="2800" b="1" dirty="0">
                    <a:latin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1340768"/>
                <a:ext cx="8424936" cy="3970318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333" b="-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880" y="1268760"/>
            <a:ext cx="8280920" cy="2592288"/>
          </a:xfrm>
        </p:spPr>
        <p:txBody>
          <a:bodyPr/>
          <a:lstStyle/>
          <a:p>
            <a:r>
              <a:rPr lang="zh-CN" altLang="en-US" dirty="0"/>
              <a:t>例</a:t>
            </a:r>
            <a:r>
              <a:rPr lang="en-US" altLang="zh-CN" dirty="0"/>
              <a:t>3-32 </a:t>
            </a:r>
            <a:r>
              <a:rPr lang="zh-CN" altLang="en-US" dirty="0"/>
              <a:t>将</a:t>
            </a:r>
            <a:r>
              <a:rPr lang="en-US" altLang="zh-CN" dirty="0"/>
              <a:t>1~67</a:t>
            </a:r>
            <a:r>
              <a:rPr lang="zh-CN" altLang="en-US" dirty="0"/>
              <a:t>的正整数任意分成</a:t>
            </a:r>
            <a:r>
              <a:rPr lang="en-US" altLang="zh-CN" dirty="0"/>
              <a:t>4</a:t>
            </a:r>
            <a:r>
              <a:rPr lang="zh-CN" altLang="en-US" dirty="0"/>
              <a:t>部分</a:t>
            </a:r>
            <a:r>
              <a:rPr lang="en-US" altLang="zh-CN" dirty="0"/>
              <a:t>,</a:t>
            </a:r>
            <a:r>
              <a:rPr lang="zh-CN" altLang="en-US" dirty="0"/>
              <a:t>其中必有一部分至少有一个元素是某两个元素之差</a:t>
            </a:r>
            <a:r>
              <a:rPr lang="en-US" altLang="zh-CN" dirty="0"/>
              <a:t>.</a:t>
            </a:r>
            <a:endParaRPr lang="en-US" altLang="zh-CN" dirty="0"/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证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用反证法．设命题不真．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即存在划分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∪ P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∪ P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∪P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{ 1,2,..,67 }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i="1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中不存在一个数是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P</a:t>
            </a:r>
            <a:r>
              <a:rPr lang="en-US" altLang="en-US" i="1" baseline="-250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中两数之差，</a:t>
            </a:r>
            <a:r>
              <a:rPr lang="en-US" altLang="en-US" i="1" dirty="0" err="1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i</a:t>
            </a:r>
            <a:r>
              <a:rPr lang="en-US" altLang="en-US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=1,2,3,4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2267744" y="398680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一个数是另外两数之差？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F8FB6C2-F87F-4C53-9F66-93F1F8677658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216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AF1696F-E910-421D-B31E-D377D70C9AA4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29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824412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</a:rPr>
              <a:t>3.16 </a:t>
            </a:r>
            <a:r>
              <a:rPr lang="zh-CN" altLang="en-US" dirty="0">
                <a:latin typeface="Times New Roman" panose="02020603050405020304" pitchFamily="18" charset="0"/>
              </a:rPr>
              <a:t>从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到</a:t>
            </a:r>
            <a:r>
              <a:rPr lang="en-US" altLang="zh-CN" dirty="0">
                <a:latin typeface="Times New Roman" panose="02020603050405020304" pitchFamily="18" charset="0"/>
              </a:rPr>
              <a:t>2n</a:t>
            </a:r>
            <a:r>
              <a:rPr lang="zh-CN" altLang="en-US" dirty="0">
                <a:latin typeface="Times New Roman" panose="02020603050405020304" pitchFamily="18" charset="0"/>
              </a:rPr>
              <a:t>的正整数中任取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个，则这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个数中至少有一对数，其中的一个数是另一个数的倍数。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r>
              <a:rPr lang="zh-CN" altLang="en-US" dirty="0">
                <a:latin typeface="Times New Roman" panose="02020603050405020304" pitchFamily="18" charset="0"/>
              </a:rPr>
              <a:t>解 设所取的</a:t>
            </a:r>
            <a:r>
              <a:rPr lang="en-US" altLang="zh-CN" dirty="0">
                <a:latin typeface="Times New Roman" panose="02020603050405020304" pitchFamily="18" charset="0"/>
              </a:rPr>
              <a:t>n+1</a:t>
            </a:r>
            <a:r>
              <a:rPr lang="zh-CN" altLang="en-US" dirty="0">
                <a:latin typeface="Times New Roman" panose="02020603050405020304" pitchFamily="18" charset="0"/>
              </a:rPr>
              <a:t>个数是：                       。令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             </a:t>
            </a:r>
            <a:endParaRPr lang="zh-CN" altLang="en-US" dirty="0"/>
          </a:p>
          <a:p>
            <a:pPr marL="571500" indent="-571500" eaLnBrk="1" hangingPunct="1">
              <a:spcBef>
                <a:spcPct val="60000"/>
              </a:spcBef>
              <a:buFont typeface="Wingdings" panose="05000000000000000000" pitchFamily="2" charset="2"/>
              <a:buNone/>
            </a:pPr>
            <a:r>
              <a:rPr lang="zh-CN" altLang="en-US" dirty="0"/>
              <a:t>     其中    为奇数。</a:t>
            </a:r>
            <a:endParaRPr lang="zh-CN" altLang="en-US" dirty="0"/>
          </a:p>
        </p:txBody>
      </p:sp>
      <p:sp>
        <p:nvSpPr>
          <p:cNvPr id="9216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sp>
        <p:nvSpPr>
          <p:cNvPr id="9216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6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5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6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29838" name="Object 14"/>
          <p:cNvGraphicFramePr>
            <a:graphicFrameLocks noChangeAspect="1"/>
          </p:cNvGraphicFramePr>
          <p:nvPr/>
        </p:nvGraphicFramePr>
        <p:xfrm>
          <a:off x="4757335" y="2859090"/>
          <a:ext cx="20161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862965" imgH="228600" progId="Equation.3">
                  <p:embed/>
                </p:oleObj>
              </mc:Choice>
              <mc:Fallback>
                <p:oleObj name="公式" r:id="rId1" imgW="862965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7335" y="2859090"/>
                        <a:ext cx="2016125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8" name="Rectangle 1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79" name="Rectangle 1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29842" name="Object 18"/>
          <p:cNvGraphicFramePr>
            <a:graphicFrameLocks noChangeAspect="1"/>
          </p:cNvGraphicFramePr>
          <p:nvPr/>
        </p:nvGraphicFramePr>
        <p:xfrm>
          <a:off x="2109327" y="3446464"/>
          <a:ext cx="397351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790700" imgH="266700" progId="Equation.3">
                  <p:embed/>
                </p:oleObj>
              </mc:Choice>
              <mc:Fallback>
                <p:oleObj name="公式" r:id="rId3" imgW="1790700" imgH="2667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9327" y="3446464"/>
                        <a:ext cx="3973513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29844" name="Object 20"/>
          <p:cNvGraphicFramePr>
            <a:graphicFrameLocks noChangeAspect="1"/>
          </p:cNvGraphicFramePr>
          <p:nvPr/>
        </p:nvGraphicFramePr>
        <p:xfrm>
          <a:off x="1711658" y="4027489"/>
          <a:ext cx="31273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27000" imgH="228600" progId="Equation.3">
                  <p:embed/>
                </p:oleObj>
              </mc:Choice>
              <mc:Fallback>
                <p:oleObj name="公式" r:id="rId5" imgW="1270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658" y="4027489"/>
                        <a:ext cx="312738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691" name="Text Box 3"/>
              <p:cNvSpPr txBox="1">
                <a:spLocks noChangeArrowheads="1"/>
              </p:cNvSpPr>
              <p:nvPr/>
            </p:nvSpPr>
            <p:spPr bwMode="auto">
              <a:xfrm>
                <a:off x="63440" y="1340768"/>
                <a:ext cx="8929687" cy="3539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由鸽巢原理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，故有一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划分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，其中至少有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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(67-1)/4+1=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17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个数，不妨设该划分为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设这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17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个数从小到大为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       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 … &lt;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不妨设集合 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A={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}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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      令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 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，则</a:t>
                </a:r>
                <a14:m>
                  <m:oMath xmlns:m="http://schemas.openxmlformats.org/officeDocument/2006/math"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m:rPr>
                        <m:nor/>
                      </m:rPr>
                      <a:rPr lang="en-US" altLang="zh-CN" sz="2800" b="1" i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m:t>i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67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= 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···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则由假设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均不属于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4691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440" y="1340768"/>
                <a:ext cx="8929687" cy="3539430"/>
              </a:xfrm>
              <a:prstGeom prst="rect">
                <a:avLst/>
              </a:prstGeom>
              <a:blipFill rotWithShape="1">
                <a:blip r:embed="rId1"/>
                <a:stretch>
                  <a:fillRect l="-6" t="-8" r="3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140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solidFill>
                  <a:srgbClr val="0000C4"/>
                </a:solidFill>
              </a:rPr>
              <a:t>例</a:t>
            </a:r>
            <a:endParaRPr lang="zh-CN" altLang="en-US" b="1" dirty="0">
              <a:solidFill>
                <a:srgbClr val="0000C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0D019D-E53B-48DC-AE19-A98E9505CAEE}" type="datetime1">
              <a:rPr lang="zh-CN" altLang="en-US" smtClean="0"/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9D20A-A3D6-498D-B7C3-507B946BA177}" type="slidenum">
              <a:rPr lang="en-US" altLang="zh-CN" smtClean="0"/>
            </a:fld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51520" y="1268760"/>
                <a:ext cx="8352928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由鸽巢原理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存在以上一个划分中至少有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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(16-1)/3+1=6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个数，不妨设该划分为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设这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个数从小到大为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 … &lt;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不妨设集合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={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}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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 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-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，且</a:t>
                </a:r>
                <a14:m>
                  <m:oMath xmlns:m="http://schemas.openxmlformats.org/officeDocument/2006/math"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m:rPr>
                        <m:sty m:val="p"/>
                      </m:rP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m:t>i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67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= 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···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则由假设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均不属于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268760"/>
                <a:ext cx="8352928" cy="3970318"/>
              </a:xfrm>
              <a:prstGeom prst="rect">
                <a:avLst/>
              </a:prstGeom>
              <a:blipFill rotWithShape="1">
                <a:blip r:embed="rId1"/>
                <a:stretch>
                  <a:fillRect l="-1" t="-1" r="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31640" y="332656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0" dirty="0">
                <a:solidFill>
                  <a:srgbClr val="0000C4"/>
                </a:solidFill>
                <a:latin typeface="Tahoma" panose="020B0604030504040204"/>
                <a:ea typeface="楷体_GB2312"/>
                <a:cs typeface="+mj-cs"/>
              </a:rPr>
              <a:t>例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596336" y="4221088"/>
            <a:ext cx="654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0D019D-E53B-48DC-AE19-A98E9505CAEE}" type="datetime1">
              <a:rPr lang="zh-CN" altLang="en-US" smtClean="0"/>
            </a:fld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9D20A-A3D6-498D-B7C3-507B946BA177}" type="slidenum">
              <a:rPr lang="en-US" altLang="zh-CN" smtClean="0"/>
            </a:fld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51520" y="1196752"/>
                <a:ext cx="8352928" cy="5262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…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由鸽巢原理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存在以上一个划分中至少有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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(5-1)/2+1=3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个数，不妨设该划分为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设这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个数从小到大为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                e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e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&lt;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不妨设集合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={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e</a:t>
                </a:r>
                <a:r>
                  <a:rPr lang="en-US" altLang="en-US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en-US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}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Symbol" panose="05050102010706020507" pitchFamily="18" charset="2"/>
                  </a:rPr>
                  <a:t>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=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i="1" baseline="-25000" dirty="0" err="1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b="1" i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-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，且</a:t>
                </a:r>
                <a14:m>
                  <m:oMath xmlns:m="http://schemas.openxmlformats.org/officeDocument/2006/math"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𝒇</m:t>
                    </m:r>
                    <m:r>
                      <m:rPr>
                        <m:nor/>
                      </m:rPr>
                      <a:rPr lang="en-US" altLang="zh-CN" sz="2800" b="1" i="1" baseline="-25000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m:t>i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67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= 1,2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则由假设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均不属于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 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考虑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-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则有</a:t>
                </a:r>
                <a14:m>
                  <m:oMath xmlns:m="http://schemas.openxmlformats.org/officeDocument/2006/math"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m:rPr>
                        <m:sty m:val="p"/>
                      </m:rPr>
                      <a:rPr lang="en-US" altLang="zh-CN" sz="28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g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67</m:t>
                    </m:r>
                    <m:r>
                      <a:rPr lang="zh-CN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，然而由假设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 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 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也不属于</a:t>
                </a:r>
                <a:r>
                  <a:rPr lang="en-US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b="1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,   </a:t>
                </a:r>
                <a:endParaRPr lang="en-US" altLang="zh-CN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这与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划分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∪ P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∪ P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∪P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{ 1,2,..,67 }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</a:rPr>
                  <a:t>矛盾。</a:t>
                </a:r>
                <a:endParaRPr lang="zh-CN" altLang="en-US" sz="2800" b="1" dirty="0"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196752"/>
                <a:ext cx="8352928" cy="5262979"/>
              </a:xfrm>
              <a:prstGeom prst="rect">
                <a:avLst/>
              </a:prstGeom>
              <a:blipFill rotWithShape="1">
                <a:blip r:embed="rId1"/>
                <a:stretch>
                  <a:fillRect l="-1" t="-8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31640" y="332656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0" dirty="0">
                <a:solidFill>
                  <a:srgbClr val="0000C4"/>
                </a:solidFill>
                <a:latin typeface="Tahoma" panose="020B0604030504040204"/>
                <a:ea typeface="楷体_GB2312"/>
                <a:cs typeface="+mj-cs"/>
              </a:rPr>
              <a:t>例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238356" y="4077072"/>
            <a:ext cx="654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340DCA5-355B-4AA0-A12D-BC2391A2E27D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4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D6D8CBE-E72A-4598-9831-10EEFA35F3C1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33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</a:rPr>
              <a:t>3-34 </a:t>
            </a:r>
            <a:r>
              <a:rPr lang="zh-CN" altLang="en-US" dirty="0">
                <a:latin typeface="Times New Roman" panose="02020603050405020304" pitchFamily="18" charset="0"/>
              </a:rPr>
              <a:t>设</a:t>
            </a:r>
            <a:r>
              <a:rPr lang="en-US" altLang="zh-CN" dirty="0">
                <a:latin typeface="Times New Roman" panose="02020603050405020304" pitchFamily="18" charset="0"/>
              </a:rPr>
              <a:t>A={1,2,…,99}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是</a:t>
            </a:r>
            <a:r>
              <a:rPr lang="en-US" altLang="zh-CN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的子集，且         </a:t>
            </a:r>
            <a:r>
              <a:rPr lang="en-US" altLang="zh-CN" dirty="0"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latin typeface="Times New Roman" panose="02020603050405020304" pitchFamily="18" charset="0"/>
              </a:rPr>
              <a:t>则可以找到</a:t>
            </a:r>
            <a:r>
              <a:rPr lang="en-US" altLang="zh-CN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的两个互不相交的真子集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</a:rPr>
              <a:t>Z</a:t>
            </a:r>
            <a:r>
              <a:rPr lang="zh-CN" altLang="en-US" dirty="0">
                <a:latin typeface="Times New Roman" panose="02020603050405020304" pitchFamily="18" charset="0"/>
              </a:rPr>
              <a:t>，使得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中元素之和等于</a:t>
            </a:r>
            <a:r>
              <a:rPr lang="en-US" altLang="zh-CN" dirty="0">
                <a:latin typeface="Times New Roman" panose="02020603050405020304" pitchFamily="18" charset="0"/>
              </a:rPr>
              <a:t>Z</a:t>
            </a:r>
            <a:r>
              <a:rPr lang="zh-CN" altLang="en-US" dirty="0">
                <a:latin typeface="Times New Roman" panose="02020603050405020304" pitchFamily="18" charset="0"/>
              </a:rPr>
              <a:t>中元素之和。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r>
              <a:rPr lang="zh-CN" altLang="en-US" dirty="0">
                <a:latin typeface="Times New Roman" panose="02020603050405020304" pitchFamily="18" charset="0"/>
              </a:rPr>
              <a:t>解 由于             ，所以</a:t>
            </a:r>
            <a:r>
              <a:rPr lang="en-US" altLang="zh-CN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有                         个非空真子集，但</a:t>
            </a:r>
            <a:r>
              <a:rPr lang="en-US" altLang="zh-CN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的非空真子集</a:t>
            </a:r>
            <a:r>
              <a:rPr lang="en-US" altLang="zh-CN" dirty="0">
                <a:latin typeface="Times New Roman" panose="02020603050405020304" pitchFamily="18" charset="0"/>
              </a:rPr>
              <a:t>S</a:t>
            </a:r>
            <a:r>
              <a:rPr lang="zh-CN" altLang="en-US" dirty="0">
                <a:latin typeface="Times New Roman" panose="02020603050405020304" pitchFamily="18" charset="0"/>
              </a:rPr>
              <a:t>中的元素之和满足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</a:t>
            </a: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en-US" altLang="zh-CN" dirty="0"/>
          </a:p>
        </p:txBody>
      </p:sp>
      <p:sp>
        <p:nvSpPr>
          <p:cNvPr id="10854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855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4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5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6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557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3390" name="Object 14"/>
          <p:cNvGraphicFramePr>
            <a:graphicFrameLocks noChangeAspect="1"/>
          </p:cNvGraphicFramePr>
          <p:nvPr/>
        </p:nvGraphicFramePr>
        <p:xfrm>
          <a:off x="2124075" y="2940050"/>
          <a:ext cx="10810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520700" imgH="241300" progId="Equation.3">
                  <p:embed/>
                </p:oleObj>
              </mc:Choice>
              <mc:Fallback>
                <p:oleObj name="公式" r:id="rId1" imgW="520700" imgH="2413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940050"/>
                        <a:ext cx="10810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9" name="Rectangle 1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3392" name="Object 16"/>
          <p:cNvGraphicFramePr>
            <a:graphicFrameLocks noChangeAspect="1"/>
          </p:cNvGraphicFramePr>
          <p:nvPr/>
        </p:nvGraphicFramePr>
        <p:xfrm>
          <a:off x="4975225" y="2924175"/>
          <a:ext cx="20748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901065" imgH="203200" progId="Equation.3">
                  <p:embed/>
                </p:oleObj>
              </mc:Choice>
              <mc:Fallback>
                <p:oleObj name="公式" r:id="rId3" imgW="901065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225" y="2924175"/>
                        <a:ext cx="2074863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61" name="Rectangle 19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3394" name="Object 18"/>
          <p:cNvGraphicFramePr>
            <a:graphicFrameLocks noChangeAspect="1"/>
          </p:cNvGraphicFramePr>
          <p:nvPr/>
        </p:nvGraphicFramePr>
        <p:xfrm>
          <a:off x="1635125" y="4005263"/>
          <a:ext cx="53689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108200" imgH="355600" progId="Equation.3">
                  <p:embed/>
                </p:oleObj>
              </mc:Choice>
              <mc:Fallback>
                <p:oleObj name="公式" r:id="rId5" imgW="2108200" imgH="355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5125" y="4005263"/>
                        <a:ext cx="53689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63" name="Rectangle 21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64" name="Object 20"/>
          <p:cNvGraphicFramePr>
            <a:graphicFrameLocks noChangeAspect="1"/>
          </p:cNvGraphicFramePr>
          <p:nvPr/>
        </p:nvGraphicFramePr>
        <p:xfrm>
          <a:off x="7451725" y="1268413"/>
          <a:ext cx="10080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520700" imgH="241300" progId="Equation.3">
                  <p:embed/>
                </p:oleObj>
              </mc:Choice>
              <mc:Fallback>
                <p:oleObj name="公式" r:id="rId7" imgW="520700" imgH="2413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268413"/>
                        <a:ext cx="1008063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C4B1211-3A8F-43CE-B921-ABE265FC1335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957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ADA4AA1-4B65-4566-B29E-D1976E390145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4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88" y="1501775"/>
            <a:ext cx="8421687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现在有</a:t>
            </a:r>
            <a:r>
              <a:rPr lang="en-US" altLang="zh-CN">
                <a:latin typeface="Times New Roman" panose="02020603050405020304" pitchFamily="18" charset="0"/>
              </a:rPr>
              <a:t>1022</a:t>
            </a:r>
            <a:r>
              <a:rPr lang="zh-CN" altLang="en-US">
                <a:latin typeface="Times New Roman" panose="02020603050405020304" pitchFamily="18" charset="0"/>
              </a:rPr>
              <a:t>只鸽子，</a:t>
            </a:r>
            <a:r>
              <a:rPr lang="en-US" altLang="zh-CN">
                <a:latin typeface="Times New Roman" panose="02020603050405020304" pitchFamily="18" charset="0"/>
              </a:rPr>
              <a:t>855</a:t>
            </a:r>
            <a:r>
              <a:rPr lang="zh-CN" altLang="en-US">
                <a:latin typeface="Times New Roman" panose="02020603050405020304" pitchFamily="18" charset="0"/>
              </a:rPr>
              <a:t>个鸽巢，故至少有两个鸽巢中的鸽子数相等。设这两个子集为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zh-CN" altLang="en-US">
                <a:latin typeface="Times New Roman" panose="02020603050405020304" pitchFamily="18" charset="0"/>
              </a:rPr>
              <a:t>和</a:t>
            </a:r>
            <a:r>
              <a:rPr lang="en-US" altLang="zh-CN">
                <a:latin typeface="Times New Roman" panose="02020603050405020304" pitchFamily="18" charset="0"/>
              </a:rPr>
              <a:t>C</a:t>
            </a:r>
            <a:r>
              <a:rPr lang="zh-CN" altLang="en-US">
                <a:latin typeface="Times New Roman" panose="02020603050405020304" pitchFamily="18" charset="0"/>
              </a:rPr>
              <a:t>，则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en-US" altLang="zh-CN">
                <a:latin typeface="Times New Roman" panose="02020603050405020304" pitchFamily="18" charset="0"/>
              </a:rPr>
              <a:t>(1) </a:t>
            </a:r>
            <a:r>
              <a:rPr lang="zh-CN" altLang="en-US">
                <a:latin typeface="Times New Roman" panose="02020603050405020304" pitchFamily="18" charset="0"/>
              </a:rPr>
              <a:t>当                  时，令 </a:t>
            </a:r>
            <a:r>
              <a:rPr lang="en-US" altLang="zh-CN">
                <a:latin typeface="Times New Roman" panose="02020603050405020304" pitchFamily="18" charset="0"/>
              </a:rPr>
              <a:t>Y=B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Z=C</a:t>
            </a:r>
            <a:r>
              <a:rPr lang="zh-CN" altLang="en-US">
                <a:latin typeface="Times New Roman" panose="02020603050405020304" pitchFamily="18" charset="0"/>
              </a:rPr>
              <a:t>即可；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</a:t>
            </a:r>
            <a:r>
              <a:rPr lang="en-US" altLang="zh-CN">
                <a:latin typeface="Times New Roman" panose="02020603050405020304" pitchFamily="18" charset="0"/>
              </a:rPr>
              <a:t>(2)</a:t>
            </a:r>
            <a:r>
              <a:rPr lang="zh-CN" altLang="en-US"/>
              <a:t>当                时，令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即可。</a:t>
            </a:r>
            <a:endParaRPr lang="zh-CN" altLang="en-US"/>
          </a:p>
        </p:txBody>
      </p:sp>
      <p:sp>
        <p:nvSpPr>
          <p:cNvPr id="10957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0957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7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7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7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7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7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8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8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8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8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9584" name="Rectangle 1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4414" name="Object 14"/>
          <p:cNvGraphicFramePr>
            <a:graphicFrameLocks noChangeAspect="1"/>
          </p:cNvGraphicFramePr>
          <p:nvPr/>
        </p:nvGraphicFramePr>
        <p:xfrm>
          <a:off x="1763713" y="2781300"/>
          <a:ext cx="14414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98500" imgH="190500" progId="Equation.3">
                  <p:embed/>
                </p:oleObj>
              </mc:Choice>
              <mc:Fallback>
                <p:oleObj name="公式" r:id="rId1" imgW="698500" imgH="1905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2781300"/>
                        <a:ext cx="1441450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6" name="Rectangle 1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4416" name="Object 16"/>
          <p:cNvGraphicFramePr>
            <a:graphicFrameLocks noChangeAspect="1"/>
          </p:cNvGraphicFramePr>
          <p:nvPr/>
        </p:nvGraphicFramePr>
        <p:xfrm>
          <a:off x="1692275" y="3357563"/>
          <a:ext cx="15128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698500" imgH="190500" progId="Equation.3">
                  <p:embed/>
                </p:oleObj>
              </mc:Choice>
              <mc:Fallback>
                <p:oleObj name="公式" r:id="rId3" imgW="698500" imgH="1905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357563"/>
                        <a:ext cx="1512888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8" name="Rectangle 19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4418" name="Object 18"/>
          <p:cNvGraphicFramePr>
            <a:graphicFrameLocks noChangeAspect="1"/>
          </p:cNvGraphicFramePr>
          <p:nvPr/>
        </p:nvGraphicFramePr>
        <p:xfrm>
          <a:off x="1939925" y="3933825"/>
          <a:ext cx="49022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930400" imgH="203200" progId="Equation.3">
                  <p:embed/>
                </p:oleObj>
              </mc:Choice>
              <mc:Fallback>
                <p:oleObj name="公式" r:id="rId5" imgW="1930400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9925" y="3933825"/>
                        <a:ext cx="4902200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B54EBE0-017F-43C9-ABBB-DAE0BA611157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161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43324A0-952B-4901-9FE9-C7998EB9BA4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5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496300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</a:rPr>
              <a:t>3-36</a:t>
            </a:r>
            <a:r>
              <a:rPr lang="zh-CN" altLang="en-US" dirty="0">
                <a:latin typeface="Times New Roman" panose="02020603050405020304" pitchFamily="18" charset="0"/>
              </a:rPr>
              <a:t> 一个抽屉里有</a:t>
            </a:r>
            <a:r>
              <a:rPr lang="en-US" altLang="zh-CN" dirty="0">
                <a:latin typeface="Times New Roman" panose="02020603050405020304" pitchFamily="18" charset="0"/>
              </a:rPr>
              <a:t>20</a:t>
            </a:r>
            <a:r>
              <a:rPr lang="zh-CN" altLang="en-US" dirty="0">
                <a:latin typeface="Times New Roman" panose="02020603050405020304" pitchFamily="18" charset="0"/>
              </a:rPr>
              <a:t>件衬杉，其中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件是蓝的，</a:t>
            </a:r>
            <a:r>
              <a:rPr lang="en-US" altLang="zh-CN" dirty="0">
                <a:latin typeface="Times New Roman" panose="02020603050405020304" pitchFamily="18" charset="0"/>
              </a:rPr>
              <a:t>7</a:t>
            </a:r>
            <a:r>
              <a:rPr lang="zh-CN" altLang="en-US" dirty="0">
                <a:latin typeface="Times New Roman" panose="02020603050405020304" pitchFamily="18" charset="0"/>
              </a:rPr>
              <a:t>件是灰的，</a:t>
            </a:r>
            <a:r>
              <a:rPr lang="en-US" altLang="zh-CN" dirty="0">
                <a:latin typeface="Times New Roman" panose="02020603050405020304" pitchFamily="18" charset="0"/>
              </a:rPr>
              <a:t>9</a:t>
            </a:r>
            <a:r>
              <a:rPr lang="zh-CN" altLang="en-US" dirty="0">
                <a:latin typeface="Times New Roman" panose="02020603050405020304" pitchFamily="18" charset="0"/>
              </a:rPr>
              <a:t>件是红的。试问应从中随意抽取多少件能保证有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件是同色的？又应抽取多少件能保证有</a:t>
            </a:r>
            <a:r>
              <a:rPr lang="en-US" altLang="zh-CN" dirty="0"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7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8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9</a:t>
            </a:r>
            <a:r>
              <a:rPr lang="zh-CN" altLang="en-US" dirty="0">
                <a:latin typeface="Times New Roman" panose="02020603050405020304" pitchFamily="18" charset="0"/>
              </a:rPr>
              <a:t>件是同色的？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解 由鸽巢原理：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r>
              <a:rPr lang="zh-CN" altLang="en-US" dirty="0">
                <a:latin typeface="Times New Roman" panose="02020603050405020304" pitchFamily="18" charset="0"/>
              </a:rPr>
              <a:t>个鸽巢，</a:t>
            </a:r>
            <a:r>
              <a:rPr lang="en-US" altLang="zh-CN" dirty="0">
                <a:latin typeface="Times New Roman" panose="02020603050405020304" pitchFamily="18" charset="0"/>
              </a:rPr>
              <a:t>kn+1</a:t>
            </a:r>
            <a:r>
              <a:rPr lang="zh-CN" altLang="en-US" dirty="0">
                <a:latin typeface="Times New Roman" panose="02020603050405020304" pitchFamily="18" charset="0"/>
              </a:rPr>
              <a:t>只鸽子，则至少存在一个鸽巢，使得该鸽巢中至少有</a:t>
            </a:r>
            <a:r>
              <a:rPr lang="en-US" altLang="zh-CN" dirty="0">
                <a:latin typeface="Times New Roman" panose="02020603050405020304" pitchFamily="18" charset="0"/>
              </a:rPr>
              <a:t>k+1</a:t>
            </a:r>
            <a:r>
              <a:rPr lang="zh-CN" altLang="en-US" dirty="0">
                <a:latin typeface="Times New Roman" panose="02020603050405020304" pitchFamily="18" charset="0"/>
              </a:rPr>
              <a:t>只鸽子。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r>
              <a:rPr lang="en-US" altLang="zh-CN" dirty="0">
                <a:latin typeface="Times New Roman" panose="02020603050405020304" pitchFamily="18" charset="0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</a:rPr>
              <a:t>这时</a:t>
            </a:r>
            <a:r>
              <a:rPr lang="en-US" altLang="zh-CN" dirty="0">
                <a:latin typeface="Times New Roman" panose="02020603050405020304" pitchFamily="18" charset="0"/>
              </a:rPr>
              <a:t>n=3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k+1=4</a:t>
            </a:r>
            <a:r>
              <a:rPr lang="zh-CN" altLang="en-US" dirty="0">
                <a:latin typeface="Times New Roman" panose="02020603050405020304" pitchFamily="18" charset="0"/>
              </a:rPr>
              <a:t>，所以</a:t>
            </a:r>
            <a:r>
              <a:rPr lang="en-US" altLang="zh-CN" dirty="0">
                <a:latin typeface="Times New Roman" panose="02020603050405020304" pitchFamily="18" charset="0"/>
              </a:rPr>
              <a:t>k=3</a:t>
            </a:r>
            <a:r>
              <a:rPr lang="zh-CN" altLang="en-US" dirty="0">
                <a:latin typeface="Times New Roman" panose="02020603050405020304" pitchFamily="18" charset="0"/>
              </a:rPr>
              <a:t>，于是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r>
              <a:rPr lang="zh-CN" altLang="en-US" dirty="0">
                <a:latin typeface="Times New Roman" panose="02020603050405020304" pitchFamily="18" charset="0"/>
              </a:rPr>
              <a:t>即随意抽取</a:t>
            </a:r>
            <a:r>
              <a:rPr lang="en-US" altLang="zh-CN" dirty="0"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</a:rPr>
              <a:t>件能保证有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件是同色的。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162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1162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162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162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5438" name="Object 14"/>
          <p:cNvGraphicFramePr>
            <a:graphicFrameLocks noChangeAspect="1"/>
          </p:cNvGraphicFramePr>
          <p:nvPr/>
        </p:nvGraphicFramePr>
        <p:xfrm>
          <a:off x="2268538" y="4508500"/>
          <a:ext cx="33385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307465" imgH="177800" progId="Equation.3">
                  <p:embed/>
                </p:oleObj>
              </mc:Choice>
              <mc:Fallback>
                <p:oleObj name="公式" r:id="rId1" imgW="1307465" imgH="177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508500"/>
                        <a:ext cx="3338512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E6AB2D9-008E-4A31-AD92-6D559295219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264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C27576F-6ACA-4544-87ED-2DB15F450BAC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6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/>
              <a:t>     </a:t>
            </a:r>
            <a:r>
              <a:rPr lang="en-US" altLang="zh-CN">
                <a:latin typeface="Times New Roman" panose="02020603050405020304" pitchFamily="18" charset="0"/>
              </a:rPr>
              <a:t>(2) </a:t>
            </a:r>
            <a:r>
              <a:rPr lang="zh-CN" altLang="en-US">
                <a:latin typeface="Times New Roman" panose="02020603050405020304" pitchFamily="18" charset="0"/>
              </a:rPr>
              <a:t>这时不能直接用鸽巢原理。考虑一种最坏的情形，在所抽取的衬衫中有</a:t>
            </a:r>
            <a:r>
              <a:rPr lang="en-US" altLang="zh-CN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件是蓝的。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这时</a:t>
            </a:r>
            <a:r>
              <a:rPr lang="en-US" altLang="zh-CN">
                <a:latin typeface="Times New Roman" panose="02020603050405020304" pitchFamily="18" charset="0"/>
              </a:rPr>
              <a:t>n=2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k+1=5</a:t>
            </a:r>
            <a:r>
              <a:rPr lang="zh-CN" altLang="en-US">
                <a:latin typeface="Times New Roman" panose="02020603050405020304" pitchFamily="18" charset="0"/>
              </a:rPr>
              <a:t>，所以</a:t>
            </a:r>
            <a:r>
              <a:rPr lang="en-US" altLang="zh-CN">
                <a:latin typeface="Times New Roman" panose="02020603050405020304" pitchFamily="18" charset="0"/>
              </a:rPr>
              <a:t>k=4</a:t>
            </a:r>
            <a:r>
              <a:rPr lang="zh-CN" altLang="en-US">
                <a:latin typeface="Times New Roman" panose="02020603050405020304" pitchFamily="18" charset="0"/>
              </a:rPr>
              <a:t>，于是应抽取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即随意抽取</a:t>
            </a:r>
            <a:r>
              <a:rPr lang="en-US" altLang="zh-CN">
                <a:latin typeface="Times New Roman" panose="02020603050405020304" pitchFamily="18" charset="0"/>
              </a:rPr>
              <a:t>13</a:t>
            </a:r>
            <a:r>
              <a:rPr lang="zh-CN" altLang="en-US">
                <a:latin typeface="Times New Roman" panose="02020603050405020304" pitchFamily="18" charset="0"/>
              </a:rPr>
              <a:t>件能保证有</a:t>
            </a:r>
            <a:r>
              <a:rPr lang="en-US" altLang="zh-CN">
                <a:latin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</a:rPr>
              <a:t>件是同色的。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264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1264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4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4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4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55" name="Rectangle 15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6462" name="Object 14"/>
          <p:cNvGraphicFramePr>
            <a:graphicFrameLocks noChangeAspect="1"/>
          </p:cNvGraphicFramePr>
          <p:nvPr/>
        </p:nvGraphicFramePr>
        <p:xfrm>
          <a:off x="2124075" y="3141663"/>
          <a:ext cx="42545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726565" imgH="177800" progId="Equation.3">
                  <p:embed/>
                </p:oleObj>
              </mc:Choice>
              <mc:Fallback>
                <p:oleObj name="公式" r:id="rId1" imgW="1726565" imgH="177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3141663"/>
                        <a:ext cx="425450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1F0B8D6-97BC-4875-B194-F738F0F333FE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366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AFB6D1B-BEDE-4A6D-90C5-327AF89F576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74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88" y="1501775"/>
            <a:ext cx="8421687" cy="467042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/>
              <a:t>      </a:t>
            </a:r>
            <a:r>
              <a:rPr lang="en-US" altLang="zh-CN">
                <a:latin typeface="Times New Roman" panose="02020603050405020304" pitchFamily="18" charset="0"/>
              </a:rPr>
              <a:t>(3) </a:t>
            </a:r>
            <a:r>
              <a:rPr lang="zh-CN" altLang="en-US">
                <a:latin typeface="Times New Roman" panose="02020603050405020304" pitchFamily="18" charset="0"/>
              </a:rPr>
              <a:t>同样假设在所抽取的衬衫中有</a:t>
            </a:r>
            <a:r>
              <a:rPr lang="en-US" altLang="zh-CN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件是蓝的。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 这时</a:t>
            </a:r>
            <a:r>
              <a:rPr lang="en-US" altLang="zh-CN">
                <a:latin typeface="Times New Roman" panose="02020603050405020304" pitchFamily="18" charset="0"/>
              </a:rPr>
              <a:t>n=2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k+1=6</a:t>
            </a:r>
            <a:r>
              <a:rPr lang="zh-CN" altLang="en-US">
                <a:latin typeface="Times New Roman" panose="02020603050405020304" pitchFamily="18" charset="0"/>
              </a:rPr>
              <a:t>，所以</a:t>
            </a:r>
            <a:r>
              <a:rPr lang="en-US" altLang="zh-CN">
                <a:latin typeface="Times New Roman" panose="02020603050405020304" pitchFamily="18" charset="0"/>
              </a:rPr>
              <a:t>k=5</a:t>
            </a:r>
            <a:r>
              <a:rPr lang="zh-CN" altLang="en-US">
                <a:latin typeface="Times New Roman" panose="02020603050405020304" pitchFamily="18" charset="0"/>
              </a:rPr>
              <a:t>，于是应抽取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即随意抽取</a:t>
            </a:r>
            <a:r>
              <a:rPr lang="en-US" altLang="zh-CN">
                <a:latin typeface="Times New Roman" panose="02020603050405020304" pitchFamily="18" charset="0"/>
              </a:rPr>
              <a:t>15</a:t>
            </a:r>
            <a:r>
              <a:rPr lang="zh-CN" altLang="en-US">
                <a:latin typeface="Times New Roman" panose="02020603050405020304" pitchFamily="18" charset="0"/>
              </a:rPr>
              <a:t>件能保证有</a:t>
            </a:r>
            <a:r>
              <a:rPr lang="en-US" altLang="zh-CN">
                <a:latin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</a:rPr>
              <a:t>件是同色的。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同理可证，随意抽取</a:t>
            </a:r>
            <a:r>
              <a:rPr lang="en-US" altLang="zh-CN">
                <a:latin typeface="Times New Roman" panose="02020603050405020304" pitchFamily="18" charset="0"/>
              </a:rPr>
              <a:t>17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19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20</a:t>
            </a:r>
            <a:r>
              <a:rPr lang="zh-CN" altLang="en-US">
                <a:latin typeface="Times New Roman" panose="02020603050405020304" pitchFamily="18" charset="0"/>
              </a:rPr>
              <a:t>件能保证有</a:t>
            </a:r>
            <a:r>
              <a:rPr lang="en-US" altLang="zh-CN">
                <a:latin typeface="Times New Roman" panose="02020603050405020304" pitchFamily="18" charset="0"/>
              </a:rPr>
              <a:t>7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8</a:t>
            </a:r>
            <a:r>
              <a:rPr lang="zh-CN" altLang="en-US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件是同色的。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66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例</a:t>
            </a:r>
            <a:endParaRPr lang="zh-CN" altLang="en-US"/>
          </a:p>
        </p:txBody>
      </p:sp>
      <p:sp>
        <p:nvSpPr>
          <p:cNvPr id="11367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4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5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6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7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8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7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3680" name="Rectangle 1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57488" name="Object 16"/>
          <p:cNvGraphicFramePr>
            <a:graphicFrameLocks noChangeAspect="1"/>
          </p:cNvGraphicFramePr>
          <p:nvPr/>
        </p:nvGraphicFramePr>
        <p:xfrm>
          <a:off x="2051050" y="2781300"/>
          <a:ext cx="40338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726565" imgH="177800" progId="Equation.3">
                  <p:embed/>
                </p:oleObj>
              </mc:Choice>
              <mc:Fallback>
                <p:oleObj name="公式" r:id="rId1" imgW="1726565" imgH="1778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2781300"/>
                        <a:ext cx="4033838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/>
              <a:t>数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1257672"/>
          </a:xfrm>
        </p:spPr>
        <p:txBody>
          <a:bodyPr/>
          <a:lstStyle/>
          <a:p>
            <a:r>
              <a:rPr lang="en-US" altLang="zh-CN" dirty="0">
                <a:solidFill>
                  <a:srgbClr val="1A1A1A"/>
                </a:solidFill>
                <a:latin typeface="-apple-system"/>
              </a:rPr>
              <a:t>Ramsey</a:t>
            </a:r>
            <a:r>
              <a:rPr lang="zh-CN" altLang="en-US" b="0" dirty="0"/>
              <a:t>数</a:t>
            </a:r>
            <a:r>
              <a:rPr lang="en-US" altLang="zh-CN" dirty="0"/>
              <a:t> ---</a:t>
            </a:r>
            <a:r>
              <a:rPr lang="zh-CN" altLang="en-US" dirty="0"/>
              <a:t>百度百科</a:t>
            </a:r>
            <a:endParaRPr lang="en-US" altLang="zh-CN" dirty="0"/>
          </a:p>
          <a:p>
            <a:r>
              <a:rPr lang="en-US" altLang="zh-CN" sz="1600" dirty="0"/>
              <a:t>https://baike.baidu.com/item/%E6%8B%89%E5%A7%86%E9%BD%90%E6%95%B0/19138224?fr=aladdin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55" y="2428890"/>
            <a:ext cx="8922889" cy="19442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36" y="4869160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A1A1A"/>
                </a:solidFill>
                <a:latin typeface="-apple-system"/>
              </a:rPr>
              <a:t>Ramsey</a:t>
            </a:r>
            <a:r>
              <a:rPr lang="zh-CN" altLang="en-US" dirty="0">
                <a:solidFill>
                  <a:srgbClr val="1A1A1A"/>
                </a:solidFill>
                <a:latin typeface="-apple-system"/>
              </a:rPr>
              <a:t>理论本质含义就是当数量充分大之后，总是包含指定的子结构，即无序中总是包含着有序。</a:t>
            </a:r>
            <a:endParaRPr lang="en-US" altLang="zh-CN" dirty="0">
              <a:solidFill>
                <a:srgbClr val="1A1A1A"/>
              </a:solidFill>
              <a:latin typeface="-apple-system"/>
            </a:endParaRPr>
          </a:p>
          <a:p>
            <a:r>
              <a:rPr lang="zh-CN" altLang="en-US" dirty="0">
                <a:solidFill>
                  <a:srgbClr val="1A1A1A"/>
                </a:solidFill>
                <a:latin typeface="-apple-system"/>
              </a:rPr>
              <a:t>而寻找</a:t>
            </a:r>
            <a:r>
              <a:rPr lang="en-US" altLang="zh-CN" dirty="0" err="1">
                <a:solidFill>
                  <a:srgbClr val="1A1A1A"/>
                </a:solidFill>
                <a:latin typeface="-apple-system"/>
              </a:rPr>
              <a:t>ramsey</a:t>
            </a:r>
            <a:r>
              <a:rPr lang="zh-CN" altLang="en-US" dirty="0">
                <a:solidFill>
                  <a:srgbClr val="1A1A1A"/>
                </a:solidFill>
                <a:latin typeface="-apple-system"/>
              </a:rPr>
              <a:t>数某种意义上是在找某种平衡点。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" y="27384"/>
            <a:ext cx="679128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C2CD89B-C94C-4266-8C1E-8E117A662DC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318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604F1D8-9E16-4512-ABCA-A9544C20ABC3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42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3096691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由于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到</a:t>
            </a:r>
            <a:r>
              <a:rPr lang="en-US" altLang="zh-CN" dirty="0">
                <a:latin typeface="Times New Roman" panose="02020603050405020304" pitchFamily="18" charset="0"/>
              </a:rPr>
              <a:t>2n</a:t>
            </a:r>
            <a:r>
              <a:rPr lang="zh-CN" altLang="en-US" dirty="0">
                <a:latin typeface="Times New Roman" panose="02020603050405020304" pitchFamily="18" charset="0"/>
              </a:rPr>
              <a:t>的正整数中只有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r>
              <a:rPr lang="zh-CN" altLang="en-US" dirty="0">
                <a:latin typeface="Times New Roman" panose="02020603050405020304" pitchFamily="18" charset="0"/>
              </a:rPr>
              <a:t>个奇数，故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中至少有两个相等。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设            ，那么当            时，    是       的倍数，否则      是       的倍数。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18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 dirty="0"/>
              <a:t>鸽巢原理</a:t>
            </a:r>
            <a:endParaRPr lang="zh-CN" altLang="en-US" dirty="0"/>
          </a:p>
        </p:txBody>
      </p:sp>
      <p:sp>
        <p:nvSpPr>
          <p:cNvPr id="9319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4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5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6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7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198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3199" name="Object 14"/>
          <p:cNvGraphicFramePr>
            <a:graphicFrameLocks noChangeAspect="1"/>
          </p:cNvGraphicFramePr>
          <p:nvPr/>
        </p:nvGraphicFramePr>
        <p:xfrm>
          <a:off x="2484438" y="1844675"/>
          <a:ext cx="20288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87400" imgH="228600" progId="Equation.3">
                  <p:embed/>
                </p:oleObj>
              </mc:Choice>
              <mc:Fallback>
                <p:oleObj name="公式" r:id="rId1" imgW="7874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844675"/>
                        <a:ext cx="2028825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2128" name="Object 16"/>
          <p:cNvGraphicFramePr>
            <a:graphicFrameLocks noChangeAspect="1"/>
          </p:cNvGraphicFramePr>
          <p:nvPr/>
        </p:nvGraphicFramePr>
        <p:xfrm>
          <a:off x="1187450" y="3141663"/>
          <a:ext cx="100806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406400" imgH="241300" progId="Equation.3">
                  <p:embed/>
                </p:oleObj>
              </mc:Choice>
              <mc:Fallback>
                <p:oleObj name="公式" r:id="rId3" imgW="406400" imgH="241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141663"/>
                        <a:ext cx="1008063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2130" name="Object 18"/>
          <p:cNvGraphicFramePr>
            <a:graphicFrameLocks noChangeAspect="1"/>
          </p:cNvGraphicFramePr>
          <p:nvPr/>
        </p:nvGraphicFramePr>
        <p:xfrm>
          <a:off x="3708400" y="3141663"/>
          <a:ext cx="100171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431800" imgH="241300" progId="Equation.3">
                  <p:embed/>
                </p:oleObj>
              </mc:Choice>
              <mc:Fallback>
                <p:oleObj name="公式" r:id="rId5" imgW="431800" imgH="2413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141663"/>
                        <a:ext cx="1001713" cy="54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202" name="Rectangle 2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2132" name="Object 20"/>
          <p:cNvGraphicFramePr>
            <a:graphicFrameLocks noChangeAspect="1"/>
          </p:cNvGraphicFramePr>
          <p:nvPr/>
        </p:nvGraphicFramePr>
        <p:xfrm>
          <a:off x="5292725" y="3141663"/>
          <a:ext cx="4159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165100" imgH="228600" progId="Equation.3">
                  <p:embed/>
                </p:oleObj>
              </mc:Choice>
              <mc:Fallback>
                <p:oleObj name="公式" r:id="rId7" imgW="1651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141663"/>
                        <a:ext cx="415925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204" name="Rectangle 23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42134" name="Object 22"/>
          <p:cNvGraphicFramePr>
            <a:graphicFrameLocks noChangeAspect="1"/>
          </p:cNvGraphicFramePr>
          <p:nvPr/>
        </p:nvGraphicFramePr>
        <p:xfrm>
          <a:off x="6227763" y="3141663"/>
          <a:ext cx="43656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177800" imgH="241300" progId="Equation.3">
                  <p:embed/>
                </p:oleObj>
              </mc:Choice>
              <mc:Fallback>
                <p:oleObj name="公式" r:id="rId9" imgW="177800" imgH="2413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3141663"/>
                        <a:ext cx="43656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2136" name="Object 24"/>
          <p:cNvGraphicFramePr>
            <a:graphicFrameLocks noChangeAspect="1"/>
          </p:cNvGraphicFramePr>
          <p:nvPr/>
        </p:nvGraphicFramePr>
        <p:xfrm>
          <a:off x="1331913" y="3644900"/>
          <a:ext cx="43656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177800" imgH="241300" progId="Equation.3">
                  <p:embed/>
                </p:oleObj>
              </mc:Choice>
              <mc:Fallback>
                <p:oleObj name="公式" r:id="rId11" imgW="177800" imgH="2413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644900"/>
                        <a:ext cx="43656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42137" name="Object 25"/>
          <p:cNvGraphicFramePr>
            <a:graphicFrameLocks noChangeAspect="1"/>
          </p:cNvGraphicFramePr>
          <p:nvPr/>
        </p:nvGraphicFramePr>
        <p:xfrm>
          <a:off x="2268538" y="3644900"/>
          <a:ext cx="4159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2" imgW="165100" imgH="228600" progId="Equation.3">
                  <p:embed/>
                </p:oleObj>
              </mc:Choice>
              <mc:Fallback>
                <p:oleObj name="公式" r:id="rId12" imgW="1651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644900"/>
                        <a:ext cx="415925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76288" y="4461941"/>
            <a:ext cx="7910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n-ea"/>
              </a:rPr>
              <a:t>可以看出，应用鸽巢原理可以巧妙的解决看似复杂的问题，其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关键是如何去构造问题中的“鸽子”和“鸽巢”</a:t>
            </a:r>
            <a:r>
              <a:rPr lang="en-US" altLang="zh-CN" sz="2800" b="1" dirty="0">
                <a:latin typeface="+mn-ea"/>
              </a:rPr>
              <a:t>.</a:t>
            </a:r>
            <a:r>
              <a:rPr lang="en-US" altLang="zh-CN" sz="2800" dirty="0">
                <a:latin typeface="+mn-ea"/>
              </a:rPr>
              <a:t> </a:t>
            </a:r>
            <a:endParaRPr lang="en-US" altLang="zh-CN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92280" y="5517232"/>
            <a:ext cx="1691680" cy="648072"/>
          </a:xfrm>
        </p:spPr>
        <p:txBody>
          <a:bodyPr/>
          <a:lstStyle/>
          <a:p>
            <a:r>
              <a:rPr lang="zh-CN" altLang="en-US" dirty="0"/>
              <a:t>星座图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24E5DA9-D8D1-4261-BE10-F112663440EF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469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1256434-F02D-4EAF-998C-1316EC33979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584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>
                <a:latin typeface="Times New Roman" panose="02020603050405020304" pitchFamily="18" charset="0"/>
              </a:rPr>
              <a:t>问题：</a:t>
            </a:r>
            <a:r>
              <a:rPr lang="en-US" altLang="zh-CN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个人中，或有</a:t>
            </a:r>
            <a:r>
              <a:rPr lang="en-US" altLang="zh-CN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个人互相认识，或有</a:t>
            </a:r>
            <a:r>
              <a:rPr lang="en-US" altLang="zh-CN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个人互相不认识。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endParaRPr lang="en-US" altLang="zh-CN" dirty="0"/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每个人用一个顶点表示，若两个人互相认识，则对相应的两个顶点之间的边着红色，若两个人互相不认识，则对相应的两个顶点之间的边着蓝色。这样问题就转化为图论中问题：</a:t>
            </a:r>
            <a:endParaRPr lang="zh-CN" altLang="en-US" dirty="0"/>
          </a:p>
          <a:p>
            <a:pPr marL="571500" indent="-571500" eaLnBrk="1" hangingPunct="1"/>
            <a:r>
              <a:rPr lang="zh-CN" altLang="en-US" dirty="0">
                <a:latin typeface="Times New Roman" panose="02020603050405020304" pitchFamily="18" charset="0"/>
              </a:rPr>
              <a:t>给定一个</a:t>
            </a:r>
            <a:r>
              <a:rPr lang="en-US" altLang="zh-CN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个顶点的完全图</a:t>
            </a:r>
            <a:r>
              <a:rPr lang="en-US" altLang="zh-CN" dirty="0">
                <a:latin typeface="Times New Roman" panose="02020603050405020304" pitchFamily="18" charset="0"/>
              </a:rPr>
              <a:t>K</a:t>
            </a:r>
            <a:r>
              <a:rPr lang="en-US" altLang="zh-CN" baseline="-25000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，用红、蓝两色对其边任意着色，那么或者存在一个红色边三角形，或者存在一个蓝色边三角形。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469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/>
              <a:t>数 </a:t>
            </a:r>
            <a:endParaRPr lang="zh-CN" altLang="en-US" dirty="0"/>
          </a:p>
        </p:txBody>
      </p:sp>
      <p:sp>
        <p:nvSpPr>
          <p:cNvPr id="11469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69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69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69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69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69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70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70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70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470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ECF8BB5-FA97-4D92-B4E7-38BDF4A98BA4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571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C895ABD-BD30-4E43-8454-C983F5E01D6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 dirty="0">
              <a:ea typeface="宋体" panose="02010600030101010101" pitchFamily="2" charset="-122"/>
            </a:endParaRPr>
          </a:p>
        </p:txBody>
      </p:sp>
      <p:sp>
        <p:nvSpPr>
          <p:cNvPr id="10863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421688" cy="4824412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证： 选定</a:t>
            </a:r>
            <a:r>
              <a:rPr lang="en-US" altLang="zh-CN" dirty="0">
                <a:latin typeface="Times New Roman" panose="02020603050405020304" pitchFamily="18" charset="0"/>
              </a:rPr>
              <a:t>K</a:t>
            </a:r>
            <a:r>
              <a:rPr lang="en-US" altLang="zh-CN" baseline="-25000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的一个顶点</a:t>
            </a:r>
            <a:r>
              <a:rPr lang="en-US" altLang="zh-CN" dirty="0">
                <a:latin typeface="Times New Roman" panose="02020603050405020304" pitchFamily="18" charset="0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顶点</a:t>
            </a:r>
            <a:r>
              <a:rPr lang="en-US" altLang="zh-CN" dirty="0">
                <a:latin typeface="Times New Roman" panose="02020603050405020304" pitchFamily="18" charset="0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有</a:t>
            </a:r>
            <a:r>
              <a:rPr lang="en-US" altLang="zh-CN" dirty="0"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</a:rPr>
              <a:t>条边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由鸽巢原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理知，至少有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      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spcBef>
                <a:spcPct val="60000"/>
              </a:spcBef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条同色边，设为红色。设这三条边的另一个端点分别为 </a:t>
            </a:r>
            <a:r>
              <a:rPr lang="en-US" altLang="zh-CN" dirty="0">
                <a:latin typeface="Times New Roman" panose="02020603050405020304" pitchFamily="18" charset="0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,v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,v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。 若</a:t>
            </a:r>
            <a:r>
              <a:rPr lang="en-US" altLang="zh-CN" dirty="0">
                <a:latin typeface="Times New Roman" panose="02020603050405020304" pitchFamily="18" charset="0"/>
              </a:rPr>
              <a:t>v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,v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,v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之间有一条红色边，则已得到一个红色边三角形，否则，则得到一个蓝色边三角形。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571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1571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571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572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572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15722" name="Group 41"/>
          <p:cNvGrpSpPr/>
          <p:nvPr/>
        </p:nvGrpSpPr>
        <p:grpSpPr bwMode="auto">
          <a:xfrm>
            <a:off x="5724525" y="1268413"/>
            <a:ext cx="2303463" cy="2160587"/>
            <a:chOff x="3587" y="890"/>
            <a:chExt cx="1470" cy="1315"/>
          </a:xfrm>
        </p:grpSpPr>
        <p:grpSp>
          <p:nvGrpSpPr>
            <p:cNvPr id="115728" name="Group 40"/>
            <p:cNvGrpSpPr/>
            <p:nvPr/>
          </p:nvGrpSpPr>
          <p:grpSpPr bwMode="auto">
            <a:xfrm>
              <a:off x="3784" y="890"/>
              <a:ext cx="1273" cy="1191"/>
              <a:chOff x="3784" y="890"/>
              <a:chExt cx="1273" cy="1191"/>
            </a:xfrm>
          </p:grpSpPr>
          <p:sp>
            <p:nvSpPr>
              <p:cNvPr id="115732" name="Line 22"/>
              <p:cNvSpPr>
                <a:spLocks noChangeShapeType="1"/>
              </p:cNvSpPr>
              <p:nvPr/>
            </p:nvSpPr>
            <p:spPr bwMode="auto">
              <a:xfrm flipH="1">
                <a:off x="3859" y="1089"/>
                <a:ext cx="533" cy="21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733" name="Line 23"/>
              <p:cNvSpPr>
                <a:spLocks noChangeShapeType="1"/>
              </p:cNvSpPr>
              <p:nvPr/>
            </p:nvSpPr>
            <p:spPr bwMode="auto">
              <a:xfrm flipH="1">
                <a:off x="3868" y="1103"/>
                <a:ext cx="541" cy="61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734" name="Line 24"/>
              <p:cNvSpPr>
                <a:spLocks noChangeShapeType="1"/>
              </p:cNvSpPr>
              <p:nvPr/>
            </p:nvSpPr>
            <p:spPr bwMode="auto">
              <a:xfrm>
                <a:off x="4443" y="1106"/>
                <a:ext cx="10" cy="88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735" name="Text Box 25"/>
              <p:cNvSpPr txBox="1">
                <a:spLocks noChangeArrowheads="1"/>
              </p:cNvSpPr>
              <p:nvPr/>
            </p:nvSpPr>
            <p:spPr bwMode="auto">
              <a:xfrm>
                <a:off x="4508" y="890"/>
                <a:ext cx="232" cy="227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en-US" altLang="zh-CN" sz="2400" i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i="1" baseline="-25000" dirty="0">
                  <a:ea typeface="Dotum" pitchFamily="34" charset="-127"/>
                </a:endParaRPr>
              </a:p>
            </p:txBody>
          </p:sp>
          <p:grpSp>
            <p:nvGrpSpPr>
              <p:cNvPr id="115736" name="Group 39"/>
              <p:cNvGrpSpPr/>
              <p:nvPr/>
            </p:nvGrpSpPr>
            <p:grpSpPr bwMode="auto">
              <a:xfrm>
                <a:off x="3784" y="1026"/>
                <a:ext cx="1273" cy="1055"/>
                <a:chOff x="3784" y="1026"/>
                <a:chExt cx="1273" cy="1055"/>
              </a:xfrm>
            </p:grpSpPr>
            <p:sp>
              <p:nvSpPr>
                <p:cNvPr id="115737" name="Oval 17"/>
                <p:cNvSpPr>
                  <a:spLocks noChangeArrowheads="1"/>
                </p:cNvSpPr>
                <p:nvPr/>
              </p:nvSpPr>
              <p:spPr bwMode="auto">
                <a:xfrm>
                  <a:off x="3784" y="1284"/>
                  <a:ext cx="84" cy="8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5738" name="Oval 19"/>
                <p:cNvSpPr>
                  <a:spLocks noChangeArrowheads="1"/>
                </p:cNvSpPr>
                <p:nvPr/>
              </p:nvSpPr>
              <p:spPr bwMode="auto">
                <a:xfrm>
                  <a:off x="4399" y="1999"/>
                  <a:ext cx="84" cy="82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5739" name="Oval 16"/>
                <p:cNvSpPr>
                  <a:spLocks noChangeArrowheads="1"/>
                </p:cNvSpPr>
                <p:nvPr/>
              </p:nvSpPr>
              <p:spPr bwMode="auto">
                <a:xfrm>
                  <a:off x="4391" y="1026"/>
                  <a:ext cx="84" cy="8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5740" name="Oval 18"/>
                <p:cNvSpPr>
                  <a:spLocks noChangeArrowheads="1"/>
                </p:cNvSpPr>
                <p:nvPr/>
              </p:nvSpPr>
              <p:spPr bwMode="auto">
                <a:xfrm>
                  <a:off x="3801" y="1704"/>
                  <a:ext cx="84" cy="8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5741" name="Oval 20"/>
                <p:cNvSpPr>
                  <a:spLocks noChangeArrowheads="1"/>
                </p:cNvSpPr>
                <p:nvPr/>
              </p:nvSpPr>
              <p:spPr bwMode="auto">
                <a:xfrm>
                  <a:off x="4973" y="1645"/>
                  <a:ext cx="84" cy="8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5742" name="Oval 21"/>
                <p:cNvSpPr>
                  <a:spLocks noChangeArrowheads="1"/>
                </p:cNvSpPr>
                <p:nvPr/>
              </p:nvSpPr>
              <p:spPr bwMode="auto">
                <a:xfrm>
                  <a:off x="4939" y="1262"/>
                  <a:ext cx="84" cy="8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</p:grpSp>
        </p:grpSp>
        <p:sp>
          <p:nvSpPr>
            <p:cNvPr id="115729" name="Text Box 26"/>
            <p:cNvSpPr txBox="1">
              <a:spLocks noChangeArrowheads="1"/>
            </p:cNvSpPr>
            <p:nvPr/>
          </p:nvSpPr>
          <p:spPr bwMode="auto">
            <a:xfrm>
              <a:off x="3587" y="1162"/>
              <a:ext cx="227" cy="20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400" dirty="0">
                <a:ea typeface="Dotum" pitchFamily="34" charset="-127"/>
              </a:endParaRPr>
            </a:p>
          </p:txBody>
        </p:sp>
        <p:sp>
          <p:nvSpPr>
            <p:cNvPr id="115730" name="Text Box 27"/>
            <p:cNvSpPr txBox="1">
              <a:spLocks noChangeArrowheads="1"/>
            </p:cNvSpPr>
            <p:nvPr/>
          </p:nvSpPr>
          <p:spPr bwMode="auto">
            <a:xfrm>
              <a:off x="3606" y="1616"/>
              <a:ext cx="224" cy="20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dirty="0">
                <a:ea typeface="Dotum" pitchFamily="34" charset="-127"/>
              </a:endParaRPr>
            </a:p>
          </p:txBody>
        </p:sp>
        <p:sp>
          <p:nvSpPr>
            <p:cNvPr id="115731" name="Text Box 28"/>
            <p:cNvSpPr txBox="1">
              <a:spLocks noChangeArrowheads="1"/>
            </p:cNvSpPr>
            <p:nvPr/>
          </p:nvSpPr>
          <p:spPr bwMode="auto">
            <a:xfrm>
              <a:off x="4241" y="2024"/>
              <a:ext cx="227" cy="181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4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400" dirty="0">
                <a:ea typeface="Dotum" pitchFamily="34" charset="-127"/>
              </a:endParaRPr>
            </a:p>
          </p:txBody>
        </p:sp>
      </p:grpSp>
      <p:grpSp>
        <p:nvGrpSpPr>
          <p:cNvPr id="5" name="Group 43"/>
          <p:cNvGrpSpPr/>
          <p:nvPr/>
        </p:nvGrpSpPr>
        <p:grpSpPr bwMode="auto">
          <a:xfrm>
            <a:off x="6092825" y="2014538"/>
            <a:ext cx="927100" cy="1127125"/>
            <a:chOff x="3838" y="1269"/>
            <a:chExt cx="584" cy="710"/>
          </a:xfrm>
        </p:grpSpPr>
        <p:sp>
          <p:nvSpPr>
            <p:cNvPr id="115725" name="Line 29"/>
            <p:cNvSpPr>
              <a:spLocks noChangeShapeType="1"/>
            </p:cNvSpPr>
            <p:nvPr/>
          </p:nvSpPr>
          <p:spPr bwMode="auto">
            <a:xfrm>
              <a:off x="3838" y="1269"/>
              <a:ext cx="11" cy="36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6" name="Line 30"/>
            <p:cNvSpPr>
              <a:spLocks noChangeShapeType="1"/>
            </p:cNvSpPr>
            <p:nvPr/>
          </p:nvSpPr>
          <p:spPr bwMode="auto">
            <a:xfrm>
              <a:off x="3911" y="1690"/>
              <a:ext cx="485" cy="28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7" name="Line 31"/>
            <p:cNvSpPr>
              <a:spLocks noChangeShapeType="1"/>
            </p:cNvSpPr>
            <p:nvPr/>
          </p:nvSpPr>
          <p:spPr bwMode="auto">
            <a:xfrm>
              <a:off x="3880" y="1277"/>
              <a:ext cx="542" cy="6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0863648" name="Object 32"/>
          <p:cNvGraphicFramePr>
            <a:graphicFrameLocks noChangeAspect="1"/>
          </p:cNvGraphicFramePr>
          <p:nvPr/>
        </p:nvGraphicFramePr>
        <p:xfrm>
          <a:off x="2195513" y="2997200"/>
          <a:ext cx="18827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914400" imgH="444500" progId="Equation.3">
                  <p:embed/>
                </p:oleObj>
              </mc:Choice>
              <mc:Fallback>
                <p:oleObj name="公式" r:id="rId1" imgW="914400" imgH="4445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997200"/>
                        <a:ext cx="1882775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8094844" y="2485889"/>
            <a:ext cx="355705" cy="335179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400" dirty="0">
              <a:ea typeface="Dotum" pitchFamily="34" charset="-127"/>
            </a:endParaRP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8068205" y="1727273"/>
            <a:ext cx="355705" cy="335179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400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400" dirty="0">
              <a:ea typeface="Dotu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8" name="Group 2"/>
          <p:cNvGrpSpPr/>
          <p:nvPr/>
        </p:nvGrpSpPr>
        <p:grpSpPr bwMode="auto">
          <a:xfrm>
            <a:off x="214313" y="0"/>
            <a:ext cx="8929687" cy="836613"/>
            <a:chOff x="134" y="144"/>
            <a:chExt cx="5626" cy="527"/>
          </a:xfrm>
        </p:grpSpPr>
        <p:sp>
          <p:nvSpPr>
            <p:cNvPr id="116768" name="Text Box 3"/>
            <p:cNvSpPr txBox="1">
              <a:spLocks noChangeArrowheads="1"/>
            </p:cNvSpPr>
            <p:nvPr/>
          </p:nvSpPr>
          <p:spPr bwMode="auto">
            <a:xfrm>
              <a:off x="134" y="144"/>
              <a:ext cx="5098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400" b="0">
                  <a:latin typeface="Times New Roman" panose="02020603050405020304" pitchFamily="18" charset="0"/>
                  <a:ea typeface="Dotum" pitchFamily="34" charset="-127"/>
                </a:rPr>
                <a:t>    </a:t>
              </a:r>
              <a:r>
                <a:rPr lang="en-US" altLang="zh-CN" sz="4400" b="0">
                  <a:solidFill>
                    <a:srgbClr val="0000B4"/>
                  </a:solidFill>
                  <a:latin typeface="Times New Roman" panose="02020603050405020304" pitchFamily="18" charset="0"/>
                  <a:ea typeface="Dotum" pitchFamily="34" charset="-127"/>
                </a:rPr>
                <a:t>Ramsey</a:t>
              </a:r>
              <a:r>
                <a:rPr lang="zh-CN" altLang="en-US" sz="4400" b="0">
                  <a:solidFill>
                    <a:srgbClr val="0000B4"/>
                  </a:solidFill>
                  <a:ea typeface="Dotum" pitchFamily="34" charset="-127"/>
                </a:rPr>
                <a:t>数</a:t>
              </a:r>
              <a:endParaRPr lang="zh-CN" altLang="en-US" sz="4400">
                <a:solidFill>
                  <a:srgbClr val="0000B4"/>
                </a:solidFill>
                <a:ea typeface="Dotum" pitchFamily="34" charset="-127"/>
              </a:endParaRPr>
            </a:p>
          </p:txBody>
        </p:sp>
        <p:pic>
          <p:nvPicPr>
            <p:cNvPr id="116769" name="Picture 4" descr="A:\paint.GIF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C0C0C0"/>
                </a:clrFrom>
                <a:clrTo>
                  <a:srgbClr val="C0C0C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" y="624"/>
              <a:ext cx="562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6739" name="Text Box 5"/>
          <p:cNvSpPr txBox="1">
            <a:spLocks noChangeArrowheads="1"/>
          </p:cNvSpPr>
          <p:nvPr/>
        </p:nvSpPr>
        <p:spPr bwMode="auto">
          <a:xfrm>
            <a:off x="2895600" y="1361330"/>
            <a:ext cx="1873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d</a:t>
            </a:r>
            <a:r>
              <a:rPr lang="en-US" altLang="zh-CN" sz="3200" b="0" baseline="-25000">
                <a:ea typeface="Dotum" pitchFamily="34" charset="-127"/>
              </a:rPr>
              <a:t>r</a:t>
            </a:r>
            <a:r>
              <a:rPr lang="en-US" altLang="zh-CN" sz="3200" b="0">
                <a:ea typeface="Dotum" pitchFamily="34" charset="-127"/>
              </a:rPr>
              <a:t>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)≥3?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40" name="Text Box 7"/>
          <p:cNvSpPr txBox="1">
            <a:spLocks noChangeArrowheads="1"/>
          </p:cNvSpPr>
          <p:nvPr/>
        </p:nvSpPr>
        <p:spPr bwMode="auto">
          <a:xfrm>
            <a:off x="609600" y="2229693"/>
            <a:ext cx="1736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d</a:t>
            </a:r>
            <a:r>
              <a:rPr lang="en-US" altLang="zh-CN" sz="3200" b="0" baseline="-25000">
                <a:ea typeface="Dotum" pitchFamily="34" charset="-127"/>
              </a:rPr>
              <a:t>b</a:t>
            </a:r>
            <a:r>
              <a:rPr lang="en-US" altLang="zh-CN" sz="3200" b="0">
                <a:ea typeface="Dotum" pitchFamily="34" charset="-127"/>
              </a:rPr>
              <a:t>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)≥3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41" name="Text Box 8"/>
          <p:cNvSpPr txBox="1">
            <a:spLocks noChangeArrowheads="1"/>
          </p:cNvSpPr>
          <p:nvPr/>
        </p:nvSpPr>
        <p:spPr bwMode="auto">
          <a:xfrm>
            <a:off x="3981450" y="2199530"/>
            <a:ext cx="4833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设(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2</a:t>
            </a:r>
            <a:r>
              <a:rPr lang="en-US" altLang="zh-CN" sz="3200" b="0">
                <a:ea typeface="Dotum" pitchFamily="34" charset="-127"/>
              </a:rPr>
              <a:t>) 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3</a:t>
            </a:r>
            <a:r>
              <a:rPr lang="en-US" altLang="zh-CN" sz="3200" b="0">
                <a:ea typeface="Dotum" pitchFamily="34" charset="-127"/>
              </a:rPr>
              <a:t>) 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4</a:t>
            </a:r>
            <a:r>
              <a:rPr lang="en-US" altLang="zh-CN" sz="3200" b="0">
                <a:ea typeface="Dotum" pitchFamily="34" charset="-127"/>
              </a:rPr>
              <a:t>)</a:t>
            </a:r>
            <a:r>
              <a:rPr lang="zh-CN" altLang="zh-CN" sz="3200" b="0">
                <a:ea typeface="Dotum" pitchFamily="34" charset="-127"/>
              </a:rPr>
              <a:t>为红边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2" name="Text Box 10"/>
          <p:cNvSpPr txBox="1">
            <a:spLocks noChangeArrowheads="1"/>
          </p:cNvSpPr>
          <p:nvPr/>
        </p:nvSpPr>
        <p:spPr bwMode="auto">
          <a:xfrm>
            <a:off x="133350" y="3202830"/>
            <a:ext cx="4833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设(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2</a:t>
            </a:r>
            <a:r>
              <a:rPr lang="en-US" altLang="zh-CN" sz="3200" b="0">
                <a:ea typeface="Dotum" pitchFamily="34" charset="-127"/>
              </a:rPr>
              <a:t>) 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3</a:t>
            </a:r>
            <a:r>
              <a:rPr lang="en-US" altLang="zh-CN" sz="3200" b="0">
                <a:ea typeface="Dotum" pitchFamily="34" charset="-127"/>
              </a:rPr>
              <a:t>) (v</a:t>
            </a:r>
            <a:r>
              <a:rPr lang="en-US" altLang="zh-CN" sz="3200" b="0" baseline="-25000">
                <a:ea typeface="Dotum" pitchFamily="34" charset="-127"/>
              </a:rPr>
              <a:t>1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4</a:t>
            </a:r>
            <a:r>
              <a:rPr lang="en-US" altLang="zh-CN" sz="3200" b="0">
                <a:ea typeface="Dotum" pitchFamily="34" charset="-127"/>
              </a:rPr>
              <a:t>)</a:t>
            </a:r>
            <a:r>
              <a:rPr lang="zh-CN" altLang="zh-CN" sz="3200" b="0">
                <a:ea typeface="Dotum" pitchFamily="34" charset="-127"/>
              </a:rPr>
              <a:t>为蓝边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3" name="Text Box 11"/>
          <p:cNvSpPr txBox="1">
            <a:spLocks noChangeArrowheads="1"/>
          </p:cNvSpPr>
          <p:nvPr/>
        </p:nvSpPr>
        <p:spPr bwMode="auto">
          <a:xfrm>
            <a:off x="998538" y="4333130"/>
            <a:ext cx="3101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△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2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3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4</a:t>
            </a:r>
            <a:r>
              <a:rPr lang="zh-CN" altLang="en-US" sz="3200" b="0">
                <a:ea typeface="Dotum" pitchFamily="34" charset="-127"/>
              </a:rPr>
              <a:t>是红△ ?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4" name="Text Box 12"/>
          <p:cNvSpPr txBox="1">
            <a:spLocks noChangeArrowheads="1"/>
          </p:cNvSpPr>
          <p:nvPr/>
        </p:nvSpPr>
        <p:spPr bwMode="auto">
          <a:xfrm>
            <a:off x="5418138" y="3190130"/>
            <a:ext cx="3101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△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2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3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4</a:t>
            </a:r>
            <a:r>
              <a:rPr lang="zh-CN" altLang="en-US" sz="3200" b="0">
                <a:ea typeface="Dotum" pitchFamily="34" charset="-127"/>
              </a:rPr>
              <a:t>是蓝△ ?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5" name="Text Box 13"/>
          <p:cNvSpPr txBox="1">
            <a:spLocks noChangeArrowheads="1"/>
          </p:cNvSpPr>
          <p:nvPr/>
        </p:nvSpPr>
        <p:spPr bwMode="auto">
          <a:xfrm>
            <a:off x="152400" y="5323730"/>
            <a:ext cx="29479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设( 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2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3</a:t>
            </a:r>
            <a:r>
              <a:rPr lang="en-US" altLang="zh-CN" sz="3200" b="0">
                <a:ea typeface="Dotum" pitchFamily="34" charset="-127"/>
              </a:rPr>
              <a:t> )</a:t>
            </a:r>
            <a:r>
              <a:rPr lang="zh-CN" altLang="zh-CN" sz="3200" b="0">
                <a:ea typeface="Dotum" pitchFamily="34" charset="-127"/>
              </a:rPr>
              <a:t>是蓝边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6" name="Text Box 14"/>
          <p:cNvSpPr txBox="1">
            <a:spLocks noChangeArrowheads="1"/>
          </p:cNvSpPr>
          <p:nvPr/>
        </p:nvSpPr>
        <p:spPr bwMode="auto">
          <a:xfrm>
            <a:off x="4724400" y="4333130"/>
            <a:ext cx="29479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设( 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2</a:t>
            </a:r>
            <a:r>
              <a:rPr lang="en-US" altLang="zh-CN" sz="3200" b="0">
                <a:ea typeface="Dotum" pitchFamily="34" charset="-127"/>
              </a:rPr>
              <a:t>v</a:t>
            </a:r>
            <a:r>
              <a:rPr lang="en-US" altLang="zh-CN" sz="3200" b="0" baseline="-25000">
                <a:ea typeface="Dotum" pitchFamily="34" charset="-127"/>
              </a:rPr>
              <a:t>3</a:t>
            </a:r>
            <a:r>
              <a:rPr lang="en-US" altLang="zh-CN" sz="3200" b="0">
                <a:ea typeface="Dotum" pitchFamily="34" charset="-127"/>
              </a:rPr>
              <a:t> )</a:t>
            </a:r>
            <a:r>
              <a:rPr lang="zh-CN" altLang="zh-CN" sz="3200" b="0">
                <a:ea typeface="Dotum" pitchFamily="34" charset="-127"/>
              </a:rPr>
              <a:t>是红边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7" name="Text Box 15"/>
          <p:cNvSpPr txBox="1">
            <a:spLocks noChangeArrowheads="1"/>
          </p:cNvSpPr>
          <p:nvPr/>
        </p:nvSpPr>
        <p:spPr bwMode="auto">
          <a:xfrm>
            <a:off x="457200" y="6161930"/>
            <a:ext cx="2811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△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1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2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3</a:t>
            </a:r>
            <a:r>
              <a:rPr lang="zh-CN" altLang="en-US" sz="3200" b="0">
                <a:ea typeface="Dotum" pitchFamily="34" charset="-127"/>
              </a:rPr>
              <a:t>是蓝△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48" name="Text Box 16"/>
          <p:cNvSpPr txBox="1">
            <a:spLocks noChangeArrowheads="1"/>
          </p:cNvSpPr>
          <p:nvPr/>
        </p:nvSpPr>
        <p:spPr bwMode="auto">
          <a:xfrm>
            <a:off x="4495800" y="5247530"/>
            <a:ext cx="2811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0">
                <a:ea typeface="Dotum" pitchFamily="34" charset="-127"/>
              </a:rPr>
              <a:t>△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1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2</a:t>
            </a:r>
            <a:r>
              <a:rPr lang="en-US" altLang="en-US" sz="3200" b="0">
                <a:ea typeface="Dotum" pitchFamily="34" charset="-127"/>
              </a:rPr>
              <a:t>v</a:t>
            </a:r>
            <a:r>
              <a:rPr lang="en-US" altLang="en-US" sz="3200" b="0" baseline="-25000">
                <a:ea typeface="Dotum" pitchFamily="34" charset="-127"/>
              </a:rPr>
              <a:t>3</a:t>
            </a:r>
            <a:r>
              <a:rPr lang="zh-CN" altLang="en-US" sz="3200" b="0">
                <a:ea typeface="Dotum" pitchFamily="34" charset="-127"/>
              </a:rPr>
              <a:t>是红△</a:t>
            </a:r>
            <a:endParaRPr lang="zh-CN" altLang="en-US" sz="3200" b="0">
              <a:ea typeface="Dotum" pitchFamily="34" charset="-127"/>
            </a:endParaRPr>
          </a:p>
        </p:txBody>
      </p:sp>
      <p:sp>
        <p:nvSpPr>
          <p:cNvPr id="116749" name="Line 17"/>
          <p:cNvSpPr>
            <a:spLocks noChangeShapeType="1"/>
          </p:cNvSpPr>
          <p:nvPr/>
        </p:nvSpPr>
        <p:spPr bwMode="auto">
          <a:xfrm flipH="1">
            <a:off x="1752600" y="1818530"/>
            <a:ext cx="1143000" cy="533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0" name="Line 18"/>
          <p:cNvSpPr>
            <a:spLocks noChangeShapeType="1"/>
          </p:cNvSpPr>
          <p:nvPr/>
        </p:nvSpPr>
        <p:spPr bwMode="auto">
          <a:xfrm>
            <a:off x="4724400" y="1894730"/>
            <a:ext cx="1371600" cy="457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1" name="Line 19"/>
          <p:cNvSpPr>
            <a:spLocks noChangeShapeType="1"/>
          </p:cNvSpPr>
          <p:nvPr/>
        </p:nvSpPr>
        <p:spPr bwMode="auto">
          <a:xfrm>
            <a:off x="1371600" y="2885330"/>
            <a:ext cx="0" cy="457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2" name="Line 20"/>
          <p:cNvSpPr>
            <a:spLocks noChangeShapeType="1"/>
          </p:cNvSpPr>
          <p:nvPr/>
        </p:nvSpPr>
        <p:spPr bwMode="auto">
          <a:xfrm>
            <a:off x="6477000" y="2809130"/>
            <a:ext cx="0" cy="533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3" name="Line 21"/>
          <p:cNvSpPr>
            <a:spLocks noChangeShapeType="1"/>
          </p:cNvSpPr>
          <p:nvPr/>
        </p:nvSpPr>
        <p:spPr bwMode="auto">
          <a:xfrm>
            <a:off x="2209800" y="3723530"/>
            <a:ext cx="0" cy="7620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4" name="Line 22"/>
          <p:cNvSpPr>
            <a:spLocks noChangeShapeType="1"/>
          </p:cNvSpPr>
          <p:nvPr/>
        </p:nvSpPr>
        <p:spPr bwMode="auto">
          <a:xfrm flipH="1">
            <a:off x="5334000" y="3875930"/>
            <a:ext cx="838200" cy="533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5" name="Line 23"/>
          <p:cNvSpPr>
            <a:spLocks noChangeShapeType="1"/>
          </p:cNvSpPr>
          <p:nvPr/>
        </p:nvSpPr>
        <p:spPr bwMode="auto">
          <a:xfrm>
            <a:off x="7315200" y="3799730"/>
            <a:ext cx="838200" cy="6096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6" name="Line 24"/>
          <p:cNvSpPr>
            <a:spLocks noChangeShapeType="1"/>
          </p:cNvSpPr>
          <p:nvPr/>
        </p:nvSpPr>
        <p:spPr bwMode="auto">
          <a:xfrm flipH="1">
            <a:off x="762000" y="4942730"/>
            <a:ext cx="762000" cy="457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7" name="Line 25"/>
          <p:cNvSpPr>
            <a:spLocks noChangeShapeType="1"/>
          </p:cNvSpPr>
          <p:nvPr/>
        </p:nvSpPr>
        <p:spPr bwMode="auto">
          <a:xfrm>
            <a:off x="3048000" y="4866530"/>
            <a:ext cx="533400" cy="533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8" name="Line 26"/>
          <p:cNvSpPr>
            <a:spLocks noChangeShapeType="1"/>
          </p:cNvSpPr>
          <p:nvPr/>
        </p:nvSpPr>
        <p:spPr bwMode="auto">
          <a:xfrm>
            <a:off x="1295400" y="5933330"/>
            <a:ext cx="0" cy="457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59" name="Line 27"/>
          <p:cNvSpPr>
            <a:spLocks noChangeShapeType="1"/>
          </p:cNvSpPr>
          <p:nvPr/>
        </p:nvSpPr>
        <p:spPr bwMode="auto">
          <a:xfrm flipH="1">
            <a:off x="5486400" y="4942730"/>
            <a:ext cx="152400" cy="457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6760" name="Text Box 28"/>
          <p:cNvSpPr txBox="1">
            <a:spLocks noChangeArrowheads="1"/>
          </p:cNvSpPr>
          <p:nvPr/>
        </p:nvSpPr>
        <p:spPr bwMode="auto">
          <a:xfrm>
            <a:off x="3352800" y="5323730"/>
            <a:ext cx="64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0">
                <a:ea typeface="Dotum" pitchFamily="34" charset="-127"/>
              </a:rPr>
              <a:t>√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61" name="Text Box 29"/>
          <p:cNvSpPr txBox="1">
            <a:spLocks noChangeArrowheads="1"/>
          </p:cNvSpPr>
          <p:nvPr/>
        </p:nvSpPr>
        <p:spPr bwMode="auto">
          <a:xfrm>
            <a:off x="8001000" y="4333130"/>
            <a:ext cx="64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0">
                <a:ea typeface="Dotum" pitchFamily="34" charset="-127"/>
              </a:rPr>
              <a:t>√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6762" name="Text Box 30"/>
          <p:cNvSpPr txBox="1">
            <a:spLocks noChangeArrowheads="1"/>
          </p:cNvSpPr>
          <p:nvPr/>
        </p:nvSpPr>
        <p:spPr bwMode="auto">
          <a:xfrm>
            <a:off x="5105400" y="1589930"/>
            <a:ext cx="477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Y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63" name="Text Box 31"/>
          <p:cNvSpPr txBox="1">
            <a:spLocks noChangeArrowheads="1"/>
          </p:cNvSpPr>
          <p:nvPr/>
        </p:nvSpPr>
        <p:spPr bwMode="auto">
          <a:xfrm>
            <a:off x="2133600" y="1589930"/>
            <a:ext cx="477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N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64" name="Text Box 32"/>
          <p:cNvSpPr txBox="1">
            <a:spLocks noChangeArrowheads="1"/>
          </p:cNvSpPr>
          <p:nvPr/>
        </p:nvSpPr>
        <p:spPr bwMode="auto">
          <a:xfrm>
            <a:off x="762000" y="4714130"/>
            <a:ext cx="477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N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65" name="Text Box 33"/>
          <p:cNvSpPr txBox="1">
            <a:spLocks noChangeArrowheads="1"/>
          </p:cNvSpPr>
          <p:nvPr/>
        </p:nvSpPr>
        <p:spPr bwMode="auto">
          <a:xfrm>
            <a:off x="5334000" y="3753693"/>
            <a:ext cx="4778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N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66" name="Text Box 34"/>
          <p:cNvSpPr txBox="1">
            <a:spLocks noChangeArrowheads="1"/>
          </p:cNvSpPr>
          <p:nvPr/>
        </p:nvSpPr>
        <p:spPr bwMode="auto">
          <a:xfrm>
            <a:off x="3255963" y="4744293"/>
            <a:ext cx="4778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Y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116767" name="Text Box 35"/>
          <p:cNvSpPr txBox="1">
            <a:spLocks noChangeArrowheads="1"/>
          </p:cNvSpPr>
          <p:nvPr/>
        </p:nvSpPr>
        <p:spPr bwMode="auto">
          <a:xfrm>
            <a:off x="7523163" y="3647330"/>
            <a:ext cx="4778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0">
                <a:ea typeface="Dotum" pitchFamily="34" charset="-127"/>
              </a:rPr>
              <a:t>Y</a:t>
            </a:r>
            <a:endParaRPr lang="en-US" altLang="zh-CN" sz="3200" b="0">
              <a:ea typeface="Dotum" pitchFamily="3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3848" y="743472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判定树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B15B016-E500-4379-A5D2-25057B698386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776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10F3229-57FB-4E3C-852C-8858CBAC86CA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 dirty="0">
              <a:ea typeface="宋体" panose="02010600030101010101" pitchFamily="2" charset="-122"/>
            </a:endParaRPr>
          </a:p>
        </p:txBody>
      </p:sp>
      <p:sp>
        <p:nvSpPr>
          <p:cNvPr id="10859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4"/>
            <a:ext cx="8421688" cy="2453034"/>
          </a:xfrm>
        </p:spPr>
        <p:txBody>
          <a:bodyPr/>
          <a:lstStyle/>
          <a:p>
            <a:pPr marL="571500" indent="-571500" eaLnBrk="1" hangingPunct="1"/>
            <a:r>
              <a:rPr lang="zh-CN" altLang="en-US" dirty="0"/>
              <a:t>若干推论</a:t>
            </a:r>
            <a:endParaRPr lang="zh-CN" altLang="en-US" dirty="0"/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</a:t>
            </a:r>
            <a:r>
              <a:rPr lang="en-US" altLang="zh-CN" dirty="0">
                <a:latin typeface="Times New Roman" panose="02020603050405020304" pitchFamily="18" charset="0"/>
              </a:rPr>
              <a:t>(a) </a:t>
            </a:r>
            <a:r>
              <a:rPr lang="zh-CN" altLang="en-US" dirty="0">
                <a:latin typeface="Times New Roman" panose="02020603050405020304" pitchFamily="18" charset="0"/>
              </a:rPr>
              <a:t>对</a:t>
            </a:r>
            <a:r>
              <a:rPr lang="en-US" altLang="zh-CN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个顶点的完全图</a:t>
            </a:r>
            <a:r>
              <a:rPr lang="en-US" altLang="zh-CN" dirty="0">
                <a:latin typeface="Times New Roman" panose="02020603050405020304" pitchFamily="18" charset="0"/>
              </a:rPr>
              <a:t>K</a:t>
            </a:r>
            <a:r>
              <a:rPr lang="en-US" altLang="zh-CN" baseline="-25000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的边用红、蓝两色任意着色，那么至少有两个同色三角形。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</a:rPr>
              <a:t>证明：由</a:t>
            </a:r>
            <a:r>
              <a:rPr lang="en-US" altLang="zh-CN" dirty="0" err="1">
                <a:latin typeface="Times New Roman" panose="02020603050405020304" pitchFamily="18" charset="0"/>
              </a:rPr>
              <a:t>ramsey</a:t>
            </a:r>
            <a:r>
              <a:rPr lang="zh-CN" altLang="en-US" dirty="0">
                <a:latin typeface="Times New Roman" panose="02020603050405020304" pitchFamily="18" charset="0"/>
              </a:rPr>
              <a:t>问题，则必然有一个同色三角形。不妨设为红色三角形。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buFont typeface="Wingdings" panose="05000000000000000000" pitchFamily="2" charset="2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spcBef>
                <a:spcPct val="90000"/>
              </a:spcBef>
              <a:buFont typeface="Wingdings" panose="05000000000000000000" pitchFamily="2" charset="2"/>
              <a:buNone/>
            </a:pPr>
            <a:r>
              <a:rPr lang="zh-CN" altLang="en-US" sz="1600" dirty="0"/>
              <a:t>     </a:t>
            </a:r>
            <a:endParaRPr lang="zh-CN" altLang="en-US" sz="1600" dirty="0"/>
          </a:p>
          <a:p>
            <a:pPr marL="571500" indent="-571500" eaLnBrk="1" hangingPunct="1">
              <a:spcBef>
                <a:spcPct val="90000"/>
              </a:spcBef>
              <a:buFont typeface="Wingdings" panose="05000000000000000000" pitchFamily="2" charset="2"/>
              <a:buNone/>
            </a:pPr>
            <a:r>
              <a:rPr lang="zh-CN" altLang="en-US" dirty="0"/>
              <a:t>      </a:t>
            </a:r>
            <a:endParaRPr lang="zh-CN" altLang="en-US" dirty="0"/>
          </a:p>
        </p:txBody>
      </p:sp>
      <p:sp>
        <p:nvSpPr>
          <p:cNvPr id="11776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/>
              <a:t>数</a:t>
            </a:r>
            <a:endParaRPr lang="zh-CN" altLang="en-US" dirty="0"/>
          </a:p>
        </p:txBody>
      </p:sp>
      <p:sp>
        <p:nvSpPr>
          <p:cNvPr id="11776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776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776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776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7770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7771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58"/>
          <p:cNvGrpSpPr/>
          <p:nvPr/>
        </p:nvGrpSpPr>
        <p:grpSpPr bwMode="auto">
          <a:xfrm>
            <a:off x="3707755" y="4133998"/>
            <a:ext cx="1584325" cy="1728788"/>
            <a:chOff x="884" y="2024"/>
            <a:chExt cx="998" cy="1089"/>
          </a:xfrm>
        </p:grpSpPr>
        <p:sp>
          <p:nvSpPr>
            <p:cNvPr id="117810" name="Oval 16"/>
            <p:cNvSpPr>
              <a:spLocks noChangeArrowheads="1"/>
            </p:cNvSpPr>
            <p:nvPr/>
          </p:nvSpPr>
          <p:spPr bwMode="auto">
            <a:xfrm>
              <a:off x="1363" y="2024"/>
              <a:ext cx="88" cy="10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1" name="Oval 17"/>
            <p:cNvSpPr>
              <a:spLocks noChangeArrowheads="1"/>
            </p:cNvSpPr>
            <p:nvPr/>
          </p:nvSpPr>
          <p:spPr bwMode="auto">
            <a:xfrm>
              <a:off x="884" y="2342"/>
              <a:ext cx="88" cy="10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2" name="Oval 18"/>
            <p:cNvSpPr>
              <a:spLocks noChangeArrowheads="1"/>
            </p:cNvSpPr>
            <p:nvPr/>
          </p:nvSpPr>
          <p:spPr bwMode="auto">
            <a:xfrm>
              <a:off x="894" y="2733"/>
              <a:ext cx="89" cy="10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3" name="Oval 19"/>
            <p:cNvSpPr>
              <a:spLocks noChangeArrowheads="1"/>
            </p:cNvSpPr>
            <p:nvPr/>
          </p:nvSpPr>
          <p:spPr bwMode="auto">
            <a:xfrm>
              <a:off x="1333" y="3010"/>
              <a:ext cx="88" cy="10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4" name="Oval 20"/>
            <p:cNvSpPr>
              <a:spLocks noChangeArrowheads="1"/>
            </p:cNvSpPr>
            <p:nvPr/>
          </p:nvSpPr>
          <p:spPr bwMode="auto">
            <a:xfrm>
              <a:off x="1783" y="2753"/>
              <a:ext cx="89" cy="10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5" name="Oval 21"/>
            <p:cNvSpPr>
              <a:spLocks noChangeArrowheads="1"/>
            </p:cNvSpPr>
            <p:nvPr/>
          </p:nvSpPr>
          <p:spPr bwMode="auto">
            <a:xfrm>
              <a:off x="1794" y="2353"/>
              <a:ext cx="88" cy="10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  <p:sp>
          <p:nvSpPr>
            <p:cNvPr id="117816" name="Line 22"/>
            <p:cNvSpPr>
              <a:spLocks noChangeShapeType="1"/>
            </p:cNvSpPr>
            <p:nvPr/>
          </p:nvSpPr>
          <p:spPr bwMode="auto">
            <a:xfrm flipH="1">
              <a:off x="962" y="2090"/>
              <a:ext cx="401" cy="2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17" name="Line 23"/>
            <p:cNvSpPr>
              <a:spLocks noChangeShapeType="1"/>
            </p:cNvSpPr>
            <p:nvPr/>
          </p:nvSpPr>
          <p:spPr bwMode="auto">
            <a:xfrm>
              <a:off x="1449" y="2094"/>
              <a:ext cx="364" cy="2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18" name="Line 24"/>
            <p:cNvSpPr>
              <a:spLocks noChangeShapeType="1"/>
            </p:cNvSpPr>
            <p:nvPr/>
          </p:nvSpPr>
          <p:spPr bwMode="auto">
            <a:xfrm flipV="1">
              <a:off x="975" y="2394"/>
              <a:ext cx="838" cy="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59588" name="Text Box 68"/>
          <p:cNvSpPr txBox="1">
            <a:spLocks noChangeArrowheads="1"/>
          </p:cNvSpPr>
          <p:nvPr/>
        </p:nvSpPr>
        <p:spPr bwMode="auto">
          <a:xfrm>
            <a:off x="4139555" y="5934223"/>
            <a:ext cx="865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Dotum" pitchFamily="34" charset="-127"/>
              </a:rPr>
              <a:t>图</a:t>
            </a:r>
            <a:r>
              <a:rPr lang="en-US" altLang="zh-CN">
                <a:latin typeface="Times New Roman" panose="02020603050405020304" pitchFamily="18" charset="0"/>
                <a:ea typeface="Dotum" pitchFamily="34" charset="-127"/>
              </a:rPr>
              <a:t>1</a:t>
            </a:r>
            <a:endParaRPr lang="en-US" altLang="zh-CN">
              <a:latin typeface="Times New Roman" panose="02020603050405020304" pitchFamily="18" charset="0"/>
              <a:ea typeface="Dotu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5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958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7A3D0CF-B872-43DC-B154-A45F1A6A3933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878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0234DB-E008-4FE0-8DB9-F3E5934F7801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05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569325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None/>
            </a:pPr>
            <a:r>
              <a:rPr lang="zh-CN" altLang="en-US" dirty="0"/>
              <a:t>下面对红色三角形的三个顶点边的情况进行讨论：</a:t>
            </a:r>
            <a:r>
              <a:rPr lang="en-US" altLang="zh-CN" dirty="0"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(1)</a:t>
            </a:r>
            <a:r>
              <a:rPr lang="en-US" altLang="zh-CN" dirty="0"/>
              <a:t> </a:t>
            </a:r>
            <a:r>
              <a:rPr lang="zh-CN" altLang="en-US" dirty="0"/>
              <a:t>若红色三角形的某个顶点的其它三条边均为蓝色，</a:t>
            </a:r>
            <a:endParaRPr lang="en-US" altLang="zh-CN" dirty="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 dirty="0"/>
              <a:t>      </a:t>
            </a:r>
            <a:r>
              <a:rPr lang="zh-CN" altLang="en-US" dirty="0"/>
              <a:t>如图</a:t>
            </a:r>
            <a:r>
              <a:rPr lang="en-US" altLang="zh-CN" dirty="0"/>
              <a:t>2</a:t>
            </a:r>
            <a:endParaRPr lang="zh-CN" altLang="en-US" dirty="0"/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/>
              <a:t>   </a:t>
            </a:r>
            <a:r>
              <a:rPr lang="en-US" altLang="zh-CN" dirty="0">
                <a:latin typeface="Times New Roman" panose="02020603050405020304" pitchFamily="18" charset="0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</a:rPr>
              <a:t>若红色三角形的某个顶点的其它三条边中至少有两条为红色，如图</a:t>
            </a:r>
            <a:r>
              <a:rPr lang="en-US" altLang="zh-CN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878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1879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4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5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6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7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53" name="Group 73"/>
          <p:cNvGrpSpPr/>
          <p:nvPr/>
        </p:nvGrpSpPr>
        <p:grpSpPr bwMode="auto">
          <a:xfrm>
            <a:off x="1691655" y="4164731"/>
            <a:ext cx="1584325" cy="1727200"/>
            <a:chOff x="2245" y="1843"/>
            <a:chExt cx="998" cy="1088"/>
          </a:xfrm>
        </p:grpSpPr>
        <p:grpSp>
          <p:nvGrpSpPr>
            <p:cNvPr id="54" name="Group 71"/>
            <p:cNvGrpSpPr/>
            <p:nvPr/>
          </p:nvGrpSpPr>
          <p:grpSpPr bwMode="auto">
            <a:xfrm>
              <a:off x="2286" y="2213"/>
              <a:ext cx="860" cy="612"/>
              <a:chOff x="2286" y="2213"/>
              <a:chExt cx="860" cy="612"/>
            </a:xfrm>
          </p:grpSpPr>
          <p:sp>
            <p:nvSpPr>
              <p:cNvPr id="66" name="Line 37"/>
              <p:cNvSpPr>
                <a:spLocks noChangeShapeType="1"/>
              </p:cNvSpPr>
              <p:nvPr/>
            </p:nvSpPr>
            <p:spPr bwMode="auto">
              <a:xfrm>
                <a:off x="2286" y="2231"/>
                <a:ext cx="4" cy="32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Line 38"/>
              <p:cNvSpPr>
                <a:spLocks noChangeShapeType="1"/>
              </p:cNvSpPr>
              <p:nvPr/>
            </p:nvSpPr>
            <p:spPr bwMode="auto">
              <a:xfrm>
                <a:off x="2315" y="2243"/>
                <a:ext cx="391" cy="5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39"/>
              <p:cNvSpPr>
                <a:spLocks noChangeShapeType="1"/>
              </p:cNvSpPr>
              <p:nvPr/>
            </p:nvSpPr>
            <p:spPr bwMode="auto">
              <a:xfrm>
                <a:off x="2315" y="2213"/>
                <a:ext cx="831" cy="39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Group 61"/>
            <p:cNvGrpSpPr/>
            <p:nvPr/>
          </p:nvGrpSpPr>
          <p:grpSpPr bwMode="auto">
            <a:xfrm>
              <a:off x="2245" y="1843"/>
              <a:ext cx="998" cy="1088"/>
              <a:chOff x="2245" y="1979"/>
              <a:chExt cx="998" cy="1088"/>
            </a:xfrm>
          </p:grpSpPr>
          <p:grpSp>
            <p:nvGrpSpPr>
              <p:cNvPr id="56" name="Group 60"/>
              <p:cNvGrpSpPr/>
              <p:nvPr/>
            </p:nvGrpSpPr>
            <p:grpSpPr bwMode="auto">
              <a:xfrm>
                <a:off x="2245" y="1979"/>
                <a:ext cx="998" cy="1088"/>
                <a:chOff x="2245" y="1979"/>
                <a:chExt cx="998" cy="1088"/>
              </a:xfrm>
            </p:grpSpPr>
            <p:sp>
              <p:nvSpPr>
                <p:cNvPr id="60" name="Oval 28"/>
                <p:cNvSpPr>
                  <a:spLocks noChangeArrowheads="1"/>
                </p:cNvSpPr>
                <p:nvPr/>
              </p:nvSpPr>
              <p:spPr bwMode="auto">
                <a:xfrm>
                  <a:off x="2724" y="1979"/>
                  <a:ext cx="88" cy="103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61" name="Oval 29"/>
                <p:cNvSpPr>
                  <a:spLocks noChangeArrowheads="1"/>
                </p:cNvSpPr>
                <p:nvPr/>
              </p:nvSpPr>
              <p:spPr bwMode="auto">
                <a:xfrm>
                  <a:off x="2245" y="2297"/>
                  <a:ext cx="88" cy="103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62" name="Oval 30"/>
                <p:cNvSpPr>
                  <a:spLocks noChangeArrowheads="1"/>
                </p:cNvSpPr>
                <p:nvPr/>
              </p:nvSpPr>
              <p:spPr bwMode="auto">
                <a:xfrm>
                  <a:off x="2255" y="2687"/>
                  <a:ext cx="89" cy="103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63" name="Oval 31"/>
                <p:cNvSpPr>
                  <a:spLocks noChangeArrowheads="1"/>
                </p:cNvSpPr>
                <p:nvPr/>
              </p:nvSpPr>
              <p:spPr bwMode="auto">
                <a:xfrm>
                  <a:off x="2694" y="2964"/>
                  <a:ext cx="88" cy="103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64" name="Oval 32"/>
                <p:cNvSpPr>
                  <a:spLocks noChangeArrowheads="1"/>
                </p:cNvSpPr>
                <p:nvPr/>
              </p:nvSpPr>
              <p:spPr bwMode="auto">
                <a:xfrm>
                  <a:off x="3144" y="2708"/>
                  <a:ext cx="89" cy="102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65" name="Oval 33"/>
                <p:cNvSpPr>
                  <a:spLocks noChangeArrowheads="1"/>
                </p:cNvSpPr>
                <p:nvPr/>
              </p:nvSpPr>
              <p:spPr bwMode="auto">
                <a:xfrm>
                  <a:off x="3155" y="2307"/>
                  <a:ext cx="88" cy="103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</p:grpSp>
          <p:sp>
            <p:nvSpPr>
              <p:cNvPr id="57" name="Line 34"/>
              <p:cNvSpPr>
                <a:spLocks noChangeShapeType="1"/>
              </p:cNvSpPr>
              <p:nvPr/>
            </p:nvSpPr>
            <p:spPr bwMode="auto">
              <a:xfrm flipH="1">
                <a:off x="2311" y="2035"/>
                <a:ext cx="415" cy="28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Line 36"/>
              <p:cNvSpPr>
                <a:spLocks noChangeShapeType="1"/>
              </p:cNvSpPr>
              <p:nvPr/>
            </p:nvSpPr>
            <p:spPr bwMode="auto">
              <a:xfrm flipV="1">
                <a:off x="2342" y="2340"/>
                <a:ext cx="823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Line 59"/>
              <p:cNvSpPr>
                <a:spLocks noChangeShapeType="1"/>
              </p:cNvSpPr>
              <p:nvPr/>
            </p:nvSpPr>
            <p:spPr bwMode="auto">
              <a:xfrm>
                <a:off x="2817" y="2051"/>
                <a:ext cx="374" cy="26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69"/>
          <p:cNvSpPr txBox="1">
            <a:spLocks noChangeArrowheads="1"/>
          </p:cNvSpPr>
          <p:nvPr/>
        </p:nvSpPr>
        <p:spPr bwMode="auto">
          <a:xfrm>
            <a:off x="2194892" y="5963368"/>
            <a:ext cx="865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Dotum" pitchFamily="34" charset="-127"/>
              </a:rPr>
              <a:t>图</a:t>
            </a:r>
            <a:r>
              <a:rPr lang="en-US" altLang="zh-CN">
                <a:latin typeface="Times New Roman" panose="02020603050405020304" pitchFamily="18" charset="0"/>
                <a:ea typeface="Dotum" pitchFamily="34" charset="-127"/>
              </a:rPr>
              <a:t>2</a:t>
            </a:r>
            <a:endParaRPr lang="en-US" altLang="zh-CN">
              <a:latin typeface="Times New Roman" panose="02020603050405020304" pitchFamily="18" charset="0"/>
              <a:ea typeface="Dotum" pitchFamily="34" charset="-127"/>
            </a:endParaRPr>
          </a:p>
        </p:txBody>
      </p:sp>
      <p:grpSp>
        <p:nvGrpSpPr>
          <p:cNvPr id="70" name="Group 66"/>
          <p:cNvGrpSpPr/>
          <p:nvPr/>
        </p:nvGrpSpPr>
        <p:grpSpPr bwMode="auto">
          <a:xfrm>
            <a:off x="5868119" y="4279031"/>
            <a:ext cx="1800225" cy="1655763"/>
            <a:chOff x="3742" y="2024"/>
            <a:chExt cx="1134" cy="1043"/>
          </a:xfrm>
        </p:grpSpPr>
        <p:grpSp>
          <p:nvGrpSpPr>
            <p:cNvPr id="71" name="Group 65"/>
            <p:cNvGrpSpPr/>
            <p:nvPr/>
          </p:nvGrpSpPr>
          <p:grpSpPr bwMode="auto">
            <a:xfrm>
              <a:off x="3742" y="2024"/>
              <a:ext cx="1134" cy="1043"/>
              <a:chOff x="3742" y="2024"/>
              <a:chExt cx="1134" cy="1043"/>
            </a:xfrm>
          </p:grpSpPr>
          <p:grpSp>
            <p:nvGrpSpPr>
              <p:cNvPr id="74" name="Group 64"/>
              <p:cNvGrpSpPr/>
              <p:nvPr/>
            </p:nvGrpSpPr>
            <p:grpSpPr bwMode="auto">
              <a:xfrm>
                <a:off x="3742" y="2024"/>
                <a:ext cx="1134" cy="1043"/>
                <a:chOff x="3742" y="2024"/>
                <a:chExt cx="1134" cy="1043"/>
              </a:xfrm>
            </p:grpSpPr>
            <p:sp>
              <p:nvSpPr>
                <p:cNvPr id="78" name="Oval 43"/>
                <p:cNvSpPr>
                  <a:spLocks noChangeArrowheads="1"/>
                </p:cNvSpPr>
                <p:nvPr/>
              </p:nvSpPr>
              <p:spPr bwMode="auto">
                <a:xfrm>
                  <a:off x="4286" y="2024"/>
                  <a:ext cx="101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79" name="Oval 44"/>
                <p:cNvSpPr>
                  <a:spLocks noChangeArrowheads="1"/>
                </p:cNvSpPr>
                <p:nvPr/>
              </p:nvSpPr>
              <p:spPr bwMode="auto">
                <a:xfrm>
                  <a:off x="3742" y="2329"/>
                  <a:ext cx="101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80" name="Oval 45"/>
                <p:cNvSpPr>
                  <a:spLocks noChangeArrowheads="1"/>
                </p:cNvSpPr>
                <p:nvPr/>
              </p:nvSpPr>
              <p:spPr bwMode="auto">
                <a:xfrm>
                  <a:off x="3754" y="2703"/>
                  <a:ext cx="100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81" name="Oval 46"/>
                <p:cNvSpPr>
                  <a:spLocks noChangeArrowheads="1"/>
                </p:cNvSpPr>
                <p:nvPr/>
              </p:nvSpPr>
              <p:spPr bwMode="auto">
                <a:xfrm>
                  <a:off x="4252" y="2969"/>
                  <a:ext cx="101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82" name="Oval 47"/>
                <p:cNvSpPr>
                  <a:spLocks noChangeArrowheads="1"/>
                </p:cNvSpPr>
                <p:nvPr/>
              </p:nvSpPr>
              <p:spPr bwMode="auto">
                <a:xfrm>
                  <a:off x="4764" y="2723"/>
                  <a:ext cx="100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83" name="Oval 48"/>
                <p:cNvSpPr>
                  <a:spLocks noChangeArrowheads="1"/>
                </p:cNvSpPr>
                <p:nvPr/>
              </p:nvSpPr>
              <p:spPr bwMode="auto">
                <a:xfrm>
                  <a:off x="4775" y="2339"/>
                  <a:ext cx="101" cy="98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</p:grpSp>
          <p:sp>
            <p:nvSpPr>
              <p:cNvPr id="75" name="Line 49"/>
              <p:cNvSpPr>
                <a:spLocks noChangeShapeType="1"/>
              </p:cNvSpPr>
              <p:nvPr/>
            </p:nvSpPr>
            <p:spPr bwMode="auto">
              <a:xfrm flipH="1">
                <a:off x="3833" y="2099"/>
                <a:ext cx="440" cy="24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Line 50"/>
              <p:cNvSpPr>
                <a:spLocks noChangeShapeType="1"/>
              </p:cNvSpPr>
              <p:nvPr/>
            </p:nvSpPr>
            <p:spPr bwMode="auto">
              <a:xfrm>
                <a:off x="4373" y="2080"/>
                <a:ext cx="427" cy="26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Line 51"/>
              <p:cNvSpPr>
                <a:spLocks noChangeShapeType="1"/>
              </p:cNvSpPr>
              <p:nvPr/>
            </p:nvSpPr>
            <p:spPr bwMode="auto">
              <a:xfrm>
                <a:off x="3832" y="2378"/>
                <a:ext cx="98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2" name="Line 53"/>
            <p:cNvSpPr>
              <a:spLocks noChangeShapeType="1"/>
            </p:cNvSpPr>
            <p:nvPr/>
          </p:nvSpPr>
          <p:spPr bwMode="auto">
            <a:xfrm>
              <a:off x="3808" y="2415"/>
              <a:ext cx="5" cy="3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54"/>
            <p:cNvSpPr>
              <a:spLocks noChangeShapeType="1"/>
            </p:cNvSpPr>
            <p:nvPr/>
          </p:nvSpPr>
          <p:spPr bwMode="auto">
            <a:xfrm>
              <a:off x="3831" y="2414"/>
              <a:ext cx="454" cy="5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4" name="Group 72"/>
          <p:cNvGrpSpPr/>
          <p:nvPr/>
        </p:nvGrpSpPr>
        <p:grpSpPr bwMode="auto">
          <a:xfrm>
            <a:off x="6012582" y="4887044"/>
            <a:ext cx="1511300" cy="931862"/>
            <a:chOff x="3833" y="2271"/>
            <a:chExt cx="952" cy="587"/>
          </a:xfrm>
        </p:grpSpPr>
        <p:sp>
          <p:nvSpPr>
            <p:cNvPr id="85" name="Line 55"/>
            <p:cNvSpPr>
              <a:spLocks noChangeShapeType="1"/>
            </p:cNvSpPr>
            <p:nvPr/>
          </p:nvSpPr>
          <p:spPr bwMode="auto">
            <a:xfrm flipH="1">
              <a:off x="3849" y="2271"/>
              <a:ext cx="923" cy="31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56"/>
            <p:cNvSpPr>
              <a:spLocks noChangeShapeType="1"/>
            </p:cNvSpPr>
            <p:nvPr/>
          </p:nvSpPr>
          <p:spPr bwMode="auto">
            <a:xfrm>
              <a:off x="3833" y="2632"/>
              <a:ext cx="408" cy="22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63"/>
            <p:cNvSpPr>
              <a:spLocks noChangeShapeType="1"/>
            </p:cNvSpPr>
            <p:nvPr/>
          </p:nvSpPr>
          <p:spPr bwMode="auto">
            <a:xfrm flipH="1">
              <a:off x="4332" y="2296"/>
              <a:ext cx="453" cy="5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8" name="Text Box 70"/>
          <p:cNvSpPr txBox="1">
            <a:spLocks noChangeArrowheads="1"/>
          </p:cNvSpPr>
          <p:nvPr/>
        </p:nvSpPr>
        <p:spPr bwMode="auto">
          <a:xfrm>
            <a:off x="6444382" y="6006231"/>
            <a:ext cx="8651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latin typeface="Times New Roman" panose="02020603050405020304" pitchFamily="18" charset="0"/>
                <a:ea typeface="Dotum" pitchFamily="34" charset="-127"/>
              </a:rPr>
              <a:t>图</a:t>
            </a:r>
            <a:r>
              <a:rPr lang="en-US" altLang="zh-CN">
                <a:latin typeface="Times New Roman" panose="02020603050405020304" pitchFamily="18" charset="0"/>
                <a:ea typeface="Dotum" pitchFamily="34" charset="-127"/>
              </a:rPr>
              <a:t>3</a:t>
            </a:r>
            <a:endParaRPr lang="en-US" altLang="zh-CN">
              <a:latin typeface="Times New Roman" panose="02020603050405020304" pitchFamily="18" charset="0"/>
              <a:ea typeface="Dotu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8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7A3D0CF-B872-43DC-B154-A45F1A6A3933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1878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90234DB-E008-4FE0-8DB9-F3E5934F7801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05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569325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</a:rPr>
              <a:t>    </a:t>
            </a:r>
            <a:r>
              <a:rPr lang="en-US" altLang="zh-CN" dirty="0">
                <a:latin typeface="Times New Roman" panose="02020603050405020304" pitchFamily="18" charset="0"/>
              </a:rPr>
              <a:t>(3) </a:t>
            </a:r>
            <a:r>
              <a:rPr lang="zh-CN" altLang="en-US" dirty="0">
                <a:latin typeface="Times New Roman" panose="02020603050405020304" pitchFamily="18" charset="0"/>
              </a:rPr>
              <a:t>若红色三角形的任一个顶点的其它三条边中恰有一条边为红色。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878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1879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4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5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6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8797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41"/>
          <p:cNvGrpSpPr/>
          <p:nvPr/>
        </p:nvGrpSpPr>
        <p:grpSpPr bwMode="auto">
          <a:xfrm>
            <a:off x="3348038" y="3141513"/>
            <a:ext cx="1871662" cy="1871663"/>
            <a:chOff x="2109" y="2432"/>
            <a:chExt cx="1179" cy="1179"/>
          </a:xfrm>
        </p:grpSpPr>
        <p:sp>
          <p:nvSpPr>
            <p:cNvPr id="118806" name="Line 27"/>
            <p:cNvSpPr>
              <a:spLocks noChangeShapeType="1"/>
            </p:cNvSpPr>
            <p:nvPr/>
          </p:nvSpPr>
          <p:spPr bwMode="auto">
            <a:xfrm>
              <a:off x="2158" y="2895"/>
              <a:ext cx="0" cy="3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7" name="Line 28"/>
            <p:cNvSpPr>
              <a:spLocks noChangeShapeType="1"/>
            </p:cNvSpPr>
            <p:nvPr/>
          </p:nvSpPr>
          <p:spPr bwMode="auto">
            <a:xfrm flipH="1">
              <a:off x="3234" y="2886"/>
              <a:ext cx="12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8" name="Line 29"/>
            <p:cNvSpPr>
              <a:spLocks noChangeShapeType="1"/>
            </p:cNvSpPr>
            <p:nvPr/>
          </p:nvSpPr>
          <p:spPr bwMode="auto">
            <a:xfrm flipH="1">
              <a:off x="2701" y="2548"/>
              <a:ext cx="18" cy="97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8809" name="Group 37"/>
            <p:cNvGrpSpPr/>
            <p:nvPr/>
          </p:nvGrpSpPr>
          <p:grpSpPr bwMode="auto">
            <a:xfrm>
              <a:off x="2109" y="2432"/>
              <a:ext cx="1179" cy="1179"/>
              <a:chOff x="2109" y="2478"/>
              <a:chExt cx="1179" cy="1179"/>
            </a:xfrm>
          </p:grpSpPr>
          <p:grpSp>
            <p:nvGrpSpPr>
              <p:cNvPr id="118810" name="Group 36"/>
              <p:cNvGrpSpPr/>
              <p:nvPr/>
            </p:nvGrpSpPr>
            <p:grpSpPr bwMode="auto">
              <a:xfrm>
                <a:off x="2109" y="2478"/>
                <a:ext cx="1179" cy="1179"/>
                <a:chOff x="2109" y="2478"/>
                <a:chExt cx="1179" cy="1179"/>
              </a:xfrm>
            </p:grpSpPr>
            <p:sp>
              <p:nvSpPr>
                <p:cNvPr id="118814" name="Oval 18"/>
                <p:cNvSpPr>
                  <a:spLocks noChangeArrowheads="1"/>
                </p:cNvSpPr>
                <p:nvPr/>
              </p:nvSpPr>
              <p:spPr bwMode="auto">
                <a:xfrm>
                  <a:off x="2675" y="2478"/>
                  <a:ext cx="104" cy="11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8815" name="Oval 19"/>
                <p:cNvSpPr>
                  <a:spLocks noChangeArrowheads="1"/>
                </p:cNvSpPr>
                <p:nvPr/>
              </p:nvSpPr>
              <p:spPr bwMode="auto">
                <a:xfrm>
                  <a:off x="2109" y="2823"/>
                  <a:ext cx="105" cy="11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8816" name="Oval 20"/>
                <p:cNvSpPr>
                  <a:spLocks noChangeArrowheads="1"/>
                </p:cNvSpPr>
                <p:nvPr/>
              </p:nvSpPr>
              <p:spPr bwMode="auto">
                <a:xfrm>
                  <a:off x="2121" y="3245"/>
                  <a:ext cx="105" cy="112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8817" name="Oval 21"/>
                <p:cNvSpPr>
                  <a:spLocks noChangeArrowheads="1"/>
                </p:cNvSpPr>
                <p:nvPr/>
              </p:nvSpPr>
              <p:spPr bwMode="auto">
                <a:xfrm>
                  <a:off x="2639" y="3546"/>
                  <a:ext cx="105" cy="11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8818" name="Oval 22"/>
                <p:cNvSpPr>
                  <a:spLocks noChangeArrowheads="1"/>
                </p:cNvSpPr>
                <p:nvPr/>
              </p:nvSpPr>
              <p:spPr bwMode="auto">
                <a:xfrm>
                  <a:off x="3171" y="3268"/>
                  <a:ext cx="105" cy="11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  <p:sp>
              <p:nvSpPr>
                <p:cNvPr id="118819" name="Oval 23"/>
                <p:cNvSpPr>
                  <a:spLocks noChangeArrowheads="1"/>
                </p:cNvSpPr>
                <p:nvPr/>
              </p:nvSpPr>
              <p:spPr bwMode="auto">
                <a:xfrm>
                  <a:off x="3183" y="2834"/>
                  <a:ext cx="105" cy="11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SzPct val="60000"/>
                    <a:buFont typeface="Wingdings" panose="05000000000000000000" pitchFamily="2" charset="2"/>
                    <a:buChar char="n"/>
                    <a:defRPr kumimoji="1" sz="28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008000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400" b="1">
                      <a:solidFill>
                        <a:schemeClr val="tx1"/>
                      </a:solidFill>
                      <a:latin typeface="Tahoma" panose="020B0604030504040204" pitchFamily="34" charset="0"/>
                      <a:ea typeface="黑体" panose="0201060906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55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50000"/>
                    <a:buFont typeface="Wingdings" panose="05000000000000000000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 sz="2400" b="0">
                    <a:ea typeface="Dotum" pitchFamily="34" charset="-127"/>
                  </a:endParaRPr>
                </a:p>
              </p:txBody>
            </p:sp>
          </p:grpSp>
          <p:sp>
            <p:nvSpPr>
              <p:cNvPr id="118811" name="Line 24"/>
              <p:cNvSpPr>
                <a:spLocks noChangeShapeType="1"/>
              </p:cNvSpPr>
              <p:nvPr/>
            </p:nvSpPr>
            <p:spPr bwMode="auto">
              <a:xfrm flipH="1">
                <a:off x="2200" y="2555"/>
                <a:ext cx="471" cy="28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812" name="Line 25"/>
              <p:cNvSpPr>
                <a:spLocks noChangeShapeType="1"/>
              </p:cNvSpPr>
              <p:nvPr/>
            </p:nvSpPr>
            <p:spPr bwMode="auto">
              <a:xfrm>
                <a:off x="2762" y="2534"/>
                <a:ext cx="432" cy="29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813" name="Line 26"/>
              <p:cNvSpPr>
                <a:spLocks noChangeShapeType="1"/>
              </p:cNvSpPr>
              <p:nvPr/>
            </p:nvSpPr>
            <p:spPr bwMode="auto">
              <a:xfrm flipV="1">
                <a:off x="2203" y="2869"/>
                <a:ext cx="980" cy="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40"/>
          <p:cNvGrpSpPr/>
          <p:nvPr/>
        </p:nvGrpSpPr>
        <p:grpSpPr bwMode="auto">
          <a:xfrm>
            <a:off x="3424238" y="3273276"/>
            <a:ext cx="1654175" cy="1633537"/>
            <a:chOff x="2157" y="2515"/>
            <a:chExt cx="1042" cy="1029"/>
          </a:xfrm>
        </p:grpSpPr>
        <p:sp>
          <p:nvSpPr>
            <p:cNvPr id="118800" name="Line 30"/>
            <p:cNvSpPr>
              <a:spLocks noChangeShapeType="1"/>
            </p:cNvSpPr>
            <p:nvPr/>
          </p:nvSpPr>
          <p:spPr bwMode="auto">
            <a:xfrm flipH="1">
              <a:off x="2193" y="2526"/>
              <a:ext cx="512" cy="67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1" name="Line 31"/>
            <p:cNvSpPr>
              <a:spLocks noChangeShapeType="1"/>
            </p:cNvSpPr>
            <p:nvPr/>
          </p:nvSpPr>
          <p:spPr bwMode="auto">
            <a:xfrm>
              <a:off x="2742" y="2515"/>
              <a:ext cx="457" cy="72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2" name="Line 32"/>
            <p:cNvSpPr>
              <a:spLocks noChangeShapeType="1"/>
            </p:cNvSpPr>
            <p:nvPr/>
          </p:nvSpPr>
          <p:spPr bwMode="auto">
            <a:xfrm flipV="1">
              <a:off x="2190" y="2867"/>
              <a:ext cx="1007" cy="3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3" name="Line 33"/>
            <p:cNvSpPr>
              <a:spLocks noChangeShapeType="1"/>
            </p:cNvSpPr>
            <p:nvPr/>
          </p:nvSpPr>
          <p:spPr bwMode="auto">
            <a:xfrm>
              <a:off x="2180" y="2832"/>
              <a:ext cx="1000" cy="43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4" name="Line 34"/>
            <p:cNvSpPr>
              <a:spLocks noChangeShapeType="1"/>
            </p:cNvSpPr>
            <p:nvPr/>
          </p:nvSpPr>
          <p:spPr bwMode="auto">
            <a:xfrm>
              <a:off x="2157" y="2832"/>
              <a:ext cx="505" cy="67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5" name="Line 35"/>
            <p:cNvSpPr>
              <a:spLocks noChangeShapeType="1"/>
            </p:cNvSpPr>
            <p:nvPr/>
          </p:nvSpPr>
          <p:spPr bwMode="auto">
            <a:xfrm flipV="1">
              <a:off x="2721" y="2887"/>
              <a:ext cx="470" cy="65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10" name="Group 2"/>
          <p:cNvGrpSpPr/>
          <p:nvPr/>
        </p:nvGrpSpPr>
        <p:grpSpPr bwMode="auto">
          <a:xfrm>
            <a:off x="152400" y="76200"/>
            <a:ext cx="8929688" cy="836613"/>
            <a:chOff x="134" y="144"/>
            <a:chExt cx="5626" cy="527"/>
          </a:xfrm>
        </p:grpSpPr>
        <p:sp>
          <p:nvSpPr>
            <p:cNvPr id="119914" name="Text Box 3"/>
            <p:cNvSpPr txBox="1">
              <a:spLocks noChangeArrowheads="1"/>
            </p:cNvSpPr>
            <p:nvPr/>
          </p:nvSpPr>
          <p:spPr bwMode="auto">
            <a:xfrm>
              <a:off x="134" y="144"/>
              <a:ext cx="5098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4400">
                  <a:ea typeface="Dotum" pitchFamily="34" charset="-127"/>
                </a:rPr>
                <a:t>    </a:t>
              </a:r>
              <a:r>
                <a:rPr lang="en-US" altLang="en-US" sz="4000">
                  <a:solidFill>
                    <a:srgbClr val="0000B4"/>
                  </a:solidFill>
                  <a:ea typeface="Dotum" pitchFamily="34" charset="-127"/>
                </a:rPr>
                <a:t>Ramsey</a:t>
              </a:r>
              <a:r>
                <a:rPr lang="zh-CN" altLang="en-US" sz="4000">
                  <a:solidFill>
                    <a:srgbClr val="0000B4"/>
                  </a:solidFill>
                  <a:ea typeface="Dotum" pitchFamily="34" charset="-127"/>
                </a:rPr>
                <a:t>数</a:t>
              </a:r>
              <a:r>
                <a:rPr lang="en-US" altLang="en-US" sz="4000">
                  <a:ea typeface="Dotum" pitchFamily="34" charset="-127"/>
                </a:rPr>
                <a:t> </a:t>
              </a:r>
              <a:endParaRPr lang="zh-CN" altLang="en-US" sz="4000">
                <a:ea typeface="Dotum" pitchFamily="34" charset="-127"/>
              </a:endParaRPr>
            </a:p>
          </p:txBody>
        </p:sp>
        <p:pic>
          <p:nvPicPr>
            <p:cNvPr id="119915" name="Picture 4" descr="A:\paint.GIF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C0C0C0"/>
                </a:clrFrom>
                <a:clrTo>
                  <a:srgbClr val="C0C0C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" y="624"/>
              <a:ext cx="562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9811" name="Text Box 10"/>
          <p:cNvSpPr txBox="1">
            <a:spLocks noChangeArrowheads="1"/>
          </p:cNvSpPr>
          <p:nvPr/>
        </p:nvSpPr>
        <p:spPr bwMode="auto">
          <a:xfrm>
            <a:off x="76200" y="5637213"/>
            <a:ext cx="2511425" cy="5349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0">
                <a:ea typeface="Dotum" pitchFamily="34" charset="-127"/>
              </a:rPr>
              <a:t>△</a:t>
            </a:r>
            <a:r>
              <a:rPr lang="en-US" altLang="en-US" b="0">
                <a:ea typeface="Dotum" pitchFamily="34" charset="-127"/>
              </a:rPr>
              <a:t>v</a:t>
            </a:r>
            <a:r>
              <a:rPr lang="en-US" altLang="en-US" b="0" baseline="-25000">
                <a:ea typeface="Dotum" pitchFamily="34" charset="-127"/>
              </a:rPr>
              <a:t>1</a:t>
            </a:r>
            <a:r>
              <a:rPr lang="en-US" altLang="en-US" b="0">
                <a:ea typeface="Dotum" pitchFamily="34" charset="-127"/>
              </a:rPr>
              <a:t>v</a:t>
            </a:r>
            <a:r>
              <a:rPr lang="en-US" altLang="en-US" b="0" baseline="-25000">
                <a:ea typeface="Dotum" pitchFamily="34" charset="-127"/>
              </a:rPr>
              <a:t>4</a:t>
            </a:r>
            <a:r>
              <a:rPr lang="en-US" altLang="en-US" b="0">
                <a:ea typeface="Dotum" pitchFamily="34" charset="-127"/>
              </a:rPr>
              <a:t>v</a:t>
            </a:r>
            <a:r>
              <a:rPr lang="en-US" altLang="en-US" b="0" baseline="-25000">
                <a:ea typeface="Dotum" pitchFamily="34" charset="-127"/>
              </a:rPr>
              <a:t>5</a:t>
            </a:r>
            <a:r>
              <a:rPr lang="zh-CN" altLang="en-US" b="0">
                <a:ea typeface="Dotum" pitchFamily="34" charset="-127"/>
              </a:rPr>
              <a:t>是蓝△</a:t>
            </a:r>
            <a:endParaRPr lang="zh-CN" altLang="en-US" sz="3600" b="0">
              <a:ea typeface="Dotum" pitchFamily="34" charset="-127"/>
            </a:endParaRPr>
          </a:p>
        </p:txBody>
      </p:sp>
      <p:sp>
        <p:nvSpPr>
          <p:cNvPr id="119812" name="Rectangle 25"/>
          <p:cNvSpPr>
            <a:spLocks noChangeArrowheads="1"/>
          </p:cNvSpPr>
          <p:nvPr/>
        </p:nvSpPr>
        <p:spPr bwMode="auto">
          <a:xfrm>
            <a:off x="0" y="5638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Dotum" pitchFamily="34" charset="-127"/>
            </a:endParaRPr>
          </a:p>
        </p:txBody>
      </p:sp>
      <p:grpSp>
        <p:nvGrpSpPr>
          <p:cNvPr id="119813" name="Group 70"/>
          <p:cNvGrpSpPr/>
          <p:nvPr/>
        </p:nvGrpSpPr>
        <p:grpSpPr bwMode="auto">
          <a:xfrm>
            <a:off x="152400" y="4800600"/>
            <a:ext cx="2846388" cy="533400"/>
            <a:chOff x="144" y="2928"/>
            <a:chExt cx="1793" cy="336"/>
          </a:xfrm>
        </p:grpSpPr>
        <p:sp>
          <p:nvSpPr>
            <p:cNvPr id="119912" name="Text Box 11"/>
            <p:cNvSpPr txBox="1">
              <a:spLocks noChangeArrowheads="1"/>
            </p:cNvSpPr>
            <p:nvPr/>
          </p:nvSpPr>
          <p:spPr bwMode="auto">
            <a:xfrm>
              <a:off x="144" y="2928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为蓝边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913" name="Rectangle 26"/>
            <p:cNvSpPr>
              <a:spLocks noChangeArrowheads="1"/>
            </p:cNvSpPr>
            <p:nvPr/>
          </p:nvSpPr>
          <p:spPr bwMode="auto">
            <a:xfrm>
              <a:off x="192" y="2976"/>
              <a:ext cx="1488" cy="288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4" name="Group 71"/>
          <p:cNvGrpSpPr/>
          <p:nvPr/>
        </p:nvGrpSpPr>
        <p:grpSpPr bwMode="auto">
          <a:xfrm>
            <a:off x="0" y="3519488"/>
            <a:ext cx="2659063" cy="519112"/>
            <a:chOff x="192" y="2430"/>
            <a:chExt cx="1584" cy="327"/>
          </a:xfrm>
        </p:grpSpPr>
        <p:sp>
          <p:nvSpPr>
            <p:cNvPr id="119910" name="Text Box 8"/>
            <p:cNvSpPr txBox="1">
              <a:spLocks noChangeArrowheads="1"/>
            </p:cNvSpPr>
            <p:nvPr/>
          </p:nvSpPr>
          <p:spPr bwMode="auto">
            <a:xfrm>
              <a:off x="192" y="2430"/>
              <a:ext cx="15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4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5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6</a:t>
              </a:r>
              <a:r>
                <a:rPr lang="zh-CN" altLang="en-US" b="0">
                  <a:ea typeface="Dotum" pitchFamily="34" charset="-127"/>
                </a:rPr>
                <a:t>是红△?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911" name="Rectangle 27"/>
            <p:cNvSpPr>
              <a:spLocks noChangeArrowheads="1"/>
            </p:cNvSpPr>
            <p:nvPr/>
          </p:nvSpPr>
          <p:spPr bwMode="auto">
            <a:xfrm>
              <a:off x="240" y="2496"/>
              <a:ext cx="1488" cy="240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5" name="Group 72"/>
          <p:cNvGrpSpPr/>
          <p:nvPr/>
        </p:nvGrpSpPr>
        <p:grpSpPr bwMode="auto">
          <a:xfrm>
            <a:off x="0" y="2600325"/>
            <a:ext cx="4283075" cy="523875"/>
            <a:chOff x="0" y="1902"/>
            <a:chExt cx="2698" cy="330"/>
          </a:xfrm>
        </p:grpSpPr>
        <p:sp>
          <p:nvSpPr>
            <p:cNvPr id="119908" name="Text Box 7"/>
            <p:cNvSpPr txBox="1">
              <a:spLocks noChangeArrowheads="1"/>
            </p:cNvSpPr>
            <p:nvPr/>
          </p:nvSpPr>
          <p:spPr bwMode="auto">
            <a:xfrm>
              <a:off x="0" y="1902"/>
              <a:ext cx="269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) (v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) (v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6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为蓝边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909" name="Rectangle 28"/>
            <p:cNvSpPr>
              <a:spLocks noChangeArrowheads="1"/>
            </p:cNvSpPr>
            <p:nvPr/>
          </p:nvSpPr>
          <p:spPr bwMode="auto">
            <a:xfrm>
              <a:off x="24" y="1944"/>
              <a:ext cx="2640" cy="288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6" name="Group 73"/>
          <p:cNvGrpSpPr/>
          <p:nvPr/>
        </p:nvGrpSpPr>
        <p:grpSpPr bwMode="auto">
          <a:xfrm>
            <a:off x="647700" y="1828800"/>
            <a:ext cx="1562100" cy="531813"/>
            <a:chOff x="384" y="1297"/>
            <a:chExt cx="984" cy="335"/>
          </a:xfrm>
        </p:grpSpPr>
        <p:sp>
          <p:nvSpPr>
            <p:cNvPr id="119906" name="Text Box 6"/>
            <p:cNvSpPr txBox="1">
              <a:spLocks noChangeArrowheads="1"/>
            </p:cNvSpPr>
            <p:nvPr/>
          </p:nvSpPr>
          <p:spPr bwMode="auto">
            <a:xfrm>
              <a:off x="384" y="1297"/>
              <a:ext cx="9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b="0">
                  <a:ea typeface="Dotum" pitchFamily="34" charset="-127"/>
                </a:rPr>
                <a:t>d</a:t>
              </a:r>
              <a:r>
                <a:rPr lang="en-US" altLang="zh-CN" b="0" baseline="-25000">
                  <a:ea typeface="Dotum" pitchFamily="34" charset="-127"/>
                </a:rPr>
                <a:t>b</a:t>
              </a:r>
              <a:r>
                <a:rPr lang="en-US" altLang="zh-CN" b="0">
                  <a:ea typeface="Dotum" pitchFamily="34" charset="-127"/>
                </a:rPr>
                <a:t>(v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)≥3</a:t>
              </a:r>
              <a:endParaRPr lang="en-US" altLang="zh-CN" b="0">
                <a:ea typeface="Dotum" pitchFamily="34" charset="-127"/>
              </a:endParaRPr>
            </a:p>
          </p:txBody>
        </p:sp>
        <p:sp>
          <p:nvSpPr>
            <p:cNvPr id="119907" name="Rectangle 29"/>
            <p:cNvSpPr>
              <a:spLocks noChangeArrowheads="1"/>
            </p:cNvSpPr>
            <p:nvPr/>
          </p:nvSpPr>
          <p:spPr bwMode="auto">
            <a:xfrm>
              <a:off x="408" y="1344"/>
              <a:ext cx="960" cy="288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7" name="Group 74"/>
          <p:cNvGrpSpPr/>
          <p:nvPr/>
        </p:nvGrpSpPr>
        <p:grpSpPr bwMode="auto">
          <a:xfrm>
            <a:off x="2978150" y="990600"/>
            <a:ext cx="1670050" cy="561975"/>
            <a:chOff x="1824" y="750"/>
            <a:chExt cx="1052" cy="354"/>
          </a:xfrm>
        </p:grpSpPr>
        <p:sp>
          <p:nvSpPr>
            <p:cNvPr id="119904" name="Text Box 5"/>
            <p:cNvSpPr txBox="1">
              <a:spLocks noChangeArrowheads="1"/>
            </p:cNvSpPr>
            <p:nvPr/>
          </p:nvSpPr>
          <p:spPr bwMode="auto">
            <a:xfrm>
              <a:off x="1824" y="750"/>
              <a:ext cx="105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b="0">
                  <a:ea typeface="Dotum" pitchFamily="34" charset="-127"/>
                </a:rPr>
                <a:t>d</a:t>
              </a:r>
              <a:r>
                <a:rPr lang="en-US" altLang="zh-CN" b="0" baseline="-25000">
                  <a:ea typeface="Dotum" pitchFamily="34" charset="-127"/>
                </a:rPr>
                <a:t>r</a:t>
              </a:r>
              <a:r>
                <a:rPr lang="en-US" altLang="zh-CN" b="0">
                  <a:ea typeface="Dotum" pitchFamily="34" charset="-127"/>
                </a:rPr>
                <a:t>(v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)≥3?</a:t>
              </a:r>
              <a:endParaRPr lang="en-US" altLang="zh-CN" sz="3200" b="0">
                <a:ea typeface="Dotum" pitchFamily="34" charset="-127"/>
              </a:endParaRPr>
            </a:p>
          </p:txBody>
        </p:sp>
        <p:sp>
          <p:nvSpPr>
            <p:cNvPr id="119905" name="Rectangle 30"/>
            <p:cNvSpPr>
              <a:spLocks noChangeArrowheads="1"/>
            </p:cNvSpPr>
            <p:nvPr/>
          </p:nvSpPr>
          <p:spPr bwMode="auto">
            <a:xfrm>
              <a:off x="1848" y="768"/>
              <a:ext cx="1008" cy="336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8" name="Group 32"/>
          <p:cNvGrpSpPr/>
          <p:nvPr/>
        </p:nvGrpSpPr>
        <p:grpSpPr bwMode="auto">
          <a:xfrm>
            <a:off x="5688013" y="1143000"/>
            <a:ext cx="2846387" cy="533400"/>
            <a:chOff x="3120" y="960"/>
            <a:chExt cx="1793" cy="336"/>
          </a:xfrm>
        </p:grpSpPr>
        <p:sp>
          <p:nvSpPr>
            <p:cNvPr id="119902" name="Text Box 12"/>
            <p:cNvSpPr txBox="1">
              <a:spLocks noChangeArrowheads="1"/>
            </p:cNvSpPr>
            <p:nvPr/>
          </p:nvSpPr>
          <p:spPr bwMode="auto">
            <a:xfrm>
              <a:off x="3120" y="960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1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为红边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903" name="Rectangle 31"/>
            <p:cNvSpPr>
              <a:spLocks noChangeArrowheads="1"/>
            </p:cNvSpPr>
            <p:nvPr/>
          </p:nvSpPr>
          <p:spPr bwMode="auto">
            <a:xfrm>
              <a:off x="3168" y="1008"/>
              <a:ext cx="1488" cy="288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19" name="Group 34"/>
          <p:cNvGrpSpPr/>
          <p:nvPr/>
        </p:nvGrpSpPr>
        <p:grpSpPr bwMode="auto">
          <a:xfrm>
            <a:off x="5791200" y="1905000"/>
            <a:ext cx="3255963" cy="542925"/>
            <a:chOff x="3312" y="1470"/>
            <a:chExt cx="1992" cy="342"/>
          </a:xfrm>
        </p:grpSpPr>
        <p:sp>
          <p:nvSpPr>
            <p:cNvPr id="119900" name="Text Box 13"/>
            <p:cNvSpPr txBox="1">
              <a:spLocks noChangeArrowheads="1"/>
            </p:cNvSpPr>
            <p:nvPr/>
          </p:nvSpPr>
          <p:spPr bwMode="auto">
            <a:xfrm>
              <a:off x="3312" y="1470"/>
              <a:ext cx="199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2</a:t>
              </a:r>
              <a:r>
                <a:rPr lang="en-US" altLang="zh-CN" b="0">
                  <a:ea typeface="Dotum" pitchFamily="34" charset="-127"/>
                </a:rPr>
                <a:t>) (v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3</a:t>
              </a:r>
              <a:r>
                <a:rPr lang="en-US" altLang="zh-CN" b="0">
                  <a:ea typeface="Dotum" pitchFamily="34" charset="-127"/>
                </a:rPr>
                <a:t>) </a:t>
              </a:r>
              <a:r>
                <a:rPr lang="zh-CN" altLang="zh-CN" b="0">
                  <a:ea typeface="Dotum" pitchFamily="34" charset="-127"/>
                </a:rPr>
                <a:t>为蓝边?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901" name="Rectangle 33"/>
            <p:cNvSpPr>
              <a:spLocks noChangeArrowheads="1"/>
            </p:cNvSpPr>
            <p:nvPr/>
          </p:nvSpPr>
          <p:spPr bwMode="auto">
            <a:xfrm>
              <a:off x="3312" y="1524"/>
              <a:ext cx="1968" cy="2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0" name="Group 36"/>
          <p:cNvGrpSpPr/>
          <p:nvPr/>
        </p:nvGrpSpPr>
        <p:grpSpPr bwMode="auto">
          <a:xfrm>
            <a:off x="4343400" y="2667000"/>
            <a:ext cx="2846388" cy="533400"/>
            <a:chOff x="2832" y="1920"/>
            <a:chExt cx="1793" cy="336"/>
          </a:xfrm>
        </p:grpSpPr>
        <p:sp>
          <p:nvSpPr>
            <p:cNvPr id="119898" name="Text Box 14"/>
            <p:cNvSpPr txBox="1">
              <a:spLocks noChangeArrowheads="1"/>
            </p:cNvSpPr>
            <p:nvPr/>
          </p:nvSpPr>
          <p:spPr bwMode="auto">
            <a:xfrm>
              <a:off x="2832" y="1920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2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为红边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99" name="Rectangle 35"/>
            <p:cNvSpPr>
              <a:spLocks noChangeArrowheads="1"/>
            </p:cNvSpPr>
            <p:nvPr/>
          </p:nvSpPr>
          <p:spPr bwMode="auto">
            <a:xfrm>
              <a:off x="2880" y="1968"/>
              <a:ext cx="1488" cy="2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1" name="Group 38"/>
          <p:cNvGrpSpPr/>
          <p:nvPr/>
        </p:nvGrpSpPr>
        <p:grpSpPr bwMode="auto">
          <a:xfrm>
            <a:off x="7086600" y="2647950"/>
            <a:ext cx="1752600" cy="533400"/>
            <a:chOff x="4416" y="2064"/>
            <a:chExt cx="1104" cy="336"/>
          </a:xfrm>
        </p:grpSpPr>
        <p:sp>
          <p:nvSpPr>
            <p:cNvPr id="119896" name="Text Box 15"/>
            <p:cNvSpPr txBox="1">
              <a:spLocks noChangeArrowheads="1"/>
            </p:cNvSpPr>
            <p:nvPr/>
          </p:nvSpPr>
          <p:spPr bwMode="auto">
            <a:xfrm>
              <a:off x="4416" y="2064"/>
              <a:ext cx="107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b="0">
                  <a:ea typeface="Dotum" pitchFamily="34" charset="-127"/>
                </a:rPr>
                <a:t>d</a:t>
              </a:r>
              <a:r>
                <a:rPr lang="en-US" altLang="zh-CN" b="0" baseline="-25000">
                  <a:ea typeface="Dotum" pitchFamily="34" charset="-127"/>
                </a:rPr>
                <a:t>b</a:t>
              </a:r>
              <a:r>
                <a:rPr lang="en-US" altLang="zh-CN" b="0">
                  <a:ea typeface="Dotum" pitchFamily="34" charset="-127"/>
                </a:rPr>
                <a:t>(v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)≥3?</a:t>
              </a:r>
              <a:endParaRPr lang="en-US" altLang="zh-CN" sz="3200" b="0">
                <a:ea typeface="Dotum" pitchFamily="34" charset="-127"/>
              </a:endParaRPr>
            </a:p>
          </p:txBody>
        </p:sp>
        <p:sp>
          <p:nvSpPr>
            <p:cNvPr id="119897" name="Rectangle 37"/>
            <p:cNvSpPr>
              <a:spLocks noChangeArrowheads="1"/>
            </p:cNvSpPr>
            <p:nvPr/>
          </p:nvSpPr>
          <p:spPr bwMode="auto">
            <a:xfrm>
              <a:off x="4464" y="2112"/>
              <a:ext cx="1056" cy="2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2" name="Group 40"/>
          <p:cNvGrpSpPr/>
          <p:nvPr/>
        </p:nvGrpSpPr>
        <p:grpSpPr bwMode="auto">
          <a:xfrm>
            <a:off x="2876550" y="3390900"/>
            <a:ext cx="2514600" cy="533400"/>
            <a:chOff x="2160" y="2304"/>
            <a:chExt cx="1584" cy="384"/>
          </a:xfrm>
        </p:grpSpPr>
        <p:sp>
          <p:nvSpPr>
            <p:cNvPr id="119894" name="Text Box 9"/>
            <p:cNvSpPr txBox="1">
              <a:spLocks noChangeArrowheads="1"/>
            </p:cNvSpPr>
            <p:nvPr/>
          </p:nvSpPr>
          <p:spPr bwMode="auto">
            <a:xfrm>
              <a:off x="2160" y="2304"/>
              <a:ext cx="1572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1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2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4</a:t>
              </a:r>
              <a:r>
                <a:rPr lang="zh-CN" altLang="en-US" b="0">
                  <a:ea typeface="Dotum" pitchFamily="34" charset="-127"/>
                </a:rPr>
                <a:t>是红△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95" name="Rectangle 39"/>
            <p:cNvSpPr>
              <a:spLocks noChangeArrowheads="1"/>
            </p:cNvSpPr>
            <p:nvPr/>
          </p:nvSpPr>
          <p:spPr bwMode="auto">
            <a:xfrm>
              <a:off x="2208" y="2352"/>
              <a:ext cx="153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sp>
        <p:nvSpPr>
          <p:cNvPr id="119823" name="Rectangle 41"/>
          <p:cNvSpPr>
            <a:spLocks noChangeArrowheads="1"/>
          </p:cNvSpPr>
          <p:nvPr/>
        </p:nvSpPr>
        <p:spPr bwMode="auto">
          <a:xfrm>
            <a:off x="5105400" y="41910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Dotum" pitchFamily="34" charset="-127"/>
            </a:endParaRPr>
          </a:p>
        </p:txBody>
      </p:sp>
      <p:grpSp>
        <p:nvGrpSpPr>
          <p:cNvPr id="119824" name="Group 44"/>
          <p:cNvGrpSpPr/>
          <p:nvPr/>
        </p:nvGrpSpPr>
        <p:grpSpPr bwMode="auto">
          <a:xfrm>
            <a:off x="5695950" y="3409950"/>
            <a:ext cx="1524000" cy="519113"/>
            <a:chOff x="3888" y="426"/>
            <a:chExt cx="960" cy="327"/>
          </a:xfrm>
        </p:grpSpPr>
        <p:sp>
          <p:nvSpPr>
            <p:cNvPr id="119892" name="Text Box 42"/>
            <p:cNvSpPr txBox="1">
              <a:spLocks noChangeArrowheads="1"/>
            </p:cNvSpPr>
            <p:nvPr/>
          </p:nvSpPr>
          <p:spPr bwMode="auto">
            <a:xfrm>
              <a:off x="3888" y="426"/>
              <a:ext cx="9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b="0">
                  <a:ea typeface="Dotum" pitchFamily="34" charset="-127"/>
                </a:rPr>
                <a:t>d</a:t>
              </a:r>
              <a:r>
                <a:rPr lang="en-US" altLang="zh-CN" b="0" baseline="-25000">
                  <a:ea typeface="Dotum" pitchFamily="34" charset="-127"/>
                </a:rPr>
                <a:t>r</a:t>
              </a:r>
              <a:r>
                <a:rPr lang="en-US" altLang="zh-CN" b="0">
                  <a:ea typeface="Dotum" pitchFamily="34" charset="-127"/>
                </a:rPr>
                <a:t>(v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)≥3</a:t>
              </a:r>
              <a:endParaRPr lang="en-US" altLang="zh-CN" b="0">
                <a:ea typeface="Dotum" pitchFamily="34" charset="-127"/>
              </a:endParaRPr>
            </a:p>
          </p:txBody>
        </p:sp>
        <p:sp>
          <p:nvSpPr>
            <p:cNvPr id="119893" name="Rectangle 43"/>
            <p:cNvSpPr>
              <a:spLocks noChangeArrowheads="1"/>
            </p:cNvSpPr>
            <p:nvPr/>
          </p:nvSpPr>
          <p:spPr bwMode="auto">
            <a:xfrm>
              <a:off x="3888" y="480"/>
              <a:ext cx="96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5" name="Group 50"/>
          <p:cNvGrpSpPr/>
          <p:nvPr/>
        </p:nvGrpSpPr>
        <p:grpSpPr bwMode="auto">
          <a:xfrm>
            <a:off x="6419850" y="4019550"/>
            <a:ext cx="2846388" cy="533400"/>
            <a:chOff x="4032" y="2592"/>
            <a:chExt cx="1793" cy="336"/>
          </a:xfrm>
        </p:grpSpPr>
        <p:sp>
          <p:nvSpPr>
            <p:cNvPr id="119890" name="Text Box 20"/>
            <p:cNvSpPr txBox="1">
              <a:spLocks noChangeArrowheads="1"/>
            </p:cNvSpPr>
            <p:nvPr/>
          </p:nvSpPr>
          <p:spPr bwMode="auto">
            <a:xfrm>
              <a:off x="4032" y="2592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为蓝边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91" name="Rectangle 49"/>
            <p:cNvSpPr>
              <a:spLocks noChangeArrowheads="1"/>
            </p:cNvSpPr>
            <p:nvPr/>
          </p:nvSpPr>
          <p:spPr bwMode="auto">
            <a:xfrm>
              <a:off x="4080" y="264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6" name="Group 52"/>
          <p:cNvGrpSpPr/>
          <p:nvPr/>
        </p:nvGrpSpPr>
        <p:grpSpPr bwMode="auto">
          <a:xfrm>
            <a:off x="3155950" y="4133850"/>
            <a:ext cx="3092450" cy="533400"/>
            <a:chOff x="2112" y="2976"/>
            <a:chExt cx="1948" cy="336"/>
          </a:xfrm>
        </p:grpSpPr>
        <p:sp>
          <p:nvSpPr>
            <p:cNvPr id="119888" name="Text Box 17"/>
            <p:cNvSpPr txBox="1">
              <a:spLocks noChangeArrowheads="1"/>
            </p:cNvSpPr>
            <p:nvPr/>
          </p:nvSpPr>
          <p:spPr bwMode="auto">
            <a:xfrm>
              <a:off x="2112" y="2976"/>
              <a:ext cx="194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) (v</a:t>
              </a:r>
              <a:r>
                <a:rPr lang="en-US" altLang="zh-CN" b="0" baseline="-25000">
                  <a:ea typeface="Dotum" pitchFamily="34" charset="-127"/>
                </a:rPr>
                <a:t>4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6</a:t>
              </a:r>
              <a:r>
                <a:rPr lang="en-US" altLang="zh-CN" b="0">
                  <a:ea typeface="Dotum" pitchFamily="34" charset="-127"/>
                </a:rPr>
                <a:t>) </a:t>
              </a:r>
              <a:r>
                <a:rPr lang="zh-CN" altLang="zh-CN" b="0">
                  <a:ea typeface="Dotum" pitchFamily="34" charset="-127"/>
                </a:rPr>
                <a:t>为红边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89" name="Rectangle 51"/>
            <p:cNvSpPr>
              <a:spLocks noChangeArrowheads="1"/>
            </p:cNvSpPr>
            <p:nvPr/>
          </p:nvSpPr>
          <p:spPr bwMode="auto">
            <a:xfrm>
              <a:off x="2160" y="3024"/>
              <a:ext cx="1872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7" name="Group 54"/>
          <p:cNvGrpSpPr/>
          <p:nvPr/>
        </p:nvGrpSpPr>
        <p:grpSpPr bwMode="auto">
          <a:xfrm>
            <a:off x="6000750" y="4762500"/>
            <a:ext cx="2659063" cy="533400"/>
            <a:chOff x="4128" y="3024"/>
            <a:chExt cx="1612" cy="336"/>
          </a:xfrm>
        </p:grpSpPr>
        <p:sp>
          <p:nvSpPr>
            <p:cNvPr id="119886" name="Text Box 21"/>
            <p:cNvSpPr txBox="1">
              <a:spLocks noChangeArrowheads="1"/>
            </p:cNvSpPr>
            <p:nvPr/>
          </p:nvSpPr>
          <p:spPr bwMode="auto">
            <a:xfrm>
              <a:off x="4128" y="3024"/>
              <a:ext cx="16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2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3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5</a:t>
              </a:r>
              <a:r>
                <a:rPr lang="zh-CN" altLang="en-US" b="0">
                  <a:ea typeface="Dotum" pitchFamily="34" charset="-127"/>
                </a:rPr>
                <a:t>是红△?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87" name="Rectangle 53"/>
            <p:cNvSpPr>
              <a:spLocks noChangeArrowheads="1"/>
            </p:cNvSpPr>
            <p:nvPr/>
          </p:nvSpPr>
          <p:spPr bwMode="auto">
            <a:xfrm>
              <a:off x="4176" y="3072"/>
              <a:ext cx="1536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8" name="Group 56"/>
          <p:cNvGrpSpPr/>
          <p:nvPr/>
        </p:nvGrpSpPr>
        <p:grpSpPr bwMode="auto">
          <a:xfrm>
            <a:off x="6069013" y="5481638"/>
            <a:ext cx="2846387" cy="519112"/>
            <a:chOff x="3823" y="3453"/>
            <a:chExt cx="1793" cy="327"/>
          </a:xfrm>
        </p:grpSpPr>
        <p:sp>
          <p:nvSpPr>
            <p:cNvPr id="119884" name="Text Box 22"/>
            <p:cNvSpPr txBox="1">
              <a:spLocks noChangeArrowheads="1"/>
            </p:cNvSpPr>
            <p:nvPr/>
          </p:nvSpPr>
          <p:spPr bwMode="auto">
            <a:xfrm>
              <a:off x="3823" y="3453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2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为蓝边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85" name="Rectangle 55"/>
            <p:cNvSpPr>
              <a:spLocks noChangeArrowheads="1"/>
            </p:cNvSpPr>
            <p:nvPr/>
          </p:nvSpPr>
          <p:spPr bwMode="auto">
            <a:xfrm>
              <a:off x="3876" y="348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29" name="Group 58"/>
          <p:cNvGrpSpPr/>
          <p:nvPr/>
        </p:nvGrpSpPr>
        <p:grpSpPr bwMode="auto">
          <a:xfrm>
            <a:off x="5924550" y="6110288"/>
            <a:ext cx="2495550" cy="519112"/>
            <a:chOff x="3852" y="3849"/>
            <a:chExt cx="1572" cy="327"/>
          </a:xfrm>
        </p:grpSpPr>
        <p:sp>
          <p:nvSpPr>
            <p:cNvPr id="119882" name="Text Box 23"/>
            <p:cNvSpPr txBox="1">
              <a:spLocks noChangeArrowheads="1"/>
            </p:cNvSpPr>
            <p:nvPr/>
          </p:nvSpPr>
          <p:spPr bwMode="auto">
            <a:xfrm>
              <a:off x="3852" y="3849"/>
              <a:ext cx="15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2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4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5</a:t>
              </a:r>
              <a:r>
                <a:rPr lang="zh-CN" altLang="en-US" b="0">
                  <a:ea typeface="Dotum" pitchFamily="34" charset="-127"/>
                </a:rPr>
                <a:t>是蓝△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83" name="Rectangle 57"/>
            <p:cNvSpPr>
              <a:spLocks noChangeArrowheads="1"/>
            </p:cNvSpPr>
            <p:nvPr/>
          </p:nvSpPr>
          <p:spPr bwMode="auto">
            <a:xfrm>
              <a:off x="3888" y="3888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30" name="Group 65"/>
          <p:cNvGrpSpPr/>
          <p:nvPr/>
        </p:nvGrpSpPr>
        <p:grpSpPr bwMode="auto">
          <a:xfrm>
            <a:off x="2362200" y="6248400"/>
            <a:ext cx="2495550" cy="533400"/>
            <a:chOff x="1488" y="3936"/>
            <a:chExt cx="1572" cy="336"/>
          </a:xfrm>
        </p:grpSpPr>
        <p:sp>
          <p:nvSpPr>
            <p:cNvPr id="119880" name="Text Box 24"/>
            <p:cNvSpPr txBox="1">
              <a:spLocks noChangeArrowheads="1"/>
            </p:cNvSpPr>
            <p:nvPr/>
          </p:nvSpPr>
          <p:spPr bwMode="auto">
            <a:xfrm>
              <a:off x="1488" y="3945"/>
              <a:ext cx="15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4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5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6</a:t>
              </a:r>
              <a:r>
                <a:rPr lang="zh-CN" altLang="en-US" b="0">
                  <a:ea typeface="Dotum" pitchFamily="34" charset="-127"/>
                </a:rPr>
                <a:t>是红△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881" name="Rectangle 64"/>
            <p:cNvSpPr>
              <a:spLocks noChangeArrowheads="1"/>
            </p:cNvSpPr>
            <p:nvPr/>
          </p:nvSpPr>
          <p:spPr bwMode="auto">
            <a:xfrm>
              <a:off x="1536" y="3936"/>
              <a:ext cx="1488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31" name="Group 67"/>
          <p:cNvGrpSpPr/>
          <p:nvPr/>
        </p:nvGrpSpPr>
        <p:grpSpPr bwMode="auto">
          <a:xfrm>
            <a:off x="3048000" y="4914900"/>
            <a:ext cx="2659063" cy="533400"/>
            <a:chOff x="2064" y="3360"/>
            <a:chExt cx="1580" cy="336"/>
          </a:xfrm>
        </p:grpSpPr>
        <p:sp>
          <p:nvSpPr>
            <p:cNvPr id="119878" name="Text Box 18"/>
            <p:cNvSpPr txBox="1">
              <a:spLocks noChangeArrowheads="1"/>
            </p:cNvSpPr>
            <p:nvPr/>
          </p:nvSpPr>
          <p:spPr bwMode="auto">
            <a:xfrm>
              <a:off x="2064" y="3360"/>
              <a:ext cx="15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△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1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5</a:t>
              </a:r>
              <a:r>
                <a:rPr lang="en-US" altLang="en-US" b="0">
                  <a:ea typeface="Dotum" pitchFamily="34" charset="-127"/>
                </a:rPr>
                <a:t>v</a:t>
              </a:r>
              <a:r>
                <a:rPr lang="en-US" altLang="en-US" b="0" baseline="-25000">
                  <a:ea typeface="Dotum" pitchFamily="34" charset="-127"/>
                </a:rPr>
                <a:t>6</a:t>
              </a:r>
              <a:r>
                <a:rPr lang="zh-CN" altLang="en-US" b="0">
                  <a:ea typeface="Dotum" pitchFamily="34" charset="-127"/>
                </a:rPr>
                <a:t>是蓝△?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879" name="Rectangle 66"/>
            <p:cNvSpPr>
              <a:spLocks noChangeArrowheads="1"/>
            </p:cNvSpPr>
            <p:nvPr/>
          </p:nvSpPr>
          <p:spPr bwMode="auto">
            <a:xfrm>
              <a:off x="2112" y="3408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grpSp>
        <p:nvGrpSpPr>
          <p:cNvPr id="119832" name="Group 69"/>
          <p:cNvGrpSpPr/>
          <p:nvPr/>
        </p:nvGrpSpPr>
        <p:grpSpPr bwMode="auto">
          <a:xfrm>
            <a:off x="2743200" y="5562600"/>
            <a:ext cx="2846388" cy="533400"/>
            <a:chOff x="1711" y="3600"/>
            <a:chExt cx="1793" cy="336"/>
          </a:xfrm>
        </p:grpSpPr>
        <p:sp>
          <p:nvSpPr>
            <p:cNvPr id="119876" name="Text Box 19"/>
            <p:cNvSpPr txBox="1">
              <a:spLocks noChangeArrowheads="1"/>
            </p:cNvSpPr>
            <p:nvPr/>
          </p:nvSpPr>
          <p:spPr bwMode="auto">
            <a:xfrm>
              <a:off x="1711" y="3600"/>
              <a:ext cx="17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设 </a:t>
              </a:r>
              <a:r>
                <a:rPr lang="zh-CN" altLang="zh-CN" b="0">
                  <a:ea typeface="Dotum" pitchFamily="34" charset="-127"/>
                </a:rPr>
                <a:t>(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5</a:t>
              </a:r>
              <a:r>
                <a:rPr lang="en-US" altLang="zh-CN" b="0">
                  <a:ea typeface="Dotum" pitchFamily="34" charset="-127"/>
                </a:rPr>
                <a:t>v</a:t>
              </a:r>
              <a:r>
                <a:rPr lang="en-US" altLang="zh-CN" b="0" baseline="-25000">
                  <a:ea typeface="Dotum" pitchFamily="34" charset="-127"/>
                </a:rPr>
                <a:t>6</a:t>
              </a:r>
              <a:r>
                <a:rPr lang="en-US" altLang="zh-CN" b="0">
                  <a:ea typeface="Dotum" pitchFamily="34" charset="-127"/>
                </a:rPr>
                <a:t>)</a:t>
              </a:r>
              <a:r>
                <a:rPr lang="zh-CN" altLang="zh-CN" b="0">
                  <a:ea typeface="Dotum" pitchFamily="34" charset="-127"/>
                </a:rPr>
                <a:t>为红边</a:t>
              </a:r>
              <a:endParaRPr lang="zh-CN" altLang="en-US" sz="3600" b="0">
                <a:ea typeface="Dotum" pitchFamily="34" charset="-127"/>
              </a:endParaRPr>
            </a:p>
          </p:txBody>
        </p:sp>
        <p:sp>
          <p:nvSpPr>
            <p:cNvPr id="119877" name="Rectangle 68"/>
            <p:cNvSpPr>
              <a:spLocks noChangeArrowheads="1"/>
            </p:cNvSpPr>
            <p:nvPr/>
          </p:nvSpPr>
          <p:spPr bwMode="auto">
            <a:xfrm>
              <a:off x="1752" y="3648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sp>
        <p:nvSpPr>
          <p:cNvPr id="119833" name="Line 75"/>
          <p:cNvSpPr>
            <a:spLocks noChangeShapeType="1"/>
          </p:cNvSpPr>
          <p:nvPr/>
        </p:nvSpPr>
        <p:spPr bwMode="auto">
          <a:xfrm flipH="1">
            <a:off x="1905000" y="1295400"/>
            <a:ext cx="1066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4" name="Line 77"/>
          <p:cNvSpPr>
            <a:spLocks noChangeShapeType="1"/>
          </p:cNvSpPr>
          <p:nvPr/>
        </p:nvSpPr>
        <p:spPr bwMode="auto">
          <a:xfrm>
            <a:off x="1447800" y="243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5" name="Line 78"/>
          <p:cNvSpPr>
            <a:spLocks noChangeShapeType="1"/>
          </p:cNvSpPr>
          <p:nvPr/>
        </p:nvSpPr>
        <p:spPr bwMode="auto">
          <a:xfrm flipH="1">
            <a:off x="1066800" y="31242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6" name="Line 79"/>
          <p:cNvSpPr>
            <a:spLocks noChangeShapeType="1"/>
          </p:cNvSpPr>
          <p:nvPr/>
        </p:nvSpPr>
        <p:spPr bwMode="auto">
          <a:xfrm flipH="1">
            <a:off x="609600" y="4038600"/>
            <a:ext cx="457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7" name="Line 80"/>
          <p:cNvSpPr>
            <a:spLocks noChangeShapeType="1"/>
          </p:cNvSpPr>
          <p:nvPr/>
        </p:nvSpPr>
        <p:spPr bwMode="auto">
          <a:xfrm flipH="1">
            <a:off x="914400" y="53340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8" name="Line 81"/>
          <p:cNvSpPr>
            <a:spLocks noChangeShapeType="1"/>
          </p:cNvSpPr>
          <p:nvPr/>
        </p:nvSpPr>
        <p:spPr bwMode="auto">
          <a:xfrm>
            <a:off x="4724400" y="1219200"/>
            <a:ext cx="990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39" name="Line 82"/>
          <p:cNvSpPr>
            <a:spLocks noChangeShapeType="1"/>
          </p:cNvSpPr>
          <p:nvPr/>
        </p:nvSpPr>
        <p:spPr bwMode="auto">
          <a:xfrm flipH="1">
            <a:off x="6781800" y="1676400"/>
            <a:ext cx="76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0" name="Line 83"/>
          <p:cNvSpPr>
            <a:spLocks noChangeShapeType="1"/>
          </p:cNvSpPr>
          <p:nvPr/>
        </p:nvSpPr>
        <p:spPr bwMode="auto">
          <a:xfrm flipH="1">
            <a:off x="5410200" y="2438400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1" name="Line 84"/>
          <p:cNvSpPr>
            <a:spLocks noChangeShapeType="1"/>
          </p:cNvSpPr>
          <p:nvPr/>
        </p:nvSpPr>
        <p:spPr bwMode="auto">
          <a:xfrm>
            <a:off x="7620000" y="2438400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2" name="Line 85"/>
          <p:cNvSpPr>
            <a:spLocks noChangeShapeType="1"/>
          </p:cNvSpPr>
          <p:nvPr/>
        </p:nvSpPr>
        <p:spPr bwMode="auto">
          <a:xfrm flipH="1">
            <a:off x="3962400" y="3200400"/>
            <a:ext cx="838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3" name="Line 86"/>
          <p:cNvSpPr>
            <a:spLocks noChangeShapeType="1"/>
          </p:cNvSpPr>
          <p:nvPr/>
        </p:nvSpPr>
        <p:spPr bwMode="auto">
          <a:xfrm flipH="1">
            <a:off x="6553200" y="32004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4" name="Line 87"/>
          <p:cNvSpPr>
            <a:spLocks noChangeShapeType="1"/>
          </p:cNvSpPr>
          <p:nvPr/>
        </p:nvSpPr>
        <p:spPr bwMode="auto">
          <a:xfrm>
            <a:off x="8153400" y="32004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5" name="Line 88"/>
          <p:cNvSpPr>
            <a:spLocks noChangeShapeType="1"/>
          </p:cNvSpPr>
          <p:nvPr/>
        </p:nvSpPr>
        <p:spPr bwMode="auto">
          <a:xfrm flipH="1">
            <a:off x="4648200" y="3886200"/>
            <a:ext cx="1219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6" name="Line 89"/>
          <p:cNvSpPr>
            <a:spLocks noChangeShapeType="1"/>
          </p:cNvSpPr>
          <p:nvPr/>
        </p:nvSpPr>
        <p:spPr bwMode="auto">
          <a:xfrm flipH="1">
            <a:off x="3886200" y="46482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7" name="Line 90"/>
          <p:cNvSpPr>
            <a:spLocks noChangeShapeType="1"/>
          </p:cNvSpPr>
          <p:nvPr/>
        </p:nvSpPr>
        <p:spPr bwMode="auto">
          <a:xfrm flipH="1">
            <a:off x="3581400" y="54102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8" name="Line 91"/>
          <p:cNvSpPr>
            <a:spLocks noChangeShapeType="1"/>
          </p:cNvSpPr>
          <p:nvPr/>
        </p:nvSpPr>
        <p:spPr bwMode="auto">
          <a:xfrm flipH="1">
            <a:off x="3276600" y="60960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49" name="Line 93"/>
          <p:cNvSpPr>
            <a:spLocks noChangeShapeType="1"/>
          </p:cNvSpPr>
          <p:nvPr/>
        </p:nvSpPr>
        <p:spPr bwMode="auto">
          <a:xfrm>
            <a:off x="5334000" y="54864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19850" name="Group 96"/>
          <p:cNvGrpSpPr/>
          <p:nvPr/>
        </p:nvGrpSpPr>
        <p:grpSpPr bwMode="auto">
          <a:xfrm>
            <a:off x="5257800" y="5710238"/>
            <a:ext cx="539750" cy="519112"/>
            <a:chOff x="576" y="3916"/>
            <a:chExt cx="340" cy="327"/>
          </a:xfrm>
        </p:grpSpPr>
        <p:sp>
          <p:nvSpPr>
            <p:cNvPr id="119874" name="Text Box 94"/>
            <p:cNvSpPr txBox="1">
              <a:spLocks noChangeArrowheads="1"/>
            </p:cNvSpPr>
            <p:nvPr/>
          </p:nvSpPr>
          <p:spPr bwMode="auto">
            <a:xfrm>
              <a:off x="576" y="3916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√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875" name="Rectangle 95"/>
            <p:cNvSpPr>
              <a:spLocks noChangeArrowheads="1"/>
            </p:cNvSpPr>
            <p:nvPr/>
          </p:nvSpPr>
          <p:spPr bwMode="auto">
            <a:xfrm>
              <a:off x="624" y="3984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sp>
        <p:nvSpPr>
          <p:cNvPr id="119851" name="Line 97"/>
          <p:cNvSpPr>
            <a:spLocks noChangeShapeType="1"/>
          </p:cNvSpPr>
          <p:nvPr/>
        </p:nvSpPr>
        <p:spPr bwMode="auto">
          <a:xfrm>
            <a:off x="1828800" y="40386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19852" name="Group 98"/>
          <p:cNvGrpSpPr/>
          <p:nvPr/>
        </p:nvGrpSpPr>
        <p:grpSpPr bwMode="auto">
          <a:xfrm>
            <a:off x="2057400" y="4191000"/>
            <a:ext cx="539750" cy="519113"/>
            <a:chOff x="576" y="3916"/>
            <a:chExt cx="340" cy="327"/>
          </a:xfrm>
        </p:grpSpPr>
        <p:sp>
          <p:nvSpPr>
            <p:cNvPr id="119872" name="Text Box 99"/>
            <p:cNvSpPr txBox="1">
              <a:spLocks noChangeArrowheads="1"/>
            </p:cNvSpPr>
            <p:nvPr/>
          </p:nvSpPr>
          <p:spPr bwMode="auto">
            <a:xfrm>
              <a:off x="576" y="3916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√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873" name="Rectangle 100"/>
            <p:cNvSpPr>
              <a:spLocks noChangeArrowheads="1"/>
            </p:cNvSpPr>
            <p:nvPr/>
          </p:nvSpPr>
          <p:spPr bwMode="auto">
            <a:xfrm>
              <a:off x="624" y="3984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sp>
        <p:nvSpPr>
          <p:cNvPr id="119853" name="Line 101"/>
          <p:cNvSpPr>
            <a:spLocks noChangeShapeType="1"/>
          </p:cNvSpPr>
          <p:nvPr/>
        </p:nvSpPr>
        <p:spPr bwMode="auto">
          <a:xfrm flipH="1">
            <a:off x="7162800" y="45720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54" name="Line 102"/>
          <p:cNvSpPr>
            <a:spLocks noChangeShapeType="1"/>
          </p:cNvSpPr>
          <p:nvPr/>
        </p:nvSpPr>
        <p:spPr bwMode="auto">
          <a:xfrm flipH="1">
            <a:off x="6781800" y="53340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55" name="Line 103"/>
          <p:cNvSpPr>
            <a:spLocks noChangeShapeType="1"/>
          </p:cNvSpPr>
          <p:nvPr/>
        </p:nvSpPr>
        <p:spPr bwMode="auto">
          <a:xfrm flipH="1">
            <a:off x="6477000" y="5943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9856" name="Line 104"/>
          <p:cNvSpPr>
            <a:spLocks noChangeShapeType="1"/>
          </p:cNvSpPr>
          <p:nvPr/>
        </p:nvSpPr>
        <p:spPr bwMode="auto">
          <a:xfrm>
            <a:off x="8610600" y="5029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sp>
        <p:nvSpPr>
          <p:cNvPr id="119857" name="Line 105"/>
          <p:cNvSpPr>
            <a:spLocks noChangeShapeType="1"/>
          </p:cNvSpPr>
          <p:nvPr/>
        </p:nvSpPr>
        <p:spPr bwMode="auto">
          <a:xfrm>
            <a:off x="8763000" y="50292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  <p:grpSp>
        <p:nvGrpSpPr>
          <p:cNvPr id="119858" name="Group 106"/>
          <p:cNvGrpSpPr/>
          <p:nvPr/>
        </p:nvGrpSpPr>
        <p:grpSpPr bwMode="auto">
          <a:xfrm>
            <a:off x="8458200" y="5943600"/>
            <a:ext cx="539750" cy="519113"/>
            <a:chOff x="576" y="3916"/>
            <a:chExt cx="340" cy="327"/>
          </a:xfrm>
        </p:grpSpPr>
        <p:sp>
          <p:nvSpPr>
            <p:cNvPr id="119870" name="Text Box 107"/>
            <p:cNvSpPr txBox="1">
              <a:spLocks noChangeArrowheads="1"/>
            </p:cNvSpPr>
            <p:nvPr/>
          </p:nvSpPr>
          <p:spPr bwMode="auto">
            <a:xfrm>
              <a:off x="576" y="3916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b="0">
                  <a:ea typeface="Dotum" pitchFamily="34" charset="-127"/>
                </a:rPr>
                <a:t>√</a:t>
              </a:r>
              <a:endParaRPr lang="zh-CN" altLang="en-US" b="0">
                <a:ea typeface="Dotum" pitchFamily="34" charset="-127"/>
              </a:endParaRPr>
            </a:p>
          </p:txBody>
        </p:sp>
        <p:sp>
          <p:nvSpPr>
            <p:cNvPr id="119871" name="Rectangle 108"/>
            <p:cNvSpPr>
              <a:spLocks noChangeArrowheads="1"/>
            </p:cNvSpPr>
            <p:nvPr/>
          </p:nvSpPr>
          <p:spPr bwMode="auto">
            <a:xfrm>
              <a:off x="624" y="3984"/>
              <a:ext cx="28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Dotum" pitchFamily="34" charset="-127"/>
              </a:endParaRPr>
            </a:p>
          </p:txBody>
        </p:sp>
      </p:grpSp>
      <p:sp>
        <p:nvSpPr>
          <p:cNvPr id="119859" name="Text Box 109"/>
          <p:cNvSpPr txBox="1">
            <a:spLocks noChangeArrowheads="1"/>
          </p:cNvSpPr>
          <p:nvPr/>
        </p:nvSpPr>
        <p:spPr bwMode="auto">
          <a:xfrm>
            <a:off x="5029200" y="9144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0" name="Text Box 110"/>
          <p:cNvSpPr txBox="1">
            <a:spLocks noChangeArrowheads="1"/>
          </p:cNvSpPr>
          <p:nvPr/>
        </p:nvSpPr>
        <p:spPr bwMode="auto">
          <a:xfrm>
            <a:off x="7543800" y="23622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1" name="Text Box 111"/>
          <p:cNvSpPr txBox="1">
            <a:spLocks noChangeArrowheads="1"/>
          </p:cNvSpPr>
          <p:nvPr/>
        </p:nvSpPr>
        <p:spPr bwMode="auto">
          <a:xfrm>
            <a:off x="2133600" y="38862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2" name="Text Box 112"/>
          <p:cNvSpPr txBox="1">
            <a:spLocks noChangeArrowheads="1"/>
          </p:cNvSpPr>
          <p:nvPr/>
        </p:nvSpPr>
        <p:spPr bwMode="auto">
          <a:xfrm>
            <a:off x="8534400" y="5241925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3" name="Text Box 113"/>
          <p:cNvSpPr txBox="1">
            <a:spLocks noChangeArrowheads="1"/>
          </p:cNvSpPr>
          <p:nvPr/>
        </p:nvSpPr>
        <p:spPr bwMode="auto">
          <a:xfrm>
            <a:off x="5486400" y="53340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4" name="Text Box 114"/>
          <p:cNvSpPr txBox="1">
            <a:spLocks noChangeArrowheads="1"/>
          </p:cNvSpPr>
          <p:nvPr/>
        </p:nvSpPr>
        <p:spPr bwMode="auto">
          <a:xfrm>
            <a:off x="8153400" y="34290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ea typeface="Dotum" pitchFamily="34" charset="-127"/>
              </a:rPr>
              <a:t>y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5" name="Text Box 115"/>
          <p:cNvSpPr txBox="1">
            <a:spLocks noChangeArrowheads="1"/>
          </p:cNvSpPr>
          <p:nvPr/>
        </p:nvSpPr>
        <p:spPr bwMode="auto">
          <a:xfrm>
            <a:off x="2209800" y="12192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solidFill>
                  <a:schemeClr val="folHlink"/>
                </a:solidFill>
                <a:ea typeface="Dotum" pitchFamily="34" charset="-127"/>
              </a:rPr>
              <a:t>n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6" name="Text Box 116"/>
          <p:cNvSpPr txBox="1">
            <a:spLocks noChangeArrowheads="1"/>
          </p:cNvSpPr>
          <p:nvPr/>
        </p:nvSpPr>
        <p:spPr bwMode="auto">
          <a:xfrm>
            <a:off x="533400" y="41148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solidFill>
                  <a:schemeClr val="folHlink"/>
                </a:solidFill>
                <a:ea typeface="Dotum" pitchFamily="34" charset="-127"/>
              </a:rPr>
              <a:t>n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7" name="Text Box 117"/>
          <p:cNvSpPr txBox="1">
            <a:spLocks noChangeArrowheads="1"/>
          </p:cNvSpPr>
          <p:nvPr/>
        </p:nvSpPr>
        <p:spPr bwMode="auto">
          <a:xfrm>
            <a:off x="6775450" y="30480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solidFill>
                  <a:schemeClr val="folHlink"/>
                </a:solidFill>
                <a:ea typeface="Dotum" pitchFamily="34" charset="-127"/>
              </a:rPr>
              <a:t>n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8" name="Text Box 118"/>
          <p:cNvSpPr txBox="1">
            <a:spLocks noChangeArrowheads="1"/>
          </p:cNvSpPr>
          <p:nvPr/>
        </p:nvSpPr>
        <p:spPr bwMode="auto">
          <a:xfrm>
            <a:off x="3352800" y="5318125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solidFill>
                  <a:schemeClr val="folHlink"/>
                </a:solidFill>
                <a:ea typeface="Dotum" pitchFamily="34" charset="-127"/>
              </a:rPr>
              <a:t>n</a:t>
            </a:r>
            <a:endParaRPr lang="en-US" altLang="zh-CN" sz="2000" b="0">
              <a:ea typeface="Dotum" pitchFamily="34" charset="-127"/>
            </a:endParaRPr>
          </a:p>
        </p:txBody>
      </p:sp>
      <p:sp>
        <p:nvSpPr>
          <p:cNvPr id="119869" name="Text Box 119"/>
          <p:cNvSpPr txBox="1">
            <a:spLocks noChangeArrowheads="1"/>
          </p:cNvSpPr>
          <p:nvPr/>
        </p:nvSpPr>
        <p:spPr bwMode="auto">
          <a:xfrm>
            <a:off x="6477000" y="51816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0">
                <a:solidFill>
                  <a:schemeClr val="folHlink"/>
                </a:solidFill>
                <a:ea typeface="Dotum" pitchFamily="34" charset="-127"/>
              </a:rPr>
              <a:t>n</a:t>
            </a:r>
            <a:endParaRPr lang="en-US" altLang="zh-CN" sz="2000" b="0">
              <a:ea typeface="Dotum" pitchFamily="34" charset="-127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8BE9A94-EDD1-45DE-BAEB-E24262A1088A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083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9D789AC-618F-46AB-90DD-FA4C1FB03336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1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>
                <a:latin typeface="Times New Roman" panose="02020603050405020304" pitchFamily="18" charset="0"/>
              </a:rPr>
              <a:t>(b) </a:t>
            </a:r>
            <a:r>
              <a:rPr lang="zh-CN" altLang="en-US">
                <a:latin typeface="Times New Roman" panose="02020603050405020304" pitchFamily="18" charset="0"/>
              </a:rPr>
              <a:t>对</a:t>
            </a:r>
            <a:r>
              <a:rPr lang="en-US" altLang="zh-CN">
                <a:latin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</a:rPr>
              <a:t>个顶点的完全图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</a:rPr>
              <a:t>的边用红、蓝两色任意着色</a:t>
            </a:r>
            <a:r>
              <a:rPr lang="en-US" altLang="zh-CN">
                <a:latin typeface="Times New Roman" panose="02020603050405020304" pitchFamily="18" charset="0"/>
              </a:rPr>
              <a:t>,</a:t>
            </a:r>
            <a:r>
              <a:rPr lang="zh-CN" altLang="en-US">
                <a:latin typeface="Times New Roman" panose="02020603050405020304" pitchFamily="18" charset="0"/>
              </a:rPr>
              <a:t>那么或者有一红色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4,</a:t>
            </a:r>
            <a:r>
              <a:rPr lang="zh-CN" altLang="en-US">
                <a:latin typeface="Times New Roman" panose="02020603050405020304" pitchFamily="18" charset="0"/>
              </a:rPr>
              <a:t>或者有一蓝色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证 设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是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</a:rPr>
              <a:t>的一个顶点，与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关联的</a:t>
            </a:r>
            <a:r>
              <a:rPr lang="en-US" altLang="zh-CN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条边中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或者有</a:t>
            </a:r>
            <a:r>
              <a:rPr lang="en-US" altLang="zh-CN">
                <a:latin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</a:rPr>
              <a:t>条红边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或者有</a:t>
            </a:r>
            <a:r>
              <a:rPr lang="en-US" altLang="zh-CN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条蓝边。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en-US" altLang="zh-CN">
                <a:latin typeface="Times New Roman" panose="02020603050405020304" pitchFamily="18" charset="0"/>
              </a:rPr>
              <a:t>(1)</a:t>
            </a:r>
            <a:r>
              <a:rPr lang="zh-CN" altLang="en-US">
                <a:latin typeface="Times New Roman" panose="02020603050405020304" pitchFamily="18" charset="0"/>
              </a:rPr>
              <a:t>若与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关联的</a:t>
            </a:r>
            <a:r>
              <a:rPr lang="en-US" altLang="zh-CN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条边中有</a:t>
            </a:r>
            <a:r>
              <a:rPr lang="en-US" altLang="zh-CN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条蓝边；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083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083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3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2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3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0844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30"/>
          <p:cNvGrpSpPr/>
          <p:nvPr/>
        </p:nvGrpSpPr>
        <p:grpSpPr bwMode="auto">
          <a:xfrm>
            <a:off x="3059113" y="4076700"/>
            <a:ext cx="2449512" cy="1728788"/>
            <a:chOff x="1927" y="2659"/>
            <a:chExt cx="1316" cy="953"/>
          </a:xfrm>
        </p:grpSpPr>
        <p:grpSp>
          <p:nvGrpSpPr>
            <p:cNvPr id="120847" name="Group 28"/>
            <p:cNvGrpSpPr/>
            <p:nvPr/>
          </p:nvGrpSpPr>
          <p:grpSpPr bwMode="auto">
            <a:xfrm>
              <a:off x="1927" y="2659"/>
              <a:ext cx="1316" cy="953"/>
              <a:chOff x="1927" y="2653"/>
              <a:chExt cx="1316" cy="959"/>
            </a:xfrm>
          </p:grpSpPr>
          <p:sp>
            <p:nvSpPr>
              <p:cNvPr id="120853" name="Oval 17"/>
              <p:cNvSpPr>
                <a:spLocks noChangeArrowheads="1"/>
              </p:cNvSpPr>
              <p:nvPr/>
            </p:nvSpPr>
            <p:spPr bwMode="auto">
              <a:xfrm>
                <a:off x="2334" y="2653"/>
                <a:ext cx="95" cy="7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0854" name="Oval 18"/>
              <p:cNvSpPr>
                <a:spLocks noChangeArrowheads="1"/>
              </p:cNvSpPr>
              <p:nvPr/>
            </p:nvSpPr>
            <p:spPr bwMode="auto">
              <a:xfrm>
                <a:off x="1927" y="3195"/>
                <a:ext cx="96" cy="7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0855" name="Oval 19"/>
              <p:cNvSpPr>
                <a:spLocks noChangeArrowheads="1"/>
              </p:cNvSpPr>
              <p:nvPr/>
            </p:nvSpPr>
            <p:spPr bwMode="auto">
              <a:xfrm>
                <a:off x="2345" y="3533"/>
                <a:ext cx="96" cy="7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0856" name="Oval 20"/>
              <p:cNvSpPr>
                <a:spLocks noChangeArrowheads="1"/>
              </p:cNvSpPr>
              <p:nvPr/>
            </p:nvSpPr>
            <p:spPr bwMode="auto">
              <a:xfrm>
                <a:off x="2912" y="3526"/>
                <a:ext cx="95" cy="7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0857" name="Oval 21"/>
              <p:cNvSpPr>
                <a:spLocks noChangeArrowheads="1"/>
              </p:cNvSpPr>
              <p:nvPr/>
            </p:nvSpPr>
            <p:spPr bwMode="auto">
              <a:xfrm>
                <a:off x="3147" y="3195"/>
                <a:ext cx="96" cy="79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</p:grpSp>
        <p:grpSp>
          <p:nvGrpSpPr>
            <p:cNvPr id="120848" name="Group 29"/>
            <p:cNvGrpSpPr/>
            <p:nvPr/>
          </p:nvGrpSpPr>
          <p:grpSpPr bwMode="auto">
            <a:xfrm>
              <a:off x="2011" y="2704"/>
              <a:ext cx="1147" cy="833"/>
              <a:chOff x="2011" y="2704"/>
              <a:chExt cx="1147" cy="833"/>
            </a:xfrm>
          </p:grpSpPr>
          <p:sp>
            <p:nvSpPr>
              <p:cNvPr id="120849" name="Line 22"/>
              <p:cNvSpPr>
                <a:spLocks noChangeShapeType="1"/>
              </p:cNvSpPr>
              <p:nvPr/>
            </p:nvSpPr>
            <p:spPr bwMode="auto">
              <a:xfrm flipH="1">
                <a:off x="2011" y="2719"/>
                <a:ext cx="345" cy="485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850" name="Line 23"/>
              <p:cNvSpPr>
                <a:spLocks noChangeShapeType="1"/>
              </p:cNvSpPr>
              <p:nvPr/>
            </p:nvSpPr>
            <p:spPr bwMode="auto">
              <a:xfrm>
                <a:off x="2387" y="2736"/>
                <a:ext cx="0" cy="793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851" name="Line 24"/>
              <p:cNvSpPr>
                <a:spLocks noChangeShapeType="1"/>
              </p:cNvSpPr>
              <p:nvPr/>
            </p:nvSpPr>
            <p:spPr bwMode="auto">
              <a:xfrm>
                <a:off x="2415" y="2727"/>
                <a:ext cx="532" cy="81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852" name="Line 25"/>
              <p:cNvSpPr>
                <a:spLocks noChangeShapeType="1"/>
              </p:cNvSpPr>
              <p:nvPr/>
            </p:nvSpPr>
            <p:spPr bwMode="auto">
              <a:xfrm>
                <a:off x="2426" y="2704"/>
                <a:ext cx="732" cy="503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861594" name="Text Box 26"/>
          <p:cNvSpPr txBox="1">
            <a:spLocks noChangeArrowheads="1"/>
          </p:cNvSpPr>
          <p:nvPr/>
        </p:nvSpPr>
        <p:spPr bwMode="auto">
          <a:xfrm>
            <a:off x="3492500" y="3933825"/>
            <a:ext cx="3651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>
              <a:ea typeface="Dotu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159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7704911-E879-4729-84FC-3919C2768C5A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185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5238A0-C799-4200-9C72-88724BDB4B25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</a:rPr>
              <a:t>(2) </a:t>
            </a:r>
            <a:r>
              <a:rPr lang="zh-CN" altLang="en-US">
                <a:latin typeface="Times New Roman" panose="02020603050405020304" pitchFamily="18" charset="0"/>
              </a:rPr>
              <a:t>若与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关联的</a:t>
            </a:r>
            <a:r>
              <a:rPr lang="en-US" altLang="zh-CN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条边中有</a:t>
            </a:r>
            <a:r>
              <a:rPr lang="en-US" altLang="zh-CN">
                <a:latin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</a:rPr>
              <a:t>条红边。这时与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邻接的</a:t>
            </a:r>
            <a:r>
              <a:rPr lang="en-US" altLang="zh-CN">
                <a:latin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</a:rPr>
              <a:t>个顶点所组成的完全图中或有一个红色的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，或有一个蓝色的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。若有红色的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，则该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与顶点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所组成的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是一个红色的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；否则有一个蓝色的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186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186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5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6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7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8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69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70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71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1872" name="Text Box 15"/>
          <p:cNvSpPr txBox="1">
            <a:spLocks noChangeArrowheads="1"/>
          </p:cNvSpPr>
          <p:nvPr/>
        </p:nvSpPr>
        <p:spPr bwMode="auto">
          <a:xfrm>
            <a:off x="4427538" y="3644900"/>
            <a:ext cx="3778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>
              <a:ea typeface="Dotum" pitchFamily="34" charset="-127"/>
            </a:endParaRPr>
          </a:p>
        </p:txBody>
      </p:sp>
      <p:grpSp>
        <p:nvGrpSpPr>
          <p:cNvPr id="121873" name="Group 32"/>
          <p:cNvGrpSpPr/>
          <p:nvPr/>
        </p:nvGrpSpPr>
        <p:grpSpPr bwMode="auto">
          <a:xfrm>
            <a:off x="4067175" y="3871913"/>
            <a:ext cx="2665413" cy="1755775"/>
            <a:chOff x="2562" y="2439"/>
            <a:chExt cx="1679" cy="1106"/>
          </a:xfrm>
        </p:grpSpPr>
        <p:sp>
          <p:nvSpPr>
            <p:cNvPr id="121874" name="Line 22"/>
            <p:cNvSpPr>
              <a:spLocks noChangeShapeType="1"/>
            </p:cNvSpPr>
            <p:nvPr/>
          </p:nvSpPr>
          <p:spPr bwMode="auto">
            <a:xfrm flipH="1">
              <a:off x="2626" y="2493"/>
              <a:ext cx="360" cy="5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75" name="Line 23"/>
            <p:cNvSpPr>
              <a:spLocks noChangeShapeType="1"/>
            </p:cNvSpPr>
            <p:nvPr/>
          </p:nvSpPr>
          <p:spPr bwMode="auto">
            <a:xfrm>
              <a:off x="3021" y="2520"/>
              <a:ext cx="0" cy="9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76" name="Line 24"/>
            <p:cNvSpPr>
              <a:spLocks noChangeShapeType="1"/>
            </p:cNvSpPr>
            <p:nvPr/>
          </p:nvSpPr>
          <p:spPr bwMode="auto">
            <a:xfrm>
              <a:off x="3039" y="2520"/>
              <a:ext cx="523" cy="9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1877" name="Group 31"/>
            <p:cNvGrpSpPr/>
            <p:nvPr/>
          </p:nvGrpSpPr>
          <p:grpSpPr bwMode="auto">
            <a:xfrm>
              <a:off x="2562" y="2439"/>
              <a:ext cx="1679" cy="1106"/>
              <a:chOff x="2562" y="2439"/>
              <a:chExt cx="1679" cy="1106"/>
            </a:xfrm>
          </p:grpSpPr>
          <p:sp>
            <p:nvSpPr>
              <p:cNvPr id="121881" name="Oval 17"/>
              <p:cNvSpPr>
                <a:spLocks noChangeArrowheads="1"/>
              </p:cNvSpPr>
              <p:nvPr/>
            </p:nvSpPr>
            <p:spPr bwMode="auto">
              <a:xfrm>
                <a:off x="2969" y="2439"/>
                <a:ext cx="95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2" name="Oval 18"/>
              <p:cNvSpPr>
                <a:spLocks noChangeArrowheads="1"/>
              </p:cNvSpPr>
              <p:nvPr/>
            </p:nvSpPr>
            <p:spPr bwMode="auto">
              <a:xfrm>
                <a:off x="2562" y="3065"/>
                <a:ext cx="96" cy="9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3" name="Oval 19"/>
              <p:cNvSpPr>
                <a:spLocks noChangeArrowheads="1"/>
              </p:cNvSpPr>
              <p:nvPr/>
            </p:nvSpPr>
            <p:spPr bwMode="auto">
              <a:xfrm>
                <a:off x="2980" y="3454"/>
                <a:ext cx="9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4" name="Oval 20"/>
              <p:cNvSpPr>
                <a:spLocks noChangeArrowheads="1"/>
              </p:cNvSpPr>
              <p:nvPr/>
            </p:nvSpPr>
            <p:spPr bwMode="auto">
              <a:xfrm>
                <a:off x="3546" y="3445"/>
                <a:ext cx="9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5" name="Oval 21"/>
              <p:cNvSpPr>
                <a:spLocks noChangeArrowheads="1"/>
              </p:cNvSpPr>
              <p:nvPr/>
            </p:nvSpPr>
            <p:spPr bwMode="auto">
              <a:xfrm>
                <a:off x="4145" y="2938"/>
                <a:ext cx="96" cy="9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6" name="Oval 25"/>
              <p:cNvSpPr>
                <a:spLocks noChangeArrowheads="1"/>
              </p:cNvSpPr>
              <p:nvPr/>
            </p:nvSpPr>
            <p:spPr bwMode="auto">
              <a:xfrm>
                <a:off x="4135" y="3273"/>
                <a:ext cx="9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1887" name="Oval 26"/>
              <p:cNvSpPr>
                <a:spLocks noChangeArrowheads="1"/>
              </p:cNvSpPr>
              <p:nvPr/>
            </p:nvSpPr>
            <p:spPr bwMode="auto">
              <a:xfrm>
                <a:off x="4028" y="2566"/>
                <a:ext cx="9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</p:grpSp>
        <p:sp>
          <p:nvSpPr>
            <p:cNvPr id="121878" name="Line 27"/>
            <p:cNvSpPr>
              <a:spLocks noChangeShapeType="1"/>
            </p:cNvSpPr>
            <p:nvPr/>
          </p:nvSpPr>
          <p:spPr bwMode="auto">
            <a:xfrm>
              <a:off x="3052" y="2515"/>
              <a:ext cx="1103" cy="7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79" name="Line 28"/>
            <p:cNvSpPr>
              <a:spLocks noChangeShapeType="1"/>
            </p:cNvSpPr>
            <p:nvPr/>
          </p:nvSpPr>
          <p:spPr bwMode="auto">
            <a:xfrm>
              <a:off x="3061" y="2470"/>
              <a:ext cx="993" cy="14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80" name="Line 29"/>
            <p:cNvSpPr>
              <a:spLocks noChangeShapeType="1"/>
            </p:cNvSpPr>
            <p:nvPr/>
          </p:nvSpPr>
          <p:spPr bwMode="auto">
            <a:xfrm>
              <a:off x="3061" y="2488"/>
              <a:ext cx="1081" cy="47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内容占位符 2"/>
          <p:cNvSpPr>
            <a:spLocks noGrp="1"/>
          </p:cNvSpPr>
          <p:nvPr>
            <p:ph idx="1"/>
          </p:nvPr>
        </p:nvSpPr>
        <p:spPr>
          <a:xfrm>
            <a:off x="642938" y="1285875"/>
            <a:ext cx="8032750" cy="108743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例</a:t>
            </a:r>
            <a:r>
              <a:rPr lang="en-US" altLang="zh-CN" dirty="0"/>
              <a:t>3.17</a:t>
            </a:r>
            <a:r>
              <a:rPr lang="zh-CN" altLang="en-US" dirty="0"/>
              <a:t>：证明任意给定的</a:t>
            </a:r>
            <a:r>
              <a:rPr lang="en-US" altLang="zh-CN" dirty="0"/>
              <a:t>52 </a:t>
            </a:r>
            <a:r>
              <a:rPr lang="zh-CN" altLang="en-US" dirty="0"/>
              <a:t>个整数中，总存在两个数，它们的和或差能被</a:t>
            </a:r>
            <a:r>
              <a:rPr lang="en-US" altLang="zh-CN" dirty="0"/>
              <a:t>100 </a:t>
            </a:r>
            <a:r>
              <a:rPr lang="zh-CN" altLang="en-US" dirty="0"/>
              <a:t>整除。</a:t>
            </a:r>
            <a:endParaRPr lang="zh-CN" altLang="en-US" dirty="0"/>
          </a:p>
        </p:txBody>
      </p:sp>
      <p:sp>
        <p:nvSpPr>
          <p:cNvPr id="84997" name="矩形 4"/>
          <p:cNvSpPr>
            <a:spLocks noChangeArrowheads="1"/>
          </p:cNvSpPr>
          <p:nvPr/>
        </p:nvSpPr>
        <p:spPr bwMode="auto">
          <a:xfrm>
            <a:off x="683568" y="2420888"/>
            <a:ext cx="8358187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设此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个整数为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,…,a</a:t>
            </a:r>
            <a:r>
              <a:rPr lang="en-US" altLang="zh-CN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dirty="0"/>
              <a:t>除以</a:t>
            </a:r>
            <a:r>
              <a:rPr lang="en-US" altLang="zh-CN" sz="2800" dirty="0"/>
              <a:t>100</a:t>
            </a:r>
            <a:r>
              <a:rPr lang="zh-CN" altLang="en-US" sz="2800" dirty="0"/>
              <a:t>的余数分别为</a:t>
            </a:r>
            <a:r>
              <a:rPr lang="en-US" altLang="zh-CN" sz="2800" dirty="0"/>
              <a:t>r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,r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,…,r</a:t>
            </a:r>
            <a:r>
              <a:rPr lang="en-US" altLang="zh-CN" sz="2800" baseline="-25000" dirty="0"/>
              <a:t>52</a:t>
            </a:r>
            <a:r>
              <a:rPr lang="en-US" altLang="zh-CN" sz="2800" dirty="0">
                <a:sym typeface="Euclid Symbol" pitchFamily="18" charset="2"/>
              </a:rPr>
              <a:t>{0,1,…,99}.</a:t>
            </a:r>
            <a:r>
              <a:rPr lang="zh-CN" altLang="en-US" sz="2800" dirty="0"/>
              <a:t>构造鸽子巢为</a:t>
            </a:r>
            <a:r>
              <a:rPr lang="en-US" altLang="zh-CN" sz="2800" dirty="0"/>
              <a:t>{0},{1,99},{2,98},{3,97},…,{49,51},{50}</a:t>
            </a:r>
            <a:endParaRPr lang="en-US" altLang="zh-CN" sz="2800" dirty="0"/>
          </a:p>
          <a:p>
            <a:pPr eaLnBrk="1" hangingPunct="1"/>
            <a:r>
              <a:rPr lang="zh-CN" altLang="en-US" sz="2800" dirty="0"/>
              <a:t>共</a:t>
            </a:r>
            <a:r>
              <a:rPr lang="en-US" altLang="zh-CN" sz="2800" dirty="0"/>
              <a:t>51</a:t>
            </a:r>
            <a:r>
              <a:rPr lang="zh-CN" altLang="en-US" sz="2800" dirty="0"/>
              <a:t>个，这</a:t>
            </a:r>
            <a:r>
              <a:rPr lang="en-US" altLang="zh-CN" sz="2800" dirty="0"/>
              <a:t>52</a:t>
            </a:r>
            <a:r>
              <a:rPr lang="zh-CN" altLang="en-US" sz="2800" dirty="0"/>
              <a:t>个余数必有</a:t>
            </a:r>
            <a:r>
              <a:rPr lang="en-US" altLang="zh-CN" sz="2800" dirty="0"/>
              <a:t>2</a:t>
            </a:r>
            <a:r>
              <a:rPr lang="zh-CN" altLang="en-US" sz="2800" dirty="0"/>
              <a:t>个落入同一个巢，比如说是</a:t>
            </a:r>
            <a:r>
              <a:rPr lang="en-US" altLang="zh-CN" sz="2800" dirty="0" err="1"/>
              <a:t>r</a:t>
            </a:r>
            <a:r>
              <a:rPr lang="en-US" altLang="zh-CN" sz="2800" baseline="-25000" dirty="0" err="1"/>
              <a:t>i</a:t>
            </a:r>
            <a:r>
              <a:rPr lang="en-US" altLang="zh-CN" sz="2800" baseline="-25000" dirty="0"/>
              <a:t>&gt;</a:t>
            </a:r>
            <a:r>
              <a:rPr lang="en-US" altLang="zh-CN" sz="2800" dirty="0" err="1"/>
              <a:t>r</a:t>
            </a:r>
            <a:r>
              <a:rPr lang="en-US" altLang="zh-CN" sz="2800" baseline="-25000" dirty="0" err="1"/>
              <a:t>j</a:t>
            </a:r>
            <a:r>
              <a:rPr lang="en-US" altLang="zh-CN" sz="2800" dirty="0"/>
              <a:t>,</a:t>
            </a:r>
            <a:r>
              <a:rPr lang="zh-CN" altLang="en-US" sz="2800" dirty="0"/>
              <a:t>若它俩余数相等则</a:t>
            </a:r>
            <a:r>
              <a:rPr lang="en-US" altLang="zh-CN" sz="2800" dirty="0" err="1"/>
              <a:t>a</a:t>
            </a:r>
            <a:r>
              <a:rPr lang="en-US" altLang="zh-CN" sz="2800" baseline="-25000" dirty="0" err="1"/>
              <a:t>i</a:t>
            </a:r>
            <a:r>
              <a:rPr lang="en-US" altLang="zh-CN" sz="2800" dirty="0" err="1"/>
              <a:t>-a</a:t>
            </a:r>
            <a:r>
              <a:rPr lang="en-US" altLang="zh-CN" sz="2800" baseline="-25000" dirty="0" err="1"/>
              <a:t>j</a:t>
            </a:r>
            <a:r>
              <a:rPr lang="zh-CN" altLang="en-US" sz="2800" dirty="0"/>
              <a:t>被</a:t>
            </a:r>
            <a:r>
              <a:rPr lang="en-US" altLang="zh-CN" sz="2800" dirty="0"/>
              <a:t>100</a:t>
            </a:r>
            <a:r>
              <a:rPr lang="zh-CN" altLang="en-US" sz="2800" dirty="0"/>
              <a:t>整除，否则</a:t>
            </a:r>
            <a:r>
              <a:rPr lang="en-US" altLang="zh-CN" sz="2800" dirty="0" err="1"/>
              <a:t>r</a:t>
            </a:r>
            <a:r>
              <a:rPr lang="en-US" altLang="zh-CN" sz="2800" baseline="-25000" dirty="0" err="1"/>
              <a:t>i</a:t>
            </a:r>
            <a:r>
              <a:rPr lang="en-US" altLang="zh-CN" sz="2800" dirty="0" err="1"/>
              <a:t>+r</a:t>
            </a:r>
            <a:r>
              <a:rPr lang="en-US" altLang="zh-CN" sz="2800" baseline="-25000" dirty="0" err="1"/>
              <a:t>j</a:t>
            </a:r>
            <a:r>
              <a:rPr lang="en-US" altLang="zh-CN" sz="2800" dirty="0"/>
              <a:t>=100</a:t>
            </a:r>
            <a:r>
              <a:rPr lang="zh-CN" altLang="en-US" sz="2800" dirty="0"/>
              <a:t>，此时</a:t>
            </a:r>
            <a:r>
              <a:rPr lang="en-US" altLang="zh-CN" sz="2800" dirty="0" err="1"/>
              <a:t>a</a:t>
            </a:r>
            <a:r>
              <a:rPr lang="en-US" altLang="zh-CN" sz="2800" baseline="-25000" dirty="0" err="1"/>
              <a:t>i</a:t>
            </a:r>
            <a:r>
              <a:rPr lang="en-US" altLang="zh-CN" sz="2800" dirty="0" err="1"/>
              <a:t>+a</a:t>
            </a:r>
            <a:r>
              <a:rPr lang="en-US" altLang="zh-CN" sz="2800" baseline="-25000" dirty="0" err="1"/>
              <a:t>j</a:t>
            </a:r>
            <a:r>
              <a:rPr lang="zh-CN" altLang="en-US" sz="2800" dirty="0"/>
              <a:t>被</a:t>
            </a:r>
            <a:r>
              <a:rPr lang="en-US" altLang="zh-CN" sz="2800" dirty="0"/>
              <a:t>100</a:t>
            </a:r>
            <a:r>
              <a:rPr lang="zh-CN" altLang="en-US" sz="2800" dirty="0"/>
              <a:t>整除。</a:t>
            </a:r>
            <a:endParaRPr lang="zh-CN" altLang="en-US" sz="2800" dirty="0"/>
          </a:p>
          <a:p>
            <a:pPr eaLnBrk="1" hangingPunct="1"/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295400" y="152400"/>
            <a:ext cx="6386513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kern="0"/>
              <a:t>鸽巢原理</a:t>
            </a:r>
            <a:endParaRPr lang="zh-CN" altLang="en-US" kern="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48642A1-7655-471F-8E97-EE1F85DE48C7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288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7BBD75-2CAB-417B-8C45-6EAA5612FAB7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28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569325" cy="5183187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>
                <a:latin typeface="Times New Roman" panose="02020603050405020304" pitchFamily="18" charset="0"/>
              </a:rPr>
              <a:t>(c) </a:t>
            </a:r>
            <a:r>
              <a:rPr lang="zh-CN" altLang="en-US">
                <a:latin typeface="Times New Roman" panose="02020603050405020304" pitchFamily="18" charset="0"/>
              </a:rPr>
              <a:t>对</a:t>
            </a:r>
            <a:r>
              <a:rPr lang="en-US" altLang="zh-CN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个顶点的完全图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的边用红、蓝两色任意着色，那么或者有一红色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，或者有一蓝色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zh-CN">
                <a:latin typeface="Times New Roman" panose="02020603050405020304" pitchFamily="18" charset="0"/>
              </a:rPr>
              <a:t>证 在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中，如果与每个顶点关联的红边均为</a:t>
            </a:r>
            <a:r>
              <a:rPr lang="en-US" altLang="zh-CN">
                <a:latin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</a:rPr>
              <a:t>条，那么在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</a:rPr>
              <a:t>中，应有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                 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spcBef>
                <a:spcPct val="8000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条红边。但这是不可能的。故必有一个顶点的红边数不为</a:t>
            </a:r>
            <a:r>
              <a:rPr lang="en-US" altLang="zh-CN">
                <a:latin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</a:rPr>
              <a:t>。设此顶点为</a:t>
            </a:r>
            <a:r>
              <a:rPr lang="en-US" altLang="zh-CN">
                <a:latin typeface="Times New Roman" panose="02020603050405020304" pitchFamily="18" charset="0"/>
              </a:rPr>
              <a:t>a,</a:t>
            </a:r>
            <a:r>
              <a:rPr lang="zh-CN" altLang="en-US">
                <a:latin typeface="Times New Roman" panose="02020603050405020304" pitchFamily="18" charset="0"/>
              </a:rPr>
              <a:t>则与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关联的红边数至少为</a:t>
            </a:r>
            <a:r>
              <a:rPr lang="en-US" altLang="zh-CN">
                <a:latin typeface="Times New Roman" panose="02020603050405020304" pitchFamily="18" charset="0"/>
              </a:rPr>
              <a:t>6, </a:t>
            </a:r>
            <a:r>
              <a:rPr lang="zh-CN" altLang="en-US">
                <a:latin typeface="Times New Roman" panose="02020603050405020304" pitchFamily="18" charset="0"/>
              </a:rPr>
              <a:t>或者至多为</a:t>
            </a:r>
            <a:r>
              <a:rPr lang="en-US" altLang="zh-CN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。以下与推论</a:t>
            </a:r>
            <a:r>
              <a:rPr lang="en-US" altLang="zh-CN">
                <a:latin typeface="Times New Roman" panose="02020603050405020304" pitchFamily="18" charset="0"/>
              </a:rPr>
              <a:t>(b)</a:t>
            </a:r>
            <a:r>
              <a:rPr lang="zh-CN" altLang="en-US">
                <a:latin typeface="Times New Roman" panose="02020603050405020304" pitchFamily="18" charset="0"/>
              </a:rPr>
              <a:t>的证明类似。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288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288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87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88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89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0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1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2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3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4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5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896" name="Rectangle 15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2897" name="Object 14"/>
          <p:cNvGraphicFramePr>
            <a:graphicFrameLocks noChangeAspect="1"/>
          </p:cNvGraphicFramePr>
          <p:nvPr/>
        </p:nvGraphicFramePr>
        <p:xfrm>
          <a:off x="3635375" y="3314700"/>
          <a:ext cx="15843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73100" imgH="406400" progId="Equation.3">
                  <p:embed/>
                </p:oleObj>
              </mc:Choice>
              <mc:Fallback>
                <p:oleObj name="公式" r:id="rId1" imgW="673100" imgH="4064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314700"/>
                        <a:ext cx="1584325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456BF1E-290D-4E8D-B062-0A20631C1FC1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390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58E84DF-2BD7-4888-B370-6F8D81F21F3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>
                <a:latin typeface="Times New Roman" panose="02020603050405020304" pitchFamily="18" charset="0"/>
              </a:rPr>
              <a:t>(d) </a:t>
            </a:r>
            <a:r>
              <a:rPr lang="zh-CN" altLang="en-US">
                <a:latin typeface="Times New Roman" panose="02020603050405020304" pitchFamily="18" charset="0"/>
              </a:rPr>
              <a:t>对</a:t>
            </a:r>
            <a:r>
              <a:rPr lang="en-US" altLang="zh-CN">
                <a:latin typeface="Times New Roman" panose="02020603050405020304" pitchFamily="18" charset="0"/>
              </a:rPr>
              <a:t>18</a:t>
            </a:r>
            <a:r>
              <a:rPr lang="zh-CN" altLang="en-US">
                <a:latin typeface="Times New Roman" panose="02020603050405020304" pitchFamily="18" charset="0"/>
              </a:rPr>
              <a:t>个顶点的完全图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18</a:t>
            </a:r>
            <a:r>
              <a:rPr lang="zh-CN" altLang="en-US">
                <a:latin typeface="Times New Roman" panose="02020603050405020304" pitchFamily="18" charset="0"/>
              </a:rPr>
              <a:t>的边用红、蓝两色任意着色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那么或者有一红色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或者有一蓝色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4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390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391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4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5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6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7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8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3919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B680BD8-E770-4BCE-B98D-C3ADF206002E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493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C3D6588-EEE9-4287-986E-A6A2B16247BE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6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421688" cy="4670425"/>
          </a:xfrm>
        </p:spPr>
        <p:txBody>
          <a:bodyPr/>
          <a:lstStyle/>
          <a:p>
            <a:pPr marL="571500" indent="-571500" eaLnBrk="1" hangingPunct="1"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</a:rPr>
              <a:t>例 对</a:t>
            </a:r>
            <a:r>
              <a:rPr lang="en-US" altLang="zh-CN">
                <a:latin typeface="Times New Roman" panose="02020603050405020304" pitchFamily="18" charset="0"/>
              </a:rPr>
              <a:t>17</a:t>
            </a:r>
            <a:r>
              <a:rPr lang="zh-CN" altLang="en-US">
                <a:latin typeface="Times New Roman" panose="02020603050405020304" pitchFamily="18" charset="0"/>
              </a:rPr>
              <a:t>个顶点的完全图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17</a:t>
            </a:r>
            <a:r>
              <a:rPr lang="zh-CN" altLang="en-US">
                <a:latin typeface="Times New Roman" panose="02020603050405020304" pitchFamily="18" charset="0"/>
              </a:rPr>
              <a:t>的边用红、蓝、黄三种颜色任意着色，那么或者有一红色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，或者有一蓝色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，或者有一黄色的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3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证 任取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17</a:t>
            </a:r>
            <a:r>
              <a:rPr lang="zh-CN" altLang="en-US">
                <a:latin typeface="Times New Roman" panose="02020603050405020304" pitchFamily="18" charset="0"/>
              </a:rPr>
              <a:t>中的一个顶点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，在与</a:t>
            </a:r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>
                <a:latin typeface="Times New Roman" panose="02020603050405020304" pitchFamily="18" charset="0"/>
              </a:rPr>
              <a:t>关联的</a:t>
            </a:r>
            <a:r>
              <a:rPr lang="en-US" altLang="zh-CN">
                <a:latin typeface="Times New Roman" panose="02020603050405020304" pitchFamily="18" charset="0"/>
              </a:rPr>
              <a:t>16</a:t>
            </a:r>
            <a:r>
              <a:rPr lang="zh-CN" altLang="en-US">
                <a:latin typeface="Times New Roman" panose="02020603050405020304" pitchFamily="18" charset="0"/>
              </a:rPr>
              <a:t>条边中，至少有</a:t>
            </a:r>
            <a:r>
              <a:rPr lang="en-US" altLang="zh-CN">
                <a:latin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</a:rPr>
              <a:t>条是同色的，不妨设为红色。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493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493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4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4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4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4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866703" name="Text Box 15"/>
          <p:cNvSpPr txBox="1">
            <a:spLocks noChangeArrowheads="1"/>
          </p:cNvSpPr>
          <p:nvPr/>
        </p:nvSpPr>
        <p:spPr bwMode="auto">
          <a:xfrm>
            <a:off x="3563938" y="3789363"/>
            <a:ext cx="379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>
              <a:ea typeface="Dotum" pitchFamily="34" charset="-127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3203575" y="3965575"/>
            <a:ext cx="2663825" cy="1982788"/>
            <a:chOff x="2018" y="2498"/>
            <a:chExt cx="1678" cy="1249"/>
          </a:xfrm>
        </p:grpSpPr>
        <p:grpSp>
          <p:nvGrpSpPr>
            <p:cNvPr id="124946" name="Group 30"/>
            <p:cNvGrpSpPr/>
            <p:nvPr/>
          </p:nvGrpSpPr>
          <p:grpSpPr bwMode="auto">
            <a:xfrm>
              <a:off x="2018" y="2498"/>
              <a:ext cx="1678" cy="1249"/>
              <a:chOff x="2018" y="2498"/>
              <a:chExt cx="1678" cy="1249"/>
            </a:xfrm>
          </p:grpSpPr>
          <p:sp>
            <p:nvSpPr>
              <p:cNvPr id="124954" name="Oval 17"/>
              <p:cNvSpPr>
                <a:spLocks noChangeArrowheads="1"/>
              </p:cNvSpPr>
              <p:nvPr/>
            </p:nvSpPr>
            <p:spPr bwMode="auto">
              <a:xfrm>
                <a:off x="2424" y="2498"/>
                <a:ext cx="96" cy="10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55" name="Oval 18"/>
              <p:cNvSpPr>
                <a:spLocks noChangeArrowheads="1"/>
              </p:cNvSpPr>
              <p:nvPr/>
            </p:nvSpPr>
            <p:spPr bwMode="auto">
              <a:xfrm>
                <a:off x="2018" y="3204"/>
                <a:ext cx="96" cy="10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56" name="Oval 19"/>
              <p:cNvSpPr>
                <a:spLocks noChangeArrowheads="1"/>
              </p:cNvSpPr>
              <p:nvPr/>
            </p:nvSpPr>
            <p:spPr bwMode="auto">
              <a:xfrm>
                <a:off x="2436" y="3645"/>
                <a:ext cx="95" cy="10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57" name="Oval 20"/>
              <p:cNvSpPr>
                <a:spLocks noChangeArrowheads="1"/>
              </p:cNvSpPr>
              <p:nvPr/>
            </p:nvSpPr>
            <p:spPr bwMode="auto">
              <a:xfrm>
                <a:off x="3002" y="3634"/>
                <a:ext cx="95" cy="10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58" name="Oval 21"/>
              <p:cNvSpPr>
                <a:spLocks noChangeArrowheads="1"/>
              </p:cNvSpPr>
              <p:nvPr/>
            </p:nvSpPr>
            <p:spPr bwMode="auto">
              <a:xfrm>
                <a:off x="3600" y="3061"/>
                <a:ext cx="96" cy="10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59" name="Oval 25"/>
              <p:cNvSpPr>
                <a:spLocks noChangeArrowheads="1"/>
              </p:cNvSpPr>
              <p:nvPr/>
            </p:nvSpPr>
            <p:spPr bwMode="auto">
              <a:xfrm>
                <a:off x="3591" y="3440"/>
                <a:ext cx="95" cy="10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  <p:sp>
            <p:nvSpPr>
              <p:cNvPr id="124960" name="Oval 26"/>
              <p:cNvSpPr>
                <a:spLocks noChangeArrowheads="1"/>
              </p:cNvSpPr>
              <p:nvPr/>
            </p:nvSpPr>
            <p:spPr bwMode="auto">
              <a:xfrm>
                <a:off x="3484" y="2641"/>
                <a:ext cx="95" cy="10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kumimoji="1" sz="28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008000"/>
                  </a:buClr>
                  <a:buSzPct val="55000"/>
                  <a:buFont typeface="Wingdings" panose="05000000000000000000" pitchFamily="2" charset="2"/>
                  <a:buChar char="n"/>
                  <a:defRPr kumimoji="1" sz="2400" b="1">
                    <a:solidFill>
                      <a:schemeClr val="tx1"/>
                    </a:solidFill>
                    <a:latin typeface="Tahoma" panose="020B060403050404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kumimoji="1"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Dotum" pitchFamily="34" charset="-127"/>
                </a:endParaRPr>
              </a:p>
            </p:txBody>
          </p:sp>
        </p:grpSp>
        <p:grpSp>
          <p:nvGrpSpPr>
            <p:cNvPr id="124947" name="Group 31"/>
            <p:cNvGrpSpPr/>
            <p:nvPr/>
          </p:nvGrpSpPr>
          <p:grpSpPr bwMode="auto">
            <a:xfrm>
              <a:off x="2109" y="2568"/>
              <a:ext cx="1515" cy="1096"/>
              <a:chOff x="2091" y="2553"/>
              <a:chExt cx="1515" cy="1096"/>
            </a:xfrm>
          </p:grpSpPr>
          <p:sp>
            <p:nvSpPr>
              <p:cNvPr id="124948" name="Line 22"/>
              <p:cNvSpPr>
                <a:spLocks noChangeShapeType="1"/>
              </p:cNvSpPr>
              <p:nvPr/>
            </p:nvSpPr>
            <p:spPr bwMode="auto">
              <a:xfrm flipH="1">
                <a:off x="2091" y="2589"/>
                <a:ext cx="349" cy="62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949" name="Line 23"/>
              <p:cNvSpPr>
                <a:spLocks noChangeShapeType="1"/>
              </p:cNvSpPr>
              <p:nvPr/>
            </p:nvSpPr>
            <p:spPr bwMode="auto">
              <a:xfrm>
                <a:off x="2477" y="2589"/>
                <a:ext cx="0" cy="105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950" name="Line 24"/>
              <p:cNvSpPr>
                <a:spLocks noChangeShapeType="1"/>
              </p:cNvSpPr>
              <p:nvPr/>
            </p:nvSpPr>
            <p:spPr bwMode="auto">
              <a:xfrm>
                <a:off x="2495" y="2595"/>
                <a:ext cx="539" cy="105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951" name="Line 27"/>
              <p:cNvSpPr>
                <a:spLocks noChangeShapeType="1"/>
              </p:cNvSpPr>
              <p:nvPr/>
            </p:nvSpPr>
            <p:spPr bwMode="auto">
              <a:xfrm>
                <a:off x="2506" y="2573"/>
                <a:ext cx="1095" cy="87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952" name="Line 28"/>
              <p:cNvSpPr>
                <a:spLocks noChangeShapeType="1"/>
              </p:cNvSpPr>
              <p:nvPr/>
            </p:nvSpPr>
            <p:spPr bwMode="auto">
              <a:xfrm>
                <a:off x="2506" y="2553"/>
                <a:ext cx="986" cy="12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953" name="Line 29"/>
              <p:cNvSpPr>
                <a:spLocks noChangeShapeType="1"/>
              </p:cNvSpPr>
              <p:nvPr/>
            </p:nvSpPr>
            <p:spPr bwMode="auto">
              <a:xfrm>
                <a:off x="2525" y="2570"/>
                <a:ext cx="1081" cy="51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670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FF44162-42A1-4370-8B2A-2E3C2D92C281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595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F6E1780-FA21-4BC2-A56A-5081B3B3A77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67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4"/>
            <a:ext cx="8569325" cy="2576512"/>
          </a:xfrm>
          <a:noFill/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Times New Roman" panose="02020603050405020304" pitchFamily="18" charset="0"/>
              </a:rPr>
              <a:t>定义 对于任意给定的两个正整数</a:t>
            </a:r>
            <a:r>
              <a:rPr lang="en-US" altLang="zh-CN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，如果存在最小的正整数            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使得当                   时，对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      中的边用红、蓝两色任意着色，   中或者有红色       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或者有蓝色        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则称           为</a:t>
            </a:r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>
                <a:latin typeface="Times New Roman" panose="02020603050405020304" pitchFamily="18" charset="0"/>
              </a:rPr>
              <a:t>数。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595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/>
              <a:t>数</a:t>
            </a:r>
            <a:endParaRPr lang="zh-CN" altLang="en-US" dirty="0"/>
          </a:p>
        </p:txBody>
      </p:sp>
      <p:graphicFrame>
        <p:nvGraphicFramePr>
          <p:cNvPr id="125958" name="Object 14"/>
          <p:cNvGraphicFramePr>
            <a:graphicFrameLocks noChangeAspect="1"/>
          </p:cNvGraphicFramePr>
          <p:nvPr/>
        </p:nvGraphicFramePr>
        <p:xfrm>
          <a:off x="3092450" y="1916113"/>
          <a:ext cx="10223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482600" imgH="203200" progId="Equation.3">
                  <p:embed/>
                </p:oleObj>
              </mc:Choice>
              <mc:Fallback>
                <p:oleObj name="公式" r:id="rId1" imgW="482600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450" y="1916113"/>
                        <a:ext cx="1022350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9" name="Object 16"/>
          <p:cNvGraphicFramePr>
            <a:graphicFrameLocks noChangeAspect="1"/>
          </p:cNvGraphicFramePr>
          <p:nvPr/>
        </p:nvGraphicFramePr>
        <p:xfrm>
          <a:off x="5364163" y="1916113"/>
          <a:ext cx="15970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774065" imgH="203200" progId="Equation.3">
                  <p:embed/>
                </p:oleObj>
              </mc:Choice>
              <mc:Fallback>
                <p:oleObj name="公式" r:id="rId3" imgW="774065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1916113"/>
                        <a:ext cx="1597025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0" name="Object 18"/>
          <p:cNvGraphicFramePr>
            <a:graphicFrameLocks noChangeAspect="1"/>
          </p:cNvGraphicFramePr>
          <p:nvPr/>
        </p:nvGraphicFramePr>
        <p:xfrm>
          <a:off x="8172450" y="1890713"/>
          <a:ext cx="542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254000" imgH="215900" progId="Equation.3">
                  <p:embed/>
                </p:oleObj>
              </mc:Choice>
              <mc:Fallback>
                <p:oleObj name="公式" r:id="rId5" imgW="254000" imgH="2159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50" y="1890713"/>
                        <a:ext cx="542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1" name="Object 20"/>
          <p:cNvGraphicFramePr>
            <a:graphicFrameLocks noChangeAspect="1"/>
          </p:cNvGraphicFramePr>
          <p:nvPr/>
        </p:nvGraphicFramePr>
        <p:xfrm>
          <a:off x="6189315" y="2458219"/>
          <a:ext cx="542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254000" imgH="215900" progId="Equation.3">
                  <p:embed/>
                </p:oleObj>
              </mc:Choice>
              <mc:Fallback>
                <p:oleObj name="公式" r:id="rId7" imgW="254000" imgH="2159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315" y="2458219"/>
                        <a:ext cx="542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2" name="Object 21"/>
          <p:cNvGraphicFramePr>
            <a:graphicFrameLocks noChangeAspect="1"/>
          </p:cNvGraphicFramePr>
          <p:nvPr/>
        </p:nvGraphicFramePr>
        <p:xfrm>
          <a:off x="1331640" y="2996183"/>
          <a:ext cx="4841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8" imgW="215900" imgH="228600" progId="Equation.3">
                  <p:embed/>
                </p:oleObj>
              </mc:Choice>
              <mc:Fallback>
                <p:oleObj name="公式" r:id="rId8" imgW="2159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996183"/>
                        <a:ext cx="4841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3" name="Object 23"/>
          <p:cNvGraphicFramePr>
            <a:graphicFrameLocks noChangeAspect="1"/>
          </p:cNvGraphicFramePr>
          <p:nvPr/>
        </p:nvGraphicFramePr>
        <p:xfrm>
          <a:off x="5468938" y="3013075"/>
          <a:ext cx="10223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0" imgW="482600" imgH="203200" progId="Equation.3">
                  <p:embed/>
                </p:oleObj>
              </mc:Choice>
              <mc:Fallback>
                <p:oleObj name="公式" r:id="rId10" imgW="482600" imgH="2032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3013075"/>
                        <a:ext cx="102235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4" name="Object 24"/>
          <p:cNvGraphicFramePr>
            <a:graphicFrameLocks noChangeAspect="1"/>
          </p:cNvGraphicFramePr>
          <p:nvPr/>
        </p:nvGraphicFramePr>
        <p:xfrm>
          <a:off x="3924300" y="2997200"/>
          <a:ext cx="4841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1" imgW="215900" imgH="228600" progId="Equation.3">
                  <p:embed/>
                </p:oleObj>
              </mc:Choice>
              <mc:Fallback>
                <p:oleObj name="公式" r:id="rId11" imgW="2159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2997200"/>
                        <a:ext cx="4841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65" name="Rectangle 2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8300" y="4211221"/>
            <a:ext cx="604361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000099"/>
                </a:solidFill>
              </a:rPr>
              <a:t>关键</a:t>
            </a:r>
            <a:r>
              <a:rPr lang="zh-CN" altLang="en-US" sz="3200" dirty="0"/>
              <a:t>：如何证明所得的数是最小的正整数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7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B8DA4C-EBEA-4E1C-9E57-6361D3469019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697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9F14E5-265C-4514-90B3-E80C654A256D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74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421688" cy="4824413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定理</a:t>
            </a:r>
            <a:r>
              <a:rPr lang="en-US" altLang="zh-CN">
                <a:latin typeface="Times New Roman" panose="02020603050405020304" pitchFamily="18" charset="0"/>
              </a:rPr>
              <a:t>1                           ,                  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定理</a:t>
            </a:r>
            <a:r>
              <a:rPr lang="en-US" altLang="zh-CN">
                <a:latin typeface="Times New Roman" panose="02020603050405020304" pitchFamily="18" charset="0"/>
              </a:rPr>
              <a:t>2 </a:t>
            </a:r>
            <a:r>
              <a:rPr lang="zh-CN" altLang="en-US">
                <a:latin typeface="Times New Roman" panose="02020603050405020304" pitchFamily="18" charset="0"/>
              </a:rPr>
              <a:t>对任意整数                   ，           存在。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定理</a:t>
            </a:r>
            <a:r>
              <a:rPr lang="en-US" altLang="zh-CN">
                <a:latin typeface="Times New Roman" panose="02020603050405020304" pitchFamily="18" charset="0"/>
              </a:rPr>
              <a:t>3 </a:t>
            </a:r>
            <a:r>
              <a:rPr lang="zh-CN" altLang="en-US">
                <a:latin typeface="Times New Roman" panose="02020603050405020304" pitchFamily="18" charset="0"/>
              </a:rPr>
              <a:t>对任意正整数                   ，有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证 令                                          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对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中的边用红、蓝两色任意着色。设</a:t>
            </a:r>
            <a:r>
              <a:rPr lang="en-US" altLang="zh-CN" i="1">
                <a:latin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 pitchFamily="18" charset="0"/>
              </a:rPr>
              <a:t>是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的一个顶点，在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en-US" altLang="zh-CN" baseline="-25000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中与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 pitchFamily="18" charset="0"/>
              </a:rPr>
              <a:t>关联的边共有                                       条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在这些边中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或者至少有                   条 红边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endParaRPr lang="en-US" altLang="zh-CN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2698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698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5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6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7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8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89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90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91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6992" name="Rectangle 1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6993" name="Object 14"/>
          <p:cNvGraphicFramePr>
            <a:graphicFrameLocks noChangeAspect="1"/>
          </p:cNvGraphicFramePr>
          <p:nvPr/>
        </p:nvGraphicFramePr>
        <p:xfrm>
          <a:off x="1908175" y="1341438"/>
          <a:ext cx="22320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1066165" imgH="203200" progId="Equation.3">
                  <p:embed/>
                </p:oleObj>
              </mc:Choice>
              <mc:Fallback>
                <p:oleObj name="公式" r:id="rId1" imgW="1066165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341438"/>
                        <a:ext cx="2232025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4" name="Rectangle 1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6995" name="Object 16"/>
          <p:cNvGraphicFramePr>
            <a:graphicFrameLocks noChangeAspect="1"/>
          </p:cNvGraphicFramePr>
          <p:nvPr/>
        </p:nvGraphicFramePr>
        <p:xfrm>
          <a:off x="4284663" y="1341438"/>
          <a:ext cx="151288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698500" imgH="203200" progId="Equation.3">
                  <p:embed/>
                </p:oleObj>
              </mc:Choice>
              <mc:Fallback>
                <p:oleObj name="公式" r:id="rId3" imgW="6985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341438"/>
                        <a:ext cx="1512887" cy="436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6" name="Rectangle 1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898" name="Object 18"/>
          <p:cNvGraphicFramePr>
            <a:graphicFrameLocks noChangeAspect="1"/>
          </p:cNvGraphicFramePr>
          <p:nvPr/>
        </p:nvGraphicFramePr>
        <p:xfrm>
          <a:off x="3635375" y="1916113"/>
          <a:ext cx="1657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723900" imgH="203200" progId="Equation.3">
                  <p:embed/>
                </p:oleObj>
              </mc:Choice>
              <mc:Fallback>
                <p:oleObj name="公式" r:id="rId5" imgW="723900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916113"/>
                        <a:ext cx="16573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8" name="Rectangle 2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900" name="Object 20"/>
          <p:cNvGraphicFramePr>
            <a:graphicFrameLocks noChangeAspect="1"/>
          </p:cNvGraphicFramePr>
          <p:nvPr/>
        </p:nvGraphicFramePr>
        <p:xfrm>
          <a:off x="5508625" y="1916113"/>
          <a:ext cx="10858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482600" imgH="203200" progId="Equation.3">
                  <p:embed/>
                </p:oleObj>
              </mc:Choice>
              <mc:Fallback>
                <p:oleObj name="公式" r:id="rId7" imgW="482600" imgH="2032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1916113"/>
                        <a:ext cx="1085850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000" name="Rectangle 2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902" name="Object 22"/>
          <p:cNvGraphicFramePr>
            <a:graphicFrameLocks noChangeAspect="1"/>
          </p:cNvGraphicFramePr>
          <p:nvPr/>
        </p:nvGraphicFramePr>
        <p:xfrm>
          <a:off x="4067175" y="2520950"/>
          <a:ext cx="15906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723900" imgH="203200" progId="Equation.3">
                  <p:embed/>
                </p:oleObj>
              </mc:Choice>
              <mc:Fallback>
                <p:oleObj name="公式" r:id="rId9" imgW="723900" imgH="2032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2520950"/>
                        <a:ext cx="159067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002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904" name="Object 24"/>
          <p:cNvGraphicFramePr>
            <a:graphicFrameLocks noChangeAspect="1"/>
          </p:cNvGraphicFramePr>
          <p:nvPr/>
        </p:nvGraphicFramePr>
        <p:xfrm>
          <a:off x="1760538" y="3068638"/>
          <a:ext cx="47593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2044700" imgH="203200" progId="Equation.3">
                  <p:embed/>
                </p:oleObj>
              </mc:Choice>
              <mc:Fallback>
                <p:oleObj name="公式" r:id="rId11" imgW="2044700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0538" y="3068638"/>
                        <a:ext cx="4759325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004" name="Rectangle 2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906" name="Object 26"/>
          <p:cNvGraphicFramePr>
            <a:graphicFrameLocks noChangeAspect="1"/>
          </p:cNvGraphicFramePr>
          <p:nvPr/>
        </p:nvGraphicFramePr>
        <p:xfrm>
          <a:off x="1619250" y="3716338"/>
          <a:ext cx="3873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1752600" imgH="203200" progId="Equation.3">
                  <p:embed/>
                </p:oleObj>
              </mc:Choice>
              <mc:Fallback>
                <p:oleObj name="公式" r:id="rId13" imgW="1752600" imgH="2032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716338"/>
                        <a:ext cx="3873500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4908" name="Object 28"/>
          <p:cNvGraphicFramePr>
            <a:graphicFrameLocks noChangeAspect="1"/>
          </p:cNvGraphicFramePr>
          <p:nvPr/>
        </p:nvGraphicFramePr>
        <p:xfrm>
          <a:off x="3563938" y="4724400"/>
          <a:ext cx="36496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5" imgW="1651000" imgH="203200" progId="Equation.3">
                  <p:embed/>
                </p:oleObj>
              </mc:Choice>
              <mc:Fallback>
                <p:oleObj name="公式" r:id="rId15" imgW="1651000" imgH="2032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724400"/>
                        <a:ext cx="3649662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007" name="Rectangle 3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4910" name="Object 30"/>
          <p:cNvGraphicFramePr>
            <a:graphicFrameLocks noChangeAspect="1"/>
          </p:cNvGraphicFramePr>
          <p:nvPr/>
        </p:nvGraphicFramePr>
        <p:xfrm>
          <a:off x="3981450" y="5273675"/>
          <a:ext cx="15128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公式" r:id="rId17" imgW="685800" imgH="203200" progId="Equation.3">
                  <p:embed/>
                </p:oleObj>
              </mc:Choice>
              <mc:Fallback>
                <p:oleObj name="公式" r:id="rId17" imgW="685800" imgH="2032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5273675"/>
                        <a:ext cx="1512888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FAE33ED-9AA1-460B-8AA2-54AACFA7B916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800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E7C45AB-9CCE-42FE-861B-4A81D18D93D2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75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或者至少有                  条蓝边。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</a:t>
            </a:r>
            <a:r>
              <a:rPr lang="en-US" altLang="zh-CN">
                <a:latin typeface="Times New Roman" panose="02020603050405020304" pitchFamily="18" charset="0"/>
              </a:rPr>
              <a:t>(1) </a:t>
            </a:r>
            <a:r>
              <a:rPr lang="zh-CN" altLang="en-US">
                <a:latin typeface="Times New Roman" panose="02020603050405020304" pitchFamily="18" charset="0"/>
              </a:rPr>
              <a:t>有                条红边。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在这些红边与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 pitchFamily="18" charset="0"/>
              </a:rPr>
              <a:t>关联的             个顶点构成的完全图中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或者有一个红色         </a:t>
            </a:r>
            <a:r>
              <a:rPr lang="en-US" altLang="zh-CN">
                <a:latin typeface="Times New Roman" panose="02020603050405020304" pitchFamily="18" charset="0"/>
              </a:rPr>
              <a:t>,</a:t>
            </a:r>
            <a:r>
              <a:rPr lang="zh-CN" altLang="en-US">
                <a:latin typeface="Times New Roman" panose="02020603050405020304" pitchFamily="18" charset="0"/>
              </a:rPr>
              <a:t>或者有一个蓝色        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>
                <a:latin typeface="Times New Roman" panose="02020603050405020304" pitchFamily="18" charset="0"/>
              </a:rPr>
              <a:t>      </a:t>
            </a:r>
            <a:r>
              <a:rPr lang="zh-CN" altLang="en-US">
                <a:latin typeface="Times New Roman" panose="02020603050405020304" pitchFamily="18" charset="0"/>
              </a:rPr>
              <a:t>若有红色        </a:t>
            </a:r>
            <a:r>
              <a:rPr lang="en-US" altLang="zh-CN">
                <a:latin typeface="Times New Roman" panose="02020603050405020304" pitchFamily="18" charset="0"/>
              </a:rPr>
              <a:t>,  </a:t>
            </a:r>
            <a:r>
              <a:rPr lang="zh-CN" altLang="en-US">
                <a:latin typeface="Times New Roman" panose="02020603050405020304" pitchFamily="18" charset="0"/>
              </a:rPr>
              <a:t>则该红色        加上顶点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 pitchFamily="18" charset="0"/>
              </a:rPr>
              <a:t>以及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 pitchFamily="18" charset="0"/>
              </a:rPr>
              <a:t>与顶点之间的红边，构成一个红色       </a:t>
            </a:r>
            <a:r>
              <a:rPr lang="en-US" altLang="zh-CN">
                <a:latin typeface="Times New Roman" panose="02020603050405020304" pitchFamily="18" charset="0"/>
              </a:rPr>
              <a:t>; </a:t>
            </a:r>
            <a:r>
              <a:rPr lang="zh-CN" altLang="en-US">
                <a:latin typeface="Times New Roman" panose="02020603050405020304" pitchFamily="18" charset="0"/>
              </a:rPr>
              <a:t>否则有一个蓝色       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800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8006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8007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8008" name="Object 14"/>
          <p:cNvGraphicFramePr>
            <a:graphicFrameLocks noChangeAspect="1"/>
          </p:cNvGraphicFramePr>
          <p:nvPr/>
        </p:nvGraphicFramePr>
        <p:xfrm>
          <a:off x="2771775" y="1341438"/>
          <a:ext cx="1544638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85800" imgH="203200" progId="Equation.3">
                  <p:embed/>
                </p:oleObj>
              </mc:Choice>
              <mc:Fallback>
                <p:oleObj name="公式" r:id="rId1" imgW="685800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1341438"/>
                        <a:ext cx="1544638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0" name="Object 16"/>
          <p:cNvGraphicFramePr>
            <a:graphicFrameLocks noChangeAspect="1"/>
          </p:cNvGraphicFramePr>
          <p:nvPr/>
        </p:nvGraphicFramePr>
        <p:xfrm>
          <a:off x="1692275" y="1916113"/>
          <a:ext cx="1471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685800" imgH="203200" progId="Equation.3">
                  <p:embed/>
                </p:oleObj>
              </mc:Choice>
              <mc:Fallback>
                <p:oleObj name="公式" r:id="rId3" imgW="6858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916113"/>
                        <a:ext cx="14716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2" name="Object 18"/>
          <p:cNvGraphicFramePr>
            <a:graphicFrameLocks noChangeAspect="1"/>
          </p:cNvGraphicFramePr>
          <p:nvPr/>
        </p:nvGraphicFramePr>
        <p:xfrm>
          <a:off x="4284663" y="2492375"/>
          <a:ext cx="14716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685800" imgH="203200" progId="Equation.3">
                  <p:embed/>
                </p:oleObj>
              </mc:Choice>
              <mc:Fallback>
                <p:oleObj name="公式" r:id="rId5" imgW="685800" imgH="2032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492375"/>
                        <a:ext cx="14716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3" name="Object 19"/>
          <p:cNvGraphicFramePr>
            <a:graphicFrameLocks noChangeAspect="1"/>
          </p:cNvGraphicFramePr>
          <p:nvPr/>
        </p:nvGraphicFramePr>
        <p:xfrm>
          <a:off x="4356100" y="2997200"/>
          <a:ext cx="7207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6" imgW="317500" imgH="228600" progId="Equation.3">
                  <p:embed/>
                </p:oleObj>
              </mc:Choice>
              <mc:Fallback>
                <p:oleObj name="公式" r:id="rId6" imgW="3175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2997200"/>
                        <a:ext cx="720725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5" name="Object 21"/>
          <p:cNvGraphicFramePr>
            <a:graphicFrameLocks noChangeAspect="1"/>
          </p:cNvGraphicFramePr>
          <p:nvPr/>
        </p:nvGraphicFramePr>
        <p:xfrm>
          <a:off x="7740650" y="2997200"/>
          <a:ext cx="48895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8" imgW="215900" imgH="228600" progId="Equation.3">
                  <p:embed/>
                </p:oleObj>
              </mc:Choice>
              <mc:Fallback>
                <p:oleObj name="公式" r:id="rId8" imgW="2159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2997200"/>
                        <a:ext cx="488950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6" name="Object 22"/>
          <p:cNvGraphicFramePr>
            <a:graphicFrameLocks noChangeAspect="1"/>
          </p:cNvGraphicFramePr>
          <p:nvPr/>
        </p:nvGraphicFramePr>
        <p:xfrm>
          <a:off x="2339975" y="3616325"/>
          <a:ext cx="7207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0" imgW="317500" imgH="228600" progId="Equation.3">
                  <p:embed/>
                </p:oleObj>
              </mc:Choice>
              <mc:Fallback>
                <p:oleObj name="公式" r:id="rId10" imgW="3175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616325"/>
                        <a:ext cx="720725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7" name="Object 23"/>
          <p:cNvGraphicFramePr>
            <a:graphicFrameLocks noChangeAspect="1"/>
          </p:cNvGraphicFramePr>
          <p:nvPr/>
        </p:nvGraphicFramePr>
        <p:xfrm>
          <a:off x="4889500" y="3603625"/>
          <a:ext cx="7207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1" imgW="317500" imgH="228600" progId="Equation.3">
                  <p:embed/>
                </p:oleObj>
              </mc:Choice>
              <mc:Fallback>
                <p:oleObj name="公式" r:id="rId11" imgW="3175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3603625"/>
                        <a:ext cx="720725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8" name="Object 24"/>
          <p:cNvGraphicFramePr>
            <a:graphicFrameLocks noChangeAspect="1"/>
          </p:cNvGraphicFramePr>
          <p:nvPr/>
        </p:nvGraphicFramePr>
        <p:xfrm>
          <a:off x="5965825" y="4105275"/>
          <a:ext cx="49053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2" imgW="215900" imgH="228600" progId="Equation.3">
                  <p:embed/>
                </p:oleObj>
              </mc:Choice>
              <mc:Fallback>
                <p:oleObj name="公式" r:id="rId12" imgW="2159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5825" y="4105275"/>
                        <a:ext cx="490538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5929" name="Object 25"/>
          <p:cNvGraphicFramePr>
            <a:graphicFrameLocks noChangeAspect="1"/>
          </p:cNvGraphicFramePr>
          <p:nvPr/>
        </p:nvGraphicFramePr>
        <p:xfrm>
          <a:off x="1692275" y="4652963"/>
          <a:ext cx="48895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公式" r:id="rId14" imgW="215900" imgH="228600" progId="Equation.3">
                  <p:embed/>
                </p:oleObj>
              </mc:Choice>
              <mc:Fallback>
                <p:oleObj name="公式" r:id="rId14" imgW="2159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652963"/>
                        <a:ext cx="488950" cy="51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6404EB4-141C-42A1-AFFE-70FDD90AEB4B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2902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FF6BB6-B93E-4136-AA1B-B637E266829A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76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en-US" altLang="zh-CN">
                <a:latin typeface="Times New Roman" panose="02020603050405020304" pitchFamily="18" charset="0"/>
              </a:rPr>
              <a:t>(2) </a:t>
            </a:r>
            <a:r>
              <a:rPr lang="zh-CN" altLang="en-US">
                <a:latin typeface="Times New Roman" panose="02020603050405020304" pitchFamily="18" charset="0"/>
              </a:rPr>
              <a:t>有条                 蓝边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在这些蓝边与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/>
              <a:t>关联的              个顶点构成的完全图中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/>
              <a:t>或有一个红色     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/>
              <a:t>或有一个蓝色       。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若有蓝色       ，则该蓝色加上顶点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/>
              <a:t>以及</a:t>
            </a:r>
            <a:r>
              <a:rPr lang="en-US" altLang="zh-CN">
                <a:latin typeface="Times New Roman" panose="02020603050405020304" pitchFamily="18" charset="0"/>
              </a:rPr>
              <a:t>x</a:t>
            </a:r>
            <a:r>
              <a:rPr lang="zh-CN" altLang="en-US"/>
              <a:t>与顶点之间的蓝边，构成一个蓝色   </a:t>
            </a:r>
            <a:r>
              <a:rPr lang="en-US" altLang="zh-CN">
                <a:latin typeface="Times New Roman" panose="02020603050405020304" pitchFamily="18" charset="0"/>
              </a:rPr>
              <a:t>;</a:t>
            </a:r>
            <a:r>
              <a:rPr lang="zh-CN" altLang="en-US"/>
              <a:t>否则有一个红色       。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由</a:t>
            </a:r>
            <a:r>
              <a:rPr lang="en-US" altLang="zh-CN">
                <a:latin typeface="Times New Roman" panose="02020603050405020304" pitchFamily="18" charset="0"/>
              </a:rPr>
              <a:t>(1)</a:t>
            </a:r>
            <a:r>
              <a:rPr lang="zh-CN" altLang="en-US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(2)</a:t>
            </a:r>
            <a:r>
              <a:rPr lang="zh-CN" altLang="en-US">
                <a:latin typeface="Times New Roman" panose="02020603050405020304" pitchFamily="18" charset="0"/>
              </a:rPr>
              <a:t>知                     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9029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29030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1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2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3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4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5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9036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29037" name="Object 14"/>
          <p:cNvGraphicFramePr>
            <a:graphicFrameLocks noChangeAspect="1"/>
          </p:cNvGraphicFramePr>
          <p:nvPr/>
        </p:nvGraphicFramePr>
        <p:xfrm>
          <a:off x="2124075" y="1412875"/>
          <a:ext cx="154146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685800" imgH="203200" progId="Equation.3">
                  <p:embed/>
                </p:oleObj>
              </mc:Choice>
              <mc:Fallback>
                <p:oleObj name="公式" r:id="rId1" imgW="685800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1412875"/>
                        <a:ext cx="1541463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44" name="Object 16"/>
          <p:cNvGraphicFramePr>
            <a:graphicFrameLocks noChangeAspect="1"/>
          </p:cNvGraphicFramePr>
          <p:nvPr/>
        </p:nvGraphicFramePr>
        <p:xfrm>
          <a:off x="4284663" y="1989138"/>
          <a:ext cx="15414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685800" imgH="203200" progId="Equation.3">
                  <p:embed/>
                </p:oleObj>
              </mc:Choice>
              <mc:Fallback>
                <p:oleObj name="公式" r:id="rId3" imgW="6858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989138"/>
                        <a:ext cx="1541462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45" name="Object 17"/>
          <p:cNvGraphicFramePr>
            <a:graphicFrameLocks noChangeAspect="1"/>
          </p:cNvGraphicFramePr>
          <p:nvPr/>
        </p:nvGraphicFramePr>
        <p:xfrm>
          <a:off x="4355976" y="2492375"/>
          <a:ext cx="4841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4" imgW="215900" imgH="228600" progId="Equation.3">
                  <p:embed/>
                </p:oleObj>
              </mc:Choice>
              <mc:Fallback>
                <p:oleObj name="公式" r:id="rId4" imgW="21590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2492375"/>
                        <a:ext cx="4841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47" name="Object 19"/>
          <p:cNvGraphicFramePr>
            <a:graphicFrameLocks noChangeAspect="1"/>
          </p:cNvGraphicFramePr>
          <p:nvPr/>
        </p:nvGraphicFramePr>
        <p:xfrm>
          <a:off x="7165230" y="2492375"/>
          <a:ext cx="71913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6" imgW="317500" imgH="228600" progId="Equation.3">
                  <p:embed/>
                </p:oleObj>
              </mc:Choice>
              <mc:Fallback>
                <p:oleObj name="公式" r:id="rId6" imgW="3175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5230" y="2492375"/>
                        <a:ext cx="719138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49" name="Object 21"/>
          <p:cNvGraphicFramePr>
            <a:graphicFrameLocks noChangeAspect="1"/>
          </p:cNvGraphicFramePr>
          <p:nvPr/>
        </p:nvGraphicFramePr>
        <p:xfrm>
          <a:off x="2339975" y="3068638"/>
          <a:ext cx="719138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8" imgW="317500" imgH="228600" progId="Equation.3">
                  <p:embed/>
                </p:oleObj>
              </mc:Choice>
              <mc:Fallback>
                <p:oleObj name="公式" r:id="rId8" imgW="3175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068638"/>
                        <a:ext cx="719138" cy="51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50" name="Object 22"/>
          <p:cNvGraphicFramePr>
            <a:graphicFrameLocks noChangeAspect="1"/>
          </p:cNvGraphicFramePr>
          <p:nvPr/>
        </p:nvGraphicFramePr>
        <p:xfrm>
          <a:off x="5580063" y="3573463"/>
          <a:ext cx="48895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9" imgW="215900" imgH="228600" progId="Equation.3">
                  <p:embed/>
                </p:oleObj>
              </mc:Choice>
              <mc:Fallback>
                <p:oleObj name="公式" r:id="rId9" imgW="2159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3573463"/>
                        <a:ext cx="488950" cy="51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51" name="Object 23"/>
          <p:cNvGraphicFramePr>
            <a:graphicFrameLocks noChangeAspect="1"/>
          </p:cNvGraphicFramePr>
          <p:nvPr/>
        </p:nvGraphicFramePr>
        <p:xfrm>
          <a:off x="1389063" y="4119563"/>
          <a:ext cx="4841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1" imgW="215900" imgH="228600" progId="Equation.3">
                  <p:embed/>
                </p:oleObj>
              </mc:Choice>
              <mc:Fallback>
                <p:oleObj name="公式" r:id="rId11" imgW="2159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063" y="4119563"/>
                        <a:ext cx="4841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76952" name="Object 24"/>
          <p:cNvGraphicFramePr>
            <a:graphicFrameLocks noChangeAspect="1"/>
          </p:cNvGraphicFramePr>
          <p:nvPr/>
        </p:nvGraphicFramePr>
        <p:xfrm>
          <a:off x="2843213" y="4783138"/>
          <a:ext cx="17399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3" imgW="774065" imgH="203200" progId="Equation.3">
                  <p:embed/>
                </p:oleObj>
              </mc:Choice>
              <mc:Fallback>
                <p:oleObj name="公式" r:id="rId13" imgW="774065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783138"/>
                        <a:ext cx="1739900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5E156C-78D7-48C9-B675-45247FB76537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005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F79FC30-0705-4F5F-9D91-142F9B14D922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eaLnBrk="1" hangingPunct="1"/>
            <a:r>
              <a:rPr lang="zh-CN" altLang="en-US"/>
              <a:t>利用定理</a:t>
            </a:r>
            <a:r>
              <a:rPr lang="en-US" altLang="zh-CN">
                <a:latin typeface="Times New Roman" panose="02020603050405020304" pitchFamily="18" charset="0"/>
              </a:rPr>
              <a:t>3.15</a:t>
            </a:r>
            <a:r>
              <a:rPr lang="zh-CN" altLang="en-US"/>
              <a:t>，我们可以计算出</a:t>
            </a: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>
                <a:latin typeface="Times New Roman" panose="02020603050405020304" pitchFamily="18" charset="0"/>
              </a:rPr>
              <a:t>(</a:t>
            </a: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en-US" altLang="zh-CN" i="1">
                <a:latin typeface="Times New Roman" panose="02020603050405020304" pitchFamily="18" charset="0"/>
              </a:rPr>
              <a:t>b</a:t>
            </a:r>
            <a:r>
              <a:rPr lang="en-US" altLang="zh-CN">
                <a:latin typeface="Times New Roman" panose="02020603050405020304" pitchFamily="18" charset="0"/>
              </a:rPr>
              <a:t>)</a:t>
            </a:r>
            <a:r>
              <a:rPr lang="zh-CN" altLang="en-US"/>
              <a:t>的上界。</a:t>
            </a:r>
            <a:endParaRPr lang="zh-CN" altLang="en-US"/>
          </a:p>
        </p:txBody>
      </p:sp>
      <p:sp>
        <p:nvSpPr>
          <p:cNvPr id="13005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3005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5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5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5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5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5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6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6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6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006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30064" name="Group 25"/>
          <p:cNvGrpSpPr/>
          <p:nvPr/>
        </p:nvGrpSpPr>
        <p:grpSpPr bwMode="auto">
          <a:xfrm>
            <a:off x="1403350" y="2060575"/>
            <a:ext cx="5545138" cy="3240088"/>
            <a:chOff x="884" y="1298"/>
            <a:chExt cx="3493" cy="2041"/>
          </a:xfrm>
        </p:grpSpPr>
        <p:sp>
          <p:nvSpPr>
            <p:cNvPr id="130065" name="Text Box 19"/>
            <p:cNvSpPr txBox="1">
              <a:spLocks noChangeArrowheads="1"/>
            </p:cNvSpPr>
            <p:nvPr/>
          </p:nvSpPr>
          <p:spPr bwMode="auto">
            <a:xfrm>
              <a:off x="884" y="1298"/>
              <a:ext cx="3493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8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rgbClr val="008000"/>
                </a:buClr>
                <a:buSzPct val="55000"/>
                <a:buFont typeface="Wingdings" panose="05000000000000000000" pitchFamily="2" charset="2"/>
                <a:buChar char="n"/>
                <a:defRPr kumimoji="1" sz="2400" b="1">
                  <a:solidFill>
                    <a:schemeClr val="tx1"/>
                  </a:solidFill>
                  <a:latin typeface="Tahoma" panose="020B060403050404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 b="0"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en-US" altLang="zh-CN" i="1">
                  <a:latin typeface="Times New Roman" panose="02020603050405020304" pitchFamily="18" charset="0"/>
                  <a:ea typeface="宋体" panose="02010600030101010101" pitchFamily="2" charset="-122"/>
                </a:rPr>
                <a:t>b    </a:t>
              </a: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2      3     4     5      6     7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2       2      3     4     5      6     7      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3       3      6    10   15    21   28 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4       4     10   20   35   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5       5     15   35</a:t>
              </a:r>
              <a:endParaRPr lang="en-US" altLang="zh-CN">
                <a:ea typeface="Dotum" pitchFamily="34" charset="-127"/>
              </a:endParaRPr>
            </a:p>
          </p:txBody>
        </p:sp>
        <p:grpSp>
          <p:nvGrpSpPr>
            <p:cNvPr id="130066" name="Group 23"/>
            <p:cNvGrpSpPr/>
            <p:nvPr/>
          </p:nvGrpSpPr>
          <p:grpSpPr bwMode="auto">
            <a:xfrm>
              <a:off x="955" y="1479"/>
              <a:ext cx="3306" cy="1754"/>
              <a:chOff x="955" y="1796"/>
              <a:chExt cx="3306" cy="1754"/>
            </a:xfrm>
          </p:grpSpPr>
          <p:sp>
            <p:nvSpPr>
              <p:cNvPr id="130067" name="Line 17"/>
              <p:cNvSpPr>
                <a:spLocks noChangeShapeType="1"/>
              </p:cNvSpPr>
              <p:nvPr/>
            </p:nvSpPr>
            <p:spPr bwMode="auto">
              <a:xfrm flipV="1">
                <a:off x="1257" y="2095"/>
                <a:ext cx="3004" cy="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068" name="Line 18"/>
              <p:cNvSpPr>
                <a:spLocks noChangeShapeType="1"/>
              </p:cNvSpPr>
              <p:nvPr/>
            </p:nvSpPr>
            <p:spPr bwMode="auto">
              <a:xfrm>
                <a:off x="955" y="1796"/>
                <a:ext cx="302" cy="319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069" name="Line 22"/>
              <p:cNvSpPr>
                <a:spLocks noChangeShapeType="1"/>
              </p:cNvSpPr>
              <p:nvPr/>
            </p:nvSpPr>
            <p:spPr bwMode="auto">
              <a:xfrm>
                <a:off x="1247" y="2115"/>
                <a:ext cx="0" cy="143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</a:rPr>
              <a:t>Ramsey</a:t>
            </a:r>
            <a:r>
              <a:rPr lang="zh-CN" altLang="en-US" dirty="0"/>
              <a:t>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650" y="1143000"/>
            <a:ext cx="7677150" cy="1565920"/>
          </a:xfrm>
        </p:spPr>
        <p:txBody>
          <a:bodyPr/>
          <a:lstStyle/>
          <a:p>
            <a:pPr algn="just" eaLnBrk="1" hangingPunct="1">
              <a:buClrTx/>
              <a:buSzTx/>
              <a:buNone/>
            </a:pPr>
            <a:r>
              <a:rPr lang="en-US" altLang="zh-CN" i="1" dirty="0">
                <a:solidFill>
                  <a:srgbClr val="3333CC"/>
                </a:solidFill>
              </a:rPr>
              <a:t>R</a:t>
            </a:r>
            <a:r>
              <a:rPr lang="en-US" altLang="zh-CN" dirty="0">
                <a:solidFill>
                  <a:srgbClr val="3333CC"/>
                </a:solidFill>
              </a:rPr>
              <a:t>(3,3)=6</a:t>
            </a:r>
            <a:endParaRPr lang="en-US" altLang="zh-CN" dirty="0">
              <a:solidFill>
                <a:srgbClr val="3333CC"/>
              </a:solidFill>
              <a:ea typeface="宋体" panose="02010600030101010101" pitchFamily="2" charset="-122"/>
            </a:endParaRPr>
          </a:p>
          <a:p>
            <a:pPr algn="just" eaLnBrk="1" hangingPunct="1">
              <a:buClrTx/>
              <a:buSzTx/>
              <a:buNone/>
            </a:pPr>
            <a:r>
              <a:rPr lang="en-US" altLang="zh-CN" i="1" dirty="0">
                <a:solidFill>
                  <a:srgbClr val="3333CC"/>
                </a:solidFill>
              </a:rPr>
              <a:t>R</a:t>
            </a:r>
            <a:r>
              <a:rPr lang="en-US" altLang="zh-CN" dirty="0">
                <a:solidFill>
                  <a:srgbClr val="3333CC"/>
                </a:solidFill>
              </a:rPr>
              <a:t>(3,4)=</a:t>
            </a:r>
            <a:r>
              <a:rPr lang="en-US" altLang="zh-CN" i="1" dirty="0">
                <a:solidFill>
                  <a:srgbClr val="3333CC"/>
                </a:solidFill>
              </a:rPr>
              <a:t>R</a:t>
            </a:r>
            <a:r>
              <a:rPr lang="en-US" altLang="zh-CN" dirty="0">
                <a:solidFill>
                  <a:srgbClr val="3333CC"/>
                </a:solidFill>
              </a:rPr>
              <a:t>(4,3)=9</a:t>
            </a:r>
            <a:endParaRPr lang="en-US" altLang="zh-CN" dirty="0">
              <a:solidFill>
                <a:srgbClr val="3333CC"/>
              </a:solidFill>
              <a:ea typeface="宋体" panose="02010600030101010101" pitchFamily="2" charset="-122"/>
            </a:endParaRPr>
          </a:p>
          <a:p>
            <a:pPr eaLnBrk="1" hangingPunct="1">
              <a:buClrTx/>
              <a:buSzTx/>
              <a:buNone/>
            </a:pPr>
            <a:r>
              <a:rPr lang="en-US" altLang="zh-CN" i="1" dirty="0">
                <a:solidFill>
                  <a:srgbClr val="3333CC"/>
                </a:solidFill>
              </a:rPr>
              <a:t>R</a:t>
            </a:r>
            <a:r>
              <a:rPr lang="en-US" altLang="zh-CN" dirty="0">
                <a:solidFill>
                  <a:srgbClr val="3333CC"/>
                </a:solidFill>
              </a:rPr>
              <a:t>(3,5)=</a:t>
            </a:r>
            <a:r>
              <a:rPr lang="en-US" altLang="zh-CN" i="1" dirty="0">
                <a:solidFill>
                  <a:srgbClr val="3333CC"/>
                </a:solidFill>
              </a:rPr>
              <a:t>R</a:t>
            </a:r>
            <a:r>
              <a:rPr lang="en-US" altLang="zh-CN" dirty="0">
                <a:solidFill>
                  <a:srgbClr val="3333CC"/>
                </a:solidFill>
              </a:rPr>
              <a:t>(5,3)=14 </a:t>
            </a:r>
            <a:endParaRPr lang="en-US" altLang="zh-CN" dirty="0">
              <a:solidFill>
                <a:srgbClr val="3333CC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FD3FF-BE6E-4D79-93DB-CA3F4B703BBA}" type="datetime1">
              <a:rPr lang="zh-CN" altLang="en-US" smtClean="0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E928-D14D-4DEF-8BA1-1CFF0A0E4859}" type="slidenum">
              <a:rPr lang="en-US" altLang="zh-CN" smtClean="0"/>
            </a:fld>
            <a:endParaRPr lang="en-US" altLang="zh-CN"/>
          </a:p>
        </p:txBody>
      </p:sp>
      <p:grpSp>
        <p:nvGrpSpPr>
          <p:cNvPr id="6" name="Group 13"/>
          <p:cNvGrpSpPr/>
          <p:nvPr/>
        </p:nvGrpSpPr>
        <p:grpSpPr bwMode="auto">
          <a:xfrm>
            <a:off x="6158816" y="871911"/>
            <a:ext cx="2089623" cy="1896342"/>
            <a:chOff x="2925" y="2704"/>
            <a:chExt cx="1728" cy="1200"/>
          </a:xfrm>
        </p:grpSpPr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3787" y="2750"/>
              <a:ext cx="530" cy="1106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15"/>
            <p:cNvSpPr>
              <a:spLocks noChangeArrowheads="1"/>
            </p:cNvSpPr>
            <p:nvPr/>
          </p:nvSpPr>
          <p:spPr bwMode="auto">
            <a:xfrm>
              <a:off x="2973" y="2752"/>
              <a:ext cx="1632" cy="1104"/>
            </a:xfrm>
            <a:prstGeom prst="pentagon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H="1">
              <a:off x="3334" y="2750"/>
              <a:ext cx="453" cy="1043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V="1">
              <a:off x="3367" y="3198"/>
              <a:ext cx="1182" cy="632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3016" y="3203"/>
              <a:ext cx="1270" cy="635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>
              <a:off x="3016" y="3179"/>
              <a:ext cx="1541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3741" y="2704"/>
              <a:ext cx="96" cy="96"/>
            </a:xfrm>
            <a:prstGeom prst="ellipse">
              <a:avLst/>
            </a:prstGeom>
            <a:solidFill>
              <a:srgbClr val="CC33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2925" y="3136"/>
              <a:ext cx="96" cy="96"/>
            </a:xfrm>
            <a:prstGeom prst="ellipse">
              <a:avLst/>
            </a:prstGeom>
            <a:solidFill>
              <a:srgbClr val="CC33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4557" y="3136"/>
              <a:ext cx="96" cy="96"/>
            </a:xfrm>
            <a:prstGeom prst="ellipse">
              <a:avLst/>
            </a:prstGeom>
            <a:solidFill>
              <a:srgbClr val="CC33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3261" y="3808"/>
              <a:ext cx="96" cy="96"/>
            </a:xfrm>
            <a:prstGeom prst="ellipse">
              <a:avLst/>
            </a:prstGeom>
            <a:solidFill>
              <a:srgbClr val="CC33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Oval 24"/>
            <p:cNvSpPr>
              <a:spLocks noChangeArrowheads="1"/>
            </p:cNvSpPr>
            <p:nvPr/>
          </p:nvSpPr>
          <p:spPr bwMode="auto">
            <a:xfrm>
              <a:off x="4243" y="3795"/>
              <a:ext cx="96" cy="96"/>
            </a:xfrm>
            <a:prstGeom prst="ellipse">
              <a:avLst/>
            </a:prstGeom>
            <a:solidFill>
              <a:srgbClr val="CC33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8" name="Group 19"/>
          <p:cNvGrpSpPr/>
          <p:nvPr/>
        </p:nvGrpSpPr>
        <p:grpSpPr bwMode="auto">
          <a:xfrm>
            <a:off x="395536" y="2895625"/>
            <a:ext cx="3598862" cy="3598862"/>
            <a:chOff x="372" y="981"/>
            <a:chExt cx="3097" cy="3097"/>
          </a:xfrm>
        </p:grpSpPr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021" y="1616"/>
              <a:ext cx="1814" cy="1814"/>
            </a:xfrm>
            <a:prstGeom prst="rect">
              <a:avLst/>
            </a:prstGeom>
            <a:noFill/>
            <a:ln w="19050">
              <a:solidFill>
                <a:schemeClr val="folHlink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1020" y="1240"/>
              <a:ext cx="907" cy="37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rot="13500000" flipV="1">
              <a:off x="1928" y="1240"/>
              <a:ext cx="907" cy="37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1927" y="3430"/>
              <a:ext cx="907" cy="37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rot="13500000" flipV="1">
              <a:off x="1020" y="3430"/>
              <a:ext cx="907" cy="37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 flipV="1">
              <a:off x="644" y="1616"/>
              <a:ext cx="376" cy="907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 rot="8100000" flipV="1">
              <a:off x="651" y="2529"/>
              <a:ext cx="376" cy="907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2835" y="2523"/>
              <a:ext cx="376" cy="907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 rot="8100000" flipV="1">
              <a:off x="2828" y="1622"/>
              <a:ext cx="376" cy="907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>
              <a:off x="1927" y="1253"/>
              <a:ext cx="0" cy="2562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 rot="2700000">
              <a:off x="1938" y="1242"/>
              <a:ext cx="0" cy="2562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rot="5400000">
              <a:off x="1938" y="1242"/>
              <a:ext cx="0" cy="2562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rot="-2700000">
              <a:off x="1927" y="1253"/>
              <a:ext cx="0" cy="2562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927" y="1253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H="1">
              <a:off x="1020" y="1253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 rot="2700000">
              <a:off x="1020" y="1616"/>
              <a:ext cx="1814" cy="1814"/>
            </a:xfrm>
            <a:prstGeom prst="rect">
              <a:avLst/>
            </a:prstGeom>
            <a:noFill/>
            <a:ln w="19050">
              <a:solidFill>
                <a:schemeClr val="folHlink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1pPr>
              <a:lvl2pPr marL="742950" indent="-28575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2pPr>
              <a:lvl3pPr marL="11430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3pPr>
              <a:lvl4pPr marL="16002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4pPr>
              <a:lvl5pPr marL="2057400" indent="-228600" eaLnBrk="0" hangingPunct="0"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5pPr>
              <a:lvl6pPr marL="25146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6pPr>
              <a:lvl7pPr marL="29718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7pPr>
              <a:lvl8pPr marL="34290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8pPr>
              <a:lvl9pPr marL="3886200" indent="-228600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180000"/>
                <a:buChar char="•"/>
                <a:defRPr kumimoji="1" sz="2400" b="1">
                  <a:solidFill>
                    <a:schemeClr val="accent2"/>
                  </a:solidFill>
                  <a:latin typeface="Times New Roman" panose="02020603050405020304" pitchFamily="18" charset="0"/>
                  <a:ea typeface="楷体_GB2312" pitchFamily="49" charset="-122"/>
                  <a:sym typeface="Symbol" panose="05050102010706020507" pitchFamily="18" charset="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 rot="2700000" flipH="1">
              <a:off x="1655" y="1888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 rot="5400000" flipH="1">
              <a:off x="1649" y="975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 rot="8100000" flipH="1">
              <a:off x="1013" y="1610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9"/>
            <p:cNvSpPr>
              <a:spLocks noChangeShapeType="1"/>
            </p:cNvSpPr>
            <p:nvPr/>
          </p:nvSpPr>
          <p:spPr bwMode="auto">
            <a:xfrm rot="10800000" flipH="1">
              <a:off x="1927" y="1616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40"/>
            <p:cNvSpPr>
              <a:spLocks noChangeShapeType="1"/>
            </p:cNvSpPr>
            <p:nvPr/>
          </p:nvSpPr>
          <p:spPr bwMode="auto">
            <a:xfrm rot="13500000" flipH="1">
              <a:off x="1292" y="981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41"/>
            <p:cNvSpPr>
              <a:spLocks noChangeShapeType="1"/>
            </p:cNvSpPr>
            <p:nvPr/>
          </p:nvSpPr>
          <p:spPr bwMode="auto">
            <a:xfrm rot="16200000" flipH="1">
              <a:off x="1286" y="1882"/>
              <a:ext cx="907" cy="219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43"/>
          <p:cNvGrpSpPr>
            <a:grpSpLocks noChangeAspect="1"/>
          </p:cNvGrpSpPr>
          <p:nvPr/>
        </p:nvGrpSpPr>
        <p:grpSpPr bwMode="auto">
          <a:xfrm>
            <a:off x="3976737" y="2787620"/>
            <a:ext cx="4425950" cy="4222750"/>
            <a:chOff x="504" y="145"/>
            <a:chExt cx="4644" cy="4430"/>
          </a:xfrm>
        </p:grpSpPr>
        <p:sp>
          <p:nvSpPr>
            <p:cNvPr id="42" name="Line 44"/>
            <p:cNvSpPr>
              <a:spLocks noChangeAspect="1" noChangeShapeType="1"/>
            </p:cNvSpPr>
            <p:nvPr/>
          </p:nvSpPr>
          <p:spPr bwMode="auto">
            <a:xfrm flipV="1">
              <a:off x="1910" y="412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5"/>
            <p:cNvSpPr>
              <a:spLocks noChangeAspect="1" noChangeShapeType="1"/>
            </p:cNvSpPr>
            <p:nvPr/>
          </p:nvSpPr>
          <p:spPr bwMode="auto">
            <a:xfrm>
              <a:off x="1242" y="1262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6"/>
            <p:cNvSpPr>
              <a:spLocks noChangeAspect="1" noChangeShapeType="1"/>
            </p:cNvSpPr>
            <p:nvPr/>
          </p:nvSpPr>
          <p:spPr bwMode="auto">
            <a:xfrm flipH="1">
              <a:off x="1913" y="638"/>
              <a:ext cx="181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7"/>
            <p:cNvSpPr>
              <a:spLocks noChangeAspect="1" noChangeShapeType="1"/>
            </p:cNvSpPr>
            <p:nvPr/>
          </p:nvSpPr>
          <p:spPr bwMode="auto">
            <a:xfrm>
              <a:off x="2817" y="412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8"/>
            <p:cNvSpPr>
              <a:spLocks noChangeAspect="1" noChangeShapeType="1"/>
            </p:cNvSpPr>
            <p:nvPr/>
          </p:nvSpPr>
          <p:spPr bwMode="auto">
            <a:xfrm rot="1680000">
              <a:off x="3621" y="836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9"/>
            <p:cNvSpPr>
              <a:spLocks noChangeAspect="1" noChangeShapeType="1"/>
            </p:cNvSpPr>
            <p:nvPr/>
          </p:nvSpPr>
          <p:spPr bwMode="auto">
            <a:xfrm rot="3360000">
              <a:off x="4129" y="1587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50"/>
            <p:cNvSpPr>
              <a:spLocks noChangeAspect="1" noChangeShapeType="1"/>
            </p:cNvSpPr>
            <p:nvPr/>
          </p:nvSpPr>
          <p:spPr bwMode="auto">
            <a:xfrm rot="19920000" flipV="1">
              <a:off x="1115" y="836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51"/>
            <p:cNvSpPr>
              <a:spLocks noChangeAspect="1" noChangeShapeType="1"/>
            </p:cNvSpPr>
            <p:nvPr/>
          </p:nvSpPr>
          <p:spPr bwMode="auto">
            <a:xfrm rot="18240000" flipV="1">
              <a:off x="607" y="1586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52"/>
            <p:cNvSpPr>
              <a:spLocks noChangeAspect="1" noChangeShapeType="1"/>
            </p:cNvSpPr>
            <p:nvPr/>
          </p:nvSpPr>
          <p:spPr bwMode="auto">
            <a:xfrm rot="14940000" flipV="1">
              <a:off x="825" y="3332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3"/>
            <p:cNvSpPr>
              <a:spLocks noChangeAspect="1" noChangeShapeType="1"/>
            </p:cNvSpPr>
            <p:nvPr/>
          </p:nvSpPr>
          <p:spPr bwMode="auto">
            <a:xfrm rot="16620000" flipV="1">
              <a:off x="503" y="2484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4"/>
            <p:cNvSpPr>
              <a:spLocks noChangeAspect="1" noChangeShapeType="1"/>
            </p:cNvSpPr>
            <p:nvPr/>
          </p:nvSpPr>
          <p:spPr bwMode="auto">
            <a:xfrm rot="4980000">
              <a:off x="4235" y="2485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5"/>
            <p:cNvSpPr>
              <a:spLocks noChangeAspect="1" noChangeShapeType="1"/>
            </p:cNvSpPr>
            <p:nvPr/>
          </p:nvSpPr>
          <p:spPr bwMode="auto">
            <a:xfrm rot="6660000">
              <a:off x="3914" y="3331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6"/>
            <p:cNvSpPr>
              <a:spLocks noChangeAspect="1" noChangeShapeType="1"/>
            </p:cNvSpPr>
            <p:nvPr/>
          </p:nvSpPr>
          <p:spPr bwMode="auto">
            <a:xfrm rot="13320000" flipV="1">
              <a:off x="1497" y="3928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7"/>
            <p:cNvSpPr>
              <a:spLocks noChangeAspect="1" noChangeShapeType="1"/>
            </p:cNvSpPr>
            <p:nvPr/>
          </p:nvSpPr>
          <p:spPr bwMode="auto">
            <a:xfrm rot="8280000">
              <a:off x="3241" y="3928"/>
              <a:ext cx="907" cy="22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58"/>
            <p:cNvSpPr>
              <a:spLocks noChangeAspect="1" noChangeShapeType="1"/>
            </p:cNvSpPr>
            <p:nvPr/>
          </p:nvSpPr>
          <p:spPr bwMode="auto">
            <a:xfrm>
              <a:off x="2360" y="4263"/>
              <a:ext cx="929" cy="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59"/>
            <p:cNvSpPr>
              <a:spLocks noChangeAspect="1" noChangeShapeType="1"/>
            </p:cNvSpPr>
            <p:nvPr/>
          </p:nvSpPr>
          <p:spPr bwMode="auto">
            <a:xfrm rot="1680000" flipH="1" flipV="1">
              <a:off x="2711" y="839"/>
              <a:ext cx="1800" cy="7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60"/>
            <p:cNvSpPr>
              <a:spLocks noChangeAspect="1" noChangeShapeType="1"/>
            </p:cNvSpPr>
            <p:nvPr/>
          </p:nvSpPr>
          <p:spPr bwMode="auto">
            <a:xfrm rot="19920000" flipH="1">
              <a:off x="1111" y="845"/>
              <a:ext cx="181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61"/>
            <p:cNvSpPr>
              <a:spLocks noChangeAspect="1" noChangeShapeType="1"/>
            </p:cNvSpPr>
            <p:nvPr/>
          </p:nvSpPr>
          <p:spPr bwMode="auto">
            <a:xfrm rot="3360000" flipH="1">
              <a:off x="3325" y="1397"/>
              <a:ext cx="181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62"/>
            <p:cNvSpPr>
              <a:spLocks noChangeAspect="1" noChangeShapeType="1"/>
            </p:cNvSpPr>
            <p:nvPr/>
          </p:nvSpPr>
          <p:spPr bwMode="auto">
            <a:xfrm rot="-3360000">
              <a:off x="522" y="1401"/>
              <a:ext cx="1766" cy="1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3"/>
            <p:cNvSpPr>
              <a:spLocks noChangeAspect="1" noChangeShapeType="1"/>
            </p:cNvSpPr>
            <p:nvPr/>
          </p:nvSpPr>
          <p:spPr bwMode="auto">
            <a:xfrm rot="4980000">
              <a:off x="3617" y="2156"/>
              <a:ext cx="1807" cy="1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4"/>
            <p:cNvSpPr>
              <a:spLocks noChangeAspect="1" noChangeShapeType="1"/>
            </p:cNvSpPr>
            <p:nvPr/>
          </p:nvSpPr>
          <p:spPr bwMode="auto">
            <a:xfrm rot="16620000" flipH="1">
              <a:off x="211" y="2151"/>
              <a:ext cx="1818" cy="1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5"/>
            <p:cNvSpPr>
              <a:spLocks noChangeAspect="1" noChangeShapeType="1"/>
            </p:cNvSpPr>
            <p:nvPr/>
          </p:nvSpPr>
          <p:spPr bwMode="auto">
            <a:xfrm rot="6660000" flipH="1">
              <a:off x="3517" y="2980"/>
              <a:ext cx="1802" cy="1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6"/>
            <p:cNvSpPr>
              <a:spLocks noChangeAspect="1" noChangeShapeType="1"/>
            </p:cNvSpPr>
            <p:nvPr/>
          </p:nvSpPr>
          <p:spPr bwMode="auto">
            <a:xfrm rot="14940000" flipH="1">
              <a:off x="322" y="2989"/>
              <a:ext cx="181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67"/>
            <p:cNvSpPr>
              <a:spLocks noChangeAspect="1" noChangeShapeType="1"/>
            </p:cNvSpPr>
            <p:nvPr/>
          </p:nvSpPr>
          <p:spPr bwMode="auto">
            <a:xfrm rot="13320000" flipH="1">
              <a:off x="787" y="3647"/>
              <a:ext cx="1805" cy="11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68"/>
            <p:cNvSpPr>
              <a:spLocks noChangeAspect="1" noChangeShapeType="1"/>
            </p:cNvSpPr>
            <p:nvPr/>
          </p:nvSpPr>
          <p:spPr bwMode="auto">
            <a:xfrm rot="8280000" flipH="1" flipV="1">
              <a:off x="3053" y="3653"/>
              <a:ext cx="1797" cy="17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9"/>
            <p:cNvSpPr>
              <a:spLocks noChangeAspect="1" noChangeShapeType="1"/>
            </p:cNvSpPr>
            <p:nvPr/>
          </p:nvSpPr>
          <p:spPr bwMode="auto">
            <a:xfrm rot="9960000" flipH="1">
              <a:off x="2381" y="4020"/>
              <a:ext cx="1745" cy="25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70"/>
            <p:cNvSpPr>
              <a:spLocks noChangeAspect="1" noChangeShapeType="1"/>
            </p:cNvSpPr>
            <p:nvPr/>
          </p:nvSpPr>
          <p:spPr bwMode="auto">
            <a:xfrm rot="11640000" flipH="1">
              <a:off x="1529" y="4041"/>
              <a:ext cx="174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71"/>
            <p:cNvSpPr>
              <a:spLocks noChangeAspect="1" noChangeShapeType="1"/>
            </p:cNvSpPr>
            <p:nvPr/>
          </p:nvSpPr>
          <p:spPr bwMode="auto">
            <a:xfrm rot="2520000" flipH="1" flipV="1">
              <a:off x="2495" y="1273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72"/>
            <p:cNvSpPr>
              <a:spLocks noChangeAspect="1" noChangeShapeType="1"/>
            </p:cNvSpPr>
            <p:nvPr/>
          </p:nvSpPr>
          <p:spPr bwMode="auto">
            <a:xfrm rot="-2520000" flipH="1" flipV="1">
              <a:off x="583" y="1278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3"/>
            <p:cNvSpPr>
              <a:spLocks noChangeAspect="1" noChangeShapeType="1"/>
            </p:cNvSpPr>
            <p:nvPr/>
          </p:nvSpPr>
          <p:spPr bwMode="auto">
            <a:xfrm rot="840000" flipH="1" flipV="1">
              <a:off x="1888" y="950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4"/>
            <p:cNvSpPr>
              <a:spLocks noChangeAspect="1" noChangeShapeType="1"/>
            </p:cNvSpPr>
            <p:nvPr/>
          </p:nvSpPr>
          <p:spPr bwMode="auto">
            <a:xfrm rot="-840000" flipH="1" flipV="1">
              <a:off x="1195" y="947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5"/>
            <p:cNvSpPr>
              <a:spLocks noChangeAspect="1" noChangeShapeType="1"/>
            </p:cNvSpPr>
            <p:nvPr/>
          </p:nvSpPr>
          <p:spPr bwMode="auto">
            <a:xfrm rot="4140000" flipH="1" flipV="1">
              <a:off x="2878" y="1839"/>
              <a:ext cx="2595" cy="4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76"/>
            <p:cNvSpPr>
              <a:spLocks noChangeAspect="1" noChangeShapeType="1"/>
            </p:cNvSpPr>
            <p:nvPr/>
          </p:nvSpPr>
          <p:spPr bwMode="auto">
            <a:xfrm rot="17460000" flipV="1">
              <a:off x="202" y="1845"/>
              <a:ext cx="2554" cy="6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77"/>
            <p:cNvSpPr>
              <a:spLocks noChangeAspect="1" noChangeShapeType="1"/>
            </p:cNvSpPr>
            <p:nvPr/>
          </p:nvSpPr>
          <p:spPr bwMode="auto">
            <a:xfrm rot="5820000" flipH="1" flipV="1">
              <a:off x="2983" y="2541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78"/>
            <p:cNvSpPr>
              <a:spLocks noChangeAspect="1" noChangeShapeType="1"/>
            </p:cNvSpPr>
            <p:nvPr/>
          </p:nvSpPr>
          <p:spPr bwMode="auto">
            <a:xfrm rot="15780000" flipV="1">
              <a:off x="102" y="2533"/>
              <a:ext cx="2568" cy="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79"/>
            <p:cNvSpPr>
              <a:spLocks noChangeAspect="1" noChangeShapeType="1"/>
            </p:cNvSpPr>
            <p:nvPr/>
          </p:nvSpPr>
          <p:spPr bwMode="auto">
            <a:xfrm rot="7500000" flipV="1">
              <a:off x="2763" y="3173"/>
              <a:ext cx="2513" cy="12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80"/>
            <p:cNvSpPr>
              <a:spLocks noChangeAspect="1" noChangeShapeType="1"/>
            </p:cNvSpPr>
            <p:nvPr/>
          </p:nvSpPr>
          <p:spPr bwMode="auto">
            <a:xfrm rot="-7500000" flipH="1" flipV="1">
              <a:off x="369" y="3198"/>
              <a:ext cx="2546" cy="16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81"/>
            <p:cNvSpPr>
              <a:spLocks noChangeAspect="1" noChangeShapeType="1"/>
            </p:cNvSpPr>
            <p:nvPr/>
          </p:nvSpPr>
          <p:spPr bwMode="auto">
            <a:xfrm rot="9120000" flipH="1" flipV="1">
              <a:off x="2217" y="3666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82"/>
            <p:cNvSpPr>
              <a:spLocks noChangeAspect="1" noChangeShapeType="1"/>
            </p:cNvSpPr>
            <p:nvPr/>
          </p:nvSpPr>
          <p:spPr bwMode="auto">
            <a:xfrm rot="-9120000" flipH="1" flipV="1">
              <a:off x="867" y="3665"/>
              <a:ext cx="2562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83"/>
            <p:cNvSpPr>
              <a:spLocks noChangeAspect="1" noChangeShapeType="1"/>
            </p:cNvSpPr>
            <p:nvPr/>
          </p:nvSpPr>
          <p:spPr bwMode="auto">
            <a:xfrm rot="-60000" flipH="1" flipV="1">
              <a:off x="1555" y="3814"/>
              <a:ext cx="2516" cy="23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Line 84"/>
            <p:cNvSpPr>
              <a:spLocks noChangeAspect="1" noChangeShapeType="1"/>
            </p:cNvSpPr>
            <p:nvPr/>
          </p:nvSpPr>
          <p:spPr bwMode="auto">
            <a:xfrm rot="1680000">
              <a:off x="1740" y="1381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85"/>
            <p:cNvSpPr>
              <a:spLocks noChangeAspect="1" noChangeShapeType="1"/>
            </p:cNvSpPr>
            <p:nvPr/>
          </p:nvSpPr>
          <p:spPr bwMode="auto">
            <a:xfrm rot="-1680000">
              <a:off x="728" y="1384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86"/>
            <p:cNvSpPr>
              <a:spLocks noChangeAspect="1" noChangeShapeType="1"/>
            </p:cNvSpPr>
            <p:nvPr/>
          </p:nvSpPr>
          <p:spPr bwMode="auto">
            <a:xfrm rot="3300000">
              <a:off x="2138" y="1703"/>
              <a:ext cx="3162" cy="45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87"/>
            <p:cNvSpPr>
              <a:spLocks noChangeAspect="1" noChangeShapeType="1"/>
            </p:cNvSpPr>
            <p:nvPr/>
          </p:nvSpPr>
          <p:spPr bwMode="auto">
            <a:xfrm rot="18300000" flipH="1">
              <a:off x="363" y="1694"/>
              <a:ext cx="3136" cy="5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Line 88"/>
            <p:cNvSpPr>
              <a:spLocks noChangeAspect="1" noChangeShapeType="1"/>
            </p:cNvSpPr>
            <p:nvPr/>
          </p:nvSpPr>
          <p:spPr bwMode="auto">
            <a:xfrm rot="4980000" flipH="1">
              <a:off x="2337" y="2210"/>
              <a:ext cx="3166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Line 89"/>
            <p:cNvSpPr>
              <a:spLocks noChangeAspect="1" noChangeShapeType="1"/>
            </p:cNvSpPr>
            <p:nvPr/>
          </p:nvSpPr>
          <p:spPr bwMode="auto">
            <a:xfrm rot="-4980000">
              <a:off x="157" y="2227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90"/>
            <p:cNvSpPr>
              <a:spLocks noChangeAspect="1" noChangeShapeType="1"/>
            </p:cNvSpPr>
            <p:nvPr/>
          </p:nvSpPr>
          <p:spPr bwMode="auto">
            <a:xfrm rot="6660000">
              <a:off x="2265" y="2757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Line 91"/>
            <p:cNvSpPr>
              <a:spLocks noChangeAspect="1" noChangeShapeType="1"/>
            </p:cNvSpPr>
            <p:nvPr/>
          </p:nvSpPr>
          <p:spPr bwMode="auto">
            <a:xfrm rot="-6660000">
              <a:off x="212" y="2756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Line 92"/>
            <p:cNvSpPr>
              <a:spLocks noChangeAspect="1" noChangeShapeType="1"/>
            </p:cNvSpPr>
            <p:nvPr/>
          </p:nvSpPr>
          <p:spPr bwMode="auto">
            <a:xfrm rot="8280000">
              <a:off x="1974" y="3208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Line 93"/>
            <p:cNvSpPr>
              <a:spLocks noChangeAspect="1" noChangeShapeType="1"/>
            </p:cNvSpPr>
            <p:nvPr/>
          </p:nvSpPr>
          <p:spPr bwMode="auto">
            <a:xfrm rot="-8280000">
              <a:off x="504" y="3207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94"/>
            <p:cNvSpPr>
              <a:spLocks noChangeAspect="1" noChangeShapeType="1"/>
            </p:cNvSpPr>
            <p:nvPr/>
          </p:nvSpPr>
          <p:spPr bwMode="auto">
            <a:xfrm rot="9960000">
              <a:off x="1502" y="3447"/>
              <a:ext cx="317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95"/>
            <p:cNvSpPr>
              <a:spLocks noChangeAspect="1" noChangeShapeType="1"/>
            </p:cNvSpPr>
            <p:nvPr/>
          </p:nvSpPr>
          <p:spPr bwMode="auto">
            <a:xfrm rot="11640000" flipV="1">
              <a:off x="1015" y="3429"/>
              <a:ext cx="3094" cy="29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Line 96"/>
            <p:cNvSpPr>
              <a:spLocks noChangeAspect="1" noChangeShapeType="1"/>
            </p:cNvSpPr>
            <p:nvPr/>
          </p:nvSpPr>
          <p:spPr bwMode="auto">
            <a:xfrm flipV="1">
              <a:off x="1020" y="3067"/>
              <a:ext cx="3610" cy="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Line 97"/>
            <p:cNvSpPr>
              <a:spLocks noChangeAspect="1" noChangeShapeType="1"/>
            </p:cNvSpPr>
            <p:nvPr/>
          </p:nvSpPr>
          <p:spPr bwMode="auto">
            <a:xfrm rot="1620000">
              <a:off x="709" y="2961"/>
              <a:ext cx="3583" cy="34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98"/>
            <p:cNvSpPr>
              <a:spLocks noChangeAspect="1" noChangeShapeType="1"/>
            </p:cNvSpPr>
            <p:nvPr/>
          </p:nvSpPr>
          <p:spPr bwMode="auto">
            <a:xfrm rot="-1680000">
              <a:off x="1385" y="2973"/>
              <a:ext cx="3558" cy="3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99"/>
            <p:cNvSpPr>
              <a:spLocks noChangeAspect="1" noChangeShapeType="1"/>
            </p:cNvSpPr>
            <p:nvPr/>
          </p:nvSpPr>
          <p:spPr bwMode="auto">
            <a:xfrm rot="3360000" flipV="1">
              <a:off x="439" y="2740"/>
              <a:ext cx="3628" cy="17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100"/>
            <p:cNvSpPr>
              <a:spLocks noChangeAspect="1" noChangeShapeType="1"/>
            </p:cNvSpPr>
            <p:nvPr/>
          </p:nvSpPr>
          <p:spPr bwMode="auto">
            <a:xfrm rot="-3360000" flipH="1" flipV="1">
              <a:off x="1589" y="2746"/>
              <a:ext cx="3632" cy="25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101"/>
            <p:cNvSpPr>
              <a:spLocks noChangeAspect="1" noChangeShapeType="1"/>
            </p:cNvSpPr>
            <p:nvPr/>
          </p:nvSpPr>
          <p:spPr bwMode="auto">
            <a:xfrm rot="4980000" flipH="1" flipV="1">
              <a:off x="363" y="2453"/>
              <a:ext cx="3584" cy="2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Line 102"/>
            <p:cNvSpPr>
              <a:spLocks noChangeAspect="1" noChangeShapeType="1"/>
            </p:cNvSpPr>
            <p:nvPr/>
          </p:nvSpPr>
          <p:spPr bwMode="auto">
            <a:xfrm rot="16620000" flipV="1">
              <a:off x="1691" y="2448"/>
              <a:ext cx="3627" cy="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Line 103"/>
            <p:cNvSpPr>
              <a:spLocks noChangeAspect="1" noChangeShapeType="1"/>
            </p:cNvSpPr>
            <p:nvPr/>
          </p:nvSpPr>
          <p:spPr bwMode="auto">
            <a:xfrm rot="6660000" flipV="1">
              <a:off x="369" y="2100"/>
              <a:ext cx="3629" cy="46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Line 104"/>
            <p:cNvSpPr>
              <a:spLocks noChangeAspect="1" noChangeShapeType="1"/>
            </p:cNvSpPr>
            <p:nvPr/>
          </p:nvSpPr>
          <p:spPr bwMode="auto">
            <a:xfrm rot="-6660000" flipH="1" flipV="1">
              <a:off x="1658" y="2114"/>
              <a:ext cx="3626" cy="3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Line 105"/>
            <p:cNvSpPr>
              <a:spLocks noChangeAspect="1" noChangeShapeType="1"/>
            </p:cNvSpPr>
            <p:nvPr/>
          </p:nvSpPr>
          <p:spPr bwMode="auto">
            <a:xfrm rot="8340000" flipV="1">
              <a:off x="583" y="1816"/>
              <a:ext cx="3602" cy="57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106"/>
            <p:cNvSpPr>
              <a:spLocks noChangeAspect="1" noChangeShapeType="1"/>
            </p:cNvSpPr>
            <p:nvPr/>
          </p:nvSpPr>
          <p:spPr bwMode="auto">
            <a:xfrm rot="-8340000">
              <a:off x="1494" y="1813"/>
              <a:ext cx="3603" cy="73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107"/>
            <p:cNvSpPr>
              <a:spLocks noChangeAspect="1" noChangeShapeType="1"/>
            </p:cNvSpPr>
            <p:nvPr/>
          </p:nvSpPr>
          <p:spPr bwMode="auto">
            <a:xfrm rot="9960000" flipV="1">
              <a:off x="844" y="1698"/>
              <a:ext cx="3627" cy="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108"/>
            <p:cNvSpPr>
              <a:spLocks noChangeAspect="1" noChangeShapeType="1"/>
            </p:cNvSpPr>
            <p:nvPr/>
          </p:nvSpPr>
          <p:spPr bwMode="auto">
            <a:xfrm rot="11640000" flipV="1">
              <a:off x="1170" y="1696"/>
              <a:ext cx="3627" cy="0"/>
            </a:xfrm>
            <a:prstGeom prst="line">
              <a:avLst/>
            </a:prstGeom>
            <a:noFill/>
            <a:ln w="190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109"/>
            <p:cNvSpPr>
              <a:spLocks noChangeAspect="1" noChangeShapeType="1"/>
            </p:cNvSpPr>
            <p:nvPr/>
          </p:nvSpPr>
          <p:spPr bwMode="auto">
            <a:xfrm>
              <a:off x="900" y="2137"/>
              <a:ext cx="3831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10"/>
            <p:cNvSpPr>
              <a:spLocks noChangeAspect="1" noChangeShapeType="1"/>
            </p:cNvSpPr>
            <p:nvPr/>
          </p:nvSpPr>
          <p:spPr bwMode="auto">
            <a:xfrm rot="1620000">
              <a:off x="1070" y="2152"/>
              <a:ext cx="3768" cy="4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Line 111"/>
            <p:cNvSpPr>
              <a:spLocks noChangeAspect="1" noChangeShapeType="1"/>
            </p:cNvSpPr>
            <p:nvPr/>
          </p:nvSpPr>
          <p:spPr bwMode="auto">
            <a:xfrm rot="19980000" flipV="1">
              <a:off x="851" y="2119"/>
              <a:ext cx="3776" cy="69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112"/>
            <p:cNvSpPr>
              <a:spLocks noChangeAspect="1" noChangeShapeType="1"/>
            </p:cNvSpPr>
            <p:nvPr/>
          </p:nvSpPr>
          <p:spPr bwMode="auto">
            <a:xfrm rot="3300000">
              <a:off x="1111" y="2194"/>
              <a:ext cx="3833" cy="51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13"/>
            <p:cNvSpPr>
              <a:spLocks noChangeAspect="1" noChangeShapeType="1"/>
            </p:cNvSpPr>
            <p:nvPr/>
          </p:nvSpPr>
          <p:spPr bwMode="auto">
            <a:xfrm rot="18300000" flipH="1">
              <a:off x="795" y="2169"/>
              <a:ext cx="3752" cy="5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14"/>
            <p:cNvSpPr>
              <a:spLocks noChangeAspect="1" noChangeShapeType="1"/>
            </p:cNvSpPr>
            <p:nvPr/>
          </p:nvSpPr>
          <p:spPr bwMode="auto">
            <a:xfrm rot="4980000" flipH="1">
              <a:off x="1126" y="2322"/>
              <a:ext cx="3849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15"/>
            <p:cNvSpPr>
              <a:spLocks noChangeAspect="1" noChangeShapeType="1"/>
            </p:cNvSpPr>
            <p:nvPr/>
          </p:nvSpPr>
          <p:spPr bwMode="auto">
            <a:xfrm rot="16620000" flipH="1">
              <a:off x="696" y="2289"/>
              <a:ext cx="3803" cy="23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116"/>
            <p:cNvSpPr>
              <a:spLocks noChangeAspect="1" noChangeShapeType="1"/>
            </p:cNvSpPr>
            <p:nvPr/>
          </p:nvSpPr>
          <p:spPr bwMode="auto">
            <a:xfrm rot="6600000">
              <a:off x="1162" y="2402"/>
              <a:ext cx="3793" cy="32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117"/>
            <p:cNvSpPr>
              <a:spLocks noChangeAspect="1" noChangeShapeType="1"/>
            </p:cNvSpPr>
            <p:nvPr/>
          </p:nvSpPr>
          <p:spPr bwMode="auto">
            <a:xfrm rot="15000000" flipH="1">
              <a:off x="702" y="2446"/>
              <a:ext cx="3805" cy="18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118"/>
            <p:cNvSpPr>
              <a:spLocks noChangeAspect="1" noChangeShapeType="1"/>
            </p:cNvSpPr>
            <p:nvPr/>
          </p:nvSpPr>
          <p:spPr bwMode="auto">
            <a:xfrm rot="8280000">
              <a:off x="1071" y="2543"/>
              <a:ext cx="3831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Line 119"/>
            <p:cNvSpPr>
              <a:spLocks noChangeAspect="1" noChangeShapeType="1"/>
            </p:cNvSpPr>
            <p:nvPr/>
          </p:nvSpPr>
          <p:spPr bwMode="auto">
            <a:xfrm rot="13320000" flipV="1">
              <a:off x="778" y="2521"/>
              <a:ext cx="3781" cy="33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Line 120"/>
            <p:cNvSpPr>
              <a:spLocks noChangeAspect="1" noChangeShapeType="1"/>
            </p:cNvSpPr>
            <p:nvPr/>
          </p:nvSpPr>
          <p:spPr bwMode="auto">
            <a:xfrm rot="9960000">
              <a:off x="957" y="2603"/>
              <a:ext cx="3831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121"/>
            <p:cNvSpPr>
              <a:spLocks noChangeAspect="1" noChangeShapeType="1"/>
            </p:cNvSpPr>
            <p:nvPr/>
          </p:nvSpPr>
          <p:spPr bwMode="auto">
            <a:xfrm rot="-9960000">
              <a:off x="846" y="2597"/>
              <a:ext cx="3831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9F29D91-7D70-41CC-B6B9-3CF8F8138E02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107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A04EF45-8226-4412-BA45-B3E97D4246E1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78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定理 </a:t>
            </a:r>
            <a:r>
              <a:rPr lang="en-US" altLang="zh-CN">
                <a:latin typeface="Times New Roman" panose="02020603050405020304" pitchFamily="18" charset="0"/>
              </a:rPr>
              <a:t>4 </a:t>
            </a:r>
            <a:r>
              <a:rPr lang="zh-CN" altLang="en-US">
                <a:latin typeface="Times New Roman" panose="02020603050405020304" pitchFamily="18" charset="0"/>
              </a:rPr>
              <a:t>对任意正整数                    ，有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 sz="1200"/>
              <a:t> </a:t>
            </a:r>
            <a:endParaRPr lang="zh-CN" altLang="en-US" sz="1200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zh-CN" altLang="en-US">
                <a:latin typeface="Times New Roman" panose="02020603050405020304" pitchFamily="18" charset="0"/>
              </a:rPr>
              <a:t>证 对</a:t>
            </a:r>
            <a:r>
              <a:rPr lang="en-US" altLang="zh-CN">
                <a:latin typeface="Times New Roman" panose="02020603050405020304" pitchFamily="18" charset="0"/>
              </a:rPr>
              <a:t>a+b</a:t>
            </a:r>
            <a:r>
              <a:rPr lang="zh-CN" altLang="en-US">
                <a:latin typeface="Times New Roman" panose="02020603050405020304" pitchFamily="18" charset="0"/>
              </a:rPr>
              <a:t>用归纳法。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当</a:t>
            </a:r>
            <a:r>
              <a:rPr lang="en-US" altLang="zh-CN">
                <a:latin typeface="Times New Roman" panose="02020603050405020304" pitchFamily="18" charset="0"/>
              </a:rPr>
              <a:t>a+b=4</a:t>
            </a:r>
            <a:r>
              <a:rPr lang="zh-CN" altLang="en-US">
                <a:latin typeface="Times New Roman" panose="02020603050405020304" pitchFamily="18" charset="0"/>
              </a:rPr>
              <a:t>时，定理显然成立。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假设对一切满足                            的</a:t>
            </a:r>
            <a:r>
              <a:rPr lang="en-US" altLang="zh-CN">
                <a:latin typeface="Times New Roman" panose="02020603050405020304" pitchFamily="18" charset="0"/>
              </a:rPr>
              <a:t>a, b</a:t>
            </a:r>
            <a:r>
              <a:rPr lang="zh-CN" altLang="en-US">
                <a:latin typeface="Times New Roman" panose="02020603050405020304" pitchFamily="18" charset="0"/>
              </a:rPr>
              <a:t>，定理成立，那么有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spcBef>
                <a:spcPct val="50000"/>
              </a:spcBef>
              <a:buSzTx/>
              <a:buFont typeface="Wingdings" panose="05000000000000000000" pitchFamily="2" charset="2"/>
              <a:buNone/>
            </a:pP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3107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3107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7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2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3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4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5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6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1087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31088" name="Object 14"/>
          <p:cNvGraphicFramePr>
            <a:graphicFrameLocks noChangeAspect="1"/>
          </p:cNvGraphicFramePr>
          <p:nvPr/>
        </p:nvGraphicFramePr>
        <p:xfrm>
          <a:off x="4211638" y="1341438"/>
          <a:ext cx="15843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23900" imgH="203200" progId="Equation.3">
                  <p:embed/>
                </p:oleObj>
              </mc:Choice>
              <mc:Fallback>
                <p:oleObj name="公式" r:id="rId1" imgW="723900" imgH="203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1341438"/>
                        <a:ext cx="158432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89" name="Object 16"/>
          <p:cNvGraphicFramePr>
            <a:graphicFrameLocks noChangeAspect="1"/>
          </p:cNvGraphicFramePr>
          <p:nvPr/>
        </p:nvGraphicFramePr>
        <p:xfrm>
          <a:off x="1476375" y="1844675"/>
          <a:ext cx="561657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2349500" imgH="469900" progId="Equation.3">
                  <p:embed/>
                </p:oleObj>
              </mc:Choice>
              <mc:Fallback>
                <p:oleObj name="公式" r:id="rId3" imgW="2349500" imgH="4699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5"/>
                        <a:ext cx="5616575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90" name="Rectangle 1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78994" name="Object 18"/>
          <p:cNvGraphicFramePr>
            <a:graphicFrameLocks noChangeAspect="1"/>
          </p:cNvGraphicFramePr>
          <p:nvPr/>
        </p:nvGraphicFramePr>
        <p:xfrm>
          <a:off x="3348038" y="4365625"/>
          <a:ext cx="23764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078865" imgH="177800" progId="Equation.3">
                  <p:embed/>
                </p:oleObj>
              </mc:Choice>
              <mc:Fallback>
                <p:oleObj name="公式" r:id="rId5" imgW="1078865" imgH="1778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365625"/>
                        <a:ext cx="2376487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8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8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8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8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611188" y="1323975"/>
            <a:ext cx="70326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3.18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边长为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的等边三角形内任意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个点，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至少有两个点，其距离不超过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611188" y="2420938"/>
            <a:ext cx="71294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证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三条边的中点把等边三角形分成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个边长为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1/2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的等边三角形</a:t>
            </a:r>
            <a:r>
              <a:rPr lang="zh-CN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．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     由鸽巢原理，任意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个点必有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个落入同一个，其距离不超过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1/2.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42193" y="38119"/>
            <a:ext cx="7273925" cy="1143000"/>
          </a:xfrm>
        </p:spPr>
        <p:txBody>
          <a:bodyPr/>
          <a:lstStyle/>
          <a:p>
            <a:pPr eaLnBrk="1" hangingPunct="1"/>
            <a:r>
              <a:rPr lang="zh-CN" altLang="en-US" dirty="0"/>
              <a:t>鸽巢原理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2675466-EF11-4513-9CEF-9FB002AD2426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209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45F5324-6EF7-471E-B290-C3935B0C72C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80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88" y="1501775"/>
            <a:ext cx="8421687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None/>
            </a:pPr>
            <a:r>
              <a:rPr lang="en-US" altLang="zh-CN"/>
              <a:t>      </a:t>
            </a:r>
            <a:r>
              <a:rPr lang="zh-CN" altLang="en-US"/>
              <a:t>这就归纳地证明了定理。</a:t>
            </a:r>
            <a:endParaRPr lang="zh-CN" altLang="en-US"/>
          </a:p>
        </p:txBody>
      </p:sp>
      <p:sp>
        <p:nvSpPr>
          <p:cNvPr id="132101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</a:t>
            </a:r>
            <a:endParaRPr lang="zh-CN" altLang="en-US"/>
          </a:p>
        </p:txBody>
      </p:sp>
      <p:sp>
        <p:nvSpPr>
          <p:cNvPr id="132102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3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4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5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6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7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8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09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10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11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32113" name="Object 15"/>
          <p:cNvGraphicFramePr>
            <a:graphicFrameLocks noChangeAspect="1"/>
          </p:cNvGraphicFramePr>
          <p:nvPr/>
        </p:nvGraphicFramePr>
        <p:xfrm>
          <a:off x="900113" y="1557338"/>
          <a:ext cx="56880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2209800" imgH="203200" progId="Equation.3">
                  <p:embed/>
                </p:oleObj>
              </mc:Choice>
              <mc:Fallback>
                <p:oleObj name="公式" r:id="rId1" imgW="2209800" imgH="203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557338"/>
                        <a:ext cx="5688012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80017" name="Object 17"/>
          <p:cNvGraphicFramePr>
            <a:graphicFrameLocks noChangeAspect="1"/>
          </p:cNvGraphicFramePr>
          <p:nvPr/>
        </p:nvGraphicFramePr>
        <p:xfrm>
          <a:off x="2124075" y="2205038"/>
          <a:ext cx="4319588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739900" imgH="469900" progId="Equation.3">
                  <p:embed/>
                </p:oleObj>
              </mc:Choice>
              <mc:Fallback>
                <p:oleObj name="公式" r:id="rId3" imgW="1739900" imgH="4699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2205038"/>
                        <a:ext cx="4319588" cy="1166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80018" name="Object 18"/>
          <p:cNvGraphicFramePr>
            <a:graphicFrameLocks noChangeAspect="1"/>
          </p:cNvGraphicFramePr>
          <p:nvPr/>
        </p:nvGraphicFramePr>
        <p:xfrm>
          <a:off x="6443663" y="2276475"/>
          <a:ext cx="2008187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889000" imgH="469900" progId="Equation.3">
                  <p:embed/>
                </p:oleObj>
              </mc:Choice>
              <mc:Fallback>
                <p:oleObj name="公式" r:id="rId5" imgW="889000" imgH="4699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276475"/>
                        <a:ext cx="2008187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00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EC954B9-2994-474A-BEB4-D2C8A24A3BDF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312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D3D5EA4-A482-4372-9677-D6F61D47560B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331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421688" cy="4670425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设                       为正整数，对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个顶点的完全图    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中的边用                      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zh-CN" altLang="en-US">
                <a:latin typeface="Times New Roman" panose="02020603050405020304" pitchFamily="18" charset="0"/>
              </a:rPr>
              <a:t>种颜色进行着色，则        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中或有    颜色的      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或有      颜色的       </a:t>
            </a:r>
            <a:r>
              <a:rPr lang="en-US" altLang="zh-CN">
                <a:latin typeface="Times New Roman" panose="02020603050405020304" pitchFamily="18" charset="0"/>
              </a:rPr>
              <a:t>,…</a:t>
            </a:r>
            <a:r>
              <a:rPr lang="zh-CN" altLang="en-US">
                <a:latin typeface="Times New Roman" panose="02020603050405020304" pitchFamily="18" charset="0"/>
              </a:rPr>
              <a:t>，或有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 pitchFamily="18" charset="0"/>
              </a:rPr>
              <a:t>             颜色的     ，满足上述性质的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zh-CN" altLang="en-US">
                <a:latin typeface="Times New Roman" panose="02020603050405020304" pitchFamily="18" charset="0"/>
              </a:rPr>
              <a:t>的最小值记为                         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125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Ramsey</a:t>
            </a:r>
            <a:r>
              <a:rPr lang="zh-CN" altLang="en-US"/>
              <a:t>数的推广 </a:t>
            </a:r>
            <a:endParaRPr lang="zh-CN" altLang="en-US"/>
          </a:p>
        </p:txBody>
      </p:sp>
      <p:sp>
        <p:nvSpPr>
          <p:cNvPr id="133126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33127" name="Object 14"/>
          <p:cNvGraphicFramePr>
            <a:graphicFrameLocks noChangeAspect="1"/>
          </p:cNvGraphicFramePr>
          <p:nvPr/>
        </p:nvGraphicFramePr>
        <p:xfrm>
          <a:off x="1331913" y="1268413"/>
          <a:ext cx="20161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74065" imgH="228600" progId="Equation.3">
                  <p:embed/>
                </p:oleObj>
              </mc:Choice>
              <mc:Fallback>
                <p:oleObj name="公式" r:id="rId1" imgW="774065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268413"/>
                        <a:ext cx="201612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8" name="Object 16"/>
          <p:cNvGraphicFramePr>
            <a:graphicFrameLocks noChangeAspect="1"/>
          </p:cNvGraphicFramePr>
          <p:nvPr/>
        </p:nvGraphicFramePr>
        <p:xfrm>
          <a:off x="8172450" y="1341438"/>
          <a:ext cx="5826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254000" imgH="215900" progId="Equation.3">
                  <p:embed/>
                </p:oleObj>
              </mc:Choice>
              <mc:Fallback>
                <p:oleObj name="公式" r:id="rId3" imgW="254000" imgH="2159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50" y="1341438"/>
                        <a:ext cx="582613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9" name="Object 18"/>
          <p:cNvGraphicFramePr>
            <a:graphicFrameLocks noChangeAspect="1"/>
          </p:cNvGraphicFramePr>
          <p:nvPr/>
        </p:nvGraphicFramePr>
        <p:xfrm>
          <a:off x="2397125" y="1858963"/>
          <a:ext cx="1944688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736600" imgH="228600" progId="Equation.3">
                  <p:embed/>
                </p:oleObj>
              </mc:Choice>
              <mc:Fallback>
                <p:oleObj name="公式" r:id="rId5" imgW="7366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25" y="1858963"/>
                        <a:ext cx="1944688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0" name="Object 20"/>
          <p:cNvGraphicFramePr>
            <a:graphicFrameLocks noChangeAspect="1"/>
          </p:cNvGraphicFramePr>
          <p:nvPr/>
        </p:nvGraphicFramePr>
        <p:xfrm>
          <a:off x="7740650" y="1916113"/>
          <a:ext cx="5826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254000" imgH="215900" progId="Equation.3">
                  <p:embed/>
                </p:oleObj>
              </mc:Choice>
              <mc:Fallback>
                <p:oleObj name="公式" r:id="rId7" imgW="254000" imgH="2159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1916113"/>
                        <a:ext cx="582613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1" name="Object 21"/>
          <p:cNvGraphicFramePr>
            <a:graphicFrameLocks noChangeAspect="1"/>
          </p:cNvGraphicFramePr>
          <p:nvPr/>
        </p:nvGraphicFramePr>
        <p:xfrm>
          <a:off x="1922463" y="2520950"/>
          <a:ext cx="3508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8" imgW="152400" imgH="215900" progId="Equation.3">
                  <p:embed/>
                </p:oleObj>
              </mc:Choice>
              <mc:Fallback>
                <p:oleObj name="公式" r:id="rId8" imgW="152400" imgH="2159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520950"/>
                        <a:ext cx="3508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2" name="Object 23"/>
          <p:cNvGraphicFramePr>
            <a:graphicFrameLocks noChangeAspect="1"/>
          </p:cNvGraphicFramePr>
          <p:nvPr/>
        </p:nvGraphicFramePr>
        <p:xfrm>
          <a:off x="3375025" y="2581275"/>
          <a:ext cx="58261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0" imgW="266065" imgH="266065" progId="Equation.3">
                  <p:embed/>
                </p:oleObj>
              </mc:Choice>
              <mc:Fallback>
                <p:oleObj name="公式" r:id="rId10" imgW="266065" imgH="266065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025" y="2581275"/>
                        <a:ext cx="582613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3" name="Object 25"/>
          <p:cNvGraphicFramePr>
            <a:graphicFrameLocks noChangeAspect="1"/>
          </p:cNvGraphicFramePr>
          <p:nvPr/>
        </p:nvGraphicFramePr>
        <p:xfrm>
          <a:off x="4859338" y="2492375"/>
          <a:ext cx="3794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2" imgW="165100" imgH="215900" progId="Equation.3">
                  <p:embed/>
                </p:oleObj>
              </mc:Choice>
              <mc:Fallback>
                <p:oleObj name="公式" r:id="rId12" imgW="165100" imgH="215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492375"/>
                        <a:ext cx="3794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4" name="Object 26"/>
          <p:cNvGraphicFramePr>
            <a:graphicFrameLocks noChangeAspect="1"/>
          </p:cNvGraphicFramePr>
          <p:nvPr/>
        </p:nvGraphicFramePr>
        <p:xfrm>
          <a:off x="6443663" y="2565400"/>
          <a:ext cx="609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公式" r:id="rId14" imgW="279400" imgH="266700" progId="Equation.3">
                  <p:embed/>
                </p:oleObj>
              </mc:Choice>
              <mc:Fallback>
                <p:oleObj name="公式" r:id="rId14" imgW="279400" imgH="2667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565400"/>
                        <a:ext cx="60960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5" name="Object 27"/>
          <p:cNvGraphicFramePr>
            <a:graphicFrameLocks noChangeAspect="1"/>
          </p:cNvGraphicFramePr>
          <p:nvPr/>
        </p:nvGraphicFramePr>
        <p:xfrm>
          <a:off x="971550" y="3068638"/>
          <a:ext cx="3794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公式" r:id="rId16" imgW="165100" imgH="228600" progId="Equation.3">
                  <p:embed/>
                </p:oleObj>
              </mc:Choice>
              <mc:Fallback>
                <p:oleObj name="公式" r:id="rId16" imgW="1651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068638"/>
                        <a:ext cx="3794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6" name="Object 28"/>
          <p:cNvGraphicFramePr>
            <a:graphicFrameLocks noChangeAspect="1"/>
          </p:cNvGraphicFramePr>
          <p:nvPr/>
        </p:nvGraphicFramePr>
        <p:xfrm>
          <a:off x="2627313" y="3141663"/>
          <a:ext cx="609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公式" r:id="rId18" imgW="279400" imgH="266700" progId="Equation.3">
                  <p:embed/>
                </p:oleObj>
              </mc:Choice>
              <mc:Fallback>
                <p:oleObj name="公式" r:id="rId18" imgW="279400" imgH="2667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3141663"/>
                        <a:ext cx="60960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7" name="Object 29"/>
          <p:cNvGraphicFramePr>
            <a:graphicFrameLocks noChangeAspect="1"/>
          </p:cNvGraphicFramePr>
          <p:nvPr/>
        </p:nvGraphicFramePr>
        <p:xfrm>
          <a:off x="1331913" y="3687763"/>
          <a:ext cx="21066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公式" r:id="rId20" imgW="1002665" imgH="228600" progId="Equation.3">
                  <p:embed/>
                </p:oleObj>
              </mc:Choice>
              <mc:Fallback>
                <p:oleObj name="公式" r:id="rId20" imgW="1002665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687763"/>
                        <a:ext cx="21066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9430" y="1628775"/>
            <a:ext cx="8369300" cy="4114800"/>
          </a:xfrm>
        </p:spPr>
        <p:txBody>
          <a:bodyPr/>
          <a:p>
            <a:r>
              <a:rPr lang="zh-CN" altLang="en-US" sz="1800" b="0"/>
              <a:t>题</a:t>
            </a:r>
            <a:r>
              <a:rPr lang="en-US" altLang="zh-CN" sz="1800" b="0"/>
              <a:t>1</a:t>
            </a:r>
            <a:r>
              <a:rPr lang="zh-CN" altLang="en-US" sz="1800" b="0"/>
              <a:t>：将</a:t>
            </a:r>
            <a:r>
              <a:rPr lang="en-US" altLang="zh-CN" sz="1800" b="0"/>
              <a:t>5</a:t>
            </a:r>
            <a:r>
              <a:rPr lang="zh-CN" altLang="en-US" sz="1800" b="0"/>
              <a:t>个苹果放入个抽屉中，至少有</a:t>
            </a:r>
            <a:r>
              <a:rPr lang="en-US" altLang="zh-CN" sz="1800" b="0"/>
              <a:t>1</a:t>
            </a:r>
            <a:r>
              <a:rPr lang="zh-CN" altLang="en-US" sz="1800" b="0"/>
              <a:t>个抽屉放几个苹果？</a:t>
            </a:r>
            <a:endParaRPr lang="zh-CN" altLang="en-US" sz="1800" b="0"/>
          </a:p>
          <a:p>
            <a:r>
              <a:rPr lang="zh-CN" altLang="en-US" sz="1800" b="0"/>
              <a:t>题</a:t>
            </a:r>
            <a:r>
              <a:rPr lang="en-US" altLang="zh-CN" sz="1800" b="0"/>
              <a:t>2</a:t>
            </a:r>
            <a:r>
              <a:rPr lang="zh-CN" altLang="en-US" sz="1800" b="0"/>
              <a:t>：某班有</a:t>
            </a:r>
            <a:r>
              <a:rPr lang="en-US" altLang="zh-CN" sz="1800" b="0"/>
              <a:t>50</a:t>
            </a:r>
            <a:r>
              <a:rPr lang="zh-CN" altLang="en-US" sz="1800" b="0"/>
              <a:t>名同学，至少多少个人的生日在同一个月？</a:t>
            </a:r>
            <a:endParaRPr lang="zh-CN" altLang="en-US" sz="1800" b="0"/>
          </a:p>
          <a:p>
            <a:r>
              <a:rPr lang="zh-CN" altLang="en-US" sz="1800" b="0"/>
              <a:t>题</a:t>
            </a:r>
            <a:r>
              <a:rPr lang="en-US" altLang="zh-CN" sz="1800" b="0"/>
              <a:t>3</a:t>
            </a:r>
            <a:r>
              <a:rPr lang="zh-CN" altLang="en-US" sz="1800" b="0"/>
              <a:t>：有相同大小的红、黄、蓝三种颜色的玻璃球各</a:t>
            </a:r>
            <a:r>
              <a:rPr lang="en-US" altLang="zh-CN" sz="1800" b="0"/>
              <a:t>10</a:t>
            </a:r>
            <a:r>
              <a:rPr lang="zh-CN" altLang="en-US" sz="1800" b="0"/>
              <a:t>个，放入一个盒子里，至少摸出几个，就可以保证取到两个颜色相同的球？</a:t>
            </a:r>
            <a:endParaRPr lang="zh-CN" altLang="en-US" sz="1800" b="0"/>
          </a:p>
          <a:p>
            <a:r>
              <a:rPr lang="zh-CN" altLang="en-US" sz="1800" b="0"/>
              <a:t>纸牌问题</a:t>
            </a:r>
            <a:r>
              <a:rPr lang="en-US" altLang="zh-CN" sz="1800" b="0"/>
              <a:t>4</a:t>
            </a:r>
            <a:r>
              <a:rPr lang="zh-CN" altLang="en-US" sz="1800" b="0"/>
              <a:t>：一副纸牌除掉大小王有</a:t>
            </a:r>
            <a:r>
              <a:rPr lang="en-US" altLang="zh-CN" sz="1800" b="0"/>
              <a:t>52</a:t>
            </a:r>
            <a:r>
              <a:rPr lang="zh-CN" altLang="en-US" sz="1800" b="0"/>
              <a:t>张牌，四种花色，每种花色</a:t>
            </a:r>
            <a:r>
              <a:rPr lang="en-US" altLang="zh-CN" sz="1800" b="0"/>
              <a:t>13</a:t>
            </a:r>
            <a:r>
              <a:rPr lang="zh-CN" altLang="en-US" sz="1800" b="0"/>
              <a:t>张。假设从这张牌中随机抽取张纸牌，则至少几张牌的花色一致？</a:t>
            </a:r>
            <a:endParaRPr lang="zh-CN" altLang="en-US" sz="1800" b="0"/>
          </a:p>
          <a:p>
            <a:r>
              <a:rPr lang="zh-CN" altLang="en-US" sz="1800" b="0"/>
              <a:t>题</a:t>
            </a:r>
            <a:r>
              <a:rPr lang="en-US" altLang="zh-CN" sz="1800" b="0"/>
              <a:t>5</a:t>
            </a:r>
            <a:r>
              <a:rPr lang="zh-CN" altLang="en-US" sz="1800" b="0"/>
              <a:t>：碗柜里有木筷子</a:t>
            </a:r>
            <a:r>
              <a:rPr lang="en-US" altLang="zh-CN" sz="1800" b="0"/>
              <a:t>6</a:t>
            </a:r>
            <a:r>
              <a:rPr lang="zh-CN" altLang="en-US" sz="1800" b="0"/>
              <a:t>支，竹筷子</a:t>
            </a:r>
            <a:r>
              <a:rPr lang="en-US" altLang="zh-CN" sz="1800" b="0"/>
              <a:t>8</a:t>
            </a:r>
            <a:r>
              <a:rPr lang="zh-CN" altLang="en-US" sz="1800" b="0"/>
              <a:t>支，从中摸出最少多少支筷子，才能保证有两双不同的筷子？</a:t>
            </a:r>
            <a:endParaRPr lang="zh-CN" altLang="en-US" sz="1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练习题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341120"/>
            <a:ext cx="7526020" cy="5238750"/>
          </a:xfrm>
        </p:spPr>
        <p:txBody>
          <a:bodyPr/>
          <a:p>
            <a:r>
              <a:rPr lang="zh-CN" altLang="en-US" sz="2000" b="0"/>
              <a:t>题目：有一个</a:t>
            </a:r>
            <a:r>
              <a:rPr lang="en-US" altLang="zh-CN" sz="2000" b="0"/>
              <a:t>n</a:t>
            </a:r>
            <a:r>
              <a:rPr lang="zh-CN" altLang="en-US" sz="2000" b="0"/>
              <a:t>个元素的数列，要求找到它的一个非空子集，子集中的元素之和能被</a:t>
            </a:r>
            <a:r>
              <a:rPr lang="en-US" altLang="zh-CN" sz="2000" b="0"/>
              <a:t>n</a:t>
            </a:r>
            <a:r>
              <a:rPr lang="zh-CN" altLang="en-US" sz="2000" b="0"/>
              <a:t>整除。</a:t>
            </a:r>
            <a:endParaRPr lang="zh-CN" altLang="en-US" sz="2000" b="0"/>
          </a:p>
          <a:p>
            <a:r>
              <a:rPr lang="zh-CN" altLang="en-US" sz="2000" b="0"/>
              <a:t>输入：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第一行为整数；第二行为个整数，用空格隔开。</a:t>
            </a:r>
            <a:endParaRPr lang="zh-CN" altLang="en-US" sz="2000" b="0"/>
          </a:p>
          <a:p>
            <a:r>
              <a:rPr lang="zh-CN" altLang="en-US" sz="2000" b="0"/>
              <a:t>输出：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第一行为子集的长度；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第二行为子集的元素在原输入数列中的位置（从</a:t>
            </a:r>
            <a:r>
              <a:rPr lang="en-US" altLang="zh-CN" sz="2000" b="0"/>
              <a:t> 1 </a:t>
            </a:r>
            <a:r>
              <a:rPr lang="zh-CN" altLang="en-US" sz="2000" b="0"/>
              <a:t>开始）。</a:t>
            </a:r>
            <a:endParaRPr lang="zh-CN" altLang="en-US" sz="2000" b="0"/>
          </a:p>
          <a:p>
            <a:endParaRPr lang="zh-CN" altLang="en-US" sz="20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333" y="1341120"/>
            <a:ext cx="7772400" cy="4114800"/>
          </a:xfrm>
        </p:spPr>
        <p:txBody>
          <a:bodyPr/>
          <a:p>
            <a:r>
              <a:rPr lang="zh-CN" altLang="en-US" sz="2000" b="0"/>
              <a:t>区间覆盖问题</a:t>
            </a:r>
            <a:endParaRPr lang="zh-CN" altLang="en-US" sz="2000" b="0"/>
          </a:p>
          <a:p>
            <a:r>
              <a:rPr lang="zh-CN" altLang="en-US" sz="2000" b="0"/>
              <a:t>题目描述：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给定</a:t>
            </a:r>
            <a:r>
              <a:rPr lang="en-US" altLang="zh-CN" sz="2000" b="0"/>
              <a:t>n</a:t>
            </a:r>
            <a:r>
              <a:rPr lang="zh-CN" altLang="en-US" sz="2000" b="0"/>
              <a:t>个闭区间</a:t>
            </a:r>
            <a:r>
              <a:rPr lang="en-US" altLang="zh-CN" sz="2000" b="0"/>
              <a:t>[</a:t>
            </a:r>
            <a:r>
              <a:rPr lang="en-US" altLang="en-US" sz="2000" i="1" dirty="0" err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en-US" sz="2000" i="1" baseline="-25000" dirty="0" err="1"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, </a:t>
            </a:r>
            <a:r>
              <a:rPr lang="en-US" altLang="zh-CN" sz="2000" i="1" dirty="0" err="1"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000" i="1" baseline="-25000" dirty="0" err="1"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2000" b="0"/>
              <a:t>]</a:t>
            </a:r>
            <a:r>
              <a:rPr lang="zh-CN" altLang="en-US" sz="2000" b="0"/>
              <a:t>，每个区间的端点都是整数。现在要从这些区间中选择尽可能少的区间，使得它们能够覆盖区间</a:t>
            </a:r>
            <a:r>
              <a:rPr lang="en-US" altLang="zh-CN" sz="2000" b="0"/>
              <a:t>[1,m]</a:t>
            </a:r>
            <a:r>
              <a:rPr lang="zh-CN" altLang="en-US" sz="2000" b="0"/>
              <a:t>。利用抽屉原理分析最少需要多少个区间，并编写程序实现。</a:t>
            </a:r>
            <a:endParaRPr lang="zh-CN" altLang="en-US" sz="2000" b="0"/>
          </a:p>
          <a:p>
            <a:r>
              <a:rPr lang="zh-CN" altLang="en-US" sz="2000" b="0"/>
              <a:t>输入格式：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第一行输入两个整数</a:t>
            </a:r>
            <a:r>
              <a:rPr lang="en-US" altLang="zh-CN" sz="2000" b="0"/>
              <a:t>n</a:t>
            </a:r>
            <a:r>
              <a:rPr lang="zh-CN" altLang="en-US" sz="2000" b="0"/>
              <a:t>和</a:t>
            </a:r>
            <a:r>
              <a:rPr lang="en-US" altLang="zh-CN" sz="2000" b="0"/>
              <a:t>m</a:t>
            </a:r>
            <a:r>
              <a:rPr lang="zh-CN" altLang="en-US" sz="2000" b="0"/>
              <a:t>。接下来</a:t>
            </a:r>
            <a:r>
              <a:rPr lang="en-US" altLang="zh-CN" sz="2000" b="0"/>
              <a:t>n</a:t>
            </a:r>
            <a:r>
              <a:rPr lang="zh-CN" altLang="en-US" sz="2000" b="0"/>
              <a:t>行，每行输入两个整数</a:t>
            </a:r>
            <a:r>
              <a:rPr lang="en-US" altLang="en-US" sz="2000" i="1" dirty="0" err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en-US" sz="2000" i="1" baseline="-25000" dirty="0" err="1"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和</a:t>
            </a:r>
            <a:r>
              <a:rPr lang="en-US" altLang="zh-CN" sz="2000" i="1" dirty="0" err="1"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000" i="1" baseline="-25000" dirty="0" err="1">
                <a:latin typeface="Times New Roman" panose="02020603050405020304" pitchFamily="18" charset="0"/>
                <a:sym typeface="+mn-ea"/>
              </a:rPr>
              <a:t>i</a:t>
            </a:r>
            <a:r>
              <a:rPr lang="zh-CN" altLang="en-US" sz="2000" b="0"/>
              <a:t>，表示区间的左右端点。</a:t>
            </a:r>
            <a:endParaRPr lang="zh-CN" altLang="en-US" sz="2000" b="0"/>
          </a:p>
          <a:p>
            <a:r>
              <a:rPr lang="zh-CN" altLang="en-US" sz="2000" b="0"/>
              <a:t>输出格式：</a:t>
            </a:r>
            <a:endParaRPr lang="zh-CN" altLang="en-US" sz="2000" b="0"/>
          </a:p>
          <a:p>
            <a:pPr>
              <a:buFont typeface="Wingdings" panose="05000000000000000000" charset="0"/>
              <a:buChar char="Ø"/>
            </a:pPr>
            <a:r>
              <a:rPr lang="zh-CN" altLang="en-US" sz="2000" b="0"/>
              <a:t>输出一个整数，表示最少需要的区间数量。如果无法覆盖，则输出</a:t>
            </a:r>
            <a:r>
              <a:rPr lang="en-US" altLang="zh-CN" sz="2000" b="0"/>
              <a:t>-1</a:t>
            </a:r>
            <a:r>
              <a:rPr lang="zh-CN" altLang="en-US" sz="2000" b="0"/>
              <a:t>。</a:t>
            </a:r>
            <a:endParaRPr lang="zh-CN" altLang="en-US" sz="20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应用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83260" y="1371600"/>
                <a:ext cx="7772400" cy="4953000"/>
              </a:xfrm>
            </p:spPr>
            <p:txBody>
              <a:bodyPr/>
              <a:p>
                <a:r>
                  <a:rPr lang="zh-CN" altLang="en-US" sz="1600"/>
                  <a:t>数据统计与分析</a:t>
                </a:r>
                <a:endParaRPr lang="zh-CN" altLang="en-US" sz="16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1600"/>
                  <a:t>存在性判断：给定一组数据，判断是否存在某个范围内的数值出现次数超过一定阈值。例如，在一个包含</a:t>
                </a:r>
                <a:r>
                  <a:rPr lang="en-US" altLang="zh-CN" sz="1600"/>
                  <a:t> 100 </a:t>
                </a:r>
                <a:r>
                  <a:rPr lang="zh-CN" altLang="en-US" sz="1600"/>
                  <a:t>个整数的数组中，判断是否存在某个数在数组中出现至少</a:t>
                </a:r>
                <a:r>
                  <a:rPr lang="en-US" altLang="zh-CN" sz="1600"/>
                  <a:t> 10 </a:t>
                </a:r>
                <a:r>
                  <a:rPr lang="zh-CN" altLang="en-US" sz="1600"/>
                  <a:t>次。由于整数的取值范围有限，而数组元素个数相对较多，根据抽屉原理，可快速判断是否存在这样的数。</a:t>
                </a:r>
                <a:endParaRPr lang="zh-CN" altLang="en-US" sz="16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1600"/>
                  <a:t>子集元素和问题：对于一个给定的整数集合，判断是否存在一个非空子集，其元素之和能被某个特定整数整除。将集合中所有可能的子集元素和按照除以给定整数的余数进行分类，因为余数的种类有限，而子集的数量相对较多，利用抽屉原理可以确定是否存在满足条件的子集。</a:t>
                </a:r>
                <a:endParaRPr lang="zh-CN" altLang="en-US" sz="1600"/>
              </a:p>
              <a:p>
                <a:endParaRPr lang="zh-CN" altLang="en-US" sz="1600"/>
              </a:p>
              <a:p>
                <a:r>
                  <a:rPr lang="zh-CN" altLang="en-US" sz="1600"/>
                  <a:t>组合数学问题</a:t>
                </a:r>
                <a:endParaRPr lang="zh-CN" altLang="en-US" sz="16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1600"/>
                  <a:t>排列组合中的重复元素：在排列组合问题中，判断是否存在重复的排列或组合情况。例如，从</a:t>
                </a:r>
                <a:r>
                  <a:rPr lang="en-US" altLang="zh-CN" sz="1600"/>
                  <a:t>n</a:t>
                </a:r>
                <a:r>
                  <a:rPr lang="zh-CN" altLang="en-US" sz="1600"/>
                  <a:t>个不同元素中取出</a:t>
                </a:r>
                <a:r>
                  <a:rPr lang="en-US" altLang="zh-CN" sz="1600"/>
                  <a:t>k</a:t>
                </a:r>
                <a:r>
                  <a:rPr lang="zh-CN" altLang="en-US" sz="1600"/>
                  <a:t>个元素进行排列，当</a:t>
                </a:r>
                <a:r>
                  <a:rPr lang="en-US" altLang="zh-CN" sz="1600"/>
                  <a:t>m</a:t>
                </a:r>
                <a:r>
                  <a:rPr lang="zh-CN" altLang="en-US" sz="1600"/>
                  <a:t>和</a:t>
                </a:r>
                <a:r>
                  <a:rPr lang="en-US" altLang="zh-CN" sz="1600"/>
                  <a:t>n</a:t>
                </a:r>
                <a:r>
                  <a:rPr lang="zh-CN" altLang="en-US" sz="1600"/>
                  <a:t>满足一定关系时，根据抽屉原理可以推断出必然存在重复的排列。</a:t>
                </a:r>
                <a:endParaRPr lang="zh-CN" altLang="en-US" sz="16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1600"/>
                  <a:t>组合对象的分组：将</a:t>
                </a:r>
                <a:r>
                  <a:rPr lang="en-US" altLang="zh-CN" sz="1600"/>
                  <a:t>n</a:t>
                </a:r>
                <a:r>
                  <a:rPr lang="zh-CN" altLang="en-US" sz="1600"/>
                  <a:t>个不同的组合对象分成个组，当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𝒏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𝒌</m:t>
                    </m:r>
                    <m:r>
                      <a:rPr lang="en-US" altLang="zh-CN" sz="16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16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zh-CN" altLang="en-US" sz="1600"/>
                  <a:t>时（为正整数），根据抽屉原理，必然存在一个组至少包含</a:t>
                </a:r>
                <a:r>
                  <a:rPr lang="en-US" altLang="zh-CN" sz="1600"/>
                  <a:t>m+1</a:t>
                </a:r>
                <a:r>
                  <a:rPr lang="zh-CN" altLang="en-US" sz="1600"/>
                  <a:t>个组合对象。</a:t>
                </a:r>
                <a:endParaRPr lang="zh-CN" altLang="en-US" sz="16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260" y="1371600"/>
                <a:ext cx="7772400" cy="495300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20700" y="1268730"/>
                <a:ext cx="8166100" cy="5055870"/>
              </a:xfrm>
            </p:spPr>
            <p:txBody>
              <a:bodyPr/>
              <a:p>
                <a:r>
                  <a:rPr lang="zh-CN" altLang="en-US" sz="2000"/>
                  <a:t>图论问题</a:t>
                </a:r>
                <a:endParaRPr lang="zh-CN" altLang="en-US" sz="20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2000"/>
                  <a:t>顶点度数问题：在一个具有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个顶点的图中，若所有顶点的度数之和为</a:t>
                </a:r>
                <a:r>
                  <a:rPr lang="en-US" altLang="zh-CN" sz="2000"/>
                  <a:t>m</a:t>
                </a:r>
                <a:r>
                  <a:rPr lang="zh-CN" altLang="en-US" sz="2000"/>
                  <a:t>，且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𝒎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𝒌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𝟏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zh-CN" altLang="en-US" sz="2000"/>
                  <a:t>，根据抽屉原理，至少有一个顶点的度数大于</a:t>
                </a:r>
                <a:r>
                  <a:rPr lang="en-US" altLang="zh-CN" sz="2000"/>
                  <a:t>k-1</a:t>
                </a:r>
                <a:r>
                  <a:rPr lang="zh-CN" altLang="en-US" sz="2000"/>
                  <a:t>。</a:t>
                </a:r>
                <a:endParaRPr lang="zh-CN" altLang="en-US" sz="20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2000"/>
                  <a:t>路径与环的存在性：在一个有向图或无向图中，判断是否存在长度超过一定值的路径或环。例如，在一个具有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个顶点的有向图中，若边的数量</a:t>
                </a:r>
                <a:r>
                  <a:rPr lang="en-US" altLang="zh-CN" sz="2000"/>
                  <a:t>m</a:t>
                </a:r>
                <a:r>
                  <a:rPr lang="zh-CN" altLang="en-US" sz="2000"/>
                  <a:t>满足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𝒎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𝒌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zh-CN" altLang="en-US" sz="2000"/>
                  <a:t>（</a:t>
                </a:r>
                <a:r>
                  <a:rPr lang="en-US" altLang="zh-CN" sz="2000"/>
                  <a:t>k</a:t>
                </a:r>
                <a:r>
                  <a:rPr lang="zh-CN" altLang="en-US" sz="2000"/>
                  <a:t>为正整数），可以利用抽屉原理辅助判断是否存在长度大于</a:t>
                </a:r>
                <a:r>
                  <a:rPr lang="en-US" altLang="zh-CN" sz="2000"/>
                  <a:t>k</a:t>
                </a:r>
                <a:r>
                  <a:rPr lang="zh-CN" altLang="en-US" sz="2000"/>
                  <a:t>的路径。</a:t>
                </a:r>
                <a:endParaRPr lang="zh-CN" altLang="en-US" sz="2000"/>
              </a:p>
              <a:p>
                <a:endParaRPr lang="zh-CN" altLang="en-US" sz="2000"/>
              </a:p>
              <a:p>
                <a:r>
                  <a:rPr lang="zh-CN" altLang="en-US" sz="2000"/>
                  <a:t>几何问题</a:t>
                </a:r>
                <a:endParaRPr lang="zh-CN" altLang="en-US" sz="20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2000"/>
                  <a:t>点的分布：在一个平面区域内有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个点，将该区域划分成</a:t>
                </a:r>
                <a:r>
                  <a:rPr lang="en-US" altLang="zh-CN" sz="2000"/>
                  <a:t>k</a:t>
                </a:r>
                <a:r>
                  <a:rPr lang="zh-CN" altLang="en-US" sz="2000"/>
                  <a:t>个小区域，当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𝒏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𝒌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zh-CN" altLang="en-US" sz="2000"/>
                  <a:t>时，必然存在一个小区域内至少</a:t>
                </a:r>
                <a:r>
                  <a:rPr lang="en-US" altLang="zh-CN" sz="2000"/>
                  <a:t>m+1</a:t>
                </a:r>
                <a:r>
                  <a:rPr lang="zh-CN" altLang="en-US" sz="2000"/>
                  <a:t>有个点。</a:t>
                </a:r>
                <a:endParaRPr lang="zh-CN" altLang="en-US" sz="2000"/>
              </a:p>
              <a:p>
                <a:pPr>
                  <a:buFont typeface="Wingdings" panose="05000000000000000000" charset="0"/>
                  <a:buChar char="Ø"/>
                </a:pPr>
                <a:r>
                  <a:rPr lang="zh-CN" altLang="en-US" sz="2000"/>
                  <a:t>线段与图形覆盖：在平面上有</a:t>
                </a:r>
                <a:r>
                  <a:rPr lang="en-US" altLang="zh-CN" sz="2000"/>
                  <a:t>n</a:t>
                </a:r>
                <a:r>
                  <a:rPr lang="zh-CN" altLang="en-US" sz="2000"/>
                  <a:t>条线段，长度总和为</a:t>
                </a:r>
                <a:r>
                  <a:rPr lang="en-US" altLang="zh-CN" sz="2000"/>
                  <a:t>L</a:t>
                </a:r>
                <a:r>
                  <a:rPr lang="zh-CN" altLang="en-US" sz="2000"/>
                  <a:t>，若将这些线段放置在一个长度为</a:t>
                </a:r>
                <a:r>
                  <a:rPr lang="en-US" altLang="zh-CN" sz="2000"/>
                  <a:t>M</a:t>
                </a:r>
                <a:r>
                  <a:rPr lang="zh-CN" altLang="en-US" sz="2000"/>
                  <a:t>的区间上，当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𝑳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&gt;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𝒌</m:t>
                    </m:r>
                    <m:r>
                      <a:rPr lang="en-US" altLang="zh-CN" sz="2000" b="1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𝑴</m:t>
                    </m:r>
                  </m:oMath>
                </a14:m>
                <a:r>
                  <a:rPr lang="zh-CN" altLang="en-US" sz="2000"/>
                  <a:t>时，根据抽屉原理，至少有一个长度为</a:t>
                </a:r>
                <a:r>
                  <a:rPr lang="en-US" altLang="zh-CN" sz="2000"/>
                  <a:t>1</a:t>
                </a:r>
                <a:r>
                  <a:rPr lang="zh-CN" altLang="en-US" sz="2000"/>
                  <a:t>的子区间被至少</a:t>
                </a:r>
                <a:r>
                  <a:rPr lang="en-US" altLang="zh-CN" sz="2000"/>
                  <a:t>k+1</a:t>
                </a:r>
                <a:r>
                  <a:rPr lang="zh-CN" altLang="en-US" sz="2000"/>
                  <a:t>条线段覆盖。</a:t>
                </a:r>
                <a:endParaRPr lang="zh-CN" altLang="en-US" sz="200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0700" y="1268730"/>
                <a:ext cx="8166100" cy="5055870"/>
              </a:xfr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412875"/>
            <a:ext cx="8139430" cy="4114800"/>
          </a:xfrm>
        </p:spPr>
        <p:txBody>
          <a:bodyPr/>
          <a:p>
            <a:r>
              <a:rPr lang="zh-CN" altLang="en-US" sz="2400"/>
              <a:t>密码学与数据安全</a:t>
            </a:r>
            <a:endParaRPr lang="zh-CN" altLang="en-US" sz="2400"/>
          </a:p>
          <a:p>
            <a:pPr>
              <a:buFont typeface="Wingdings" panose="05000000000000000000" charset="0"/>
              <a:buChar char="Ø"/>
            </a:pPr>
            <a:r>
              <a:rPr lang="zh-CN" altLang="en-US" sz="2400"/>
              <a:t>密钥空间分析：在密码学中，分析密钥空间的大小和可能的密钥组合。例如，对于一个具有位的密钥空间，可能的密钥数量为</a:t>
            </a:r>
            <a:r>
              <a:rPr lang="en-US" altLang="zh-CN" sz="2400"/>
              <a:t>2</a:t>
            </a:r>
            <a:r>
              <a:rPr lang="en-US" altLang="zh-CN" sz="2400" baseline="30000"/>
              <a:t>n</a:t>
            </a:r>
            <a:r>
              <a:rPr lang="zh-CN" altLang="en-US" sz="2400"/>
              <a:t>。如果攻击者尝试进行暴力破解，在一定时间内尝试了</a:t>
            </a:r>
            <a:r>
              <a:rPr lang="en-US" altLang="zh-CN" sz="2400"/>
              <a:t>m</a:t>
            </a:r>
            <a:r>
              <a:rPr lang="zh-CN" altLang="en-US" sz="2400"/>
              <a:t>次，当</a:t>
            </a:r>
            <a:r>
              <a:rPr lang="en-US" altLang="zh-CN" sz="2400"/>
              <a:t>m&gt;</a:t>
            </a:r>
            <a:r>
              <a:rPr lang="en-US" altLang="zh-CN" sz="2400">
                <a:sym typeface="+mn-ea"/>
              </a:rPr>
              <a:t>2</a:t>
            </a:r>
            <a:r>
              <a:rPr lang="en-US" altLang="zh-CN" sz="2400" baseline="30000">
                <a:sym typeface="+mn-ea"/>
              </a:rPr>
              <a:t>n</a:t>
            </a:r>
            <a:r>
              <a:rPr lang="en-US" altLang="zh-CN" sz="2400">
                <a:sym typeface="+mn-ea"/>
              </a:rPr>
              <a:t>/k </a:t>
            </a:r>
            <a:r>
              <a:rPr lang="zh-CN" altLang="en-US" sz="2400"/>
              <a:t>（</a:t>
            </a:r>
            <a:r>
              <a:rPr lang="en-US" altLang="zh-CN" sz="2400"/>
              <a:t>k</a:t>
            </a:r>
            <a:r>
              <a:rPr lang="zh-CN" altLang="en-US" sz="2400"/>
              <a:t>为正整数）时，根据抽屉原理，可以推断出攻击者至少在</a:t>
            </a:r>
            <a:r>
              <a:rPr lang="en-US" altLang="zh-CN" sz="2400"/>
              <a:t>k+1</a:t>
            </a:r>
            <a:r>
              <a:rPr lang="zh-CN" altLang="en-US" sz="2400"/>
              <a:t>个不同的密钥上进行了尝试。</a:t>
            </a:r>
            <a:endParaRPr lang="zh-CN" altLang="en-US" sz="2400"/>
          </a:p>
          <a:p>
            <a:pPr>
              <a:buFont typeface="Wingdings" panose="05000000000000000000" charset="0"/>
              <a:buChar char="Ø"/>
            </a:pPr>
            <a:r>
              <a:rPr lang="zh-CN" altLang="en-US" sz="2400"/>
              <a:t>哈希冲突：在哈希表中，将大量的数据通过哈希函数映射到有限的存储空间中。由于哈希函数的输出空间是有限的，而输入数据可能非常多，根据抽屉原理，必然会存在不同的数据产生相同的哈希值，即哈希冲突。通过分析哈希冲突的概率和情况，可以优化哈希函数的设计和哈希表的性能。</a:t>
            </a:r>
            <a:endParaRPr lang="zh-CN" altLang="en-US" sz="24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练习题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60" y="1485265"/>
            <a:ext cx="8347710" cy="4114800"/>
          </a:xfrm>
        </p:spPr>
        <p:txBody>
          <a:bodyPr/>
          <a:p>
            <a:r>
              <a:rPr lang="zh-CN" altLang="en-US" sz="1800" b="0"/>
              <a:t>吃糖果（</a:t>
            </a:r>
            <a:r>
              <a:rPr lang="en-US" altLang="zh-CN" sz="1800" b="0"/>
              <a:t>HDU-1205</a:t>
            </a:r>
            <a:r>
              <a:rPr lang="zh-CN" altLang="en-US" sz="1800" b="0"/>
              <a:t>）：</a:t>
            </a:r>
            <a:endParaRPr lang="zh-CN" altLang="en-US" sz="1800" b="0"/>
          </a:p>
          <a:p>
            <a:pPr marL="0" indent="0">
              <a:buNone/>
            </a:pPr>
            <a:r>
              <a:rPr lang="en-US" altLang="zh-CN" sz="1800" b="0"/>
              <a:t>     https://blog.csdn.net/u011815404/article/details/81611005</a:t>
            </a:r>
            <a:endParaRPr lang="en-US" altLang="zh-CN" sz="1800" b="0"/>
          </a:p>
          <a:p>
            <a:r>
              <a:rPr lang="en-US" altLang="zh-CN" sz="1800" b="0"/>
              <a:t>Find a multiple</a:t>
            </a:r>
            <a:r>
              <a:rPr lang="zh-CN" altLang="en-US" sz="1800" b="0"/>
              <a:t>（</a:t>
            </a:r>
            <a:r>
              <a:rPr lang="en-US" altLang="zh-CN" sz="1800" b="0"/>
              <a:t>POJ-2356</a:t>
            </a:r>
            <a:r>
              <a:rPr lang="zh-CN" altLang="en-US" sz="1800" b="0"/>
              <a:t>）：</a:t>
            </a:r>
            <a:r>
              <a:rPr lang="en-US" altLang="zh-CN" sz="1800" b="0"/>
              <a:t>https://blog.csdn.net/u011815404/article/details/81623395</a:t>
            </a:r>
            <a:endParaRPr lang="en-US" altLang="zh-CN" sz="1800" b="0"/>
          </a:p>
          <a:p>
            <a:r>
              <a:rPr lang="en-US" altLang="zh-CN" sz="1800" b="0"/>
              <a:t>Halloween treats</a:t>
            </a:r>
            <a:r>
              <a:rPr lang="zh-CN" altLang="en-US" sz="1800" b="0"/>
              <a:t>（</a:t>
            </a:r>
            <a:r>
              <a:rPr lang="en-US" altLang="zh-CN" sz="1800" b="0"/>
              <a:t>HDU-1808</a:t>
            </a:r>
            <a:r>
              <a:rPr lang="zh-CN" altLang="en-US" sz="1800" b="0"/>
              <a:t>）：</a:t>
            </a:r>
            <a:endParaRPr lang="zh-CN" altLang="en-US" sz="1800" b="0"/>
          </a:p>
          <a:p>
            <a:pPr marL="0" indent="0">
              <a:buNone/>
            </a:pPr>
            <a:r>
              <a:rPr lang="en-US" altLang="zh-CN" sz="1800" b="0"/>
              <a:t>      https://blog.csdn.net/u011815404/article/details/81610871</a:t>
            </a:r>
            <a:endParaRPr lang="en-US" altLang="zh-CN" sz="1800" b="0"/>
          </a:p>
          <a:p>
            <a:r>
              <a:rPr lang="en-US" altLang="zh-CN" sz="1800" b="0"/>
              <a:t>Polycarp's Pockets</a:t>
            </a:r>
            <a:r>
              <a:rPr lang="zh-CN" altLang="en-US" sz="1800" b="0"/>
              <a:t>（</a:t>
            </a:r>
            <a:r>
              <a:rPr lang="en-US" altLang="zh-CN" sz="1800" b="0"/>
              <a:t>CF-1003A</a:t>
            </a:r>
            <a:r>
              <a:rPr lang="zh-CN" altLang="en-US" sz="1800" b="0"/>
              <a:t>）：</a:t>
            </a:r>
            <a:endParaRPr lang="zh-CN" altLang="en-US" sz="1800" b="0"/>
          </a:p>
          <a:p>
            <a:pPr marL="0" indent="0">
              <a:buNone/>
            </a:pPr>
            <a:r>
              <a:rPr lang="en-US" altLang="zh-CN" sz="1800" b="0"/>
              <a:t>     https://blog.csdn.net/u011815404/article/details/81434424</a:t>
            </a:r>
            <a:endParaRPr lang="en-US" altLang="zh-CN" sz="1800" b="0"/>
          </a:p>
          <a:p>
            <a:endParaRPr lang="en-US" altLang="zh-CN" sz="1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D45FD3FF-BE6E-4D79-93DB-CA3F4B703BBA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392AE928-D14D-4DEF-8BA1-1CFF0A0E4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/>
              <a:t>鸽巢原理</a:t>
            </a:r>
            <a:endParaRPr lang="zh-CN" altLang="en-US" dirty="0"/>
          </a:p>
        </p:txBody>
      </p:sp>
      <p:sp>
        <p:nvSpPr>
          <p:cNvPr id="111619" name="内容占位符 2"/>
          <p:cNvSpPr>
            <a:spLocks noGrp="1"/>
          </p:cNvSpPr>
          <p:nvPr>
            <p:ph idx="4294967295"/>
          </p:nvPr>
        </p:nvSpPr>
        <p:spPr>
          <a:xfrm>
            <a:off x="500063" y="1143000"/>
            <a:ext cx="8175625" cy="223043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例</a:t>
            </a:r>
            <a:r>
              <a:rPr lang="en-US" altLang="zh-CN" dirty="0"/>
              <a:t>3.19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、在边长为</a:t>
            </a:r>
            <a:r>
              <a:rPr lang="en-US" altLang="zh-CN" dirty="0"/>
              <a:t>2</a:t>
            </a:r>
            <a:r>
              <a:rPr lang="zh-CN" altLang="en-US" dirty="0"/>
              <a:t>的正方形中任取</a:t>
            </a:r>
            <a:r>
              <a:rPr lang="en-US" altLang="zh-CN" dirty="0"/>
              <a:t>5 </a:t>
            </a:r>
            <a:r>
              <a:rPr lang="zh-CN" altLang="en-US" dirty="0"/>
              <a:t>点，证明：存在</a:t>
            </a:r>
            <a:r>
              <a:rPr lang="en-US" altLang="zh-CN" dirty="0"/>
              <a:t>2 </a:t>
            </a:r>
            <a:r>
              <a:rPr lang="zh-CN" altLang="en-US" dirty="0"/>
              <a:t>点其间距离不超过</a:t>
            </a:r>
            <a:r>
              <a:rPr lang="en-US" altLang="zh-CN" dirty="0"/>
              <a:t>2</a:t>
            </a:r>
            <a:r>
              <a:rPr lang="en-US" altLang="zh-CN" baseline="30000" dirty="0"/>
              <a:t>1/2</a:t>
            </a:r>
            <a:endParaRPr lang="zh-CN" altLang="en-US" baseline="300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/>
              <a:t>2</a:t>
            </a:r>
            <a:r>
              <a:rPr lang="zh-CN" altLang="en-US" dirty="0"/>
              <a:t>、在边长为</a:t>
            </a:r>
            <a:r>
              <a:rPr lang="en-US" altLang="zh-CN" dirty="0"/>
              <a:t>1 </a:t>
            </a:r>
            <a:r>
              <a:rPr lang="zh-CN" altLang="en-US" dirty="0"/>
              <a:t>的正三角形中任取</a:t>
            </a:r>
            <a:r>
              <a:rPr lang="en-US" altLang="zh-CN" dirty="0"/>
              <a:t>10 </a:t>
            </a:r>
            <a:r>
              <a:rPr lang="zh-CN" altLang="en-US" dirty="0"/>
              <a:t>点，证明：存在</a:t>
            </a:r>
            <a:r>
              <a:rPr lang="en-US" altLang="zh-CN" dirty="0"/>
              <a:t>2 </a:t>
            </a:r>
            <a:r>
              <a:rPr lang="zh-CN" altLang="en-US" dirty="0"/>
              <a:t>点其间距离不超过</a:t>
            </a:r>
            <a:r>
              <a:rPr lang="en-US" altLang="zh-CN" dirty="0"/>
              <a:t>1/3</a:t>
            </a:r>
            <a:endParaRPr lang="zh-CN" altLang="en-US" dirty="0"/>
          </a:p>
        </p:txBody>
      </p:sp>
      <p:pic>
        <p:nvPicPr>
          <p:cNvPr id="111621" name="Picture 6" descr="paint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82663"/>
            <a:ext cx="8229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794" y="3403601"/>
            <a:ext cx="25146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73438"/>
            <a:ext cx="3000375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3DEF5F0-A447-46A6-9FCB-83439ADAF07C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421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9964466-DB6B-43DF-A45D-A0C41B00BB8A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831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42350" cy="5040312"/>
          </a:xfrm>
        </p:spPr>
        <p:txBody>
          <a:bodyPr/>
          <a:lstStyle/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r>
              <a:rPr lang="zh-CN" altLang="en-US">
                <a:latin typeface="Times New Roman" panose="02020603050405020304" pitchFamily="18" charset="0"/>
              </a:rPr>
              <a:t>例</a:t>
            </a:r>
            <a:r>
              <a:rPr lang="en-US" altLang="zh-CN">
                <a:latin typeface="Times New Roman" panose="02020603050405020304" pitchFamily="18" charset="0"/>
              </a:rPr>
              <a:t>3.20 </a:t>
            </a:r>
            <a:r>
              <a:rPr lang="zh-CN" altLang="en-US">
                <a:latin typeface="Times New Roman" panose="02020603050405020304" pitchFamily="18" charset="0"/>
              </a:rPr>
              <a:t>设                   是正整数序列，则至少存在整数 </a:t>
            </a:r>
            <a:r>
              <a:rPr lang="en-US" altLang="zh-CN">
                <a:latin typeface="Times New Roman" panose="02020603050405020304" pitchFamily="18" charset="0"/>
              </a:rPr>
              <a:t>k</a:t>
            </a:r>
            <a:r>
              <a:rPr lang="zh-CN" altLang="en-US">
                <a:latin typeface="Times New Roman" panose="02020603050405020304" pitchFamily="18" charset="0"/>
              </a:rPr>
              <a:t>和                            ，使得</a:t>
            </a: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Char char="§"/>
            </a:pPr>
            <a:endParaRPr lang="zh-CN" altLang="en-US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证 构造部分和</a:t>
            </a: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endParaRPr lang="zh-CN" altLang="en-US"/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zh-CN" altLang="en-US"/>
              <a:t>     </a:t>
            </a:r>
            <a:r>
              <a:rPr lang="en-US" altLang="zh-CN">
                <a:latin typeface="Times New Roman" panose="02020603050405020304" pitchFamily="18" charset="0"/>
              </a:rPr>
              <a:t>(1) </a:t>
            </a:r>
            <a:r>
              <a:rPr lang="zh-CN" altLang="en-US">
                <a:latin typeface="Times New Roman" panose="02020603050405020304" pitchFamily="18" charset="0"/>
              </a:rPr>
              <a:t>若存在</a:t>
            </a:r>
            <a:r>
              <a:rPr lang="en-US" altLang="zh-CN">
                <a:latin typeface="Times New Roman" panose="02020603050405020304" pitchFamily="18" charset="0"/>
              </a:rPr>
              <a:t>h</a:t>
            </a:r>
            <a:r>
              <a:rPr lang="zh-CN" altLang="en-US">
                <a:latin typeface="Times New Roman" panose="02020603050405020304" pitchFamily="18" charset="0"/>
              </a:rPr>
              <a:t>，使得          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此时取                     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>
                <a:latin typeface="Times New Roman" panose="02020603050405020304" pitchFamily="18" charset="0"/>
              </a:rPr>
              <a:t>即可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/>
              <a:t>     </a:t>
            </a:r>
            <a:r>
              <a:rPr lang="en-US" altLang="zh-CN">
                <a:latin typeface="Times New Roman" panose="02020603050405020304" pitchFamily="18" charset="0"/>
              </a:rPr>
              <a:t>(2)</a:t>
            </a:r>
            <a:r>
              <a:rPr lang="zh-CN" altLang="en-US">
                <a:latin typeface="Times New Roman" panose="02020603050405020304" pitchFamily="18" charset="0"/>
              </a:rPr>
              <a:t>若不存在</a:t>
            </a:r>
            <a:r>
              <a:rPr lang="en-US" altLang="zh-CN">
                <a:latin typeface="Times New Roman" panose="02020603050405020304" pitchFamily="18" charset="0"/>
              </a:rPr>
              <a:t>h</a:t>
            </a:r>
            <a:r>
              <a:rPr lang="zh-CN" altLang="en-US">
                <a:latin typeface="Times New Roman" panose="02020603050405020304" pitchFamily="18" charset="0"/>
              </a:rPr>
              <a:t>，使得          ，这时存在                    </a:t>
            </a:r>
            <a:r>
              <a:rPr lang="en-US" altLang="zh-CN">
                <a:latin typeface="Times New Roman" panose="02020603050405020304" pitchFamily="18" charset="0"/>
              </a:rPr>
              <a:t>,</a:t>
            </a:r>
            <a:endParaRPr lang="en-US" altLang="zh-CN">
              <a:latin typeface="Times New Roman" panose="02020603050405020304" pitchFamily="18" charset="0"/>
            </a:endParaRPr>
          </a:p>
          <a:p>
            <a:pPr marL="571500" indent="-571500" algn="just" eaLnBrk="1" hangingPunct="1">
              <a:lnSpc>
                <a:spcPct val="120000"/>
              </a:lnSpc>
              <a:buSzTx/>
              <a:buFont typeface="Wingdings" panose="05000000000000000000" pitchFamily="2" charset="2"/>
              <a:buNone/>
            </a:pPr>
            <a:r>
              <a:rPr lang="en-US" altLang="zh-CN">
                <a:latin typeface="Times New Roman" panose="02020603050405020304" pitchFamily="18" charset="0"/>
              </a:rPr>
              <a:t>     </a:t>
            </a:r>
            <a:r>
              <a:rPr lang="zh-CN" altLang="en-US">
                <a:latin typeface="Times New Roman" panose="02020603050405020304" pitchFamily="18" charset="0"/>
              </a:rPr>
              <a:t>其被</a:t>
            </a:r>
            <a:r>
              <a:rPr lang="en-US" altLang="zh-CN">
                <a:latin typeface="Times New Roman" panose="02020603050405020304" pitchFamily="18" charset="0"/>
              </a:rPr>
              <a:t>m</a:t>
            </a:r>
            <a:r>
              <a:rPr lang="zh-CN" altLang="en-US">
                <a:latin typeface="Times New Roman" panose="02020603050405020304" pitchFamily="18" charset="0"/>
              </a:rPr>
              <a:t>除所得的余数相等，</a:t>
            </a:r>
            <a:r>
              <a:rPr lang="zh-CN" altLang="en-US"/>
              <a:t>所以 </a:t>
            </a:r>
            <a:r>
              <a:rPr lang="zh-CN" altLang="en-US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421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鸽巢原理</a:t>
            </a:r>
            <a:endParaRPr lang="zh-CN" altLang="en-US"/>
          </a:p>
        </p:txBody>
      </p:sp>
      <p:sp>
        <p:nvSpPr>
          <p:cNvPr id="94214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5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6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7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8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19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20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21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22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223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94224" name="Object 14"/>
          <p:cNvGraphicFramePr>
            <a:graphicFrameLocks noChangeAspect="1"/>
          </p:cNvGraphicFramePr>
          <p:nvPr/>
        </p:nvGraphicFramePr>
        <p:xfrm>
          <a:off x="2411413" y="1443038"/>
          <a:ext cx="18002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公式" r:id="rId1" imgW="787400" imgH="228600" progId="Equation.3">
                  <p:embed/>
                </p:oleObj>
              </mc:Choice>
              <mc:Fallback>
                <p:oleObj name="公式" r:id="rId1" imgW="7874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443038"/>
                        <a:ext cx="18002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5" name="Object 16"/>
          <p:cNvGraphicFramePr>
            <a:graphicFrameLocks noChangeAspect="1"/>
          </p:cNvGraphicFramePr>
          <p:nvPr/>
        </p:nvGraphicFramePr>
        <p:xfrm>
          <a:off x="2051050" y="1989138"/>
          <a:ext cx="2374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公式" r:id="rId3" imgW="1016000" imgH="203200" progId="Equation.3">
                  <p:embed/>
                </p:oleObj>
              </mc:Choice>
              <mc:Fallback>
                <p:oleObj name="公式" r:id="rId3" imgW="10160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989138"/>
                        <a:ext cx="2374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6" name="Object 18"/>
          <p:cNvGraphicFramePr>
            <a:graphicFrameLocks noChangeAspect="1"/>
          </p:cNvGraphicFramePr>
          <p:nvPr/>
        </p:nvGraphicFramePr>
        <p:xfrm>
          <a:off x="2627313" y="2520950"/>
          <a:ext cx="34512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公式" r:id="rId5" imgW="1536700" imgH="228600" progId="Equation.3">
                  <p:embed/>
                </p:oleObj>
              </mc:Choice>
              <mc:Fallback>
                <p:oleObj name="公式" r:id="rId5" imgW="15367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2520950"/>
                        <a:ext cx="34512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31892" name="Object 20"/>
          <p:cNvGraphicFramePr>
            <a:graphicFrameLocks noChangeAspect="1"/>
          </p:cNvGraphicFramePr>
          <p:nvPr/>
        </p:nvGraphicFramePr>
        <p:xfrm>
          <a:off x="1187450" y="3716338"/>
          <a:ext cx="687546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公式" r:id="rId7" imgW="2908300" imgH="228600" progId="Equation.3">
                  <p:embed/>
                </p:oleObj>
              </mc:Choice>
              <mc:Fallback>
                <p:oleObj name="公式" r:id="rId7" imgW="29083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716338"/>
                        <a:ext cx="6875463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8" name="Rectangle 2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31894" name="Object 22"/>
          <p:cNvGraphicFramePr>
            <a:graphicFrameLocks noChangeAspect="1"/>
          </p:cNvGraphicFramePr>
          <p:nvPr/>
        </p:nvGraphicFramePr>
        <p:xfrm>
          <a:off x="3779838" y="4365625"/>
          <a:ext cx="79851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公式" r:id="rId9" imgW="381000" imgH="228600" progId="Equation.3">
                  <p:embed/>
                </p:oleObj>
              </mc:Choice>
              <mc:Fallback>
                <p:oleObj name="公式" r:id="rId9" imgW="3810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365625"/>
                        <a:ext cx="798512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31896" name="Object 24"/>
          <p:cNvGraphicFramePr>
            <a:graphicFrameLocks noChangeAspect="1"/>
          </p:cNvGraphicFramePr>
          <p:nvPr/>
        </p:nvGraphicFramePr>
        <p:xfrm>
          <a:off x="4067175" y="4941888"/>
          <a:ext cx="7985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公式" r:id="rId11" imgW="381000" imgH="228600" progId="Equation.3">
                  <p:embed/>
                </p:oleObj>
              </mc:Choice>
              <mc:Fallback>
                <p:oleObj name="公式" r:id="rId11" imgW="3810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941888"/>
                        <a:ext cx="798513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31" name="Rectangle 2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31897" name="Object 25"/>
              <p:cNvSpPr txBox="1"/>
              <p:nvPr/>
            </p:nvSpPr>
            <p:spPr bwMode="auto">
              <a:xfrm>
                <a:off x="6659563" y="4941888"/>
                <a:ext cx="1727200" cy="517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r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m:rPr>
                          <m:sty m:val="p"/>
                        </m:rPr>
                        <a:rPr lang="en-US" altLang="zh-CN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831897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59563" y="4941888"/>
                <a:ext cx="1727200" cy="517525"/>
              </a:xfrm>
              <a:prstGeom prst="rect">
                <a:avLst/>
              </a:prstGeom>
              <a:blipFill rotWithShape="1">
                <a:blip r:embed="rId12"/>
                <a:stretch>
                  <a:fillRect l="-18" t="-61" r="18" b="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233" name="Rectangle 3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0831901" name="Object 29"/>
          <p:cNvGraphicFramePr>
            <a:graphicFrameLocks noChangeAspect="1"/>
          </p:cNvGraphicFramePr>
          <p:nvPr/>
        </p:nvGraphicFramePr>
        <p:xfrm>
          <a:off x="5867400" y="4365625"/>
          <a:ext cx="1873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公式" r:id="rId13" imgW="736600" imgH="203200" progId="Equation.3">
                  <p:embed/>
                </p:oleObj>
              </mc:Choice>
              <mc:Fallback>
                <p:oleObj name="公式" r:id="rId13" imgW="736600" imgH="2032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365625"/>
                        <a:ext cx="1873250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08A732D-B5B1-4163-B5DA-04ABA4322B16}" type="datetime1">
              <a:rPr kumimoji="0" lang="zh-CN" altLang="en-US" sz="1400" b="0" smtClean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523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kumimoji="1" sz="28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 kumimoji="1"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8E358CA-9204-43FC-B606-FE2E51DC62B3}" type="slidenum">
              <a:rPr kumimoji="0" lang="en-US" altLang="zh-CN" sz="1400" b="0">
                <a:ea typeface="宋体" panose="02010600030101010101" pitchFamily="2" charset="-122"/>
              </a:rPr>
            </a:fld>
            <a:endParaRPr kumimoji="0"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88" y="1501775"/>
            <a:ext cx="8421687" cy="4670425"/>
          </a:xfrm>
        </p:spPr>
        <p:txBody>
          <a:bodyPr/>
          <a:lstStyle/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endParaRPr lang="en-US" altLang="zh-CN" dirty="0">
              <a:latin typeface="黑体" panose="02010609060101010101" pitchFamily="49" charset="-122"/>
            </a:endParaRPr>
          </a:p>
          <a:p>
            <a:pPr marL="571500" indent="-571500" algn="just" eaLnBrk="1" hangingPunct="1">
              <a:buSzTx/>
              <a:buFont typeface="Wingdings" panose="05000000000000000000" pitchFamily="2" charset="2"/>
              <a:buChar char="§"/>
            </a:pPr>
            <a:r>
              <a:rPr lang="zh-CN" altLang="en-US" dirty="0">
                <a:latin typeface="黑体" panose="02010609060101010101" pitchFamily="49" charset="-122"/>
              </a:rPr>
              <a:t>令</a:t>
            </a:r>
            <a:r>
              <a:rPr lang="en-US" altLang="zh-CN" dirty="0">
                <a:latin typeface="黑体" panose="02010609060101010101" pitchFamily="49" charset="-122"/>
              </a:rPr>
              <a:t>k=</a:t>
            </a:r>
            <a:r>
              <a:rPr lang="en-US" altLang="zh-CN" dirty="0" err="1">
                <a:latin typeface="黑体" panose="02010609060101010101" pitchFamily="49" charset="-122"/>
              </a:rPr>
              <a:t>t,l</a:t>
            </a:r>
            <a:r>
              <a:rPr lang="en-US" altLang="zh-CN" dirty="0">
                <a:latin typeface="黑体" panose="02010609060101010101" pitchFamily="49" charset="-122"/>
              </a:rPr>
              <a:t>=r</a:t>
            </a:r>
            <a:r>
              <a:rPr lang="zh-CN" altLang="en-US" dirty="0">
                <a:latin typeface="黑体" panose="02010609060101010101" pitchFamily="49" charset="-122"/>
              </a:rPr>
              <a:t>即为所求</a:t>
            </a:r>
            <a:endParaRPr lang="zh-CN" altLang="zh-CN" dirty="0">
              <a:latin typeface="黑体" panose="02010609060101010101" pitchFamily="49" charset="-122"/>
            </a:endParaRPr>
          </a:p>
        </p:txBody>
      </p:sp>
      <p:sp>
        <p:nvSpPr>
          <p:cNvPr id="95237" name="Rectangle 3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386513" cy="882650"/>
          </a:xfrm>
          <a:noFill/>
        </p:spPr>
        <p:txBody>
          <a:bodyPr/>
          <a:lstStyle/>
          <a:p>
            <a:pPr eaLnBrk="1" hangingPunct="1"/>
            <a:r>
              <a:rPr lang="zh-CN" altLang="en-US" dirty="0"/>
              <a:t>鸽巢原理</a:t>
            </a:r>
            <a:endParaRPr lang="zh-CN" altLang="en-US" dirty="0"/>
          </a:p>
        </p:txBody>
      </p:sp>
      <p:sp>
        <p:nvSpPr>
          <p:cNvPr id="95238" name="Rectangle 4"/>
          <p:cNvSpPr>
            <a:spLocks noChangeArrowheads="1"/>
          </p:cNvSpPr>
          <p:nvPr/>
        </p:nvSpPr>
        <p:spPr bwMode="auto">
          <a:xfrm>
            <a:off x="403383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39" name="Rectangle 5"/>
          <p:cNvSpPr>
            <a:spLocks noChangeArrowheads="1"/>
          </p:cNvSpPr>
          <p:nvPr/>
        </p:nvSpPr>
        <p:spPr bwMode="auto">
          <a:xfrm>
            <a:off x="40767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0" name="Rectangle 6"/>
          <p:cNvSpPr>
            <a:spLocks noChangeArrowheads="1"/>
          </p:cNvSpPr>
          <p:nvPr/>
        </p:nvSpPr>
        <p:spPr bwMode="auto">
          <a:xfrm>
            <a:off x="4052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1" name="Rectangle 7"/>
          <p:cNvSpPr>
            <a:spLocks noChangeArrowheads="1"/>
          </p:cNvSpPr>
          <p:nvPr/>
        </p:nvSpPr>
        <p:spPr bwMode="auto">
          <a:xfrm>
            <a:off x="4343400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2" name="Rectangle 8"/>
          <p:cNvSpPr>
            <a:spLocks noChangeArrowheads="1"/>
          </p:cNvSpPr>
          <p:nvPr/>
        </p:nvSpPr>
        <p:spPr bwMode="auto">
          <a:xfrm>
            <a:off x="3348038" y="321945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3" name="Rectangle 9"/>
          <p:cNvSpPr>
            <a:spLocks noChangeArrowheads="1"/>
          </p:cNvSpPr>
          <p:nvPr/>
        </p:nvSpPr>
        <p:spPr bwMode="auto">
          <a:xfrm>
            <a:off x="3967163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4" name="Rectangle 10"/>
          <p:cNvSpPr>
            <a:spLocks noChangeArrowheads="1"/>
          </p:cNvSpPr>
          <p:nvPr/>
        </p:nvSpPr>
        <p:spPr bwMode="auto">
          <a:xfrm>
            <a:off x="36718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5" name="Rectangle 11"/>
          <p:cNvSpPr>
            <a:spLocks noChangeArrowheads="1"/>
          </p:cNvSpPr>
          <p:nvPr/>
        </p:nvSpPr>
        <p:spPr bwMode="auto">
          <a:xfrm>
            <a:off x="3900488" y="33289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6" name="Rectangle 12"/>
          <p:cNvSpPr>
            <a:spLocks noChangeArrowheads="1"/>
          </p:cNvSpPr>
          <p:nvPr/>
        </p:nvSpPr>
        <p:spPr bwMode="auto">
          <a:xfrm>
            <a:off x="411480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7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248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Dotu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5249" name="Object 14"/>
              <p:cNvSpPr txBox="1"/>
              <p:nvPr/>
            </p:nvSpPr>
            <p:spPr bwMode="auto">
              <a:xfrm>
                <a:off x="1104899" y="1682428"/>
                <a:ext cx="6767513" cy="11001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           </m:t>
                      </m:r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−(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5249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4899" y="1682428"/>
                <a:ext cx="6767513" cy="1100137"/>
              </a:xfrm>
              <a:prstGeom prst="rect">
                <a:avLst/>
              </a:prstGeom>
              <a:blipFill rotWithShape="1">
                <a:blip r:embed="rId1"/>
                <a:stretch>
                  <a:fillRect l="-9" t="-28" r="5" b="5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40080" name="Object 16"/>
              <p:cNvSpPr txBox="1"/>
              <p:nvPr/>
            </p:nvSpPr>
            <p:spPr bwMode="auto">
              <a:xfrm>
                <a:off x="2411760" y="2659676"/>
                <a:ext cx="2233612" cy="542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840080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11760" y="2659676"/>
                <a:ext cx="2233612" cy="542925"/>
              </a:xfrm>
              <a:prstGeom prst="rect">
                <a:avLst/>
              </a:prstGeom>
              <a:blipFill rotWithShape="1">
                <a:blip r:embed="rId2"/>
                <a:stretch>
                  <a:fillRect l="-1" t="-55" r="16" b="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1_whu8">
  <a:themeElements>
    <a:clrScheme name="1_whu8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whu8">
      <a:majorFont>
        <a:latin typeface="Tahoma"/>
        <a:ea typeface="楷体_GB2312"/>
        <a:cs typeface=""/>
      </a:majorFont>
      <a:minorFont>
        <a:latin typeface="Tahoma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lnDef>
  </a:objectDefaults>
  <a:extraClrSchemeLst>
    <a:extraClrScheme>
      <a:clrScheme name="1_whu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8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9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10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000000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u8 1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u8 12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7D7D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">
  <a:themeElements>
    <a:clrScheme name="1_0 9">
      <a:dk1>
        <a:srgbClr val="000000"/>
      </a:dk1>
      <a:lt1>
        <a:srgbClr val="FFFFFF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C0C0AA"/>
      </a:accent5>
      <a:accent6>
        <a:srgbClr val="B98A00"/>
      </a:accent6>
      <a:hlink>
        <a:srgbClr val="B85C00"/>
      </a:hlink>
      <a:folHlink>
        <a:srgbClr val="7D7D7D"/>
      </a:folHlink>
    </a:clrScheme>
    <a:fontScheme name="1_0">
      <a:majorFont>
        <a:latin typeface="Arial"/>
        <a:ea typeface="隶书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2BB4"/>
          </a:solidFill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Dotum" pitchFamily="34" charset="-127"/>
          </a:defRPr>
        </a:defPPr>
      </a:lstStyle>
    </a:lnDef>
  </a:objectDefaults>
  <a:extraClrSchemeLst>
    <a:extraClrScheme>
      <a:clrScheme name="1_0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0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8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0 9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B98A00"/>
        </a:accent6>
        <a:hlink>
          <a:srgbClr val="B85C00"/>
        </a:hlink>
        <a:folHlink>
          <a:srgbClr val="7D7D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11592</Words>
  <Application>WPS 演示</Application>
  <PresentationFormat>全屏显示(4:3)</PresentationFormat>
  <Paragraphs>1002</Paragraphs>
  <Slides>68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126</vt:i4>
      </vt:variant>
      <vt:variant>
        <vt:lpstr>幻灯片标题</vt:lpstr>
      </vt:variant>
      <vt:variant>
        <vt:i4>68</vt:i4>
      </vt:variant>
    </vt:vector>
  </HeadingPairs>
  <TitlesOfParts>
    <vt:vector size="221" baseType="lpstr">
      <vt:lpstr>Arial</vt:lpstr>
      <vt:lpstr>宋体</vt:lpstr>
      <vt:lpstr>Wingdings</vt:lpstr>
      <vt:lpstr>Tahoma</vt:lpstr>
      <vt:lpstr>Dotum</vt:lpstr>
      <vt:lpstr>Malgun Gothic</vt:lpstr>
      <vt:lpstr>楷体_GB2312</vt:lpstr>
      <vt:lpstr>新宋体</vt:lpstr>
      <vt:lpstr>隶书</vt:lpstr>
      <vt:lpstr>Times New Roman</vt:lpstr>
      <vt:lpstr>黑体</vt:lpstr>
      <vt:lpstr>Verdana</vt:lpstr>
      <vt:lpstr>Euclid Symbol</vt:lpstr>
      <vt:lpstr>Symbol</vt:lpstr>
      <vt:lpstr>Cambria Math</vt:lpstr>
      <vt:lpstr>微软雅黑</vt:lpstr>
      <vt:lpstr>Arial Unicode MS</vt:lpstr>
      <vt:lpstr>Verdana</vt:lpstr>
      <vt:lpstr>Times New Roman</vt:lpstr>
      <vt:lpstr>Tahoma</vt:lpstr>
      <vt:lpstr>Symbol</vt:lpstr>
      <vt:lpstr>楷体_GB2312</vt:lpstr>
      <vt:lpstr>-apple-system</vt:lpstr>
      <vt:lpstr>Segoe Print</vt:lpstr>
      <vt:lpstr>Wingdings</vt:lpstr>
      <vt:lpstr>1_whu8</vt:lpstr>
      <vt:lpstr>1_0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第3部分  鸽巢原理</vt:lpstr>
      <vt:lpstr>鸽巢原理</vt:lpstr>
      <vt:lpstr>鸽巢原理</vt:lpstr>
      <vt:lpstr>鸽巢原理</vt:lpstr>
      <vt:lpstr>PowerPoint 演示文稿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</vt:lpstr>
      <vt:lpstr>鸽巢原理的推广</vt:lpstr>
      <vt:lpstr>鸽巢原理的推广</vt:lpstr>
      <vt:lpstr>鸽巢原理的推广</vt:lpstr>
      <vt:lpstr>例 </vt:lpstr>
      <vt:lpstr>例</vt:lpstr>
      <vt:lpstr>例</vt:lpstr>
      <vt:lpstr>例</vt:lpstr>
      <vt:lpstr>例</vt:lpstr>
      <vt:lpstr>例</vt:lpstr>
      <vt:lpstr>例</vt:lpstr>
      <vt:lpstr>PowerPoint 演示文稿</vt:lpstr>
      <vt:lpstr>PowerPoint 演示文稿</vt:lpstr>
      <vt:lpstr>例</vt:lpstr>
      <vt:lpstr>例</vt:lpstr>
      <vt:lpstr>PowerPoint 演示文稿</vt:lpstr>
      <vt:lpstr>PowerPoint 演示文稿</vt:lpstr>
      <vt:lpstr>例</vt:lpstr>
      <vt:lpstr>例</vt:lpstr>
      <vt:lpstr>例</vt:lpstr>
      <vt:lpstr>例</vt:lpstr>
      <vt:lpstr>例</vt:lpstr>
      <vt:lpstr>Ramsey数 </vt:lpstr>
      <vt:lpstr>PowerPoint 演示文稿</vt:lpstr>
      <vt:lpstr>PowerPoint 演示文稿</vt:lpstr>
      <vt:lpstr>Ramsey数 </vt:lpstr>
      <vt:lpstr>Ramsey数</vt:lpstr>
      <vt:lpstr>PowerPoint 演示文稿</vt:lpstr>
      <vt:lpstr>Ramsey数</vt:lpstr>
      <vt:lpstr>Ramsey数</vt:lpstr>
      <vt:lpstr>Ramsey数</vt:lpstr>
      <vt:lpstr>PowerPoint 演示文稿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</vt:lpstr>
      <vt:lpstr>Ramsey数的推广 </vt:lpstr>
      <vt:lpstr>作业</vt:lpstr>
      <vt:lpstr>练习题</vt:lpstr>
      <vt:lpstr>PowerPoint 演示文稿</vt:lpstr>
      <vt:lpstr>应用</vt:lpstr>
      <vt:lpstr>PowerPoint 演示文稿</vt:lpstr>
      <vt:lpstr>PowerPoint 演示文稿</vt:lpstr>
      <vt:lpstr>练习题</vt:lpstr>
    </vt:vector>
  </TitlesOfParts>
  <Company>UUU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Fortran语言 （Fortran77结构化程序设计）</dc:title>
  <dc:creator>LUO</dc:creator>
  <cp:lastModifiedBy>丁建利</cp:lastModifiedBy>
  <cp:revision>4803</cp:revision>
  <dcterms:created xsi:type="dcterms:W3CDTF">1999-02-11T09:02:00Z</dcterms:created>
  <dcterms:modified xsi:type="dcterms:W3CDTF">2025-02-07T15:16:55Z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9A120F502B9647A6ADE97AB05770BD9C_13</vt:lpwstr>
  </property>
  <property fmtid="{D5CDD505-2E9C-101B-9397-08002B2CF9AE}" pid="3" name="KSOProductBuildVer">
    <vt:lpwstr>2052-12.1.0.19302</vt:lpwstr>
  </property>
</Properties>
</file>