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7"/>
  </p:notesMasterIdLst>
  <p:sldIdLst>
    <p:sldId id="262" r:id="rId4"/>
    <p:sldId id="259" r:id="rId5"/>
    <p:sldId id="302" r:id="rId6"/>
    <p:sldId id="301" r:id="rId8"/>
    <p:sldId id="526" r:id="rId9"/>
    <p:sldId id="527" r:id="rId10"/>
    <p:sldId id="528" r:id="rId11"/>
    <p:sldId id="529" r:id="rId12"/>
    <p:sldId id="282" r:id="rId13"/>
    <p:sldId id="303" r:id="rId14"/>
    <p:sldId id="326" r:id="rId15"/>
    <p:sldId id="325" r:id="rId16"/>
    <p:sldId id="327" r:id="rId17"/>
    <p:sldId id="276" r:id="rId18"/>
    <p:sldId id="275" r:id="rId19"/>
    <p:sldId id="278" r:id="rId20"/>
    <p:sldId id="277" r:id="rId21"/>
    <p:sldId id="279" r:id="rId22"/>
    <p:sldId id="283" r:id="rId23"/>
    <p:sldId id="530" r:id="rId24"/>
    <p:sldId id="280" r:id="rId25"/>
    <p:sldId id="281" r:id="rId26"/>
    <p:sldId id="371" r:id="rId27"/>
    <p:sldId id="372" r:id="rId28"/>
    <p:sldId id="373" r:id="rId29"/>
    <p:sldId id="374" r:id="rId30"/>
    <p:sldId id="375" r:id="rId31"/>
    <p:sldId id="376" r:id="rId32"/>
    <p:sldId id="377" r:id="rId33"/>
    <p:sldId id="378" r:id="rId34"/>
    <p:sldId id="379" r:id="rId35"/>
    <p:sldId id="380" r:id="rId36"/>
    <p:sldId id="381" r:id="rId37"/>
    <p:sldId id="382" r:id="rId38"/>
    <p:sldId id="383" r:id="rId39"/>
    <p:sldId id="384" r:id="rId40"/>
    <p:sldId id="385" r:id="rId41"/>
    <p:sldId id="386" r:id="rId42"/>
    <p:sldId id="387" r:id="rId43"/>
    <p:sldId id="329" r:id="rId44"/>
    <p:sldId id="330" r:id="rId45"/>
    <p:sldId id="336" r:id="rId46"/>
    <p:sldId id="341" r:id="rId47"/>
    <p:sldId id="328" r:id="rId48"/>
    <p:sldId id="331" r:id="rId49"/>
    <p:sldId id="479" r:id="rId50"/>
    <p:sldId id="525" r:id="rId51"/>
    <p:sldId id="332" r:id="rId52"/>
    <p:sldId id="337" r:id="rId53"/>
    <p:sldId id="338" r:id="rId54"/>
    <p:sldId id="340" r:id="rId55"/>
    <p:sldId id="339" r:id="rId56"/>
    <p:sldId id="342" r:id="rId57"/>
    <p:sldId id="343" r:id="rId58"/>
    <p:sldId id="614" r:id="rId59"/>
    <p:sldId id="616" r:id="rId60"/>
    <p:sldId id="617" r:id="rId61"/>
    <p:sldId id="630" r:id="rId62"/>
    <p:sldId id="632" r:id="rId63"/>
    <p:sldId id="625" r:id="rId64"/>
    <p:sldId id="286" r:id="rId65"/>
    <p:sldId id="284" r:id="rId66"/>
    <p:sldId id="285" r:id="rId67"/>
    <p:sldId id="304" r:id="rId68"/>
    <p:sldId id="345" r:id="rId69"/>
    <p:sldId id="305" r:id="rId70"/>
    <p:sldId id="307" r:id="rId71"/>
    <p:sldId id="672" r:id="rId72"/>
    <p:sldId id="673" r:id="rId73"/>
    <p:sldId id="674" r:id="rId74"/>
    <p:sldId id="675" r:id="rId75"/>
    <p:sldId id="269" r:id="rId76"/>
    <p:sldId id="481" r:id="rId77"/>
    <p:sldId id="480" r:id="rId78"/>
    <p:sldId id="482" r:id="rId79"/>
    <p:sldId id="483" r:id="rId80"/>
    <p:sldId id="484" r:id="rId81"/>
    <p:sldId id="358" r:id="rId82"/>
    <p:sldId id="359" r:id="rId83"/>
    <p:sldId id="360" r:id="rId84"/>
    <p:sldId id="361" r:id="rId85"/>
    <p:sldId id="362" r:id="rId86"/>
    <p:sldId id="486" r:id="rId87"/>
    <p:sldId id="707" r:id="rId88"/>
    <p:sldId id="708" r:id="rId89"/>
    <p:sldId id="363" r:id="rId90"/>
    <p:sldId id="364" r:id="rId91"/>
    <p:sldId id="365" r:id="rId92"/>
    <p:sldId id="366" r:id="rId93"/>
    <p:sldId id="367" r:id="rId94"/>
    <p:sldId id="709" r:id="rId95"/>
    <p:sldId id="368" r:id="rId96"/>
    <p:sldId id="369" r:id="rId97"/>
    <p:sldId id="370" r:id="rId98"/>
    <p:sldId id="348" r:id="rId99"/>
    <p:sldId id="349" r:id="rId100"/>
    <p:sldId id="729" r:id="rId101"/>
    <p:sldId id="350" r:id="rId102"/>
    <p:sldId id="351" r:id="rId103"/>
    <p:sldId id="352" r:id="rId104"/>
    <p:sldId id="353" r:id="rId105"/>
    <p:sldId id="354" r:id="rId106"/>
    <p:sldId id="355" r:id="rId107"/>
    <p:sldId id="356" r:id="rId108"/>
    <p:sldId id="710" r:id="rId109"/>
    <p:sldId id="357" r:id="rId1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7" userDrawn="1">
          <p15:clr>
            <a:srgbClr val="A4A3A4"/>
          </p15:clr>
        </p15:guide>
        <p15:guide id="2" pos="392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067"/>
        <p:guide pos="392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notesMaster" Target="notesMasters/notesMaster1.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4" Type="http://schemas.openxmlformats.org/officeDocument/2006/relationships/commentAuthors" Target="commentAuthors.xml"/><Relationship Id="rId113" Type="http://schemas.openxmlformats.org/officeDocument/2006/relationships/tableStyles" Target="tableStyles.xml"/><Relationship Id="rId112" Type="http://schemas.openxmlformats.org/officeDocument/2006/relationships/viewProps" Target="viewProps.xml"/><Relationship Id="rId111" Type="http://schemas.openxmlformats.org/officeDocument/2006/relationships/presProps" Target="presProps.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baike.baidu.com/item/%E7%94%9F%E6%88%90%E5%87%BD%E6%95%B0" TargetMode="External"/><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Times New Roman" panose="02020603050405020304" pitchFamily="18" charset="0"/>
                <a:ea typeface="宋体" panose="02010600030101010101" pitchFamily="2" charset="-122"/>
                <a:cs typeface="+mn-cs"/>
              </a:rPr>
              <a:t>最早提出母函数的人是法国数学家</a:t>
            </a:r>
            <a:r>
              <a:rPr lang="en-US" altLang="zh-CN" sz="1200" b="0" i="0" kern="1200" dirty="0" err="1">
                <a:solidFill>
                  <a:schemeClr val="tx1"/>
                </a:solidFill>
                <a:effectLst/>
                <a:latin typeface="Times New Roman" panose="02020603050405020304" pitchFamily="18" charset="0"/>
                <a:ea typeface="宋体" panose="02010600030101010101" pitchFamily="2" charset="-122"/>
                <a:cs typeface="+mn-cs"/>
              </a:rPr>
              <a:t>LaplaceP.S</a:t>
            </a:r>
            <a:r>
              <a:rPr lang="en-US" altLang="zh-CN" sz="1200" b="0" i="0" kern="1200" dirty="0">
                <a:solidFill>
                  <a:schemeClr val="tx1"/>
                </a:solidFill>
                <a:effectLst/>
                <a:latin typeface="Times New Roman" panose="02020603050405020304" pitchFamily="18" charset="0"/>
                <a:ea typeface="宋体" panose="02010600030101010101" pitchFamily="2" charset="-122"/>
                <a:cs typeface="+mn-cs"/>
              </a:rPr>
              <a:t>.</a:t>
            </a:r>
            <a:r>
              <a:rPr lang="zh-CN" altLang="en-US" sz="1200" b="0" i="0" kern="1200" dirty="0">
                <a:solidFill>
                  <a:schemeClr val="tx1"/>
                </a:solidFill>
                <a:effectLst/>
                <a:latin typeface="Times New Roman" panose="02020603050405020304" pitchFamily="18" charset="0"/>
                <a:ea typeface="宋体" panose="02010600030101010101" pitchFamily="2" charset="-122"/>
                <a:cs typeface="+mn-cs"/>
              </a:rPr>
              <a:t>在其</a:t>
            </a:r>
            <a:r>
              <a:rPr lang="en-US" altLang="zh-CN" sz="1200" b="0" i="0" kern="1200" dirty="0">
                <a:solidFill>
                  <a:schemeClr val="tx1"/>
                </a:solidFill>
                <a:effectLst/>
                <a:latin typeface="Times New Roman" panose="02020603050405020304" pitchFamily="18" charset="0"/>
                <a:ea typeface="宋体" panose="02010600030101010101" pitchFamily="2" charset="-122"/>
                <a:cs typeface="+mn-cs"/>
              </a:rPr>
              <a:t>1812</a:t>
            </a:r>
            <a:r>
              <a:rPr lang="zh-CN" altLang="en-US" sz="1200" b="0" i="0" kern="1200" dirty="0">
                <a:solidFill>
                  <a:schemeClr val="tx1"/>
                </a:solidFill>
                <a:effectLst/>
                <a:latin typeface="Times New Roman" panose="02020603050405020304" pitchFamily="18" charset="0"/>
                <a:ea typeface="宋体" panose="02010600030101010101" pitchFamily="2" charset="-122"/>
                <a:cs typeface="+mn-cs"/>
              </a:rPr>
              <a:t>年出版的</a:t>
            </a:r>
            <a:r>
              <a:rPr lang="en-US" altLang="zh-CN" sz="1200" b="0" i="0" kern="1200" dirty="0">
                <a:solidFill>
                  <a:schemeClr val="tx1"/>
                </a:solidFill>
                <a:effectLst/>
                <a:latin typeface="Times New Roman" panose="02020603050405020304" pitchFamily="18" charset="0"/>
                <a:ea typeface="宋体" panose="02010600030101010101" pitchFamily="2" charset="-122"/>
                <a:cs typeface="+mn-cs"/>
              </a:rPr>
              <a:t>《</a:t>
            </a:r>
            <a:r>
              <a:rPr lang="zh-CN" altLang="en-US" sz="1200" b="0" i="0" kern="1200" dirty="0">
                <a:solidFill>
                  <a:schemeClr val="tx1"/>
                </a:solidFill>
                <a:effectLst/>
                <a:latin typeface="Times New Roman" panose="02020603050405020304" pitchFamily="18" charset="0"/>
                <a:ea typeface="宋体" panose="02010600030101010101" pitchFamily="2" charset="-122"/>
                <a:cs typeface="+mn-cs"/>
              </a:rPr>
              <a:t>概率的分析理论</a:t>
            </a:r>
            <a:r>
              <a:rPr lang="en-US" altLang="zh-CN" sz="1200" b="0" i="0" kern="1200" dirty="0">
                <a:solidFill>
                  <a:schemeClr val="tx1"/>
                </a:solidFill>
                <a:effectLst/>
                <a:latin typeface="Times New Roman" panose="02020603050405020304" pitchFamily="18" charset="0"/>
                <a:ea typeface="宋体" panose="02010600030101010101" pitchFamily="2" charset="-122"/>
                <a:cs typeface="+mn-cs"/>
              </a:rPr>
              <a:t>》</a:t>
            </a:r>
            <a:r>
              <a:rPr lang="zh-CN" altLang="en-US" sz="1200" b="0" i="0" kern="1200" dirty="0">
                <a:solidFill>
                  <a:schemeClr val="tx1"/>
                </a:solidFill>
                <a:effectLst/>
                <a:latin typeface="Times New Roman" panose="02020603050405020304" pitchFamily="18" charset="0"/>
                <a:ea typeface="宋体" panose="02010600030101010101" pitchFamily="2" charset="-122"/>
                <a:cs typeface="+mn-cs"/>
              </a:rPr>
              <a:t>中明确提出“</a:t>
            </a:r>
            <a:r>
              <a:rPr lang="zh-CN" altLang="en-US" sz="1200" b="0" i="0" u="none" strike="noStrike" kern="1200" dirty="0">
                <a:solidFill>
                  <a:schemeClr val="tx1"/>
                </a:solidFill>
                <a:effectLst/>
                <a:latin typeface="Times New Roman" panose="02020603050405020304" pitchFamily="18" charset="0"/>
                <a:ea typeface="宋体" panose="02010600030101010101" pitchFamily="2" charset="-122"/>
                <a:cs typeface="+mn-cs"/>
                <a:hlinkClick r:id="rId3"/>
              </a:rPr>
              <a:t>生成函数</a:t>
            </a:r>
            <a:r>
              <a:rPr lang="zh-CN" altLang="en-US" sz="1200" b="0" i="0" kern="1200" dirty="0">
                <a:solidFill>
                  <a:schemeClr val="tx1"/>
                </a:solidFill>
                <a:effectLst/>
                <a:latin typeface="Times New Roman" panose="02020603050405020304" pitchFamily="18" charset="0"/>
                <a:ea typeface="宋体" panose="02010600030101010101" pitchFamily="2" charset="-122"/>
                <a:cs typeface="+mn-cs"/>
              </a:rPr>
              <a:t>的计算”，书中对生成函数思想奠基人</a:t>
            </a:r>
            <a:r>
              <a:rPr lang="en-US" altLang="zh-CN" sz="1200" b="0" i="0" kern="1200" dirty="0">
                <a:solidFill>
                  <a:schemeClr val="tx1"/>
                </a:solidFill>
                <a:effectLst/>
                <a:latin typeface="Times New Roman" panose="02020603050405020304" pitchFamily="18" charset="0"/>
                <a:ea typeface="宋体" panose="02010600030101010101" pitchFamily="2" charset="-122"/>
                <a:cs typeface="+mn-cs"/>
              </a:rPr>
              <a:t>——Euler L</a:t>
            </a:r>
            <a:r>
              <a:rPr lang="zh-CN" altLang="en-US" sz="1200" b="0" i="0" kern="1200" dirty="0">
                <a:solidFill>
                  <a:schemeClr val="tx1"/>
                </a:solidFill>
                <a:effectLst/>
                <a:latin typeface="Times New Roman" panose="02020603050405020304" pitchFamily="18" charset="0"/>
                <a:ea typeface="宋体" panose="02010600030101010101" pitchFamily="2" charset="-122"/>
                <a:cs typeface="+mn-cs"/>
              </a:rPr>
              <a:t>在</a:t>
            </a:r>
            <a:r>
              <a:rPr lang="en-US" altLang="zh-CN" sz="1200" b="0" i="0" kern="1200" dirty="0">
                <a:solidFill>
                  <a:schemeClr val="tx1"/>
                </a:solidFill>
                <a:effectLst/>
                <a:latin typeface="Times New Roman" panose="02020603050405020304" pitchFamily="18" charset="0"/>
                <a:ea typeface="宋体" panose="02010600030101010101" pitchFamily="2" charset="-122"/>
                <a:cs typeface="+mn-cs"/>
              </a:rPr>
              <a:t>18</a:t>
            </a:r>
            <a:r>
              <a:rPr lang="zh-CN" altLang="en-US" sz="1200" b="0" i="0" kern="1200" dirty="0">
                <a:solidFill>
                  <a:schemeClr val="tx1"/>
                </a:solidFill>
                <a:effectLst/>
                <a:latin typeface="Times New Roman" panose="02020603050405020304" pitchFamily="18" charset="0"/>
                <a:ea typeface="宋体" panose="02010600030101010101" pitchFamily="2" charset="-122"/>
                <a:cs typeface="+mn-cs"/>
              </a:rPr>
              <a:t>世纪对自然数的分解与合成的研究做了延伸与发展。生成函数的理论由此基本建立。</a:t>
            </a:r>
            <a:endParaRPr lang="zh-CN" altLang="en-US" dirty="0"/>
          </a:p>
        </p:txBody>
      </p:sp>
      <p:sp>
        <p:nvSpPr>
          <p:cNvPr id="4" name="灯片编号占位符 3"/>
          <p:cNvSpPr>
            <a:spLocks noGrp="1"/>
          </p:cNvSpPr>
          <p:nvPr>
            <p:ph type="sldNum" sz="quarter" idx="10"/>
          </p:nvPr>
        </p:nvSpPr>
        <p:spPr/>
        <p:txBody>
          <a:bodyPr/>
          <a:lstStyle/>
          <a:p>
            <a:pPr>
              <a:defRPr/>
            </a:pPr>
            <a:fld id="{7FBC6993-73BD-485B-A85C-67E84995AB9C}" type="slidenum">
              <a:rPr lang="en-US" altLang="zh-CN"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母函数的思想很简单</a:t>
            </a:r>
            <a:r>
              <a:rPr lang="en-US" altLang="zh-CN" dirty="0"/>
              <a:t>----</a:t>
            </a:r>
            <a:r>
              <a:rPr lang="zh-CN" altLang="en-US" dirty="0"/>
              <a:t>就是把离散数列和幂级数意义对应起来，把离散数列间的相互组合关系对应成幂级数间的运算关系，最后由幂级数形式来确定离散数列的构造。</a:t>
            </a:r>
            <a:endParaRPr lang="zh-CN" altLang="en-US" dirty="0"/>
          </a:p>
        </p:txBody>
      </p:sp>
      <p:sp>
        <p:nvSpPr>
          <p:cNvPr id="4" name="灯片编号占位符 3"/>
          <p:cNvSpPr>
            <a:spLocks noGrp="1"/>
          </p:cNvSpPr>
          <p:nvPr>
            <p:ph type="sldNum" sz="quarter" idx="10"/>
          </p:nvPr>
        </p:nvSpPr>
        <p:spPr/>
        <p:txBody>
          <a:bodyPr/>
          <a:lstStyle/>
          <a:p>
            <a:pPr>
              <a:defRPr/>
            </a:pPr>
            <a:fld id="{7FBC6993-73BD-485B-A85C-67E84995AB9C}" type="slidenum">
              <a:rPr lang="en-US" altLang="zh-CN"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7FBC6993-73BD-485B-A85C-67E84995AB9C}"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76.xml"/><Relationship Id="rId7" Type="http://schemas.openxmlformats.org/officeDocument/2006/relationships/image" Target="../media/image3.png"/><Relationship Id="rId6" Type="http://schemas.openxmlformats.org/officeDocument/2006/relationships/tags" Target="../tags/tag75.xml"/><Relationship Id="rId5" Type="http://schemas.openxmlformats.org/officeDocument/2006/relationships/image" Target="../media/image2.png"/><Relationship Id="rId4" Type="http://schemas.openxmlformats.org/officeDocument/2006/relationships/tags" Target="../tags/tag74.xml"/><Relationship Id="rId3" Type="http://schemas.openxmlformats.org/officeDocument/2006/relationships/image" Target="../media/image1.png"/><Relationship Id="rId2" Type="http://schemas.openxmlformats.org/officeDocument/2006/relationships/tags" Target="../tags/tag73.xml"/><Relationship Id="rId19" Type="http://schemas.openxmlformats.org/officeDocument/2006/relationships/tags" Target="../tags/tag85.xml"/><Relationship Id="rId18" Type="http://schemas.openxmlformats.org/officeDocument/2006/relationships/tags" Target="../tags/tag84.xml"/><Relationship Id="rId17" Type="http://schemas.openxmlformats.org/officeDocument/2006/relationships/tags" Target="../tags/tag83.xml"/><Relationship Id="rId16" Type="http://schemas.openxmlformats.org/officeDocument/2006/relationships/tags" Target="../tags/tag82.xml"/><Relationship Id="rId15" Type="http://schemas.openxmlformats.org/officeDocument/2006/relationships/tags" Target="../tags/tag81.xml"/><Relationship Id="rId14" Type="http://schemas.openxmlformats.org/officeDocument/2006/relationships/tags" Target="../tags/tag80.xml"/><Relationship Id="rId13" Type="http://schemas.openxmlformats.org/officeDocument/2006/relationships/tags" Target="../tags/tag79.xml"/><Relationship Id="rId12" Type="http://schemas.openxmlformats.org/officeDocument/2006/relationships/tags" Target="../tags/tag78.xml"/><Relationship Id="rId11" Type="http://schemas.openxmlformats.org/officeDocument/2006/relationships/image" Target="../media/image5.png"/><Relationship Id="rId10" Type="http://schemas.openxmlformats.org/officeDocument/2006/relationships/tags" Target="../tags/tag7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image" Target="../media/image7.png"/><Relationship Id="rId4" Type="http://schemas.openxmlformats.org/officeDocument/2006/relationships/tags" Target="../tags/tag87.xml"/><Relationship Id="rId3" Type="http://schemas.openxmlformats.org/officeDocument/2006/relationships/image" Target="../media/image6.png"/><Relationship Id="rId2" Type="http://schemas.openxmlformats.org/officeDocument/2006/relationships/tags" Target="../tags/tag86.xml"/><Relationship Id="rId10" Type="http://schemas.openxmlformats.org/officeDocument/2006/relationships/tags" Target="../tags/tag92.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image" Target="../media/image9.png"/><Relationship Id="rId7" Type="http://schemas.openxmlformats.org/officeDocument/2006/relationships/tags" Target="../tags/tag96.xml"/><Relationship Id="rId6" Type="http://schemas.openxmlformats.org/officeDocument/2006/relationships/image" Target="../media/image8.png"/><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image" Target="../media/image1.png"/><Relationship Id="rId2" Type="http://schemas.openxmlformats.org/officeDocument/2006/relationships/tags" Target="../tags/tag93.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image" Target="../media/image7.png"/><Relationship Id="rId4" Type="http://schemas.openxmlformats.org/officeDocument/2006/relationships/tags" Target="../tags/tag103.xml"/><Relationship Id="rId3" Type="http://schemas.openxmlformats.org/officeDocument/2006/relationships/image" Target="../media/image6.png"/><Relationship Id="rId2" Type="http://schemas.openxmlformats.org/officeDocument/2006/relationships/tags" Target="../tags/tag102.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image" Target="../media/image7.png"/><Relationship Id="rId4" Type="http://schemas.openxmlformats.org/officeDocument/2006/relationships/tags" Target="../tags/tag111.xml"/><Relationship Id="rId3" Type="http://schemas.openxmlformats.org/officeDocument/2006/relationships/image" Target="../media/image6.png"/><Relationship Id="rId2" Type="http://schemas.openxmlformats.org/officeDocument/2006/relationships/tags" Target="../tags/tag11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image" Target="../media/image11.png"/><Relationship Id="rId6" Type="http://schemas.openxmlformats.org/officeDocument/2006/relationships/tags" Target="../tags/tag122.xml"/><Relationship Id="rId5" Type="http://schemas.openxmlformats.org/officeDocument/2006/relationships/image" Target="../media/image10.png"/><Relationship Id="rId4" Type="http://schemas.openxmlformats.org/officeDocument/2006/relationships/tags" Target="../tags/tag121.xml"/><Relationship Id="rId3" Type="http://schemas.openxmlformats.org/officeDocument/2006/relationships/image" Target="../media/image1.png"/><Relationship Id="rId2" Type="http://schemas.openxmlformats.org/officeDocument/2006/relationships/tags" Target="../tags/tag120.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image" Target="../media/image7.png"/><Relationship Id="rId4" Type="http://schemas.openxmlformats.org/officeDocument/2006/relationships/tags" Target="../tags/tag131.xml"/><Relationship Id="rId3" Type="http://schemas.openxmlformats.org/officeDocument/2006/relationships/image" Target="../media/image6.png"/><Relationship Id="rId2" Type="http://schemas.openxmlformats.org/officeDocument/2006/relationships/tags" Target="../tags/tag130.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image" Target="../media/image7.png"/><Relationship Id="rId4" Type="http://schemas.openxmlformats.org/officeDocument/2006/relationships/tags" Target="../tags/tag139.xml"/><Relationship Id="rId3" Type="http://schemas.openxmlformats.org/officeDocument/2006/relationships/image" Target="../media/image6.png"/><Relationship Id="rId2" Type="http://schemas.openxmlformats.org/officeDocument/2006/relationships/tags" Target="../tags/tag138.xml"/><Relationship Id="rId10" Type="http://schemas.openxmlformats.org/officeDocument/2006/relationships/tags" Target="../tags/tag14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image" Target="../media/image7.png"/><Relationship Id="rId4" Type="http://schemas.openxmlformats.org/officeDocument/2006/relationships/tags" Target="../tags/tag146.xml"/><Relationship Id="rId3" Type="http://schemas.openxmlformats.org/officeDocument/2006/relationships/image" Target="../media/image6.png"/><Relationship Id="rId2" Type="http://schemas.openxmlformats.org/officeDocument/2006/relationships/tags" Target="../tags/tag145.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tags" Target="../tags/tag154.xml"/><Relationship Id="rId7" Type="http://schemas.openxmlformats.org/officeDocument/2006/relationships/image" Target="../media/image13.png"/><Relationship Id="rId6" Type="http://schemas.openxmlformats.org/officeDocument/2006/relationships/tags" Target="../tags/tag153.xml"/><Relationship Id="rId5" Type="http://schemas.openxmlformats.org/officeDocument/2006/relationships/image" Target="../media/image12.png"/><Relationship Id="rId4" Type="http://schemas.openxmlformats.org/officeDocument/2006/relationships/tags" Target="../tags/tag152.xml"/><Relationship Id="rId3" Type="http://schemas.openxmlformats.org/officeDocument/2006/relationships/image" Target="../media/image1.png"/><Relationship Id="rId2" Type="http://schemas.openxmlformats.org/officeDocument/2006/relationships/tags" Target="../tags/tag151.xml"/><Relationship Id="rId17" Type="http://schemas.openxmlformats.org/officeDocument/2006/relationships/tags" Target="../tags/tag162.xml"/><Relationship Id="rId16" Type="http://schemas.openxmlformats.org/officeDocument/2006/relationships/tags" Target="../tags/tag161.xml"/><Relationship Id="rId15" Type="http://schemas.openxmlformats.org/officeDocument/2006/relationships/tags" Target="../tags/tag160.xml"/><Relationship Id="rId14" Type="http://schemas.openxmlformats.org/officeDocument/2006/relationships/tags" Target="../tags/tag159.xml"/><Relationship Id="rId13" Type="http://schemas.openxmlformats.org/officeDocument/2006/relationships/tags" Target="../tags/tag158.xml"/><Relationship Id="rId12" Type="http://schemas.openxmlformats.org/officeDocument/2006/relationships/tags" Target="../tags/tag15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image" Target="../media/image7.png"/><Relationship Id="rId4" Type="http://schemas.openxmlformats.org/officeDocument/2006/relationships/tags" Target="../tags/tag164.xml"/><Relationship Id="rId3" Type="http://schemas.openxmlformats.org/officeDocument/2006/relationships/image" Target="../media/image6.png"/><Relationship Id="rId2" Type="http://schemas.openxmlformats.org/officeDocument/2006/relationships/tags" Target="../tags/tag163.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tags" Target="../tags/tag173.xml"/><Relationship Id="rId7" Type="http://schemas.openxmlformats.org/officeDocument/2006/relationships/tags" Target="../tags/tag172.xml"/><Relationship Id="rId6" Type="http://schemas.openxmlformats.org/officeDocument/2006/relationships/tags" Target="../tags/tag171.xml"/><Relationship Id="rId5" Type="http://schemas.openxmlformats.org/officeDocument/2006/relationships/image" Target="../media/image7.png"/><Relationship Id="rId4" Type="http://schemas.openxmlformats.org/officeDocument/2006/relationships/tags" Target="../tags/tag170.xml"/><Relationship Id="rId3" Type="http://schemas.openxmlformats.org/officeDocument/2006/relationships/image" Target="../media/image6.png"/><Relationship Id="rId2" Type="http://schemas.openxmlformats.org/officeDocument/2006/relationships/tags" Target="../tags/tag169.xml"/><Relationship Id="rId11" Type="http://schemas.openxmlformats.org/officeDocument/2006/relationships/tags" Target="../tags/tag176.xml"/><Relationship Id="rId10" Type="http://schemas.openxmlformats.org/officeDocument/2006/relationships/tags" Target="../tags/tag175.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image" Target="../media/image7.png"/><Relationship Id="rId3" Type="http://schemas.openxmlformats.org/officeDocument/2006/relationships/tags" Target="../tags/tag178.xml"/><Relationship Id="rId2" Type="http://schemas.openxmlformats.org/officeDocument/2006/relationships/tags" Target="../tags/tag177.xml"/><Relationship Id="rId10" Type="http://schemas.openxmlformats.org/officeDocument/2006/relationships/tags" Target="../tags/tag18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91.xml"/><Relationship Id="rId8" Type="http://schemas.openxmlformats.org/officeDocument/2006/relationships/tags" Target="../tags/tag190.xml"/><Relationship Id="rId7" Type="http://schemas.openxmlformats.org/officeDocument/2006/relationships/tags" Target="../tags/tag189.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image" Target="../media/image7.png"/><Relationship Id="rId3" Type="http://schemas.openxmlformats.org/officeDocument/2006/relationships/tags" Target="../tags/tag186.xml"/><Relationship Id="rId2" Type="http://schemas.openxmlformats.org/officeDocument/2006/relationships/tags" Target="../tags/tag185.xml"/><Relationship Id="rId10" Type="http://schemas.openxmlformats.org/officeDocument/2006/relationships/tags" Target="../tags/tag192.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image" Target="../media/image6.png"/><Relationship Id="rId3" Type="http://schemas.openxmlformats.org/officeDocument/2006/relationships/tags" Target="../tags/tag194.xml"/><Relationship Id="rId2" Type="http://schemas.openxmlformats.org/officeDocument/2006/relationships/tags" Target="../tags/tag193.xml"/><Relationship Id="rId10" Type="http://schemas.openxmlformats.org/officeDocument/2006/relationships/tags" Target="../tags/tag200.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tags" Target="../tags/tag206.xml"/><Relationship Id="rId7" Type="http://schemas.openxmlformats.org/officeDocument/2006/relationships/tags" Target="../tags/tag205.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image" Target="../media/image7.png"/><Relationship Id="rId3" Type="http://schemas.openxmlformats.org/officeDocument/2006/relationships/tags" Target="../tags/tag202.xml"/><Relationship Id="rId2" Type="http://schemas.openxmlformats.org/officeDocument/2006/relationships/tags" Target="../tags/tag201.xml"/><Relationship Id="rId12" Type="http://schemas.openxmlformats.org/officeDocument/2006/relationships/tags" Target="../tags/tag210.xml"/><Relationship Id="rId11" Type="http://schemas.openxmlformats.org/officeDocument/2006/relationships/tags" Target="../tags/tag209.xml"/><Relationship Id="rId10" Type="http://schemas.openxmlformats.org/officeDocument/2006/relationships/tags" Target="../tags/tag208.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217.xml"/><Relationship Id="rId8" Type="http://schemas.openxmlformats.org/officeDocument/2006/relationships/tags" Target="../tags/tag216.xml"/><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image" Target="../media/image6.png"/><Relationship Id="rId2" Type="http://schemas.openxmlformats.org/officeDocument/2006/relationships/tags" Target="../tags/tag211.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7" name="日期占位符 3"/>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3"/>
            </p:custDataLst>
          </p:nvPr>
        </p:nvSpPr>
        <p:spPr/>
        <p:txBody>
          <a:bodyPr/>
          <a:lstStyle/>
          <a:p>
            <a:endParaRPr lang="zh-CN" altLang="en-US"/>
          </a:p>
        </p:txBody>
      </p:sp>
      <p:sp>
        <p:nvSpPr>
          <p:cNvPr id="9" name="灯片编号占位符 5"/>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
        <p:nvSpPr>
          <p:cNvPr id="3" name="任意多边形 55"/>
          <p:cNvSpPr/>
          <p:nvPr userDrawn="1">
            <p:custDataLst>
              <p:tags r:id="rId5"/>
            </p:custDataLst>
          </p:nvPr>
        </p:nvSpPr>
        <p:spPr>
          <a:xfrm>
            <a:off x="808355" y="2261235"/>
            <a:ext cx="923290" cy="1787525"/>
          </a:xfrm>
          <a:custGeom>
            <a:avLst/>
            <a:gdLst>
              <a:gd name="connsiteX0" fmla="*/ 6 w 1454"/>
              <a:gd name="connsiteY0" fmla="*/ 2815 h 2815"/>
              <a:gd name="connsiteX1" fmla="*/ 0 w 1454"/>
              <a:gd name="connsiteY1" fmla="*/ 345 h 2815"/>
              <a:gd name="connsiteX2" fmla="*/ 310 w 1454"/>
              <a:gd name="connsiteY2" fmla="*/ 0 h 2815"/>
              <a:gd name="connsiteX3" fmla="*/ 1454 w 1454"/>
              <a:gd name="connsiteY3" fmla="*/ 9 h 2815"/>
            </a:gdLst>
            <a:ahLst/>
            <a:cxnLst>
              <a:cxn ang="0">
                <a:pos x="connsiteX0" y="connsiteY0"/>
              </a:cxn>
              <a:cxn ang="0">
                <a:pos x="connsiteX1" y="connsiteY1"/>
              </a:cxn>
              <a:cxn ang="0">
                <a:pos x="connsiteX2" y="connsiteY2"/>
              </a:cxn>
              <a:cxn ang="0">
                <a:pos x="connsiteX3" y="connsiteY3"/>
              </a:cxn>
            </a:cxnLst>
            <a:rect l="l" t="t" r="r" b="b"/>
            <a:pathLst>
              <a:path w="1454" h="2815">
                <a:moveTo>
                  <a:pt x="6" y="2815"/>
                </a:moveTo>
                <a:lnTo>
                  <a:pt x="0" y="345"/>
                </a:lnTo>
                <a:cubicBezTo>
                  <a:pt x="0" y="154"/>
                  <a:pt x="138" y="0"/>
                  <a:pt x="310" y="0"/>
                </a:cubicBezTo>
                <a:lnTo>
                  <a:pt x="1454" y="9"/>
                </a:lnTo>
              </a:path>
            </a:pathLst>
          </a:custGeom>
          <a:noFill/>
          <a:ln w="19050">
            <a:solidFill>
              <a:schemeClr val="accent1">
                <a:alpha val="6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userDrawn="1">
            <p:custDataLst>
              <p:tags r:id="rId6"/>
            </p:custDataLst>
          </p:nvPr>
        </p:nvSpPr>
        <p:spPr>
          <a:xfrm flipH="1" flipV="1">
            <a:off x="3881120" y="2251710"/>
            <a:ext cx="158750" cy="396875"/>
          </a:xfrm>
          <a:custGeom>
            <a:avLst/>
            <a:gdLst/>
            <a:ahLst/>
            <a:cxnLst>
              <a:cxn ang="3">
                <a:pos x="hc" y="t"/>
              </a:cxn>
              <a:cxn ang="cd2">
                <a:pos x="l" y="vc"/>
              </a:cxn>
              <a:cxn ang="cd4">
                <a:pos x="hc" y="b"/>
              </a:cxn>
              <a:cxn ang="0">
                <a:pos x="r" y="vc"/>
              </a:cxn>
            </a:cxnLst>
            <a:rect l="l" t="t" r="r" b="b"/>
            <a:pathLst>
              <a:path w="466" h="1073">
                <a:moveTo>
                  <a:pt x="420" y="0"/>
                </a:moveTo>
                <a:lnTo>
                  <a:pt x="420" y="202"/>
                </a:lnTo>
                <a:cubicBezTo>
                  <a:pt x="264" y="275"/>
                  <a:pt x="197" y="399"/>
                  <a:pt x="218" y="575"/>
                </a:cubicBezTo>
                <a:lnTo>
                  <a:pt x="466" y="575"/>
                </a:lnTo>
                <a:lnTo>
                  <a:pt x="466" y="1073"/>
                </a:lnTo>
                <a:lnTo>
                  <a:pt x="0" y="1073"/>
                </a:lnTo>
                <a:lnTo>
                  <a:pt x="0" y="529"/>
                </a:lnTo>
                <a:cubicBezTo>
                  <a:pt x="21" y="280"/>
                  <a:pt x="161" y="104"/>
                  <a:pt x="420" y="0"/>
                </a:cubicBezTo>
                <a:close/>
              </a:path>
            </a:pathLst>
          </a:custGeom>
          <a:solidFill>
            <a:schemeClr val="accent1">
              <a:alpha val="80000"/>
            </a:schemeClr>
          </a:solidFill>
          <a:effectLst/>
        </p:spPr>
        <p:txBody>
          <a:bodyPr wrap="square" rtlCol="0">
            <a:noAutofit/>
          </a:bodyPr>
          <a:lstStyle/>
          <a:p>
            <a:endParaRPr lang="en-US" altLang="zh-CN" sz="19900">
              <a:solidFill>
                <a:schemeClr val="bg1">
                  <a:alpha val="65000"/>
                </a:schemeClr>
              </a:solidFill>
              <a:latin typeface="方正姚体" panose="02010601030101010101" charset="-122"/>
              <a:ea typeface="方正姚体" panose="02010601030101010101" charset="-122"/>
            </a:endParaRPr>
          </a:p>
        </p:txBody>
      </p:sp>
      <p:sp>
        <p:nvSpPr>
          <p:cNvPr id="6" name="文本框 5"/>
          <p:cNvSpPr txBox="1"/>
          <p:nvPr userDrawn="1">
            <p:custDataLst>
              <p:tags r:id="rId7"/>
            </p:custDataLst>
          </p:nvPr>
        </p:nvSpPr>
        <p:spPr>
          <a:xfrm flipH="1" flipV="1">
            <a:off x="4123690" y="2251710"/>
            <a:ext cx="153670" cy="396875"/>
          </a:xfrm>
          <a:custGeom>
            <a:avLst/>
            <a:gdLst/>
            <a:ahLst/>
            <a:cxnLst>
              <a:cxn ang="3">
                <a:pos x="hc" y="t"/>
              </a:cxn>
              <a:cxn ang="cd2">
                <a:pos x="l" y="vc"/>
              </a:cxn>
              <a:cxn ang="cd4">
                <a:pos x="hc" y="b"/>
              </a:cxn>
              <a:cxn ang="0">
                <a:pos x="r" y="vc"/>
              </a:cxn>
            </a:cxnLst>
            <a:rect l="l" t="t" r="r" b="b"/>
            <a:pathLst>
              <a:path w="451" h="1073">
                <a:moveTo>
                  <a:pt x="420" y="0"/>
                </a:moveTo>
                <a:lnTo>
                  <a:pt x="420" y="202"/>
                </a:lnTo>
                <a:cubicBezTo>
                  <a:pt x="264" y="316"/>
                  <a:pt x="192" y="440"/>
                  <a:pt x="202" y="575"/>
                </a:cubicBezTo>
                <a:lnTo>
                  <a:pt x="451" y="575"/>
                </a:lnTo>
                <a:lnTo>
                  <a:pt x="451" y="1073"/>
                </a:lnTo>
                <a:lnTo>
                  <a:pt x="0" y="1073"/>
                </a:lnTo>
                <a:lnTo>
                  <a:pt x="0" y="544"/>
                </a:lnTo>
                <a:cubicBezTo>
                  <a:pt x="10" y="306"/>
                  <a:pt x="150" y="124"/>
                  <a:pt x="420" y="0"/>
                </a:cubicBezTo>
                <a:close/>
              </a:path>
            </a:pathLst>
          </a:custGeom>
          <a:solidFill>
            <a:schemeClr val="accent1">
              <a:alpha val="80000"/>
            </a:schemeClr>
          </a:solidFill>
          <a:effectLst/>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19900">
              <a:solidFill>
                <a:schemeClr val="bg1">
                  <a:alpha val="65000"/>
                </a:schemeClr>
              </a:solidFill>
              <a:latin typeface="方正姚体" panose="02010601030101010101" charset="-122"/>
              <a:ea typeface="方正姚体" panose="02010601030101010101" charset="-122"/>
            </a:endParaRPr>
          </a:p>
        </p:txBody>
      </p:sp>
      <p:sp>
        <p:nvSpPr>
          <p:cNvPr id="11" name="文本框 10"/>
          <p:cNvSpPr txBox="1"/>
          <p:nvPr userDrawn="1">
            <p:custDataLst>
              <p:tags r:id="rId8"/>
            </p:custDataLst>
          </p:nvPr>
        </p:nvSpPr>
        <p:spPr>
          <a:xfrm flipV="1">
            <a:off x="878205" y="4321810"/>
            <a:ext cx="158750" cy="396875"/>
          </a:xfrm>
          <a:custGeom>
            <a:avLst/>
            <a:gdLst/>
            <a:ahLst/>
            <a:cxnLst>
              <a:cxn ang="3">
                <a:pos x="hc" y="t"/>
              </a:cxn>
              <a:cxn ang="cd2">
                <a:pos x="l" y="vc"/>
              </a:cxn>
              <a:cxn ang="cd4">
                <a:pos x="hc" y="b"/>
              </a:cxn>
              <a:cxn ang="0">
                <a:pos x="r" y="vc"/>
              </a:cxn>
            </a:cxnLst>
            <a:rect l="l" t="t" r="r" b="b"/>
            <a:pathLst>
              <a:path w="466" h="1073">
                <a:moveTo>
                  <a:pt x="420" y="0"/>
                </a:moveTo>
                <a:lnTo>
                  <a:pt x="420" y="202"/>
                </a:lnTo>
                <a:cubicBezTo>
                  <a:pt x="264" y="275"/>
                  <a:pt x="197" y="399"/>
                  <a:pt x="218" y="575"/>
                </a:cubicBezTo>
                <a:lnTo>
                  <a:pt x="466" y="575"/>
                </a:lnTo>
                <a:lnTo>
                  <a:pt x="466" y="1073"/>
                </a:lnTo>
                <a:lnTo>
                  <a:pt x="0" y="1073"/>
                </a:lnTo>
                <a:lnTo>
                  <a:pt x="0" y="529"/>
                </a:lnTo>
                <a:cubicBezTo>
                  <a:pt x="21" y="280"/>
                  <a:pt x="161" y="104"/>
                  <a:pt x="420" y="0"/>
                </a:cubicBezTo>
                <a:close/>
              </a:path>
            </a:pathLst>
          </a:custGeom>
          <a:solidFill>
            <a:schemeClr val="accent1">
              <a:alpha val="80000"/>
            </a:schemeClr>
          </a:solidFill>
          <a:effectLst/>
        </p:spPr>
        <p:txBody>
          <a:bodyPr wrap="square" rtlCol="0">
            <a:noAutofit/>
          </a:bodyPr>
          <a:lstStyle/>
          <a:p>
            <a:endParaRPr lang="en-US" altLang="zh-CN" sz="19900">
              <a:solidFill>
                <a:schemeClr val="bg1"/>
              </a:solidFill>
              <a:latin typeface="方正姚体" panose="02010601030101010101" charset="-122"/>
              <a:ea typeface="方正姚体" panose="02010601030101010101" charset="-122"/>
            </a:endParaRPr>
          </a:p>
        </p:txBody>
      </p:sp>
      <p:sp>
        <p:nvSpPr>
          <p:cNvPr id="12" name="文本框 11"/>
          <p:cNvSpPr txBox="1"/>
          <p:nvPr userDrawn="1">
            <p:custDataLst>
              <p:tags r:id="rId9"/>
            </p:custDataLst>
          </p:nvPr>
        </p:nvSpPr>
        <p:spPr>
          <a:xfrm flipV="1">
            <a:off x="640715" y="4321810"/>
            <a:ext cx="153670" cy="396875"/>
          </a:xfrm>
          <a:custGeom>
            <a:avLst/>
            <a:gdLst/>
            <a:ahLst/>
            <a:cxnLst>
              <a:cxn ang="3">
                <a:pos x="hc" y="t"/>
              </a:cxn>
              <a:cxn ang="cd2">
                <a:pos x="l" y="vc"/>
              </a:cxn>
              <a:cxn ang="cd4">
                <a:pos x="hc" y="b"/>
              </a:cxn>
              <a:cxn ang="0">
                <a:pos x="r" y="vc"/>
              </a:cxn>
            </a:cxnLst>
            <a:rect l="l" t="t" r="r" b="b"/>
            <a:pathLst>
              <a:path w="451" h="1073">
                <a:moveTo>
                  <a:pt x="420" y="0"/>
                </a:moveTo>
                <a:lnTo>
                  <a:pt x="420" y="202"/>
                </a:lnTo>
                <a:cubicBezTo>
                  <a:pt x="264" y="316"/>
                  <a:pt x="192" y="440"/>
                  <a:pt x="202" y="575"/>
                </a:cubicBezTo>
                <a:lnTo>
                  <a:pt x="451" y="575"/>
                </a:lnTo>
                <a:lnTo>
                  <a:pt x="451" y="1073"/>
                </a:lnTo>
                <a:lnTo>
                  <a:pt x="0" y="1073"/>
                </a:lnTo>
                <a:lnTo>
                  <a:pt x="0" y="544"/>
                </a:lnTo>
                <a:cubicBezTo>
                  <a:pt x="10" y="306"/>
                  <a:pt x="150" y="124"/>
                  <a:pt x="420" y="0"/>
                </a:cubicBezTo>
                <a:close/>
              </a:path>
            </a:pathLst>
          </a:custGeom>
          <a:solidFill>
            <a:schemeClr val="accent1">
              <a:alpha val="80000"/>
            </a:schemeClr>
          </a:solidFill>
          <a:effectLst/>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19900">
              <a:solidFill>
                <a:schemeClr val="bg1"/>
              </a:solidFill>
              <a:latin typeface="方正姚体" panose="02010601030101010101" charset="-122"/>
              <a:ea typeface="方正姚体" panose="02010601030101010101" charset="-122"/>
            </a:endParaRPr>
          </a:p>
        </p:txBody>
      </p:sp>
      <p:sp>
        <p:nvSpPr>
          <p:cNvPr id="13" name="任意多边形 1"/>
          <p:cNvSpPr/>
          <p:nvPr userDrawn="1">
            <p:custDataLst>
              <p:tags r:id="rId10"/>
            </p:custDataLst>
          </p:nvPr>
        </p:nvSpPr>
        <p:spPr>
          <a:xfrm flipH="1" flipV="1">
            <a:off x="3160395" y="2931160"/>
            <a:ext cx="922655" cy="1788795"/>
          </a:xfrm>
          <a:custGeom>
            <a:avLst/>
            <a:gdLst>
              <a:gd name="connsiteX0" fmla="*/ 6 w 1453"/>
              <a:gd name="connsiteY0" fmla="*/ 2817 h 2817"/>
              <a:gd name="connsiteX1" fmla="*/ 0 w 1453"/>
              <a:gd name="connsiteY1" fmla="*/ 347 h 2817"/>
              <a:gd name="connsiteX2" fmla="*/ 310 w 1453"/>
              <a:gd name="connsiteY2" fmla="*/ 2 h 2817"/>
              <a:gd name="connsiteX3" fmla="*/ 1453 w 1453"/>
              <a:gd name="connsiteY3" fmla="*/ 0 h 2817"/>
            </a:gdLst>
            <a:ahLst/>
            <a:cxnLst>
              <a:cxn ang="0">
                <a:pos x="connsiteX0" y="connsiteY0"/>
              </a:cxn>
              <a:cxn ang="0">
                <a:pos x="connsiteX1" y="connsiteY1"/>
              </a:cxn>
              <a:cxn ang="0">
                <a:pos x="connsiteX2" y="connsiteY2"/>
              </a:cxn>
              <a:cxn ang="0">
                <a:pos x="connsiteX3" y="connsiteY3"/>
              </a:cxn>
            </a:cxnLst>
            <a:rect l="l" t="t" r="r" b="b"/>
            <a:pathLst>
              <a:path w="1453" h="2817">
                <a:moveTo>
                  <a:pt x="6" y="2817"/>
                </a:moveTo>
                <a:lnTo>
                  <a:pt x="0" y="347"/>
                </a:lnTo>
                <a:cubicBezTo>
                  <a:pt x="0" y="156"/>
                  <a:pt x="138" y="2"/>
                  <a:pt x="310" y="2"/>
                </a:cubicBezTo>
                <a:lnTo>
                  <a:pt x="1453" y="0"/>
                </a:lnTo>
              </a:path>
            </a:pathLst>
          </a:custGeom>
          <a:noFill/>
          <a:ln w="19050">
            <a:solidFill>
              <a:schemeClr val="accent1">
                <a:alpha val="6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11"/>
            </p:custDataLst>
          </p:nvPr>
        </p:nvSpPr>
        <p:spPr>
          <a:xfrm>
            <a:off x="1404000" y="2628000"/>
            <a:ext cx="2134800" cy="921600"/>
          </a:xfrm>
        </p:spPr>
        <p:txBody>
          <a:bodyPr wrap="square" anchor="ctr">
            <a:normAutofit/>
          </a:bodyPr>
          <a:lstStyle>
            <a:lvl1pPr algn="ctr">
              <a:defRPr sz="5400">
                <a:solidFill>
                  <a:schemeClr val="tx1">
                    <a:alpha val="80000"/>
                  </a:schemeClr>
                </a:solidFill>
              </a:defRPr>
            </a:lvl1pPr>
          </a:lstStyle>
          <a:p>
            <a:r>
              <a:rPr lang="zh-CN" altLang="en-US" dirty="0"/>
              <a:t>标题</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图片 3" descr="背景"/>
          <p:cNvPicPr>
            <a:picLocks noChangeAspect="1"/>
          </p:cNvPicPr>
          <p:nvPr>
            <p:custDataLst>
              <p:tags r:id="rId2"/>
            </p:custDataLst>
          </p:nvPr>
        </p:nvPicPr>
        <p:blipFill>
          <a:blip r:embed="rId3"/>
          <a:stretch>
            <a:fillRect/>
          </a:stretch>
        </p:blipFill>
        <p:spPr>
          <a:xfrm>
            <a:off x="282" y="-6032"/>
            <a:ext cx="12191436" cy="6857683"/>
          </a:xfrm>
          <a:prstGeom prst="rect">
            <a:avLst/>
          </a:prstGeom>
        </p:spPr>
      </p:pic>
      <p:pic>
        <p:nvPicPr>
          <p:cNvPr id="5" name="图片 4" descr="封面页装饰"/>
          <p:cNvPicPr>
            <a:picLocks noChangeAspect="1"/>
          </p:cNvPicPr>
          <p:nvPr>
            <p:custDataLst>
              <p:tags r:id="rId4"/>
            </p:custDataLst>
          </p:nvPr>
        </p:nvPicPr>
        <p:blipFill>
          <a:blip r:embed="rId5"/>
          <a:stretch>
            <a:fillRect/>
          </a:stretch>
        </p:blipFill>
        <p:spPr>
          <a:xfrm>
            <a:off x="0" y="0"/>
            <a:ext cx="2030705" cy="1009638"/>
          </a:xfrm>
          <a:prstGeom prst="rect">
            <a:avLst/>
          </a:prstGeom>
        </p:spPr>
      </p:pic>
      <p:pic>
        <p:nvPicPr>
          <p:cNvPr id="6" name="图片 5" descr="1装饰3"/>
          <p:cNvPicPr>
            <a:picLocks noChangeAspect="1"/>
          </p:cNvPicPr>
          <p:nvPr>
            <p:custDataLst>
              <p:tags r:id="rId6"/>
            </p:custDataLst>
          </p:nvPr>
        </p:nvPicPr>
        <p:blipFill>
          <a:blip r:embed="rId7"/>
          <a:stretch>
            <a:fillRect/>
          </a:stretch>
        </p:blipFill>
        <p:spPr>
          <a:xfrm>
            <a:off x="0" y="5611495"/>
            <a:ext cx="1254757" cy="1252220"/>
          </a:xfrm>
          <a:prstGeom prst="rect">
            <a:avLst/>
          </a:prstGeom>
        </p:spPr>
      </p:pic>
      <p:pic>
        <p:nvPicPr>
          <p:cNvPr id="7" name="图片 6" descr="1装饰"/>
          <p:cNvPicPr>
            <a:picLocks noChangeAspect="1"/>
          </p:cNvPicPr>
          <p:nvPr>
            <p:custDataLst>
              <p:tags r:id="rId8"/>
            </p:custDataLst>
          </p:nvPr>
        </p:nvPicPr>
        <p:blipFill>
          <a:blip r:embed="rId9"/>
          <a:stretch>
            <a:fillRect/>
          </a:stretch>
        </p:blipFill>
        <p:spPr>
          <a:xfrm>
            <a:off x="4791075" y="2026493"/>
            <a:ext cx="7400925" cy="4831495"/>
          </a:xfrm>
          <a:prstGeom prst="rect">
            <a:avLst/>
          </a:prstGeom>
        </p:spPr>
      </p:pic>
      <p:pic>
        <p:nvPicPr>
          <p:cNvPr id="11" name="图片 10" descr="1装饰2"/>
          <p:cNvPicPr>
            <a:picLocks noChangeAspect="1"/>
          </p:cNvPicPr>
          <p:nvPr>
            <p:custDataLst>
              <p:tags r:id="rId10"/>
            </p:custDataLst>
          </p:nvPr>
        </p:nvPicPr>
        <p:blipFill>
          <a:blip r:embed="rId11"/>
          <a:stretch>
            <a:fillRect/>
          </a:stretch>
        </p:blipFill>
        <p:spPr>
          <a:xfrm>
            <a:off x="10250805" y="-24765"/>
            <a:ext cx="1941195" cy="3671639"/>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正圆 55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dirty="0"/>
          </a:p>
        </p:txBody>
      </p:sp>
      <p:sp>
        <p:nvSpPr>
          <p:cNvPr id="2" name="矩形: 圆角 17"/>
          <p:cNvSpPr/>
          <p:nvPr>
            <p:custDataLst>
              <p:tags r:id="rId15"/>
            </p:custDataLst>
          </p:nvPr>
        </p:nvSpPr>
        <p:spPr>
          <a:xfrm>
            <a:off x="342900" y="4872434"/>
            <a:ext cx="2573642" cy="471040"/>
          </a:xfrm>
          <a:prstGeom prst="roundRect">
            <a:avLst>
              <a:gd name="adj" fmla="val 9226"/>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dk1">
                  <a:lumMod val="75000"/>
                  <a:lumOff val="25000"/>
                </a:schemeClr>
              </a:solidFill>
              <a:latin typeface="Arial" panose="020B0604020202020204" pitchFamily="34" charset="0"/>
              <a:ea typeface="汉仪正圆 55简" panose="00020600040101010101" charset="-122"/>
            </a:endParaRPr>
          </a:p>
        </p:txBody>
      </p:sp>
      <p:sp>
        <p:nvSpPr>
          <p:cNvPr id="3" name="矩形 2"/>
          <p:cNvSpPr/>
          <p:nvPr>
            <p:custDataLst>
              <p:tags r:id="rId16"/>
            </p:custDataLst>
          </p:nvPr>
        </p:nvSpPr>
        <p:spPr>
          <a:xfrm>
            <a:off x="342900" y="3426508"/>
            <a:ext cx="2160803" cy="152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dirty="0">
              <a:solidFill>
                <a:schemeClr val="dk1">
                  <a:lumMod val="75000"/>
                  <a:lumOff val="25000"/>
                </a:schemeClr>
              </a:solidFill>
              <a:latin typeface="Arial" panose="020B0604020202020204" pitchFamily="34" charset="0"/>
              <a:ea typeface="汉仪正圆 55简" panose="00020600040101010101" charset="-122"/>
            </a:endParaRPr>
          </a:p>
        </p:txBody>
      </p:sp>
      <p:sp>
        <p:nvSpPr>
          <p:cNvPr id="8" name="标题 1"/>
          <p:cNvSpPr>
            <a:spLocks noGrp="1"/>
          </p:cNvSpPr>
          <p:nvPr>
            <p:ph type="ctrTitle" idx="4" hasCustomPrompt="1"/>
            <p:custDataLst>
              <p:tags r:id="rId17"/>
            </p:custDataLst>
          </p:nvPr>
        </p:nvSpPr>
        <p:spPr>
          <a:xfrm>
            <a:off x="342900" y="2095548"/>
            <a:ext cx="6696062" cy="1014730"/>
          </a:xfrm>
          <a:noFill/>
        </p:spPr>
        <p:txBody>
          <a:bodyPr vert="horz" wrap="square" lIns="0" tIns="38100" rIns="76200" bIns="38100" rtlCol="0" anchor="b" anchorCtr="0">
            <a:normAutofit/>
          </a:bodyPr>
          <a:lstStyle>
            <a:lvl1pPr marL="0" marR="0" algn="l" defTabSz="914400" rtl="0" eaLnBrk="1" fontAlgn="auto" latinLnBrk="0" hangingPunct="1">
              <a:lnSpc>
                <a:spcPct val="100000"/>
              </a:lnSpc>
              <a:spcBef>
                <a:spcPct val="0"/>
              </a:spcBef>
              <a:buClrTx/>
              <a:buSzTx/>
              <a:buFontTx/>
              <a:buNone/>
              <a:defRPr kumimoji="0" lang="zh-CN" altLang="en-US" sz="5600" b="1" i="0" u="none" strike="noStrike" kern="1200" cap="none" spc="0" normalizeH="0" baseline="0" noProof="1" dirty="0">
                <a:solidFill>
                  <a:schemeClr val="dk1">
                    <a:lumMod val="85000"/>
                    <a:lumOff val="15000"/>
                  </a:schemeClr>
                </a:solidFill>
                <a:uFillTx/>
                <a:latin typeface="Arial" panose="020B0604020202020204" pitchFamily="34" charset="0"/>
                <a:ea typeface="汉仪正圆 55简" panose="00020600040101010101" charset="-122"/>
                <a:cs typeface="+mn-cs"/>
              </a:defRPr>
            </a:lvl1pPr>
          </a:lstStyle>
          <a:p>
            <a:pPr lvl="0"/>
            <a:r>
              <a:rPr>
                <a:sym typeface="+mn-ea"/>
              </a:rPr>
              <a:t>编辑标题</a:t>
            </a:r>
            <a:endParaRPr>
              <a:sym typeface="+mn-ea"/>
            </a:endParaRPr>
          </a:p>
        </p:txBody>
      </p:sp>
      <p:sp>
        <p:nvSpPr>
          <p:cNvPr id="9" name="副标题 2"/>
          <p:cNvSpPr>
            <a:spLocks noGrp="1"/>
          </p:cNvSpPr>
          <p:nvPr>
            <p:ph type="subTitle" idx="5" hasCustomPrompt="1"/>
            <p:custDataLst>
              <p:tags r:id="rId18"/>
            </p:custDataLst>
          </p:nvPr>
        </p:nvSpPr>
        <p:spPr>
          <a:xfrm>
            <a:off x="342265" y="3650663"/>
            <a:ext cx="6696697" cy="849025"/>
          </a:xfrm>
          <a:noFill/>
        </p:spPr>
        <p:txBody>
          <a:bodyPr vert="horz" wrap="square" lIns="0" tIns="0" rIns="82550" bIns="0" rtlCol="0">
            <a:normAutofit/>
          </a:bodyPr>
          <a:lstStyle>
            <a:lvl1pPr marL="0" marR="0" indent="-228600" algn="l" defTabSz="914400" rtl="0" eaLnBrk="1" fontAlgn="auto" latinLnBrk="0" hangingPunct="1">
              <a:lnSpc>
                <a:spcPct val="160000"/>
              </a:lnSpc>
              <a:spcBef>
                <a:spcPts val="0"/>
              </a:spcBef>
              <a:spcAft>
                <a:spcPts val="1000"/>
              </a:spcAft>
              <a:buClrTx/>
              <a:buSzTx/>
              <a:buFontTx/>
              <a:buNone/>
              <a:defRPr kumimoji="0" lang="zh-CN" altLang="en-US" sz="1400" b="0" i="0" u="none" strike="noStrike" kern="1200" cap="none" spc="200" normalizeH="0" baseline="0" noProof="1" dirty="0">
                <a:solidFill>
                  <a:schemeClr val="dk1">
                    <a:lumMod val="50000"/>
                    <a:lumOff val="50000"/>
                  </a:schemeClr>
                </a:solidFill>
                <a:uFillTx/>
                <a:latin typeface="Arial" panose="020B0604020202020204" pitchFamily="34" charset="0"/>
                <a:ea typeface="汉仪正圆 55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10" name="文本占位符 3"/>
          <p:cNvSpPr>
            <a:spLocks noGrp="1"/>
          </p:cNvSpPr>
          <p:nvPr>
            <p:ph type="body" idx="6" hasCustomPrompt="1"/>
            <p:custDataLst>
              <p:tags r:id="rId19"/>
            </p:custDataLst>
          </p:nvPr>
        </p:nvSpPr>
        <p:spPr>
          <a:xfrm>
            <a:off x="342265" y="4872434"/>
            <a:ext cx="2573642" cy="471043"/>
          </a:xfrm>
          <a:noFill/>
        </p:spPr>
        <p:txBody>
          <a:bodyPr vert="horz" wrap="square" lIns="101600" tIns="0" rIns="82550" bIns="0" rtlCol="0" anchor="ctr" anchorCtr="1">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1800" b="0" i="0" u="none" strike="noStrike" kern="1200" cap="none" spc="0" normalizeH="0" baseline="0" noProof="1" dirty="0">
                <a:solidFill>
                  <a:schemeClr val="lt1">
                    <a:lumMod val="50000"/>
                  </a:schemeClr>
                </a:solidFill>
                <a:uFillTx/>
                <a:latin typeface="Arial" panose="020B0604020202020204" pitchFamily="34" charset="0"/>
                <a:ea typeface="汉仪正圆 55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正文页装饰1"/>
          <p:cNvPicPr>
            <a:picLocks noChangeAspect="1"/>
          </p:cNvPicPr>
          <p:nvPr>
            <p:custDataLst>
              <p:tags r:id="rId2"/>
            </p:custDataLst>
          </p:nvPr>
        </p:nvPicPr>
        <p:blipFill>
          <a:blip r:embed="rId3"/>
          <a:stretch>
            <a:fillRect/>
          </a:stretch>
        </p:blipFill>
        <p:spPr>
          <a:xfrm>
            <a:off x="0" y="0"/>
            <a:ext cx="2454025" cy="1819910"/>
          </a:xfrm>
          <a:prstGeom prst="rect">
            <a:avLst/>
          </a:prstGeom>
        </p:spPr>
      </p:pic>
      <p:pic>
        <p:nvPicPr>
          <p:cNvPr id="7" name="图片 6" descr="正文页装饰2"/>
          <p:cNvPicPr>
            <a:picLocks noChangeAspect="1"/>
          </p:cNvPicPr>
          <p:nvPr>
            <p:custDataLst>
              <p:tags r:id="rId4"/>
            </p:custDataLst>
          </p:nvPr>
        </p:nvPicPr>
        <p:blipFill>
          <a:blip r:embed="rId5"/>
          <a:stretch>
            <a:fillRect/>
          </a:stretch>
        </p:blipFill>
        <p:spPr>
          <a:xfrm>
            <a:off x="8769985" y="4703197"/>
            <a:ext cx="3422015" cy="2154790"/>
          </a:xfrm>
          <a:prstGeom prst="rect">
            <a:avLst/>
          </a:prstGeom>
        </p:spPr>
      </p:pic>
      <p:sp>
        <p:nvSpPr>
          <p:cNvPr id="2" name="标题 1"/>
          <p:cNvSpPr>
            <a:spLocks noGrp="1"/>
          </p:cNvSpPr>
          <p:nvPr>
            <p:ph type="title"/>
            <p:custDataLst>
              <p:tags r:id="rId6"/>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 55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7"/>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8" name="图片 7" descr="背景"/>
          <p:cNvPicPr>
            <a:picLocks noChangeAspect="1"/>
          </p:cNvPicPr>
          <p:nvPr>
            <p:custDataLst>
              <p:tags r:id="rId2"/>
            </p:custDataLst>
          </p:nvPr>
        </p:nvPicPr>
        <p:blipFill>
          <a:blip r:embed="rId3"/>
          <a:stretch>
            <a:fillRect/>
          </a:stretch>
        </p:blipFill>
        <p:spPr>
          <a:xfrm>
            <a:off x="0" y="804491"/>
            <a:ext cx="12192000" cy="6052874"/>
          </a:xfrm>
          <a:prstGeom prst="rect">
            <a:avLst/>
          </a:prstGeom>
        </p:spPr>
      </p:pic>
      <p:sp>
        <p:nvSpPr>
          <p:cNvPr id="7" name="文本框 6"/>
          <p:cNvSpPr txBox="1"/>
          <p:nvPr>
            <p:custDataLst>
              <p:tags r:id="rId4"/>
            </p:custDataLst>
          </p:nvPr>
        </p:nvSpPr>
        <p:spPr>
          <a:xfrm>
            <a:off x="2465070" y="-317"/>
            <a:ext cx="309880" cy="325062"/>
          </a:xfrm>
          <a:prstGeom prst="rect">
            <a:avLst/>
          </a:prstGeom>
          <a:noFill/>
        </p:spPr>
        <p:txBody>
          <a:bodyPr wrap="none" rtlCol="0">
            <a:normAutofit fontScale="87500" lnSpcReduction="10000"/>
          </a:bodyPr>
          <a:lstStyle/>
          <a:p>
            <a:endParaRPr lang="zh-CN" altLang="en-US">
              <a:solidFill>
                <a:schemeClr val="dk1"/>
              </a:solidFill>
            </a:endParaRPr>
          </a:p>
        </p:txBody>
      </p:sp>
      <p:pic>
        <p:nvPicPr>
          <p:cNvPr id="3" name="图片 2" descr="章节页装饰1"/>
          <p:cNvPicPr>
            <a:picLocks noChangeAspect="1"/>
          </p:cNvPicPr>
          <p:nvPr>
            <p:custDataLst>
              <p:tags r:id="rId5"/>
            </p:custDataLst>
          </p:nvPr>
        </p:nvPicPr>
        <p:blipFill>
          <a:blip r:embed="rId6"/>
          <a:stretch>
            <a:fillRect/>
          </a:stretch>
        </p:blipFill>
        <p:spPr>
          <a:xfrm>
            <a:off x="10735945" y="993140"/>
            <a:ext cx="431800" cy="2157734"/>
          </a:xfrm>
          <a:prstGeom prst="rect">
            <a:avLst/>
          </a:prstGeom>
        </p:spPr>
      </p:pic>
      <p:pic>
        <p:nvPicPr>
          <p:cNvPr id="2" name="图片 1" descr="章节页装饰2"/>
          <p:cNvPicPr>
            <a:picLocks noChangeAspect="1"/>
          </p:cNvPicPr>
          <p:nvPr>
            <p:custDataLst>
              <p:tags r:id="rId7"/>
            </p:custDataLst>
          </p:nvPr>
        </p:nvPicPr>
        <p:blipFill>
          <a:blip r:embed="rId8"/>
          <a:stretch>
            <a:fillRect/>
          </a:stretch>
        </p:blipFill>
        <p:spPr>
          <a:xfrm>
            <a:off x="445135" y="1078230"/>
            <a:ext cx="3271502" cy="2436495"/>
          </a:xfrm>
          <a:prstGeom prst="rect">
            <a:avLst/>
          </a:prstGeom>
        </p:spPr>
      </p:pic>
      <p:sp>
        <p:nvSpPr>
          <p:cNvPr id="4" name="日期占位符 3"/>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a:p>
        </p:txBody>
      </p:sp>
      <p:sp>
        <p:nvSpPr>
          <p:cNvPr id="9" name="标题 2"/>
          <p:cNvSpPr>
            <a:spLocks noGrp="1"/>
          </p:cNvSpPr>
          <p:nvPr>
            <p:ph type="ctrTitle" idx="1" hasCustomPrompt="1"/>
            <p:custDataLst>
              <p:tags r:id="rId12"/>
            </p:custDataLst>
          </p:nvPr>
        </p:nvSpPr>
        <p:spPr>
          <a:xfrm>
            <a:off x="4683307" y="2233148"/>
            <a:ext cx="6111693" cy="1340632"/>
          </a:xfrm>
          <a:noFill/>
          <a:ln>
            <a:noFill/>
          </a:ln>
        </p:spPr>
        <p:txBody>
          <a:bodyPr vert="horz" wrap="square" lIns="101600" tIns="38100" rIns="63500" bIns="38100" rtlCol="0" anchor="b" anchorCtr="0">
            <a:normAutofit/>
          </a:bodyPr>
          <a:lstStyle>
            <a:lvl1pPr marL="0" marR="0" algn="l" defTabSz="914400" rtl="0" eaLnBrk="1" fontAlgn="auto" latinLnBrk="0" hangingPunct="1">
              <a:lnSpc>
                <a:spcPct val="100000"/>
              </a:lnSpc>
              <a:spcBef>
                <a:spcPct val="0"/>
              </a:spcBef>
              <a:buClrTx/>
              <a:buSzTx/>
              <a:buFontTx/>
              <a:buNone/>
              <a:defRPr kumimoji="0" lang="zh-CN" altLang="en-US" sz="4400" b="1" i="0" u="none" strike="noStrike" kern="1200" cap="none" spc="300" normalizeH="0" baseline="0" noProof="1" dirty="0">
                <a:solidFill>
                  <a:schemeClr val="dk1">
                    <a:lumMod val="85000"/>
                    <a:lumOff val="15000"/>
                  </a:schemeClr>
                </a:solidFill>
                <a:uFillTx/>
                <a:latin typeface="Arial" panose="020B0604020202020204" pitchFamily="34" charset="0"/>
                <a:ea typeface="汉仪正圆 55简" panose="00020600040101010101" charset="-122"/>
                <a:cs typeface="+mn-cs"/>
              </a:defRPr>
            </a:lvl1pPr>
          </a:lstStyle>
          <a:p>
            <a:pPr lvl="0"/>
            <a:r>
              <a:rPr>
                <a:sym typeface="+mn-ea"/>
              </a:rPr>
              <a:t>编辑标题</a:t>
            </a:r>
            <a:endParaRPr>
              <a:sym typeface="+mn-ea"/>
            </a:endParaRPr>
          </a:p>
        </p:txBody>
      </p:sp>
      <p:sp>
        <p:nvSpPr>
          <p:cNvPr id="10" name="文本占位符 6"/>
          <p:cNvSpPr>
            <a:spLocks noGrp="1"/>
          </p:cNvSpPr>
          <p:nvPr>
            <p:ph type="body" idx="2" hasCustomPrompt="1"/>
            <p:custDataLst>
              <p:tags r:id="rId13"/>
            </p:custDataLst>
          </p:nvPr>
        </p:nvSpPr>
        <p:spPr>
          <a:xfrm>
            <a:off x="4683307" y="3476478"/>
            <a:ext cx="6111058" cy="1258717"/>
          </a:xfrm>
          <a:noFill/>
          <a:ln>
            <a:noFill/>
          </a:ln>
        </p:spPr>
        <p:txBody>
          <a:bodyPr vert="horz" wrap="square" lIns="101600" tIns="38100" rIns="63500" bIns="38100" rtlCol="0" anchor="t" anchorCtr="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300" normalizeH="0" baseline="0" noProof="1" dirty="0">
                <a:solidFill>
                  <a:schemeClr val="dk1">
                    <a:lumMod val="85000"/>
                    <a:lumOff val="15000"/>
                  </a:schemeClr>
                </a:solidFill>
                <a:uFillTx/>
                <a:latin typeface="Arial" panose="020B0604020202020204" pitchFamily="34" charset="0"/>
                <a:ea typeface="汉仪正圆 55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正文页装饰1"/>
          <p:cNvPicPr>
            <a:picLocks noChangeAspect="1"/>
          </p:cNvPicPr>
          <p:nvPr>
            <p:custDataLst>
              <p:tags r:id="rId2"/>
            </p:custDataLst>
          </p:nvPr>
        </p:nvPicPr>
        <p:blipFill>
          <a:blip r:embed="rId3"/>
          <a:stretch>
            <a:fillRect/>
          </a:stretch>
        </p:blipFill>
        <p:spPr>
          <a:xfrm>
            <a:off x="0" y="0"/>
            <a:ext cx="2454025" cy="1819910"/>
          </a:xfrm>
          <a:prstGeom prst="rect">
            <a:avLst/>
          </a:prstGeom>
        </p:spPr>
      </p:pic>
      <p:pic>
        <p:nvPicPr>
          <p:cNvPr id="8" name="图片 7" descr="正文页装饰2"/>
          <p:cNvPicPr>
            <a:picLocks noChangeAspect="1"/>
          </p:cNvPicPr>
          <p:nvPr>
            <p:custDataLst>
              <p:tags r:id="rId4"/>
            </p:custDataLst>
          </p:nvPr>
        </p:nvPicPr>
        <p:blipFill>
          <a:blip r:embed="rId5"/>
          <a:stretch>
            <a:fillRect/>
          </a:stretch>
        </p:blipFill>
        <p:spPr>
          <a:xfrm>
            <a:off x="8769985" y="4703197"/>
            <a:ext cx="3422015" cy="2154790"/>
          </a:xfrm>
          <a:prstGeom prst="rect">
            <a:avLst/>
          </a:prstGeom>
        </p:spPr>
      </p:pic>
      <p:sp>
        <p:nvSpPr>
          <p:cNvPr id="2" name="标题 1"/>
          <p:cNvSpPr>
            <a:spLocks noGrp="1"/>
          </p:cNvSpPr>
          <p:nvPr>
            <p:ph type="title"/>
            <p:custDataLst>
              <p:tags r:id="rId6"/>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 55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7"/>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8"/>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正圆 55简" panose="00020600040101010101" charset="-122"/>
              </a:defRPr>
            </a:lvl1pPr>
            <a:lvl2pPr eaLnBrk="1" fontAlgn="auto" latinLnBrk="0" hangingPunct="1">
              <a:defRPr sz="1600">
                <a:solidFill>
                  <a:schemeClr val="tx1"/>
                </a:solidFill>
                <a:latin typeface="Arial" panose="020B0604020202020204" pitchFamily="34" charset="0"/>
                <a:ea typeface="汉仪正圆 55简" panose="00020600040101010101" charset="-122"/>
              </a:defRPr>
            </a:lvl2pPr>
            <a:lvl3pPr eaLnBrk="1" fontAlgn="auto" latinLnBrk="0" hangingPunct="1">
              <a:defRPr sz="1600">
                <a:solidFill>
                  <a:schemeClr val="tx1"/>
                </a:solidFill>
                <a:latin typeface="Arial" panose="020B0604020202020204" pitchFamily="34" charset="0"/>
                <a:ea typeface="汉仪正圆 55简" panose="00020600040101010101" charset="-122"/>
              </a:defRPr>
            </a:lvl3pPr>
            <a:lvl4pPr eaLnBrk="1" fontAlgn="auto" latinLnBrk="0" hangingPunct="1">
              <a:defRPr sz="1600">
                <a:solidFill>
                  <a:schemeClr val="tx1"/>
                </a:solidFill>
                <a:latin typeface="Arial" panose="020B0604020202020204" pitchFamily="34" charset="0"/>
                <a:ea typeface="汉仪正圆 55简" panose="00020600040101010101" charset="-122"/>
              </a:defRPr>
            </a:lvl4pPr>
            <a:lvl5pPr eaLnBrk="1" fontAlgn="auto" latinLnBrk="0" hangingPunct="1">
              <a:defRPr sz="160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7" name="灯片编号占位符 6"/>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正文页装饰1"/>
          <p:cNvPicPr>
            <a:picLocks noChangeAspect="1"/>
          </p:cNvPicPr>
          <p:nvPr>
            <p:custDataLst>
              <p:tags r:id="rId2"/>
            </p:custDataLst>
          </p:nvPr>
        </p:nvPicPr>
        <p:blipFill>
          <a:blip r:embed="rId3"/>
          <a:stretch>
            <a:fillRect/>
          </a:stretch>
        </p:blipFill>
        <p:spPr>
          <a:xfrm>
            <a:off x="0" y="0"/>
            <a:ext cx="2454025" cy="1819910"/>
          </a:xfrm>
          <a:prstGeom prst="rect">
            <a:avLst/>
          </a:prstGeom>
        </p:spPr>
      </p:pic>
      <p:pic>
        <p:nvPicPr>
          <p:cNvPr id="10" name="图片 9" descr="正文页装饰2"/>
          <p:cNvPicPr>
            <a:picLocks noChangeAspect="1"/>
          </p:cNvPicPr>
          <p:nvPr>
            <p:custDataLst>
              <p:tags r:id="rId4"/>
            </p:custDataLst>
          </p:nvPr>
        </p:nvPicPr>
        <p:blipFill>
          <a:blip r:embed="rId5"/>
          <a:stretch>
            <a:fillRect/>
          </a:stretch>
        </p:blipFill>
        <p:spPr>
          <a:xfrm>
            <a:off x="8769985" y="4703197"/>
            <a:ext cx="3422015" cy="2154790"/>
          </a:xfrm>
          <a:prstGeom prst="rect">
            <a:avLst/>
          </a:prstGeom>
        </p:spPr>
      </p:pic>
      <p:sp>
        <p:nvSpPr>
          <p:cNvPr id="2" name="标题 1"/>
          <p:cNvSpPr>
            <a:spLocks noGrp="1"/>
          </p:cNvSpPr>
          <p:nvPr>
            <p:ph type="title"/>
            <p:custDataLst>
              <p:tags r:id="rId6"/>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 55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7"/>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正圆 55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8"/>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9"/>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正圆 55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0"/>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1"/>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9" name="灯片编号占位符 8"/>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背景"/>
          <p:cNvPicPr>
            <a:picLocks noChangeAspect="1"/>
          </p:cNvPicPr>
          <p:nvPr>
            <p:custDataLst>
              <p:tags r:id="rId2"/>
            </p:custDataLst>
          </p:nvPr>
        </p:nvPicPr>
        <p:blipFill>
          <a:blip r:embed="rId3"/>
          <a:stretch>
            <a:fillRect/>
          </a:stretch>
        </p:blipFill>
        <p:spPr>
          <a:xfrm>
            <a:off x="0" y="0"/>
            <a:ext cx="12192000" cy="6858000"/>
          </a:xfrm>
          <a:prstGeom prst="rect">
            <a:avLst/>
          </a:prstGeom>
        </p:spPr>
      </p:pic>
      <p:pic>
        <p:nvPicPr>
          <p:cNvPr id="6" name="图片 5" descr="目录页装饰1"/>
          <p:cNvPicPr>
            <a:picLocks noChangeAspect="1"/>
          </p:cNvPicPr>
          <p:nvPr>
            <p:custDataLst>
              <p:tags r:id="rId4"/>
            </p:custDataLst>
          </p:nvPr>
        </p:nvPicPr>
        <p:blipFill>
          <a:blip r:embed="rId5"/>
          <a:stretch>
            <a:fillRect/>
          </a:stretch>
        </p:blipFill>
        <p:spPr>
          <a:xfrm>
            <a:off x="0" y="3517485"/>
            <a:ext cx="5019676" cy="3340514"/>
          </a:xfrm>
          <a:prstGeom prst="rect">
            <a:avLst/>
          </a:prstGeom>
        </p:spPr>
      </p:pic>
      <p:pic>
        <p:nvPicPr>
          <p:cNvPr id="7" name="图片 6" descr="目录页装饰2"/>
          <p:cNvPicPr>
            <a:picLocks noChangeAspect="1"/>
          </p:cNvPicPr>
          <p:nvPr>
            <p:custDataLst>
              <p:tags r:id="rId6"/>
            </p:custDataLst>
          </p:nvPr>
        </p:nvPicPr>
        <p:blipFill>
          <a:blip r:embed="rId7"/>
          <a:stretch>
            <a:fillRect/>
          </a:stretch>
        </p:blipFill>
        <p:spPr>
          <a:xfrm>
            <a:off x="8768460" y="0"/>
            <a:ext cx="3423540" cy="3048635"/>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 55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正文页装饰1"/>
          <p:cNvPicPr>
            <a:picLocks noChangeAspect="1"/>
          </p:cNvPicPr>
          <p:nvPr>
            <p:custDataLst>
              <p:tags r:id="rId2"/>
            </p:custDataLst>
          </p:nvPr>
        </p:nvPicPr>
        <p:blipFill>
          <a:blip r:embed="rId3"/>
          <a:stretch>
            <a:fillRect/>
          </a:stretch>
        </p:blipFill>
        <p:spPr>
          <a:xfrm>
            <a:off x="0" y="0"/>
            <a:ext cx="2454025" cy="1819910"/>
          </a:xfrm>
          <a:prstGeom prst="rect">
            <a:avLst/>
          </a:prstGeom>
        </p:spPr>
      </p:pic>
      <p:pic>
        <p:nvPicPr>
          <p:cNvPr id="8" name="图片 7" descr="正文页装饰2"/>
          <p:cNvPicPr>
            <a:picLocks noChangeAspect="1"/>
          </p:cNvPicPr>
          <p:nvPr>
            <p:custDataLst>
              <p:tags r:id="rId4"/>
            </p:custDataLst>
          </p:nvPr>
        </p:nvPicPr>
        <p:blipFill>
          <a:blip r:embed="rId5"/>
          <a:stretch>
            <a:fillRect/>
          </a:stretch>
        </p:blipFill>
        <p:spPr>
          <a:xfrm>
            <a:off x="8769985" y="4703197"/>
            <a:ext cx="3422015" cy="2154790"/>
          </a:xfrm>
          <a:prstGeom prst="rect">
            <a:avLst/>
          </a:prstGeom>
        </p:spPr>
      </p:pic>
      <p:sp>
        <p:nvSpPr>
          <p:cNvPr id="2" name="标题 1"/>
          <p:cNvSpPr>
            <a:spLocks noGrp="1"/>
          </p:cNvSpPr>
          <p:nvPr>
            <p:ph type="title"/>
            <p:custDataLst>
              <p:tags r:id="rId6"/>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 55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7"/>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8"/>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正圆 55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dirty="0"/>
          </a:p>
        </p:txBody>
      </p:sp>
      <p:sp>
        <p:nvSpPr>
          <p:cNvPr id="7" name="灯片编号占位符 6"/>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正文页装饰1"/>
          <p:cNvPicPr>
            <a:picLocks noChangeAspect="1"/>
          </p:cNvPicPr>
          <p:nvPr>
            <p:custDataLst>
              <p:tags r:id="rId2"/>
            </p:custDataLst>
          </p:nvPr>
        </p:nvPicPr>
        <p:blipFill>
          <a:blip r:embed="rId3"/>
          <a:stretch>
            <a:fillRect/>
          </a:stretch>
        </p:blipFill>
        <p:spPr>
          <a:xfrm>
            <a:off x="0" y="0"/>
            <a:ext cx="2454025" cy="1819910"/>
          </a:xfrm>
          <a:prstGeom prst="rect">
            <a:avLst/>
          </a:prstGeom>
        </p:spPr>
      </p:pic>
      <p:pic>
        <p:nvPicPr>
          <p:cNvPr id="7" name="图片 6" descr="正文页装饰2"/>
          <p:cNvPicPr>
            <a:picLocks noChangeAspect="1"/>
          </p:cNvPicPr>
          <p:nvPr>
            <p:custDataLst>
              <p:tags r:id="rId4"/>
            </p:custDataLst>
          </p:nvPr>
        </p:nvPicPr>
        <p:blipFill>
          <a:blip r:embed="rId5"/>
          <a:stretch>
            <a:fillRect/>
          </a:stretch>
        </p:blipFill>
        <p:spPr>
          <a:xfrm>
            <a:off x="8769985" y="4703197"/>
            <a:ext cx="3422015" cy="2154790"/>
          </a:xfrm>
          <a:prstGeom prst="rect">
            <a:avLst/>
          </a:prstGeom>
        </p:spPr>
      </p:pic>
      <p:sp>
        <p:nvSpPr>
          <p:cNvPr id="2" name="竖排标题 1"/>
          <p:cNvSpPr>
            <a:spLocks noGrp="1"/>
          </p:cNvSpPr>
          <p:nvPr>
            <p:ph type="title" orient="vert"/>
            <p:custDataLst>
              <p:tags r:id="rId6"/>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正圆 55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7"/>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正圆 55简" panose="00020600040101010101" charset="-122"/>
              </a:defRPr>
            </a:lvl1pPr>
            <a:lvl2pPr indent="0" eaLnBrk="1" fontAlgn="auto" latinLnBrk="0" hangingPunct="1">
              <a:defRPr>
                <a:solidFill>
                  <a:schemeClr val="tx1"/>
                </a:solidFill>
                <a:latin typeface="Arial" panose="020B0604020202020204" pitchFamily="34" charset="0"/>
                <a:ea typeface="汉仪正圆 55简" panose="00020600040101010101" charset="-122"/>
              </a:defRPr>
            </a:lvl2pPr>
            <a:lvl3pPr indent="0" eaLnBrk="1" fontAlgn="auto" latinLnBrk="0" hangingPunct="1">
              <a:defRPr>
                <a:solidFill>
                  <a:schemeClr val="tx1"/>
                </a:solidFill>
                <a:latin typeface="Arial" panose="020B0604020202020204" pitchFamily="34" charset="0"/>
                <a:ea typeface="汉仪正圆 55简" panose="00020600040101010101" charset="-122"/>
              </a:defRPr>
            </a:lvl3pPr>
            <a:lvl4pPr indent="0" eaLnBrk="1" fontAlgn="auto" latinLnBrk="0" hangingPunct="1">
              <a:defRPr>
                <a:solidFill>
                  <a:schemeClr val="tx1"/>
                </a:solidFill>
                <a:latin typeface="Arial" panose="020B0604020202020204" pitchFamily="34" charset="0"/>
                <a:ea typeface="汉仪正圆 55简" panose="00020600040101010101" charset="-122"/>
              </a:defRPr>
            </a:lvl4pPr>
            <a:lvl5pPr indent="0" eaLnBrk="1" fontAlgn="auto" latinLnBrk="0" hangingPunct="1">
              <a:defRPr>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正文页装饰1"/>
          <p:cNvPicPr>
            <a:picLocks noChangeAspect="1"/>
          </p:cNvPicPr>
          <p:nvPr>
            <p:custDataLst>
              <p:tags r:id="rId2"/>
            </p:custDataLst>
          </p:nvPr>
        </p:nvPicPr>
        <p:blipFill>
          <a:blip r:embed="rId3"/>
          <a:stretch>
            <a:fillRect/>
          </a:stretch>
        </p:blipFill>
        <p:spPr>
          <a:xfrm>
            <a:off x="0" y="0"/>
            <a:ext cx="2454025" cy="1819910"/>
          </a:xfrm>
          <a:prstGeom prst="rect">
            <a:avLst/>
          </a:prstGeom>
        </p:spPr>
      </p:pic>
      <p:pic>
        <p:nvPicPr>
          <p:cNvPr id="2" name="图片 1" descr="正文页装饰2"/>
          <p:cNvPicPr>
            <a:picLocks noChangeAspect="1"/>
          </p:cNvPicPr>
          <p:nvPr>
            <p:custDataLst>
              <p:tags r:id="rId4"/>
            </p:custDataLst>
          </p:nvPr>
        </p:nvPicPr>
        <p:blipFill>
          <a:blip r:embed="rId5"/>
          <a:stretch>
            <a:fillRect/>
          </a:stretch>
        </p:blipFill>
        <p:spPr>
          <a:xfrm>
            <a:off x="8769985" y="4703197"/>
            <a:ext cx="3422015" cy="2154790"/>
          </a:xfrm>
          <a:prstGeom prst="rect">
            <a:avLst/>
          </a:prstGeom>
        </p:spPr>
      </p:pic>
      <p:sp>
        <p:nvSpPr>
          <p:cNvPr id="3" name="日期占位符 2"/>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9"/>
            </p:custDataLst>
          </p:nvPr>
        </p:nvSpPr>
        <p:spPr>
          <a:xfrm>
            <a:off x="669930" y="952508"/>
            <a:ext cx="10852237" cy="5388907"/>
          </a:xfrm>
        </p:spPr>
        <p:txBody>
          <a:bodyPr/>
          <a:lstStyle>
            <a:lvl1pPr>
              <a:defRPr>
                <a:solidFill>
                  <a:schemeClr val="tx1"/>
                </a:solidFill>
                <a:latin typeface="Arial" panose="020B0604020202020204" pitchFamily="34" charset="0"/>
                <a:ea typeface="汉仪正圆 55简" panose="00020600040101010101" charset="-122"/>
              </a:defRPr>
            </a:lvl1pPr>
            <a:lvl2pPr>
              <a:defRPr>
                <a:solidFill>
                  <a:schemeClr val="tx1"/>
                </a:solidFill>
                <a:latin typeface="Arial" panose="020B0604020202020204" pitchFamily="34" charset="0"/>
                <a:ea typeface="汉仪正圆 55简" panose="00020600040101010101" charset="-122"/>
              </a:defRPr>
            </a:lvl2pPr>
            <a:lvl3pPr>
              <a:defRPr>
                <a:solidFill>
                  <a:schemeClr val="tx1"/>
                </a:solidFill>
                <a:latin typeface="Arial" panose="020B0604020202020204" pitchFamily="34" charset="0"/>
                <a:ea typeface="汉仪正圆 55简" panose="00020600040101010101" charset="-122"/>
              </a:defRPr>
            </a:lvl3pPr>
            <a:lvl4pPr>
              <a:defRPr>
                <a:solidFill>
                  <a:schemeClr val="tx1"/>
                </a:solidFill>
                <a:latin typeface="Arial" panose="020B0604020202020204" pitchFamily="34" charset="0"/>
                <a:ea typeface="汉仪正圆 55简" panose="00020600040101010101" charset="-122"/>
              </a:defRPr>
            </a:lvl4pPr>
            <a:lvl5pPr>
              <a:defRPr>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7" name="图片 6" descr="背景"/>
          <p:cNvPicPr>
            <a:picLocks noChangeAspect="1"/>
          </p:cNvPicPr>
          <p:nvPr>
            <p:custDataLst>
              <p:tags r:id="rId2"/>
            </p:custDataLst>
          </p:nvPr>
        </p:nvPicPr>
        <p:blipFill>
          <a:blip r:embed="rId3"/>
          <a:stretch>
            <a:fillRect/>
          </a:stretch>
        </p:blipFill>
        <p:spPr>
          <a:xfrm>
            <a:off x="0" y="318"/>
            <a:ext cx="12192000" cy="6857683"/>
          </a:xfrm>
          <a:prstGeom prst="rect">
            <a:avLst/>
          </a:prstGeom>
        </p:spPr>
      </p:pic>
      <p:pic>
        <p:nvPicPr>
          <p:cNvPr id="6" name="图片 5" descr="结束页装饰2"/>
          <p:cNvPicPr>
            <a:picLocks noChangeAspect="1"/>
          </p:cNvPicPr>
          <p:nvPr>
            <p:custDataLst>
              <p:tags r:id="rId4"/>
            </p:custDataLst>
          </p:nvPr>
        </p:nvPicPr>
        <p:blipFill>
          <a:blip r:embed="rId5"/>
          <a:stretch>
            <a:fillRect/>
          </a:stretch>
        </p:blipFill>
        <p:spPr>
          <a:xfrm>
            <a:off x="0" y="635"/>
            <a:ext cx="1727200" cy="1522880"/>
          </a:xfrm>
          <a:prstGeom prst="rect">
            <a:avLst/>
          </a:prstGeom>
        </p:spPr>
      </p:pic>
      <p:pic>
        <p:nvPicPr>
          <p:cNvPr id="2" name="图片 1" descr="结束页装饰3"/>
          <p:cNvPicPr>
            <a:picLocks noChangeAspect="1"/>
          </p:cNvPicPr>
          <p:nvPr>
            <p:custDataLst>
              <p:tags r:id="rId6"/>
            </p:custDataLst>
          </p:nvPr>
        </p:nvPicPr>
        <p:blipFill>
          <a:blip r:embed="rId7"/>
          <a:stretch>
            <a:fillRect/>
          </a:stretch>
        </p:blipFill>
        <p:spPr>
          <a:xfrm>
            <a:off x="0" y="5892165"/>
            <a:ext cx="891637" cy="965200"/>
          </a:xfrm>
          <a:prstGeom prst="rect">
            <a:avLst/>
          </a:prstGeom>
        </p:spPr>
      </p:pic>
      <p:pic>
        <p:nvPicPr>
          <p:cNvPr id="8" name="图片 7" descr="结束页装饰1"/>
          <p:cNvPicPr>
            <a:picLocks noChangeAspect="1"/>
          </p:cNvPicPr>
          <p:nvPr>
            <p:custDataLst>
              <p:tags r:id="rId8"/>
            </p:custDataLst>
          </p:nvPr>
        </p:nvPicPr>
        <p:blipFill>
          <a:blip r:embed="rId9"/>
          <a:stretch>
            <a:fillRect/>
          </a:stretch>
        </p:blipFill>
        <p:spPr>
          <a:xfrm>
            <a:off x="6536055" y="1480"/>
            <a:ext cx="5655932" cy="6855675"/>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正圆 55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a:p>
        </p:txBody>
      </p:sp>
      <p:sp>
        <p:nvSpPr>
          <p:cNvPr id="12" name="文本占位符 11"/>
          <p:cNvSpPr txBox="1">
            <a:spLocks noGrp="1"/>
          </p:cNvSpPr>
          <p:nvPr>
            <p:ph type="body" idx="2" hasCustomPrompt="1"/>
            <p:custDataLst>
              <p:tags r:id="rId13"/>
            </p:custDataLst>
          </p:nvPr>
        </p:nvSpPr>
        <p:spPr>
          <a:xfrm>
            <a:off x="3237737" y="1767936"/>
            <a:ext cx="1014912" cy="427044"/>
          </a:xfrm>
          <a:noFill/>
          <a:ln>
            <a:noFill/>
          </a:ln>
        </p:spPr>
        <p:txBody>
          <a:bodyPr wrap="square" lIns="0" tIns="0" rIns="0" bIns="0" rtlCol="0" anchor="b" anchorCtr="0">
            <a:normAutofit/>
          </a:bodyPr>
          <a:lstStyle>
            <a:lvl1pPr marL="0" marR="0" algn="l" defTabSz="914400" rtl="0" eaLnBrk="1" fontAlgn="auto" latinLnBrk="0" hangingPunct="1">
              <a:lnSpc>
                <a:spcPct val="100000"/>
              </a:lnSpc>
              <a:buClrTx/>
              <a:buSzTx/>
              <a:buFontTx/>
              <a:buNone/>
              <a:defRPr kumimoji="0" lang="en-US" altLang="zh-CN" sz="2000" b="0" i="0" u="none" strike="noStrike" kern="1200" cap="none" spc="0" normalizeH="0" baseline="0" noProof="1" dirty="0">
                <a:solidFill>
                  <a:schemeClr val="tx1"/>
                </a:solidFill>
                <a:latin typeface="Arial" panose="020B0604020202020204" pitchFamily="34" charset="0"/>
                <a:ea typeface="微软雅黑" panose="020B0503020204020204" charset="-122"/>
                <a:cs typeface="+mn-cs"/>
              </a:defRPr>
            </a:lvl1pPr>
          </a:lstStyle>
          <a:p>
            <a:pPr lvl="0"/>
            <a:r>
              <a:rPr>
                <a:sym typeface="+mn-ea"/>
              </a:rPr>
              <a:t>202X</a:t>
            </a:r>
            <a:endParaRPr>
              <a:sym typeface="+mn-ea"/>
            </a:endParaRPr>
          </a:p>
        </p:txBody>
      </p:sp>
      <p:sp>
        <p:nvSpPr>
          <p:cNvPr id="13" name="标题 12"/>
          <p:cNvSpPr txBox="1">
            <a:spLocks noGrp="1"/>
          </p:cNvSpPr>
          <p:nvPr>
            <p:ph type="title" idx="3" hasCustomPrompt="1"/>
            <p:custDataLst>
              <p:tags r:id="rId14"/>
            </p:custDataLst>
          </p:nvPr>
        </p:nvSpPr>
        <p:spPr>
          <a:xfrm>
            <a:off x="822781" y="2290678"/>
            <a:ext cx="6283468" cy="1559805"/>
          </a:xfrm>
          <a:noFill/>
        </p:spPr>
        <p:txBody>
          <a:bodyPr wrap="none" lIns="0" tIns="0" rIns="0" bIns="0" rtlCol="0" anchor="ctr" anchorCtr="0">
            <a:normAutofit/>
          </a:bodyPr>
          <a:lstStyle>
            <a:lvl1pPr marL="0" marR="0" algn="l" defTabSz="914400" rtl="0" eaLnBrk="1" fontAlgn="auto" latinLnBrk="0" hangingPunct="1">
              <a:lnSpc>
                <a:spcPct val="100000"/>
              </a:lnSpc>
              <a:buClrTx/>
              <a:buSzTx/>
              <a:buFontTx/>
              <a:buNone/>
              <a:defRPr kumimoji="0" lang="zh-CN" altLang="en-US" sz="7200" b="1" i="0" u="none" strike="noStrike" kern="1200" cap="none" spc="0" normalizeH="0" baseline="0" noProof="1" dirty="0">
                <a:solidFill>
                  <a:schemeClr val="tx1"/>
                </a:solidFill>
                <a:latin typeface="Arial" panose="020B0604020202020204" pitchFamily="34" charset="0"/>
                <a:ea typeface="微软雅黑" panose="020B0503020204020204" charset="-122"/>
                <a:cs typeface="+mn-cs"/>
              </a:defRPr>
            </a:lvl1pPr>
          </a:lstStyle>
          <a:p>
            <a:pPr lvl="0"/>
            <a:r>
              <a:rPr>
                <a:sym typeface="+mn-ea"/>
              </a:rPr>
              <a:t>添加标题</a:t>
            </a:r>
            <a:endParaRPr>
              <a:sym typeface="+mn-ea"/>
            </a:endParaRPr>
          </a:p>
        </p:txBody>
      </p:sp>
      <p:sp>
        <p:nvSpPr>
          <p:cNvPr id="14" name="文本占位符 13"/>
          <p:cNvSpPr txBox="1">
            <a:spLocks noGrp="1"/>
          </p:cNvSpPr>
          <p:nvPr>
            <p:ph type="body" idx="4" hasCustomPrompt="1"/>
            <p:custDataLst>
              <p:tags r:id="rId15"/>
            </p:custDataLst>
          </p:nvPr>
        </p:nvSpPr>
        <p:spPr>
          <a:xfrm>
            <a:off x="822781" y="3947776"/>
            <a:ext cx="5683861" cy="471658"/>
          </a:xfrm>
          <a:noFill/>
        </p:spPr>
        <p:txBody>
          <a:bodyPr wrap="none" lIns="0" tIns="0" rIns="0" bIns="0" rtlCol="0">
            <a:normAutofit/>
          </a:bodyPr>
          <a:lstStyle>
            <a:lvl1pPr marL="0" marR="0" algn="l" defTabSz="914400" rtl="0" eaLnBrk="1" fontAlgn="auto" latinLnBrk="0" hangingPunct="1">
              <a:lnSpc>
                <a:spcPct val="100000"/>
              </a:lnSpc>
              <a:buClrTx/>
              <a:buSzTx/>
              <a:buFontTx/>
              <a:buNone/>
              <a:defRPr kumimoji="0" lang="zh-CN" altLang="en-US" sz="1800" b="0" i="0" u="none" strike="noStrike" kern="1200" cap="none" spc="0" normalizeH="0" baseline="0" noProof="1" dirty="0">
                <a:solidFill>
                  <a:srgbClr val="000000"/>
                </a:solidFill>
                <a:effectLst/>
                <a:latin typeface="微软雅黑" panose="020B0503020204020204" charset="-122"/>
                <a:ea typeface="微软雅黑" panose="020B0503020204020204" charset="-122"/>
                <a:cs typeface="+mn-cs"/>
              </a:defRPr>
            </a:lvl1pPr>
          </a:lstStyle>
          <a:p>
            <a:pPr lvl="0"/>
            <a:r>
              <a:rPr>
                <a:sym typeface="+mn-ea"/>
              </a:rPr>
              <a:t>单击此处添加副标题</a:t>
            </a:r>
            <a:endParaRPr>
              <a:sym typeface="+mn-ea"/>
            </a:endParaRPr>
          </a:p>
        </p:txBody>
      </p:sp>
      <p:sp>
        <p:nvSpPr>
          <p:cNvPr id="15" name="矩形 14"/>
          <p:cNvSpPr/>
          <p:nvPr>
            <p:custDataLst>
              <p:tags r:id="rId16"/>
            </p:custDataLst>
          </p:nvPr>
        </p:nvSpPr>
        <p:spPr>
          <a:xfrm>
            <a:off x="833131" y="4721909"/>
            <a:ext cx="1397467" cy="3881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51840" bIns="45720" rtlCol="0" anchor="ctr"/>
          <a:lstStyle/>
          <a:p>
            <a:pPr algn="ctr"/>
            <a:endParaRPr lang="zh-CN" altLang="en-US"/>
          </a:p>
        </p:txBody>
      </p:sp>
      <p:sp>
        <p:nvSpPr>
          <p:cNvPr id="16" name="文本占位符 15"/>
          <p:cNvSpPr txBox="1">
            <a:spLocks noGrp="1"/>
          </p:cNvSpPr>
          <p:nvPr>
            <p:ph type="body" idx="6" hasCustomPrompt="1"/>
            <p:custDataLst>
              <p:tags r:id="rId17"/>
            </p:custDataLst>
          </p:nvPr>
        </p:nvSpPr>
        <p:spPr>
          <a:xfrm>
            <a:off x="822781" y="5140843"/>
            <a:ext cx="2638091" cy="545464"/>
          </a:xfrm>
          <a:noFill/>
        </p:spPr>
        <p:txBody>
          <a:bodyPr wrap="none" lIns="0" tIns="0" rIns="0" bIns="0" rtlCol="0">
            <a:normAutofit/>
          </a:bodyPr>
          <a:lstStyle>
            <a:lvl1pPr marL="0" marR="0" algn="l" defTabSz="914400" rtl="0" eaLnBrk="1" fontAlgn="auto" latinLnBrk="0" hangingPunct="1">
              <a:lnSpc>
                <a:spcPct val="100000"/>
              </a:lnSpc>
              <a:buClrTx/>
              <a:buSzTx/>
              <a:buFontTx/>
              <a:buNone/>
              <a:defRPr kumimoji="0" lang="zh-CN" altLang="en-US" sz="2400" b="0" i="0" u="none" strike="noStrike" kern="1200" cap="none" spc="300" normalizeH="0" baseline="0" noProof="1" dirty="0">
                <a:solidFill>
                  <a:schemeClr val="tx1"/>
                </a:solidFill>
                <a:latin typeface="Arial" panose="020B0604020202020204" pitchFamily="34" charset="0"/>
                <a:ea typeface="微软雅黑" panose="020B0503020204020204" charset="-122"/>
                <a:cs typeface="+mn-cs"/>
              </a:defRPr>
            </a:lvl1pPr>
          </a:lstStyle>
          <a:p>
            <a:pPr lvl="0"/>
            <a:r>
              <a:rPr>
                <a:sym typeface="+mn-ea"/>
              </a:rPr>
              <a:t>汇报人姓名</a:t>
            </a:r>
            <a:endParaRPr>
              <a:sym typeface="+mn-ea"/>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正文页装饰1"/>
          <p:cNvPicPr>
            <a:picLocks noChangeAspect="1"/>
          </p:cNvPicPr>
          <p:nvPr>
            <p:custDataLst>
              <p:tags r:id="rId2"/>
            </p:custDataLst>
          </p:nvPr>
        </p:nvPicPr>
        <p:blipFill>
          <a:blip r:embed="rId3"/>
          <a:stretch>
            <a:fillRect/>
          </a:stretch>
        </p:blipFill>
        <p:spPr>
          <a:xfrm>
            <a:off x="0" y="0"/>
            <a:ext cx="2454025" cy="1819910"/>
          </a:xfrm>
          <a:prstGeom prst="rect">
            <a:avLst/>
          </a:prstGeom>
        </p:spPr>
      </p:pic>
      <p:pic>
        <p:nvPicPr>
          <p:cNvPr id="6" name="图片 5" descr="正文页装饰2"/>
          <p:cNvPicPr>
            <a:picLocks noChangeAspect="1"/>
          </p:cNvPicPr>
          <p:nvPr>
            <p:custDataLst>
              <p:tags r:id="rId4"/>
            </p:custDataLst>
          </p:nvPr>
        </p:nvPicPr>
        <p:blipFill>
          <a:blip r:embed="rId5"/>
          <a:stretch>
            <a:fillRect/>
          </a:stretch>
        </p:blipFill>
        <p:spPr>
          <a:xfrm>
            <a:off x="8769985" y="4703197"/>
            <a:ext cx="3422015" cy="21547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20204" pitchFamily="34" charset="0"/>
                <a:ea typeface="汉仪正圆 55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正圆 55简" panose="00020600040101010101"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9" name="图片 8" descr="正文页装饰1"/>
          <p:cNvPicPr>
            <a:picLocks noChangeAspect="1"/>
          </p:cNvPicPr>
          <p:nvPr>
            <p:custDataLst>
              <p:tags r:id="rId2"/>
            </p:custDataLst>
          </p:nvPr>
        </p:nvPicPr>
        <p:blipFill>
          <a:blip r:embed="rId3"/>
          <a:stretch>
            <a:fillRect/>
          </a:stretch>
        </p:blipFill>
        <p:spPr>
          <a:xfrm>
            <a:off x="0" y="0"/>
            <a:ext cx="2454025" cy="1819910"/>
          </a:xfrm>
          <a:prstGeom prst="rect">
            <a:avLst/>
          </a:prstGeom>
        </p:spPr>
      </p:pic>
      <p:pic>
        <p:nvPicPr>
          <p:cNvPr id="8" name="图片 7" descr="正文页装饰2"/>
          <p:cNvPicPr>
            <a:picLocks noChangeAspect="1"/>
          </p:cNvPicPr>
          <p:nvPr>
            <p:custDataLst>
              <p:tags r:id="rId4"/>
            </p:custDataLst>
          </p:nvPr>
        </p:nvPicPr>
        <p:blipFill>
          <a:blip r:embed="rId5"/>
          <a:stretch>
            <a:fillRect/>
          </a:stretch>
        </p:blipFill>
        <p:spPr>
          <a:xfrm>
            <a:off x="8769985" y="4703197"/>
            <a:ext cx="3422015" cy="2154790"/>
          </a:xfrm>
          <a:prstGeom prst="rect">
            <a:avLst/>
          </a:prstGeom>
        </p:spPr>
      </p:pic>
      <p:sp>
        <p:nvSpPr>
          <p:cNvPr id="6" name="矩形 5"/>
          <p:cNvSpPr/>
          <p:nvPr>
            <p:custDataLst>
              <p:tags r:id="rId6"/>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正圆 55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正圆 55简" panose="00020600040101010101" charset="-122"/>
              </a:defRPr>
            </a:lvl1pPr>
            <a:lvl2pPr>
              <a:defRPr baseline="0">
                <a:solidFill>
                  <a:schemeClr val="tx1"/>
                </a:solidFill>
                <a:latin typeface="Arial" panose="020B0604020202020204" pitchFamily="34" charset="0"/>
                <a:ea typeface="汉仪正圆 55简" panose="00020600040101010101" charset="-122"/>
              </a:defRPr>
            </a:lvl2pPr>
            <a:lvl3pPr>
              <a:defRPr baseline="0">
                <a:solidFill>
                  <a:schemeClr val="tx1"/>
                </a:solidFill>
                <a:latin typeface="Arial" panose="020B0604020202020204" pitchFamily="34" charset="0"/>
                <a:ea typeface="汉仪正圆 55简" panose="00020600040101010101" charset="-122"/>
              </a:defRPr>
            </a:lvl3pPr>
            <a:lvl4pPr>
              <a:defRPr baseline="0">
                <a:solidFill>
                  <a:schemeClr val="tx1"/>
                </a:solidFill>
                <a:latin typeface="Arial" panose="020B0604020202020204" pitchFamily="34" charset="0"/>
                <a:ea typeface="汉仪正圆 55简" panose="00020600040101010101" charset="-122"/>
              </a:defRPr>
            </a:lvl4pPr>
            <a:lvl5pPr>
              <a:defRPr baseline="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正圆 55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255"/>
            <a:ext cx="4823460" cy="686625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sym typeface="+mn-ea"/>
            </a:endParaRPr>
          </a:p>
        </p:txBody>
      </p:sp>
      <p:pic>
        <p:nvPicPr>
          <p:cNvPr id="6" name="图片 5" descr="正文页装饰2"/>
          <p:cNvPicPr>
            <a:picLocks noChangeAspect="1"/>
          </p:cNvPicPr>
          <p:nvPr>
            <p:custDataLst>
              <p:tags r:id="rId3"/>
            </p:custDataLst>
          </p:nvPr>
        </p:nvPicPr>
        <p:blipFill>
          <a:blip r:embed="rId4"/>
          <a:stretch>
            <a:fillRect/>
          </a:stretch>
        </p:blipFill>
        <p:spPr>
          <a:xfrm>
            <a:off x="8769985" y="4703197"/>
            <a:ext cx="3422015" cy="2154790"/>
          </a:xfrm>
          <a:prstGeom prst="rect">
            <a:avLst/>
          </a:prstGeom>
        </p:spPr>
      </p:pic>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正圆 55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正圆 55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正圆 55简" panose="00020600040101010101" charset="-122"/>
              </a:defRPr>
            </a:lvl1pPr>
            <a:lvl2pPr>
              <a:defRPr baseline="0">
                <a:solidFill>
                  <a:schemeClr val="tx1"/>
                </a:solidFill>
                <a:latin typeface="Arial" panose="020B0604020202020204" pitchFamily="34" charset="0"/>
                <a:ea typeface="汉仪正圆 55简" panose="00020600040101010101" charset="-122"/>
              </a:defRPr>
            </a:lvl2pPr>
            <a:lvl3pPr>
              <a:defRPr baseline="0">
                <a:solidFill>
                  <a:schemeClr val="tx1"/>
                </a:solidFill>
                <a:latin typeface="Arial" panose="020B0604020202020204" pitchFamily="34" charset="0"/>
                <a:ea typeface="汉仪正圆 55简" panose="00020600040101010101" charset="-122"/>
              </a:defRPr>
            </a:lvl3pPr>
            <a:lvl4pPr>
              <a:defRPr baseline="0">
                <a:solidFill>
                  <a:schemeClr val="tx1"/>
                </a:solidFill>
                <a:latin typeface="Arial" panose="020B0604020202020204" pitchFamily="34" charset="0"/>
                <a:ea typeface="汉仪正圆 55简" panose="00020600040101010101" charset="-122"/>
              </a:defRPr>
            </a:lvl4pPr>
            <a:lvl5pPr>
              <a:defRPr baseline="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正圆 55简" panose="00020600040101010101" charset="-122"/>
              </a:defRPr>
            </a:lvl1pPr>
            <a:lvl2pPr>
              <a:defRPr baseline="0">
                <a:solidFill>
                  <a:schemeClr val="tx1"/>
                </a:solidFill>
                <a:latin typeface="Arial" panose="020B0604020202020204" pitchFamily="34" charset="0"/>
                <a:ea typeface="汉仪正圆 55简" panose="00020600040101010101" charset="-122"/>
              </a:defRPr>
            </a:lvl2pPr>
            <a:lvl3pPr>
              <a:defRPr baseline="0">
                <a:solidFill>
                  <a:schemeClr val="tx1"/>
                </a:solidFill>
                <a:latin typeface="Arial" panose="020B0604020202020204" pitchFamily="34" charset="0"/>
                <a:ea typeface="汉仪正圆 55简" panose="00020600040101010101" charset="-122"/>
              </a:defRPr>
            </a:lvl3pPr>
            <a:lvl4pPr>
              <a:defRPr baseline="0">
                <a:solidFill>
                  <a:schemeClr val="tx1"/>
                </a:solidFill>
                <a:latin typeface="Arial" panose="020B0604020202020204" pitchFamily="34" charset="0"/>
                <a:ea typeface="汉仪正圆 55简" panose="00020600040101010101" charset="-122"/>
              </a:defRPr>
            </a:lvl4pPr>
            <a:lvl5pPr>
              <a:defRPr baseline="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12192000" cy="2664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sym typeface="+mn-ea"/>
            </a:endParaRPr>
          </a:p>
        </p:txBody>
      </p:sp>
      <p:pic>
        <p:nvPicPr>
          <p:cNvPr id="6" name="图片 5" descr="正文页装饰2"/>
          <p:cNvPicPr>
            <a:picLocks noChangeAspect="1"/>
          </p:cNvPicPr>
          <p:nvPr>
            <p:custDataLst>
              <p:tags r:id="rId3"/>
            </p:custDataLst>
          </p:nvPr>
        </p:nvPicPr>
        <p:blipFill>
          <a:blip r:embed="rId4"/>
          <a:stretch>
            <a:fillRect/>
          </a:stretch>
        </p:blipFill>
        <p:spPr>
          <a:xfrm>
            <a:off x="8769985" y="4703197"/>
            <a:ext cx="3422015" cy="2154790"/>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正圆 55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正圆 55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正圆 55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正圆 55简" panose="00020600040101010101" charset="-122"/>
              </a:defRPr>
            </a:lvl1pPr>
            <a:lvl2pPr>
              <a:defRPr baseline="0">
                <a:solidFill>
                  <a:schemeClr val="tx1"/>
                </a:solidFill>
                <a:latin typeface="Arial" panose="020B0604020202020204" pitchFamily="34" charset="0"/>
                <a:ea typeface="汉仪正圆 55简" panose="00020600040101010101" charset="-122"/>
              </a:defRPr>
            </a:lvl2pPr>
            <a:lvl3pPr>
              <a:defRPr baseline="0">
                <a:solidFill>
                  <a:schemeClr val="tx1"/>
                </a:solidFill>
                <a:latin typeface="Arial" panose="020B0604020202020204" pitchFamily="34" charset="0"/>
                <a:ea typeface="汉仪正圆 55简" panose="00020600040101010101" charset="-122"/>
              </a:defRPr>
            </a:lvl3pPr>
            <a:lvl4pPr>
              <a:defRPr baseline="0">
                <a:solidFill>
                  <a:schemeClr val="tx1"/>
                </a:solidFill>
                <a:latin typeface="Arial" panose="020B0604020202020204" pitchFamily="34" charset="0"/>
                <a:ea typeface="汉仪正圆 55简" panose="00020600040101010101" charset="-122"/>
              </a:defRPr>
            </a:lvl4pPr>
            <a:lvl5pPr>
              <a:defRPr baseline="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5029836"/>
            <a:ext cx="12192000" cy="1828799"/>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sym typeface="+mn-ea"/>
            </a:endParaRPr>
          </a:p>
        </p:txBody>
      </p:sp>
      <p:pic>
        <p:nvPicPr>
          <p:cNvPr id="6" name="图片 5" descr="正文页装饰1"/>
          <p:cNvPicPr>
            <a:picLocks noChangeAspect="1"/>
          </p:cNvPicPr>
          <p:nvPr>
            <p:custDataLst>
              <p:tags r:id="rId3"/>
            </p:custDataLst>
          </p:nvPr>
        </p:nvPicPr>
        <p:blipFill>
          <a:blip r:embed="rId4"/>
          <a:stretch>
            <a:fillRect/>
          </a:stretch>
        </p:blipFill>
        <p:spPr>
          <a:xfrm>
            <a:off x="0" y="0"/>
            <a:ext cx="1941985" cy="1440180"/>
          </a:xfrm>
          <a:prstGeom prst="rect">
            <a:avLst/>
          </a:prstGeom>
        </p:spPr>
      </p:pic>
      <p:sp>
        <p:nvSpPr>
          <p:cNvPr id="2" name="标题 1"/>
          <p:cNvSpPr>
            <a:spLocks noGrp="1"/>
          </p:cNvSpPr>
          <p:nvPr>
            <p:ph type="title"/>
            <p:custDataLst>
              <p:tags r:id="rId5"/>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正圆 55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正圆 55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正圆 55简" panose="00020600040101010101" charset="-122"/>
              </a:defRPr>
            </a:lvl1pPr>
            <a:lvl2pPr>
              <a:defRPr baseline="0">
                <a:solidFill>
                  <a:schemeClr val="tx1"/>
                </a:solidFill>
                <a:latin typeface="Arial" panose="020B0604020202020204" pitchFamily="34" charset="0"/>
                <a:ea typeface="汉仪正圆 55简" panose="00020600040101010101" charset="-122"/>
              </a:defRPr>
            </a:lvl2pPr>
            <a:lvl3pPr>
              <a:defRPr baseline="0">
                <a:solidFill>
                  <a:schemeClr val="tx1"/>
                </a:solidFill>
                <a:latin typeface="Arial" panose="020B0604020202020204" pitchFamily="34" charset="0"/>
                <a:ea typeface="汉仪正圆 55简" panose="00020600040101010101" charset="-122"/>
              </a:defRPr>
            </a:lvl3pPr>
            <a:lvl4pPr>
              <a:defRPr baseline="0">
                <a:solidFill>
                  <a:schemeClr val="tx1"/>
                </a:solidFill>
                <a:latin typeface="Arial" panose="020B0604020202020204" pitchFamily="34" charset="0"/>
                <a:ea typeface="汉仪正圆 55简" panose="00020600040101010101" charset="-122"/>
              </a:defRPr>
            </a:lvl4pPr>
            <a:lvl5pPr>
              <a:defRPr baseline="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正圆 55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12192000" cy="91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sym typeface="+mn-ea"/>
            </a:endParaRPr>
          </a:p>
        </p:txBody>
      </p:sp>
      <p:pic>
        <p:nvPicPr>
          <p:cNvPr id="6" name="图片 5" descr="正文页装饰2"/>
          <p:cNvPicPr>
            <a:picLocks noChangeAspect="1"/>
          </p:cNvPicPr>
          <p:nvPr>
            <p:custDataLst>
              <p:tags r:id="rId3"/>
            </p:custDataLst>
          </p:nvPr>
        </p:nvPicPr>
        <p:blipFill>
          <a:blip r:embed="rId4"/>
          <a:stretch>
            <a:fillRect/>
          </a:stretch>
        </p:blipFill>
        <p:spPr>
          <a:xfrm>
            <a:off x="9577070" y="5211414"/>
            <a:ext cx="2614917" cy="1646573"/>
          </a:xfrm>
          <a:prstGeom prst="rect">
            <a:avLst/>
          </a:prstGeom>
        </p:spPr>
      </p:pic>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正圆 55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正圆 55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正圆 55简" panose="00020600040101010101" charset="-122"/>
              </a:defRPr>
            </a:lvl1pPr>
            <a:lvl2pPr>
              <a:defRPr baseline="0">
                <a:solidFill>
                  <a:schemeClr val="tx1"/>
                </a:solidFill>
                <a:latin typeface="Arial" panose="020B0604020202020204" pitchFamily="34" charset="0"/>
                <a:ea typeface="汉仪正圆 55简" panose="00020600040101010101" charset="-122"/>
              </a:defRPr>
            </a:lvl2pPr>
            <a:lvl3pPr>
              <a:defRPr baseline="0">
                <a:solidFill>
                  <a:schemeClr val="tx1"/>
                </a:solidFill>
                <a:latin typeface="Arial" panose="020B0604020202020204" pitchFamily="34" charset="0"/>
                <a:ea typeface="汉仪正圆 55简" panose="00020600040101010101" charset="-122"/>
              </a:defRPr>
            </a:lvl3pPr>
            <a:lvl4pPr>
              <a:defRPr baseline="0">
                <a:solidFill>
                  <a:schemeClr val="tx1"/>
                </a:solidFill>
                <a:latin typeface="Arial" panose="020B0604020202020204" pitchFamily="34" charset="0"/>
                <a:ea typeface="汉仪正圆 55简" panose="00020600040101010101" charset="-122"/>
              </a:defRPr>
            </a:lvl4pPr>
            <a:lvl5pPr>
              <a:defRPr baseline="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正圆 55简" panose="00020600040101010101" charset="-122"/>
              </a:defRPr>
            </a:lvl1pPr>
            <a:lvl2pPr>
              <a:defRPr baseline="0">
                <a:solidFill>
                  <a:schemeClr val="tx1"/>
                </a:solidFill>
                <a:latin typeface="Arial" panose="020B0604020202020204" pitchFamily="34" charset="0"/>
                <a:ea typeface="汉仪正圆 55简" panose="00020600040101010101" charset="-122"/>
              </a:defRPr>
            </a:lvl2pPr>
            <a:lvl3pPr>
              <a:defRPr baseline="0">
                <a:solidFill>
                  <a:schemeClr val="tx1"/>
                </a:solidFill>
                <a:latin typeface="Arial" panose="020B0604020202020204" pitchFamily="34" charset="0"/>
                <a:ea typeface="汉仪正圆 55简" panose="00020600040101010101" charset="-122"/>
              </a:defRPr>
            </a:lvl3pPr>
            <a:lvl4pPr>
              <a:defRPr baseline="0">
                <a:solidFill>
                  <a:schemeClr val="tx1"/>
                </a:solidFill>
                <a:latin typeface="Arial" panose="020B0604020202020204" pitchFamily="34" charset="0"/>
                <a:ea typeface="汉仪正圆 55简" panose="00020600040101010101" charset="-122"/>
              </a:defRPr>
            </a:lvl4pPr>
            <a:lvl5pPr>
              <a:defRPr baseline="0">
                <a:solidFill>
                  <a:schemeClr val="tx1"/>
                </a:solidFill>
                <a:latin typeface="Arial" panose="020B0604020202020204" pitchFamily="34" charset="0"/>
                <a:ea typeface="汉仪正圆 55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正圆 55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正圆 55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正文页装饰1"/>
          <p:cNvPicPr>
            <a:picLocks noChangeAspect="1"/>
          </p:cNvPicPr>
          <p:nvPr>
            <p:custDataLst>
              <p:tags r:id="rId2"/>
            </p:custDataLst>
          </p:nvPr>
        </p:nvPicPr>
        <p:blipFill>
          <a:blip r:embed="rId3"/>
          <a:stretch>
            <a:fillRect/>
          </a:stretch>
        </p:blipFill>
        <p:spPr>
          <a:xfrm>
            <a:off x="0" y="0"/>
            <a:ext cx="2026737" cy="1503032"/>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sym typeface="+mn-ea"/>
            </a:endParaRPr>
          </a:p>
        </p:txBody>
      </p:sp>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正圆 55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正圆 55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正圆 55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678517" y="0"/>
            <a:ext cx="9698567" cy="1143000"/>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1488017" y="1628775"/>
            <a:ext cx="5080000" cy="4114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771217" y="1628775"/>
            <a:ext cx="5080000" cy="4114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fld id="{914F894C-6B52-4771-A751-BB732E5F6E13}" type="datetime1">
              <a:rPr lang="zh-CN" altLang="en-US"/>
            </a:fld>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C39AAAB4-D71F-484C-949C-7670C0CCBD5E}"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72.xml"/><Relationship Id="rId17" Type="http://schemas.openxmlformats.org/officeDocument/2006/relationships/tags" Target="../tags/tag71.xml"/><Relationship Id="rId16" Type="http://schemas.openxmlformats.org/officeDocument/2006/relationships/tags" Target="../tags/tag70.xml"/><Relationship Id="rId15" Type="http://schemas.openxmlformats.org/officeDocument/2006/relationships/tags" Target="../tags/tag69.xml"/><Relationship Id="rId14" Type="http://schemas.openxmlformats.org/officeDocument/2006/relationships/tags" Target="../tags/tag68.xml"/><Relationship Id="rId13" Type="http://schemas.openxmlformats.org/officeDocument/2006/relationships/tags" Target="../tags/tag67.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7" Type="http://schemas.openxmlformats.org/officeDocument/2006/relationships/theme" Target="../theme/theme2.xml"/><Relationship Id="rId46" Type="http://schemas.openxmlformats.org/officeDocument/2006/relationships/tags" Target="../tags/tag223.xml"/><Relationship Id="rId45" Type="http://schemas.openxmlformats.org/officeDocument/2006/relationships/tags" Target="../tags/tag222.xml"/><Relationship Id="rId44" Type="http://schemas.openxmlformats.org/officeDocument/2006/relationships/tags" Target="../tags/tag221.xml"/><Relationship Id="rId43" Type="http://schemas.openxmlformats.org/officeDocument/2006/relationships/tags" Target="../tags/tag220.xml"/><Relationship Id="rId42" Type="http://schemas.openxmlformats.org/officeDocument/2006/relationships/tags" Target="../tags/tag219.xml"/><Relationship Id="rId41" Type="http://schemas.openxmlformats.org/officeDocument/2006/relationships/tags" Target="../tags/tag218.xml"/><Relationship Id="rId40" Type="http://schemas.openxmlformats.org/officeDocument/2006/relationships/slideLayout" Target="../slideLayouts/slideLayout52.xml"/><Relationship Id="rId4" Type="http://schemas.openxmlformats.org/officeDocument/2006/relationships/slideLayout" Target="../slideLayouts/slideLayout16.xml"/><Relationship Id="rId39" Type="http://schemas.openxmlformats.org/officeDocument/2006/relationships/slideLayout" Target="../slideLayouts/slideLayout51.xml"/><Relationship Id="rId38" Type="http://schemas.openxmlformats.org/officeDocument/2006/relationships/slideLayout" Target="../slideLayouts/slideLayout50.xml"/><Relationship Id="rId37" Type="http://schemas.openxmlformats.org/officeDocument/2006/relationships/slideLayout" Target="../slideLayouts/slideLayout49.xml"/><Relationship Id="rId36" Type="http://schemas.openxmlformats.org/officeDocument/2006/relationships/slideLayout" Target="../slideLayouts/slideLayout48.xml"/><Relationship Id="rId35" Type="http://schemas.openxmlformats.org/officeDocument/2006/relationships/slideLayout" Target="../slideLayouts/slideLayout47.xml"/><Relationship Id="rId34" Type="http://schemas.openxmlformats.org/officeDocument/2006/relationships/slideLayout" Target="../slideLayouts/slideLayout46.xml"/><Relationship Id="rId33" Type="http://schemas.openxmlformats.org/officeDocument/2006/relationships/slideLayout" Target="../slideLayouts/slideLayout45.xml"/><Relationship Id="rId32" Type="http://schemas.openxmlformats.org/officeDocument/2006/relationships/slideLayout" Target="../slideLayouts/slideLayout44.xml"/><Relationship Id="rId31" Type="http://schemas.openxmlformats.org/officeDocument/2006/relationships/slideLayout" Target="../slideLayouts/slideLayout43.xml"/><Relationship Id="rId30" Type="http://schemas.openxmlformats.org/officeDocument/2006/relationships/slideLayout" Target="../slideLayouts/slideLayout42.xml"/><Relationship Id="rId3" Type="http://schemas.openxmlformats.org/officeDocument/2006/relationships/slideLayout" Target="../slideLayouts/slideLayout15.xml"/><Relationship Id="rId29" Type="http://schemas.openxmlformats.org/officeDocument/2006/relationships/slideLayout" Target="../slideLayouts/slideLayout41.xml"/><Relationship Id="rId28" Type="http://schemas.openxmlformats.org/officeDocument/2006/relationships/slideLayout" Target="../slideLayouts/slideLayout40.xml"/><Relationship Id="rId27" Type="http://schemas.openxmlformats.org/officeDocument/2006/relationships/slideLayout" Target="../slideLayouts/slideLayout39.xml"/><Relationship Id="rId26" Type="http://schemas.openxmlformats.org/officeDocument/2006/relationships/slideLayout" Target="../slideLayouts/slideLayout38.xml"/><Relationship Id="rId25" Type="http://schemas.openxmlformats.org/officeDocument/2006/relationships/slideLayout" Target="../slideLayouts/slideLayout37.xml"/><Relationship Id="rId24" Type="http://schemas.openxmlformats.org/officeDocument/2006/relationships/slideLayout" Target="../slideLayouts/slideLayout36.xml"/><Relationship Id="rId23" Type="http://schemas.openxmlformats.org/officeDocument/2006/relationships/slideLayout" Target="../slideLayouts/slideLayout35.xml"/><Relationship Id="rId22" Type="http://schemas.openxmlformats.org/officeDocument/2006/relationships/slideLayout" Target="../slideLayouts/slideLayout34.xml"/><Relationship Id="rId21" Type="http://schemas.openxmlformats.org/officeDocument/2006/relationships/slideLayout" Target="../slideLayouts/slideLayout33.xml"/><Relationship Id="rId20" Type="http://schemas.openxmlformats.org/officeDocument/2006/relationships/slideLayout" Target="../slideLayouts/slideLayout32.xml"/><Relationship Id="rId2" Type="http://schemas.openxmlformats.org/officeDocument/2006/relationships/slideLayout" Target="../slideLayouts/slideLayout14.xml"/><Relationship Id="rId19" Type="http://schemas.openxmlformats.org/officeDocument/2006/relationships/slideLayout" Target="../slideLayouts/slideLayout31.xml"/><Relationship Id="rId18" Type="http://schemas.openxmlformats.org/officeDocument/2006/relationships/slideLayout" Target="../slideLayouts/slideLayout30.xml"/><Relationship Id="rId17" Type="http://schemas.openxmlformats.org/officeDocument/2006/relationships/slideLayout" Target="../slideLayouts/slideLayout29.xml"/><Relationship Id="rId16" Type="http://schemas.openxmlformats.org/officeDocument/2006/relationships/slideLayout" Target="../slideLayouts/slideLayout28.xml"/><Relationship Id="rId15" Type="http://schemas.openxmlformats.org/officeDocument/2006/relationships/slideLayout" Target="../slideLayouts/slideLayout27.xml"/><Relationship Id="rId14" Type="http://schemas.openxmlformats.org/officeDocument/2006/relationships/slideLayout" Target="../slideLayouts/slideLayout26.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1"/>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2"/>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3"/>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正圆 55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44"/>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正圆 55简" panose="00020600040101010101" charset="-122"/>
              </a:defRPr>
            </a:lvl1pPr>
          </a:lstStyle>
          <a:p>
            <a:endParaRPr lang="zh-CN" altLang="en-US" dirty="0"/>
          </a:p>
        </p:txBody>
      </p:sp>
      <p:sp>
        <p:nvSpPr>
          <p:cNvPr id="6" name="灯片编号占位符 5"/>
          <p:cNvSpPr>
            <a:spLocks noGrp="1"/>
          </p:cNvSpPr>
          <p:nvPr>
            <p:ph type="sldNum" sz="quarter" idx="4"/>
            <p:custDataLst>
              <p:tags r:id="rId45"/>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正圆 55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4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89" r:id="rId28"/>
    <p:sldLayoutId id="2147483690" r:id="rId29"/>
    <p:sldLayoutId id="2147483691" r:id="rId30"/>
    <p:sldLayoutId id="2147483692" r:id="rId31"/>
    <p:sldLayoutId id="2147483693" r:id="rId32"/>
    <p:sldLayoutId id="2147483694" r:id="rId33"/>
    <p:sldLayoutId id="2147483695" r:id="rId34"/>
    <p:sldLayoutId id="2147483696" r:id="rId35"/>
    <p:sldLayoutId id="2147483697" r:id="rId36"/>
    <p:sldLayoutId id="2147483698" r:id="rId37"/>
    <p:sldLayoutId id="2147483699" r:id="rId38"/>
    <p:sldLayoutId id="2147483700" r:id="rId39"/>
    <p:sldLayoutId id="2147483701" r:id="rId40"/>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正圆 55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正圆 55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正圆 55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正圆 55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正圆 55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正圆 55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3.png"/><Relationship Id="rId1" Type="http://schemas.openxmlformats.org/officeDocument/2006/relationships/image" Target="../media/image29.png"/></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144.png"/><Relationship Id="rId1" Type="http://schemas.openxmlformats.org/officeDocument/2006/relationships/image" Target="../media/image143.png"/></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45.png"/></Relationships>
</file>

<file path=ppt/slides/_rels/slide10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46.png"/></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47.png"/></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48.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35.png"/><Relationship Id="rId1" Type="http://schemas.openxmlformats.org/officeDocument/2006/relationships/image" Target="../media/image34.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7.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8.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7.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49.png"/><Relationship Id="rId3" Type="http://schemas.openxmlformats.org/officeDocument/2006/relationships/image" Target="../media/image48.png"/><Relationship Id="rId2" Type="http://schemas.openxmlformats.org/officeDocument/2006/relationships/tags" Target="../tags/tag225.xml"/><Relationship Id="rId1" Type="http://schemas.openxmlformats.org/officeDocument/2006/relationships/tags" Target="../tags/tag224.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50.png"/><Relationship Id="rId2" Type="http://schemas.openxmlformats.org/officeDocument/2006/relationships/tags" Target="../tags/tag227.xml"/><Relationship Id="rId1" Type="http://schemas.openxmlformats.org/officeDocument/2006/relationships/tags" Target="../tags/tag22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1.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2.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3.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55.png"/><Relationship Id="rId1" Type="http://schemas.openxmlformats.org/officeDocument/2006/relationships/image" Target="../media/image5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57.png"/><Relationship Id="rId1" Type="http://schemas.openxmlformats.org/officeDocument/2006/relationships/image" Target="../media/image56.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8.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60.png"/><Relationship Id="rId1" Type="http://schemas.openxmlformats.org/officeDocument/2006/relationships/image" Target="../media/image59.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1.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2.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3.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4.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5.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6.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68.png"/><Relationship Id="rId1" Type="http://schemas.openxmlformats.org/officeDocument/2006/relationships/image" Target="../media/image67.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69.png"/><Relationship Id="rId2" Type="http://schemas.openxmlformats.org/officeDocument/2006/relationships/tags" Target="../tags/tag229.xml"/><Relationship Id="rId1" Type="http://schemas.openxmlformats.org/officeDocument/2006/relationships/tags" Target="../tags/tag228.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0.pn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71.png"/><Relationship Id="rId2" Type="http://schemas.openxmlformats.org/officeDocument/2006/relationships/tags" Target="../tags/tag231.xml"/><Relationship Id="rId1" Type="http://schemas.openxmlformats.org/officeDocument/2006/relationships/tags" Target="../tags/tag230.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2.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4.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5.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6.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7.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8.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9.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80.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81.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82.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8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5.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84.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85.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86.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87.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88.png"/></Relationships>
</file>

<file path=ppt/slides/_rels/slide66.xml.rels><?xml version="1.0" encoding="UTF-8" standalone="yes"?>
<Relationships xmlns="http://schemas.openxmlformats.org/package/2006/relationships"><Relationship Id="rId8" Type="http://schemas.openxmlformats.org/officeDocument/2006/relationships/slideLayout" Target="../slideLayouts/slideLayout14.xml"/><Relationship Id="rId7" Type="http://schemas.openxmlformats.org/officeDocument/2006/relationships/image" Target="../media/image95.png"/><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image" Target="../media/image89.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97.png"/><Relationship Id="rId1" Type="http://schemas.openxmlformats.org/officeDocument/2006/relationships/image" Target="../media/image96.png"/></Relationships>
</file>

<file path=ppt/slides/_rels/slide68.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02.png"/><Relationship Id="rId4" Type="http://schemas.openxmlformats.org/officeDocument/2006/relationships/image" Target="../media/image101.png"/><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image" Target="../media/image98.png"/></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image" Target="../media/image10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27.png"/><Relationship Id="rId1" Type="http://schemas.openxmlformats.org/officeDocument/2006/relationships/image" Target="../media/image26.pn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107.png"/><Relationship Id="rId1" Type="http://schemas.openxmlformats.org/officeDocument/2006/relationships/image" Target="../media/image106.png"/></Relationships>
</file>

<file path=ppt/slides/_rels/slide71.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image" Target="../media/image108.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5.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14.pn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15.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16.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17.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5.png"/></Relationships>
</file>

<file path=ppt/slides/_rels/slide7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8.png"/><Relationship Id="rId2" Type="http://schemas.openxmlformats.org/officeDocument/2006/relationships/tags" Target="../tags/tag233.xml"/><Relationship Id="rId1" Type="http://schemas.openxmlformats.org/officeDocument/2006/relationships/tags" Target="../tags/tag23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28.png"/><Relationship Id="rId1" Type="http://schemas.openxmlformats.org/officeDocument/2006/relationships/image" Target="../media/image17.pn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19.png"/></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121.png"/><Relationship Id="rId1" Type="http://schemas.openxmlformats.org/officeDocument/2006/relationships/image" Target="../media/image120.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22.png"/></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124.png"/><Relationship Id="rId1" Type="http://schemas.openxmlformats.org/officeDocument/2006/relationships/image" Target="../media/image123.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25.pn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26.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27.png"/></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129.png"/><Relationship Id="rId1" Type="http://schemas.openxmlformats.org/officeDocument/2006/relationships/image" Target="../media/image12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30.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31.png"/></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32.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5.png"/></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33.png"/></Relationships>
</file>

<file path=ppt/slides/_rels/slide97.xml.rels><?xml version="1.0" encoding="UTF-8" standalone="yes"?>
<Relationships xmlns="http://schemas.openxmlformats.org/package/2006/relationships"><Relationship Id="rId8" Type="http://schemas.openxmlformats.org/officeDocument/2006/relationships/slideLayout" Target="../slideLayouts/slideLayout14.xml"/><Relationship Id="rId7" Type="http://schemas.openxmlformats.org/officeDocument/2006/relationships/image" Target="../media/image140.png"/><Relationship Id="rId6" Type="http://schemas.openxmlformats.org/officeDocument/2006/relationships/image" Target="../media/image139.png"/><Relationship Id="rId5" Type="http://schemas.openxmlformats.org/officeDocument/2006/relationships/image" Target="../media/image138.png"/><Relationship Id="rId4" Type="http://schemas.openxmlformats.org/officeDocument/2006/relationships/image" Target="../media/image137.png"/><Relationship Id="rId3" Type="http://schemas.openxmlformats.org/officeDocument/2006/relationships/image" Target="../media/image136.png"/><Relationship Id="rId2" Type="http://schemas.openxmlformats.org/officeDocument/2006/relationships/image" Target="../media/image135.png"/><Relationship Id="rId1" Type="http://schemas.openxmlformats.org/officeDocument/2006/relationships/image" Target="../media/image134.png"/></Relationships>
</file>

<file path=ppt/slides/_rels/slide9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41.png"/><Relationship Id="rId2" Type="http://schemas.openxmlformats.org/officeDocument/2006/relationships/tags" Target="../tags/tag235.xml"/><Relationship Id="rId1" Type="http://schemas.openxmlformats.org/officeDocument/2006/relationships/tags" Target="../tags/tag234.xml"/></Relationships>
</file>

<file path=ppt/slides/_rels/slide9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42.png"/><Relationship Id="rId2" Type="http://schemas.openxmlformats.org/officeDocument/2006/relationships/tags" Target="../tags/tag237.xml"/><Relationship Id="rId1" Type="http://schemas.openxmlformats.org/officeDocument/2006/relationships/tags" Target="../tags/tag2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
          </p:nvPr>
        </p:nvSpPr>
        <p:spPr>
          <a:xfrm>
            <a:off x="342900" y="2095500"/>
            <a:ext cx="8104505" cy="1014730"/>
          </a:xfrm>
        </p:spPr>
        <p:txBody>
          <a:bodyPr>
            <a:normAutofit fontScale="90000"/>
          </a:bodyPr>
          <a:lstStyle/>
          <a:p>
            <a:r>
              <a:t>第二部分</a:t>
            </a:r>
            <a:r>
              <a:rPr lang="en-US" altLang="zh-CN"/>
              <a:t> </a:t>
            </a:r>
            <a:r>
              <a:t>母函数与</a:t>
            </a:r>
            <a:r>
              <a:t>递推关系</a:t>
            </a:r>
          </a:p>
        </p:txBody>
      </p:sp>
      <p:sp>
        <p:nvSpPr>
          <p:cNvPr id="3" name="副标题 2"/>
          <p:cNvSpPr>
            <a:spLocks noGrp="1"/>
          </p:cNvSpPr>
          <p:nvPr>
            <p:ph type="subTitle" idx="5"/>
          </p:nvPr>
        </p:nvSpPr>
        <p:spPr/>
        <p:txBody>
          <a:bodyPr/>
          <a:lstStyle/>
          <a:p>
            <a:r>
              <a:rPr lang="zh-CN" altLang="en-US"/>
              <a:t>武汉大学</a:t>
            </a:r>
            <a:endParaRPr lang="zh-CN" altLang="en-US"/>
          </a:p>
        </p:txBody>
      </p:sp>
      <p:sp>
        <p:nvSpPr>
          <p:cNvPr id="4" name="文本占位符 3"/>
          <p:cNvSpPr>
            <a:spLocks noGrp="1"/>
          </p:cNvSpPr>
          <p:nvPr>
            <p:ph type="body" idx="6"/>
          </p:nvPr>
        </p:nvSpPr>
        <p:spPr/>
        <p:txBody>
          <a:bodyPr/>
          <a:lstStyle/>
          <a:p>
            <a:r>
              <a:rPr lang="en-US" altLang="zh-CN"/>
              <a:t>2025</a:t>
            </a:r>
            <a:r>
              <a:t>年</a:t>
            </a:r>
            <a:r>
              <a:rPr lang="en-US" altLang="zh-CN"/>
              <a:t>2</a:t>
            </a:r>
            <a:r>
              <a:t>月</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B37D0EE1-FBE8-4F30-B7A4-E549057DF97A}"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9219"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5FFD9D59-C9D0-47DC-B8BC-66EF457F397F}"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mc:AlternateContent xmlns:mc="http://schemas.openxmlformats.org/markup-compatibility/2006">
        <mc:Choice xmlns:a14="http://schemas.microsoft.com/office/drawing/2010/main" Requires="a14">
          <p:sp>
            <p:nvSpPr>
              <p:cNvPr id="10439682" name="Rectangle 2"/>
              <p:cNvSpPr>
                <a:spLocks noGrp="1" noChangeArrowheads="1"/>
              </p:cNvSpPr>
              <p:nvPr>
                <p:ph type="body" idx="1"/>
              </p:nvPr>
            </p:nvSpPr>
            <p:spPr>
              <a:xfrm>
                <a:off x="1026795" y="1035050"/>
                <a:ext cx="10283190" cy="5137150"/>
              </a:xfrm>
            </p:spPr>
            <p:txBody>
              <a:bodyPr/>
              <a:lstStyle/>
              <a:p>
                <a:pPr marL="571500" indent="-571500" algn="just" eaLnBrk="1" hangingPunct="1">
                  <a:buSzTx/>
                  <a:buFont typeface="Wingdings" panose="05000000000000000000" pitchFamily="2" charset="2"/>
                  <a:buChar char="§"/>
                </a:pPr>
                <a:r>
                  <a:rPr lang="zh-CN" altLang="en-US" sz="2400" dirty="0"/>
                  <a:t>定义</a:t>
                </a:r>
                <a:r>
                  <a:rPr lang="en-US" altLang="zh-CN" sz="2400" dirty="0"/>
                  <a:t>2.1 </a:t>
                </a:r>
                <a:r>
                  <a:rPr lang="zh-CN" altLang="en-US" sz="2400" dirty="0"/>
                  <a:t>对于序列                  ，称函数</a:t>
                </a:r>
                <a:endParaRPr lang="zh-CN" altLang="en-US" sz="2400" dirty="0"/>
              </a:p>
              <a:p>
                <a:pPr marL="571500" indent="-571500" algn="just" eaLnBrk="1" hangingPunct="1">
                  <a:buSzTx/>
                  <a:buFont typeface="Wingdings" panose="05000000000000000000" pitchFamily="2" charset="2"/>
                  <a:buChar char="§"/>
                </a:pPr>
                <a:endParaRPr lang="zh-CN" altLang="en-US" sz="2400" dirty="0"/>
              </a:p>
              <a:p>
                <a:pPr marL="571500" indent="-571500" algn="just" eaLnBrk="1" hangingPunct="1">
                  <a:buSzTx/>
                  <a:buFont typeface="Wingdings" panose="05000000000000000000" pitchFamily="2" charset="2"/>
                  <a:buNone/>
                </a:pPr>
                <a:r>
                  <a:rPr lang="zh-CN" altLang="en-US" sz="2400" dirty="0"/>
                  <a:t>     为序列                 的母函数。</a:t>
                </a:r>
                <a:endParaRPr lang="zh-CN" altLang="en-US" sz="2400" dirty="0">
                  <a:latin typeface="黑体" panose="02010609060101010101" charset="-122"/>
                </a:endParaRPr>
              </a:p>
              <a:p>
                <a:pPr marL="571500" indent="-571500" algn="just" eaLnBrk="1" hangingPunct="1">
                  <a:buSzTx/>
                  <a:buFont typeface="Wingdings" panose="05000000000000000000" pitchFamily="2" charset="2"/>
                  <a:buChar char="§"/>
                </a:pPr>
                <a:endParaRPr lang="zh-CN" altLang="en-US" sz="2400"/>
              </a:p>
              <a:p>
                <a:pPr marL="571500" indent="-571500" algn="just" eaLnBrk="1" hangingPunct="1">
                  <a:buSzTx/>
                  <a:buFont typeface="Wingdings" panose="05000000000000000000" pitchFamily="2" charset="2"/>
                  <a:buChar char="§"/>
                </a:pPr>
                <a:r>
                  <a:rPr lang="zh-CN" altLang="en-US" sz="2400"/>
                  <a:t>例</a:t>
                </a:r>
                <a:r>
                  <a:rPr sz="2400"/>
                  <a:t> </a:t>
                </a:r>
                <a:r>
                  <a:rPr lang="zh-CN" altLang="en-US" sz="2400"/>
                  <a:t>序列</a:t>
                </a:r>
                <a:r>
                  <a:rPr lang="en-US" altLang="zh-CN" sz="2400"/>
                  <a:t>{1,2,3}</a:t>
                </a:r>
                <a:r>
                  <a:rPr lang="zh-CN" altLang="en-US" sz="2400"/>
                  <a:t>的母函数为</a:t>
                </a:r>
                <a:r>
                  <a:rPr lang="en-US" altLang="zh-CN" sz="2400"/>
                  <a:t> </a:t>
                </a:r>
                <a14:m>
                  <m:oMath xmlns:m="http://schemas.openxmlformats.org/officeDocument/2006/math">
                    <m:r>
                      <a:rPr lang="en-US" altLang="zh-CN" sz="2400" i="1">
                        <a:solidFill>
                          <a:srgbClr val="000000"/>
                        </a:solidFill>
                        <a:latin typeface="Cambria Math" panose="02040503050406030204" pitchFamily="18" charset="0"/>
                      </a:rPr>
                      <m:t>𝐺</m:t>
                    </m:r>
                    <m:r>
                      <a:rPr lang="en-US" altLang="zh-CN" sz="2400" i="1">
                        <a:solidFill>
                          <a:srgbClr val="000000"/>
                        </a:solidFill>
                        <a:latin typeface="Cambria Math" panose="02040503050406030204" pitchFamily="18" charset="0"/>
                      </a:rPr>
                      <m:t>(</m:t>
                    </m:r>
                    <m:r>
                      <a:rPr lang="en-US" altLang="zh-CN" sz="2400" i="1">
                        <a:solidFill>
                          <a:srgbClr val="000000"/>
                        </a:solidFill>
                        <a:latin typeface="Cambria Math" panose="02040503050406030204" pitchFamily="18" charset="0"/>
                      </a:rPr>
                      <m:t>𝑥</m:t>
                    </m:r>
                    <m:r>
                      <a:rPr lang="en-US" altLang="zh-CN" sz="2400" i="1">
                        <a:solidFill>
                          <a:srgbClr val="000000"/>
                        </a:solidFill>
                        <a:latin typeface="Cambria Math" panose="02040503050406030204" pitchFamily="18" charset="0"/>
                      </a:rPr>
                      <m:t>)=</m:t>
                    </m:r>
                    <m:r>
                      <a:rPr lang="en-US" altLang="zh-CN" sz="2400" i="1">
                        <a:solidFill>
                          <a:srgbClr val="000000"/>
                        </a:solidFill>
                        <a:latin typeface="Cambria Math" panose="02040503050406030204" pitchFamily="18" charset="0"/>
                      </a:rPr>
                      <m:t>1</m:t>
                    </m:r>
                    <m:r>
                      <a:rPr lang="en-US" altLang="zh-CN" sz="2400" i="1">
                        <a:solidFill>
                          <a:srgbClr val="000000"/>
                        </a:solidFill>
                        <a:latin typeface="Cambria Math" panose="02040503050406030204" pitchFamily="18" charset="0"/>
                      </a:rPr>
                      <m:t>+</m:t>
                    </m:r>
                    <m:r>
                      <a:rPr lang="en-US" altLang="zh-CN" sz="2400" i="1">
                        <a:solidFill>
                          <a:srgbClr val="000000"/>
                        </a:solidFill>
                        <a:latin typeface="Cambria Math" panose="02040503050406030204" pitchFamily="18" charset="0"/>
                      </a:rPr>
                      <m:t>2</m:t>
                    </m:r>
                    <m:r>
                      <a:rPr lang="en-US" altLang="zh-CN" sz="2400" i="1">
                        <a:solidFill>
                          <a:srgbClr val="000000"/>
                        </a:solidFill>
                        <a:latin typeface="Cambria Math" panose="02040503050406030204" pitchFamily="18" charset="0"/>
                      </a:rPr>
                      <m:t>𝑥</m:t>
                    </m:r>
                    <m:r>
                      <a:rPr lang="en-US" altLang="zh-CN" sz="2400" i="1">
                        <a:solidFill>
                          <a:srgbClr val="000000"/>
                        </a:solidFill>
                        <a:latin typeface="Cambria Math" panose="02040503050406030204" pitchFamily="18" charset="0"/>
                      </a:rPr>
                      <m:t>+</m:t>
                    </m:r>
                    <m:sSup>
                      <m:sSupPr>
                        <m:ctrlPr>
                          <a:rPr lang="zh-CN" altLang="en-US"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3</m:t>
                        </m:r>
                        <m:r>
                          <a:rPr lang="zh-CN" altLang="en-US"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2</m:t>
                        </m:r>
                      </m:sup>
                    </m:sSup>
                  </m:oMath>
                </a14:m>
                <a:endParaRPr lang="zh-CN" altLang="en-US" sz="2400"/>
              </a:p>
              <a:p>
                <a:pPr marL="571500" indent="-571500" algn="just" eaLnBrk="1" hangingPunct="1">
                  <a:buSzTx/>
                  <a:buFont typeface="Wingdings" panose="05000000000000000000" pitchFamily="2" charset="2"/>
                  <a:buChar char="§"/>
                </a:pPr>
                <a:r>
                  <a:rPr lang="zh-CN" altLang="en-US" sz="2400" dirty="0"/>
                  <a:t>例 序列                             的母函数为</a:t>
                </a:r>
                <a:endParaRPr lang="zh-CN" altLang="en-US" sz="2400" dirty="0"/>
              </a:p>
              <a:p>
                <a:pPr marL="571500" indent="-571500" algn="just" eaLnBrk="1" hangingPunct="1">
                  <a:buSzTx/>
                  <a:buFont typeface="Wingdings" panose="05000000000000000000" pitchFamily="2" charset="2"/>
                  <a:buChar char="§"/>
                </a:pPr>
                <a:endParaRPr lang="zh-CN" altLang="en-US" sz="2400" dirty="0"/>
              </a:p>
              <a:p>
                <a:pPr marL="571500" indent="-571500" algn="just" eaLnBrk="1" hangingPunct="1">
                  <a:buSzTx/>
                  <a:buFont typeface="Wingdings" panose="05000000000000000000" pitchFamily="2" charset="2"/>
                  <a:buChar char="§"/>
                </a:pPr>
                <a:endParaRPr lang="zh-CN" altLang="en-US" sz="2400" dirty="0"/>
              </a:p>
            </p:txBody>
          </p:sp>
        </mc:Choice>
        <mc:Fallback>
          <p:sp>
            <p:nvSpPr>
              <p:cNvPr id="10439682" name="Rectangle 2"/>
              <p:cNvSpPr>
                <a:spLocks noRot="1" noChangeAspect="1" noMove="1" noResize="1" noEditPoints="1" noAdjustHandles="1" noChangeArrowheads="1" noChangeShapeType="1" noTextEdit="1"/>
              </p:cNvSpPr>
              <p:nvPr>
                <p:ph type="body" idx="1"/>
              </p:nvPr>
            </p:nvSpPr>
            <p:spPr>
              <a:xfrm>
                <a:off x="1026795" y="1035050"/>
                <a:ext cx="10283190" cy="5137150"/>
              </a:xfrm>
              <a:blipFill rotWithShape="1">
                <a:blip r:embed="rId1"/>
                <a:stretch>
                  <a:fillRect/>
                </a:stretch>
              </a:blipFill>
            </p:spPr>
            <p:txBody>
              <a:bodyPr/>
              <a:lstStyle/>
              <a:p>
                <a:r>
                  <a:rPr lang="zh-CN" altLang="en-US">
                    <a:noFill/>
                  </a:rPr>
                  <a:t> </a:t>
                </a:r>
              </a:p>
            </p:txBody>
          </p:sp>
        </mc:Fallback>
      </mc:AlternateContent>
      <p:sp>
        <p:nvSpPr>
          <p:cNvPr id="9221" name="Rectangle 3"/>
          <p:cNvSpPr>
            <a:spLocks noGrp="1" noChangeArrowheads="1"/>
          </p:cNvSpPr>
          <p:nvPr>
            <p:ph type="title"/>
          </p:nvPr>
        </p:nvSpPr>
        <p:spPr>
          <a:xfrm>
            <a:off x="822960" y="152400"/>
            <a:ext cx="6386513" cy="882650"/>
          </a:xfrm>
          <a:noFill/>
        </p:spPr>
        <p:txBody>
          <a:bodyPr/>
          <a:lstStyle/>
          <a:p>
            <a:pPr eaLnBrk="1" hangingPunct="1"/>
            <a:r>
              <a:rPr lang="zh-CN" altLang="en-US"/>
              <a:t>普通型母函数</a:t>
            </a:r>
            <a:endParaRPr lang="zh-CN" altLang="en-US"/>
          </a:p>
        </p:txBody>
      </p:sp>
      <p:sp>
        <p:nvSpPr>
          <p:cNvPr id="9222" name="Rectangle 4"/>
          <p:cNvSpPr>
            <a:spLocks noChangeArrowheads="1"/>
          </p:cNvSpPr>
          <p:nvPr/>
        </p:nvSpPr>
        <p:spPr bwMode="auto">
          <a:xfrm>
            <a:off x="555783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223" name="Rectangle 5"/>
          <p:cNvSpPr>
            <a:spLocks noChangeArrowheads="1"/>
          </p:cNvSpPr>
          <p:nvPr/>
        </p:nvSpPr>
        <p:spPr bwMode="auto">
          <a:xfrm>
            <a:off x="56007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224" name="Rectangle 6"/>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225" name="Rectangle 7"/>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226" name="Rectangle 8"/>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227" name="Rectangle 9"/>
          <p:cNvSpPr>
            <a:spLocks noChangeArrowheads="1"/>
          </p:cNvSpPr>
          <p:nvPr/>
        </p:nvSpPr>
        <p:spPr bwMode="auto">
          <a:xfrm>
            <a:off x="5576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228" name="Rectangle 10"/>
          <p:cNvSpPr>
            <a:spLocks noChangeArrowheads="1"/>
          </p:cNvSpPr>
          <p:nvPr/>
        </p:nvSpPr>
        <p:spPr bwMode="auto">
          <a:xfrm>
            <a:off x="5867400"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229" name="Rectangle 11"/>
          <p:cNvSpPr>
            <a:spLocks noChangeArrowheads="1"/>
          </p:cNvSpPr>
          <p:nvPr/>
        </p:nvSpPr>
        <p:spPr bwMode="auto">
          <a:xfrm>
            <a:off x="4872038" y="321945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230" name="Rectangle 12"/>
          <p:cNvSpPr>
            <a:spLocks noChangeArrowheads="1"/>
          </p:cNvSpPr>
          <p:nvPr/>
        </p:nvSpPr>
        <p:spPr bwMode="auto">
          <a:xfrm>
            <a:off x="5491163"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231" name="Rectangle 13"/>
          <p:cNvSpPr>
            <a:spLocks noChangeArrowheads="1"/>
          </p:cNvSpPr>
          <p:nvPr/>
        </p:nvSpPr>
        <p:spPr bwMode="auto">
          <a:xfrm>
            <a:off x="5195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9233" name="Rectangle 18"/>
          <p:cNvSpPr>
            <a:spLocks noChangeArrowheads="1"/>
          </p:cNvSpPr>
          <p:nvPr/>
        </p:nvSpPr>
        <p:spPr bwMode="auto">
          <a:xfrm>
            <a:off x="1524000" y="2984501"/>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mc:AlternateContent xmlns:mc="http://schemas.openxmlformats.org/markup-compatibility/2006">
        <mc:Choice xmlns:a14="http://schemas.microsoft.com/office/drawing/2010/main" Requires="a14">
          <p:sp>
            <p:nvSpPr>
              <p:cNvPr id="9234" name="Object 19"/>
              <p:cNvSpPr txBox="1"/>
              <p:nvPr/>
            </p:nvSpPr>
            <p:spPr bwMode="auto">
              <a:xfrm>
                <a:off x="4339590" y="1113473"/>
                <a:ext cx="2178050" cy="444500"/>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0</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𝑛</m:t>
                          </m:r>
                        </m:sub>
                      </m:sSub>
                      <m:r>
                        <a:rPr lang="zh-CN" altLang="en-US" i="1">
                          <a:solidFill>
                            <a:srgbClr val="000000"/>
                          </a:solidFill>
                          <a:latin typeface="Cambria Math" panose="02040503050406030204" pitchFamily="18" charset="0"/>
                        </a:rPr>
                        <m:t>,⋯</m:t>
                      </m:r>
                    </m:oMath>
                  </m:oMathPara>
                </a14:m>
                <a:endParaRPr lang="zh-CN" altLang="en-US"/>
              </a:p>
            </p:txBody>
          </p:sp>
        </mc:Choice>
        <mc:Fallback>
          <p:sp>
            <p:nvSpPr>
              <p:cNvPr id="9234" name="Object 19"/>
              <p:cNvSpPr txBox="1">
                <a:spLocks noRot="1" noChangeAspect="1" noMove="1" noResize="1" noEditPoints="1" noAdjustHandles="1" noChangeArrowheads="1" noChangeShapeType="1" noTextEdit="1"/>
              </p:cNvSpPr>
              <p:nvPr/>
            </p:nvSpPr>
            <p:spPr bwMode="auto">
              <a:xfrm>
                <a:off x="4339590" y="1113473"/>
                <a:ext cx="2178050" cy="444500"/>
              </a:xfrm>
              <a:prstGeom prst="rect">
                <a:avLst/>
              </a:prstGeom>
              <a:blipFill rotWithShape="1">
                <a:blip r:embed="rId2"/>
                <a:stretch>
                  <a:fillRect t="-72" b="72"/>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235" name="Object 21"/>
              <p:cNvSpPr txBox="1"/>
              <p:nvPr/>
            </p:nvSpPr>
            <p:spPr bwMode="auto">
              <a:xfrm>
                <a:off x="2566581" y="1681796"/>
                <a:ext cx="5040560" cy="633411"/>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𝐺</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0</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𝑛</m:t>
                          </m:r>
                        </m:sub>
                      </m:sSub>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𝑛</m:t>
                          </m:r>
                        </m:sup>
                      </m:sSup>
                      <m:r>
                        <a:rPr lang="zh-CN" altLang="en-US" i="1">
                          <a:solidFill>
                            <a:srgbClr val="000000"/>
                          </a:solidFill>
                          <a:latin typeface="Cambria Math" panose="02040503050406030204" pitchFamily="18" charset="0"/>
                        </a:rPr>
                        <m:t>+⋯</m:t>
                      </m:r>
                    </m:oMath>
                  </m:oMathPara>
                </a14:m>
                <a:endParaRPr lang="zh-CN" altLang="en-US" dirty="0"/>
              </a:p>
            </p:txBody>
          </p:sp>
        </mc:Choice>
        <mc:Fallback>
          <p:sp>
            <p:nvSpPr>
              <p:cNvPr id="9235" name="Object 21"/>
              <p:cNvSpPr txBox="1">
                <a:spLocks noRot="1" noChangeAspect="1" noMove="1" noResize="1" noEditPoints="1" noAdjustHandles="1" noChangeArrowheads="1" noChangeShapeType="1" noTextEdit="1"/>
              </p:cNvSpPr>
              <p:nvPr/>
            </p:nvSpPr>
            <p:spPr bwMode="auto">
              <a:xfrm>
                <a:off x="2566581" y="1681796"/>
                <a:ext cx="5040560" cy="633411"/>
              </a:xfrm>
              <a:prstGeom prst="rect">
                <a:avLst/>
              </a:prstGeom>
              <a:blipFill rotWithShape="1">
                <a:blip r:embed="rId3"/>
                <a:stretch>
                  <a:fillRect l="-11" t="-50" r="9" b="100"/>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236" name="Object 23"/>
              <p:cNvSpPr txBox="1"/>
              <p:nvPr/>
            </p:nvSpPr>
            <p:spPr bwMode="auto">
              <a:xfrm>
                <a:off x="2711450" y="2315210"/>
                <a:ext cx="1725295" cy="509270"/>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0</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𝑛</m:t>
                          </m:r>
                        </m:sub>
                      </m:sSub>
                      <m:r>
                        <a:rPr lang="zh-CN" altLang="en-US" i="1">
                          <a:solidFill>
                            <a:srgbClr val="000000"/>
                          </a:solidFill>
                          <a:latin typeface="Cambria Math" panose="02040503050406030204" pitchFamily="18" charset="0"/>
                        </a:rPr>
                        <m:t>,⋯</m:t>
                      </m:r>
                    </m:oMath>
                  </m:oMathPara>
                </a14:m>
                <a:endParaRPr lang="zh-CN" altLang="en-US" dirty="0"/>
              </a:p>
            </p:txBody>
          </p:sp>
        </mc:Choice>
        <mc:Fallback>
          <p:sp>
            <p:nvSpPr>
              <p:cNvPr id="9236" name="Object 23"/>
              <p:cNvSpPr txBox="1">
                <a:spLocks noRot="1" noChangeAspect="1" noMove="1" noResize="1" noEditPoints="1" noAdjustHandles="1" noChangeArrowheads="1" noChangeShapeType="1" noTextEdit="1"/>
              </p:cNvSpPr>
              <p:nvPr/>
            </p:nvSpPr>
            <p:spPr bwMode="auto">
              <a:xfrm>
                <a:off x="2711450" y="2315210"/>
                <a:ext cx="1725295" cy="509270"/>
              </a:xfrm>
              <a:prstGeom prst="rect">
                <a:avLst/>
              </a:prstGeom>
              <a:blipFill rotWithShape="1">
                <a:blip r:embed="rId4"/>
                <a:stretch>
                  <a:fillRect/>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439704" name="Object 24"/>
              <p:cNvSpPr txBox="1"/>
              <p:nvPr/>
            </p:nvSpPr>
            <p:spPr bwMode="auto">
              <a:xfrm>
                <a:off x="2933700" y="4194175"/>
                <a:ext cx="2780665" cy="490855"/>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𝐶</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0</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𝐶</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𝐶</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oMath>
                  </m:oMathPara>
                </a14:m>
                <a:endParaRPr lang="zh-CN" altLang="en-US" dirty="0"/>
              </a:p>
            </p:txBody>
          </p:sp>
        </mc:Choice>
        <mc:Fallback>
          <p:sp>
            <p:nvSpPr>
              <p:cNvPr id="10439704" name="Object 24"/>
              <p:cNvSpPr txBox="1">
                <a:spLocks noRot="1" noChangeAspect="1" noMove="1" noResize="1" noEditPoints="1" noAdjustHandles="1" noChangeArrowheads="1" noChangeShapeType="1" noTextEdit="1"/>
              </p:cNvSpPr>
              <p:nvPr/>
            </p:nvSpPr>
            <p:spPr bwMode="auto">
              <a:xfrm>
                <a:off x="2933700" y="4194175"/>
                <a:ext cx="2780665" cy="490855"/>
              </a:xfrm>
              <a:prstGeom prst="rect">
                <a:avLst/>
              </a:prstGeom>
              <a:blipFill rotWithShape="1">
                <a:blip r:embed="rId5"/>
                <a:stretch>
                  <a:fillRect/>
                </a:stretch>
              </a:blipFill>
              <a:ln>
                <a:noFill/>
              </a:ln>
            </p:spPr>
            <p:txBody>
              <a:bodyPr/>
              <a:lstStyle/>
              <a:p>
                <a:r>
                  <a:rPr lang="zh-CN" altLang="en-US">
                    <a:noFill/>
                  </a:rPr>
                  <a:t> </a:t>
                </a:r>
              </a:p>
            </p:txBody>
          </p:sp>
        </mc:Fallback>
      </mc:AlternateContent>
      <p:sp>
        <p:nvSpPr>
          <p:cNvPr id="9238" name="Rectangle 27"/>
          <p:cNvSpPr>
            <a:spLocks noChangeArrowheads="1"/>
          </p:cNvSpPr>
          <p:nvPr/>
        </p:nvSpPr>
        <p:spPr bwMode="auto">
          <a:xfrm>
            <a:off x="1524000" y="3084513"/>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mc:AlternateContent xmlns:mc="http://schemas.openxmlformats.org/markup-compatibility/2006">
        <mc:Choice xmlns:a14="http://schemas.microsoft.com/office/drawing/2010/main" Requires="a14">
          <p:sp>
            <p:nvSpPr>
              <p:cNvPr id="10439706" name="Object 26"/>
              <p:cNvSpPr txBox="1"/>
              <p:nvPr/>
            </p:nvSpPr>
            <p:spPr bwMode="auto">
              <a:xfrm>
                <a:off x="2324100" y="4874260"/>
                <a:ext cx="5525770" cy="457200"/>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r>
                        <a:rPr lang="en-US" altLang="zh-CN" i="1">
                          <a:solidFill>
                            <a:srgbClr val="000000"/>
                          </a:solidFill>
                          <a:latin typeface="Cambria Math" panose="02040503050406030204" pitchFamily="18" charset="0"/>
                        </a:rPr>
                        <m:t>𝐺</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𝑥</m:t>
                      </m:r>
                      <m:r>
                        <a:rPr lang="en-US" altLang="zh-CN"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𝐶</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0</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𝐶</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𝐶</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𝑛</m:t>
                          </m:r>
                        </m:sup>
                      </m:s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𝑛</m:t>
                          </m:r>
                        </m:sup>
                      </m:sSup>
                    </m:oMath>
                  </m:oMathPara>
                </a14:m>
                <a:endParaRPr lang="zh-CN" altLang="en-US"/>
              </a:p>
            </p:txBody>
          </p:sp>
        </mc:Choice>
        <mc:Fallback>
          <p:sp>
            <p:nvSpPr>
              <p:cNvPr id="10439706" name="Object 26"/>
              <p:cNvSpPr txBox="1">
                <a:spLocks noRot="1" noChangeAspect="1" noMove="1" noResize="1" noEditPoints="1" noAdjustHandles="1" noChangeArrowheads="1" noChangeShapeType="1" noTextEdit="1"/>
              </p:cNvSpPr>
              <p:nvPr/>
            </p:nvSpPr>
            <p:spPr bwMode="auto">
              <a:xfrm>
                <a:off x="2324100" y="4874260"/>
                <a:ext cx="5525770" cy="457200"/>
              </a:xfrm>
              <a:prstGeom prst="rect">
                <a:avLst/>
              </a:prstGeom>
              <a:blipFill rotWithShape="1">
                <a:blip r:embed="rId6"/>
                <a:stretch>
                  <a:fillRect/>
                </a:stretch>
              </a:blipFill>
              <a:ln>
                <a:noFill/>
              </a:ln>
            </p:spPr>
            <p:txBody>
              <a:bodyPr/>
              <a:lstStyle/>
              <a:p>
                <a:r>
                  <a:rPr lang="zh-CN" altLang="en-US">
                    <a:noFill/>
                  </a:rPr>
                  <a:t> </a:t>
                </a:r>
              </a:p>
            </p:txBody>
          </p:sp>
        </mc:Fallback>
      </mc:AlternateContent>
      <p:sp>
        <p:nvSpPr>
          <p:cNvPr id="9240" name="Rectangle 29"/>
          <p:cNvSpPr>
            <a:spLocks noChangeArrowheads="1"/>
          </p:cNvSpPr>
          <p:nvPr/>
        </p:nvSpPr>
        <p:spPr bwMode="auto">
          <a:xfrm>
            <a:off x="1524000" y="3008313"/>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2" name="文本框 1"/>
          <p:cNvSpPr txBox="1"/>
          <p:nvPr/>
        </p:nvSpPr>
        <p:spPr>
          <a:xfrm>
            <a:off x="8420100" y="4656455"/>
            <a:ext cx="1170305" cy="829945"/>
          </a:xfrm>
          <a:prstGeom prst="rect">
            <a:avLst/>
          </a:prstGeom>
        </p:spPr>
        <p:txBody>
          <a:bodyPr wrap="square">
            <a:spAutoFit/>
          </a:bodyPr>
          <a:p>
            <a:pPr marL="0" indent="0"/>
            <a:r>
              <a:rPr lang="zh-CN" altLang="en-US" sz="1600" b="0" i="0">
                <a:solidFill>
                  <a:srgbClr val="FF0000"/>
                </a:solidFill>
                <a:latin typeface="Fira Sans"/>
                <a:ea typeface="Fira Sans"/>
              </a:rPr>
              <a:t>称为形式幂级数</a:t>
            </a:r>
            <a:r>
              <a:rPr lang="zh-CN" altLang="en-US" sz="1600" b="0" i="0">
                <a:solidFill>
                  <a:srgbClr val="FF0000"/>
                </a:solidFill>
                <a:latin typeface="Fira Sans"/>
                <a:ea typeface="Fira Sans"/>
              </a:rPr>
              <a:t>的封闭形式</a:t>
            </a:r>
            <a:endParaRPr lang="zh-CN" altLang="en-US" sz="1600" b="0" i="0">
              <a:solidFill>
                <a:srgbClr val="FF0000"/>
              </a:solidFill>
              <a:latin typeface="Fira Sans"/>
              <a:ea typeface="Fira Sans"/>
            </a:endParaRPr>
          </a:p>
        </p:txBody>
      </p:sp>
      <p:cxnSp>
        <p:nvCxnSpPr>
          <p:cNvPr id="3" name="直接箭头连接符 2"/>
          <p:cNvCxnSpPr>
            <a:stCxn id="2" idx="1"/>
          </p:cNvCxnSpPr>
          <p:nvPr/>
        </p:nvCxnSpPr>
        <p:spPr>
          <a:xfrm flipH="1">
            <a:off x="7884160" y="5071745"/>
            <a:ext cx="535940" cy="254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5" name="文本框 4"/>
          <p:cNvSpPr txBox="1"/>
          <p:nvPr/>
        </p:nvSpPr>
        <p:spPr>
          <a:xfrm>
            <a:off x="7294245" y="1717040"/>
            <a:ext cx="1791970" cy="337185"/>
          </a:xfrm>
          <a:prstGeom prst="rect">
            <a:avLst/>
          </a:prstGeom>
          <a:noFill/>
        </p:spPr>
        <p:txBody>
          <a:bodyPr wrap="square" rtlCol="0" anchor="t">
            <a:spAutoFit/>
          </a:bodyPr>
          <a:p>
            <a:r>
              <a:rPr lang="zh-CN" altLang="en-US" sz="1600">
                <a:solidFill>
                  <a:srgbClr val="FF0000"/>
                </a:solidFill>
                <a:sym typeface="+mn-ea"/>
              </a:rPr>
              <a:t>形式幂级数形式</a:t>
            </a:r>
            <a:endParaRPr lang="zh-CN" altLang="en-US" sz="1600">
              <a:solidFill>
                <a:srgbClr val="FF0000"/>
              </a:solidFill>
              <a:sym typeface="+mn-ea"/>
            </a:endParaRPr>
          </a:p>
        </p:txBody>
      </p:sp>
      <p:cxnSp>
        <p:nvCxnSpPr>
          <p:cNvPr id="6" name="直接箭头连接符 5"/>
          <p:cNvCxnSpPr/>
          <p:nvPr/>
        </p:nvCxnSpPr>
        <p:spPr>
          <a:xfrm flipH="1">
            <a:off x="6718935" y="1888490"/>
            <a:ext cx="535940" cy="254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3968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3968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zh-CN" altLang="en-US"/>
                  <a:t>例题</a:t>
                </a:r>
                <a:r>
                  <a:rPr lang="en-US" altLang="zh-CN"/>
                  <a:t> </a:t>
                </a:r>
                <a:r>
                  <a:rPr lang="zh-CN" altLang="en-US"/>
                  <a:t>洛谷</a:t>
                </a:r>
                <a:r>
                  <a:rPr lang="en-US" altLang="zh-CN"/>
                  <a:t> P1044 </a:t>
                </a:r>
                <a:r>
                  <a:rPr lang="zh-CN" altLang="en-US"/>
                  <a:t>栈</a:t>
                </a:r>
                <a:endParaRPr lang="zh-CN" altLang="en-US"/>
              </a:p>
              <a:p>
                <a:r>
                  <a:rPr lang="zh-CN" altLang="en-US"/>
                  <a:t>题目大意：入栈顺序为</a:t>
                </a:r>
                <a:r>
                  <a:rPr lang="en-US" altLang="zh-CN"/>
                  <a:t> </a:t>
                </a:r>
                <a14:m>
                  <m:oMath xmlns:m="http://schemas.openxmlformats.org/officeDocument/2006/math">
                    <m:r>
                      <a:rPr lang="en-US" altLang="zh-CN">
                        <a:latin typeface="Cambria Math" panose="02040503050406030204" pitchFamily="18" charset="0"/>
                      </a:rPr>
                      <m:t>1</m:t>
                    </m:r>
                    <m:r>
                      <a:rPr lang="en-US" altLang="zh-CN">
                        <a:latin typeface="Cambria Math" panose="02040503050406030204" pitchFamily="18" charset="0"/>
                      </a:rPr>
                      <m:t>,</m:t>
                    </m:r>
                    <m:r>
                      <a:rPr lang="en-US" altLang="zh-CN">
                        <a:latin typeface="Cambria Math" panose="02040503050406030204" pitchFamily="18" charset="0"/>
                      </a:rPr>
                      <m:t>2</m:t>
                    </m:r>
                    <m:r>
                      <a:rPr lang="en-US" altLang="zh-CN">
                        <a:latin typeface="Cambria Math" panose="02040503050406030204" pitchFamily="18" charset="0"/>
                      </a:rPr>
                      <m:t>,...,</m:t>
                    </m:r>
                    <m:r>
                      <a:rPr lang="en-US" altLang="zh-CN">
                        <a:latin typeface="Cambria Math" panose="02040503050406030204" pitchFamily="18" charset="0"/>
                      </a:rPr>
                      <m:t>𝑛</m:t>
                    </m:r>
                  </m:oMath>
                </a14:m>
                <a:r>
                  <a:rPr lang="zh-CN" altLang="en-US"/>
                  <a:t>，求所有可能的出栈顺序的总数。</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pic>
        <p:nvPicPr>
          <p:cNvPr id="4" name="图片 3"/>
          <p:cNvPicPr>
            <a:picLocks noChangeAspect="1"/>
          </p:cNvPicPr>
          <p:nvPr/>
        </p:nvPicPr>
        <p:blipFill>
          <a:blip r:embed="rId2"/>
          <a:stretch>
            <a:fillRect/>
          </a:stretch>
        </p:blipFill>
        <p:spPr>
          <a:xfrm>
            <a:off x="913130" y="1976755"/>
            <a:ext cx="9036050" cy="3632200"/>
          </a:xfrm>
          <a:prstGeom prst="rect">
            <a:avLst/>
          </a:prstGeom>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封闭形式</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lnSpcReduction="20000"/>
              </a:bodyPr>
              <a:p>
                <a:r>
                  <a:rPr lang="zh-CN" altLang="en-US"/>
                  <a:t>卡特兰数的递推式为</a:t>
                </a:r>
                <a:endParaRPr lang="zh-CN" altLang="en-US"/>
              </a:p>
              <a:p>
                <a:pPr marL="0" indent="0">
                  <a:buNone/>
                </a:pPr>
                <a14:m>
                  <m:oMathPara xmlns:m="http://schemas.openxmlformats.org/officeDocument/2006/math">
                    <m:oMathParaPr>
                      <m:jc m:val="centerGroup"/>
                    </m:oMathParaPr>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𝐻</m:t>
                          </m:r>
                        </m:e>
                        <m:sub>
                          <m:r>
                            <a:rPr lang="en-US" altLang="zh-CN" i="1">
                              <a:latin typeface="Cambria Math" panose="02040503050406030204" pitchFamily="18" charset="0"/>
                              <a:cs typeface="Cambria Math" panose="02040503050406030204" pitchFamily="18" charset="0"/>
                            </a:rPr>
                            <m:t>𝑛</m:t>
                          </m:r>
                        </m:sub>
                      </m:sSub>
                      <m:r>
                        <a:rPr lang="en-US" altLang="zh-CN" i="1">
                          <a:solidFill>
                            <a:srgbClr val="000000"/>
                          </a:solidFill>
                          <a:latin typeface="Cambria Math" panose="02040503050406030204" pitchFamily="18" charset="0"/>
                          <a:cs typeface="Cambria Math" panose="02040503050406030204" pitchFamily="18" charset="0"/>
                        </a:rPr>
                        <m:t>=</m:t>
                      </m:r>
                      <m:nary>
                        <m:naryPr>
                          <m:chr m:val="∑"/>
                          <m:limLoc m:val="subSup"/>
                          <m:ctrlPr>
                            <a:rPr lang="zh-CN" altLang="en-US" i="1">
                              <a:solidFill>
                                <a:srgbClr val="000000"/>
                              </a:solidFill>
                              <a:latin typeface="Cambria Math" panose="02040503050406030204" pitchFamily="18" charset="0"/>
                              <a:cs typeface="Cambria Math" panose="02040503050406030204" pitchFamily="18" charset="0"/>
                            </a:rPr>
                          </m:ctrlPr>
                        </m:naryPr>
                        <m:sub>
                          <m:r>
                            <a:rPr lang="en-US" altLang="zh-CN" i="1">
                              <a:solidFill>
                                <a:srgbClr val="000000"/>
                              </a:solidFill>
                              <a:latin typeface="Cambria Math" panose="02040503050406030204" pitchFamily="18" charset="0"/>
                              <a:cs typeface="Cambria Math" panose="02040503050406030204" pitchFamily="18" charset="0"/>
                            </a:rPr>
                            <m:t>𝑖</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sub>
                        <m:sup>
                          <m:r>
                            <a:rPr lang="en-US" altLang="zh-CN" i="1">
                              <a:solidFill>
                                <a:srgbClr val="000000"/>
                              </a:solidFill>
                              <a:latin typeface="Cambria Math" panose="02040503050406030204" pitchFamily="18" charset="0"/>
                              <a:cs typeface="Cambria Math" panose="02040503050406030204" pitchFamily="18" charset="0"/>
                            </a:rPr>
                            <m:t>𝑛−</m:t>
                          </m:r>
                          <m:r>
                            <a:rPr lang="en-US" altLang="zh-CN" i="1">
                              <a:solidFill>
                                <a:srgbClr val="000000"/>
                              </a:solidFill>
                              <a:latin typeface="Cambria Math" panose="02040503050406030204" pitchFamily="18" charset="0"/>
                              <a:cs typeface="Cambria Math" panose="02040503050406030204" pitchFamily="18" charset="0"/>
                            </a:rPr>
                            <m:t>1</m:t>
                          </m:r>
                        </m:sup>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𝐻</m:t>
                              </m:r>
                            </m:e>
                            <m:sub>
                              <m:r>
                                <a:rPr lang="en-US" altLang="zh-CN" i="1">
                                  <a:solidFill>
                                    <a:srgbClr val="000000"/>
                                  </a:solidFill>
                                  <a:latin typeface="Cambria Math" panose="02040503050406030204" pitchFamily="18" charset="0"/>
                                </a:rPr>
                                <m:t>𝑖</m:t>
                              </m:r>
                            </m:sub>
                          </m:sSub>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𝐻</m:t>
                              </m:r>
                            </m:e>
                            <m:sub>
                              <m:r>
                                <a:rPr lang="zh-CN" altLang="en-US"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𝑖</m:t>
                              </m:r>
                            </m:sub>
                          </m:sSub>
                        </m:e>
                      </m:nary>
                      <m:r>
                        <a:rPr lang="en-US" altLang="zh-CN" i="1">
                          <a:solidFill>
                            <a:srgbClr val="000000"/>
                          </a:solidFill>
                          <a:latin typeface="Cambria Math" panose="02040503050406030204" pitchFamily="18" charset="0"/>
                        </a:rPr>
                        <m:t> (</m:t>
                      </m:r>
                      <m:r>
                        <a:rPr lang="en-US" altLang="zh-CN"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rPr>
                        <m:t>2</m:t>
                      </m:r>
                      <m:r>
                        <a:rPr lang="en-US" altLang="zh-CN" i="1">
                          <a:solidFill>
                            <a:srgbClr val="000000"/>
                          </a:solidFill>
                          <a:latin typeface="Cambria Math" panose="02040503050406030204" pitchFamily="18" charset="0"/>
                        </a:rPr>
                        <m:t>)  </m:t>
                      </m:r>
                    </m:oMath>
                  </m:oMathPara>
                </a14:m>
                <a:endParaRPr lang="en-US" altLang="zh-CN" i="1">
                  <a:solidFill>
                    <a:srgbClr val="000000"/>
                  </a:solidFill>
                  <a:latin typeface="Cambria Math" panose="02040503050406030204" pitchFamily="18" charset="0"/>
                </a:endParaRPr>
              </a:p>
              <a:p>
                <a:pPr marL="0" indent="0">
                  <a:buNone/>
                </a:pPr>
                <a:r>
                  <a:rPr lang="en-US" altLang="zh-CN"/>
                  <a:t>    </a:t>
                </a:r>
                <a:r>
                  <a:rPr lang="zh-CN" altLang="en-US"/>
                  <a:t>其中</a:t>
                </a:r>
                <a:r>
                  <a:rPr lang="en-US" altLang="zh-CN"/>
                  <a:t> </a:t>
                </a:r>
                <a14:m>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𝐻</m:t>
                        </m:r>
                      </m:e>
                      <m:sub>
                        <m:r>
                          <a:rPr lang="en-US" altLang="zh-CN" i="1">
                            <a:latin typeface="Cambria Math" panose="02040503050406030204" pitchFamily="18" charset="0"/>
                            <a:cs typeface="Cambria Math" panose="02040503050406030204" pitchFamily="18" charset="0"/>
                          </a:rPr>
                          <m:t>0</m:t>
                        </m:r>
                      </m:sub>
                    </m:sSub>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𝐻</m:t>
                        </m:r>
                      </m:e>
                      <m:sub>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oMath>
                </a14:m>
                <a:r>
                  <a:rPr lang="zh-CN" altLang="en-US"/>
                  <a:t>。设它的普通生成函数为</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𝐻</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oMath>
                </a14:m>
                <a:r>
                  <a:rPr lang="zh-CN" altLang="en-US"/>
                  <a:t>。</a:t>
                </a:r>
                <a:endParaRPr lang="zh-CN" altLang="en-US"/>
              </a:p>
              <a:p>
                <a:pPr marL="0" indent="0">
                  <a:buNone/>
                </a:pPr>
                <a:r>
                  <a:rPr lang="zh-CN" altLang="en-US"/>
                  <a:t>我们发现卡特兰数的递推式与卷积的形式很相似，因此我们用卷积来构造关于</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𝐻</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oMath>
                </a14:m>
                <a:r>
                  <a:rPr lang="zh-CN" altLang="en-US"/>
                  <a:t>的方程：</a:t>
                </a:r>
                <a:endParaRPr lang="zh-CN" altLang="en-US"/>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rPr>
                        <m:t>𝐻</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nary>
                        <m:naryPr>
                          <m:chr m:val="∑"/>
                          <m:limLoc m:val="undOvr"/>
                          <m:supHide m:val="on"/>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sub>
                        <m:sup/>
                        <m:e>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𝐻</m:t>
                              </m:r>
                            </m:e>
                            <m:sub>
                              <m:r>
                                <a:rPr lang="en-US" altLang="zh-CN" i="1">
                                  <a:latin typeface="Cambria Math" panose="02040503050406030204" pitchFamily="18" charset="0"/>
                                  <a:cs typeface="Cambria Math" panose="02040503050406030204" pitchFamily="18" charset="0"/>
                                </a:rPr>
                                <m:t>𝑛</m:t>
                              </m:r>
                            </m:sub>
                          </m:sSub>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𝑛</m:t>
                              </m:r>
                            </m:sup>
                          </m:sSup>
                        </m:e>
                      </m:nary>
                    </m:oMath>
                  </m:oMathPara>
                </a14:m>
                <a:endParaRPr lang="en-US" altLang="zh-CN" i="1">
                  <a:latin typeface="Cambria Math" panose="02040503050406030204" pitchFamily="18" charset="0"/>
                  <a:cs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𝐻</m:t>
                          </m:r>
                        </m:e>
                        <m:sup>
                          <m:r>
                            <a:rPr lang="en-US" altLang="zh-CN" i="1">
                              <a:latin typeface="Cambria Math" panose="02040503050406030204" pitchFamily="18" charset="0"/>
                              <a:cs typeface="Cambria Math" panose="02040503050406030204" pitchFamily="18" charset="0"/>
                            </a:rPr>
                            <m:t>2</m:t>
                          </m:r>
                        </m:sup>
                      </m:sSup>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𝐻</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𝐻</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nary>
                        <m:naryPr>
                          <m:chr m:val="∑"/>
                          <m:limLoc m:val="undOvr"/>
                          <m:supHide m:val="on"/>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sub>
                        <m:sup/>
                        <m:e>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𝐻</m:t>
                              </m:r>
                            </m:e>
                            <m:sub>
                              <m:r>
                                <a:rPr lang="en-US" altLang="zh-CN" i="1">
                                  <a:latin typeface="Cambria Math" panose="02040503050406030204" pitchFamily="18" charset="0"/>
                                  <a:cs typeface="Cambria Math" panose="02040503050406030204" pitchFamily="18" charset="0"/>
                                </a:rPr>
                                <m:t>𝑖</m:t>
                              </m:r>
                            </m:sub>
                          </m:sSub>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𝑖</m:t>
                              </m:r>
                            </m:sup>
                          </m:sSup>
                        </m:e>
                      </m:nary>
                      <m:nary>
                        <m:naryPr>
                          <m:chr m:val="∑"/>
                          <m:limLoc m:val="undOvr"/>
                          <m:supHide m:val="on"/>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𝑗</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sub>
                        <m:sup/>
                        <m:e>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𝐻</m:t>
                              </m:r>
                            </m:e>
                            <m:sub>
                              <m:r>
                                <a:rPr lang="en-US" altLang="zh-CN" i="1">
                                  <a:latin typeface="Cambria Math" panose="02040503050406030204" pitchFamily="18" charset="0"/>
                                  <a:cs typeface="Cambria Math" panose="02040503050406030204" pitchFamily="18" charset="0"/>
                                </a:rPr>
                                <m:t>𝑗</m:t>
                              </m:r>
                            </m:sub>
                          </m:sSub>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𝑗</m:t>
                              </m:r>
                            </m:sup>
                          </m:sSup>
                        </m:e>
                      </m:nary>
                      <m:r>
                        <a:rPr lang="en-US" altLang="zh-CN" i="1">
                          <a:latin typeface="Cambria Math" panose="02040503050406030204" pitchFamily="18" charset="0"/>
                          <a:cs typeface="Cambria Math" panose="02040503050406030204" pitchFamily="18" charset="0"/>
                        </a:rPr>
                        <m:t>=</m:t>
                      </m:r>
                      <m:nary>
                        <m:naryPr>
                          <m:chr m:val="∑"/>
                          <m:limLoc m:val="undOvr"/>
                          <m:supHide m:val="on"/>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2</m:t>
                          </m:r>
                        </m:sub>
                        <m:sup/>
                        <m:e>
                          <m:r>
                            <a:rPr lang="en-US" altLang="zh-CN" i="1">
                              <a:latin typeface="Cambria Math" panose="02040503050406030204" pitchFamily="18" charset="0"/>
                            </a:rPr>
                            <m:t>(</m:t>
                          </m:r>
                          <m:nary>
                            <m:naryPr>
                              <m:chr m:val="∑"/>
                              <m:limLoc m:val="undOvr"/>
                              <m:ctrlPr>
                                <a:rPr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sub>
                            <m:sup>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1</m:t>
                              </m:r>
                            </m:sup>
                            <m:e>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𝐻</m:t>
                                  </m:r>
                                </m:e>
                                <m:sub>
                                  <m:r>
                                    <a:rPr lang="en-US" altLang="zh-CN" i="1">
                                      <a:latin typeface="Cambria Math" panose="02040503050406030204" pitchFamily="18" charset="0"/>
                                      <a:cs typeface="Cambria Math" panose="02040503050406030204" pitchFamily="18" charset="0"/>
                                    </a:rPr>
                                    <m:t>𝑖</m:t>
                                  </m:r>
                                </m:sub>
                              </m:sSub>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𝐻</m:t>
                                  </m:r>
                                </m:e>
                                <m:sub>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𝑖</m:t>
                                  </m:r>
                                </m:sub>
                              </m:sSub>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𝑛</m:t>
                                  </m:r>
                                </m:sup>
                              </m:sSup>
                            </m:e>
                          </m:nary>
                        </m:e>
                      </m:nary>
                    </m:oMath>
                  </m:oMathPara>
                </a14:m>
                <a:endParaRPr lang="en-US" altLang="zh-CN" i="1">
                  <a:latin typeface="Cambria Math" panose="02040503050406030204" pitchFamily="18" charset="0"/>
                  <a:cs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rPr>
                        <m:t>=</m:t>
                      </m:r>
                      <m:nary>
                        <m:naryPr>
                          <m:chr m:val="∑"/>
                          <m:limLoc m:val="undOvr"/>
                          <m:supHide m:val="on"/>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2</m:t>
                          </m:r>
                        </m:sub>
                        <m:sup/>
                        <m:e>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𝐻</m:t>
                              </m:r>
                            </m:e>
                            <m:sub>
                              <m:r>
                                <a:rPr lang="en-US" altLang="zh-CN" i="1">
                                  <a:latin typeface="Cambria Math" panose="02040503050406030204" pitchFamily="18" charset="0"/>
                                  <a:cs typeface="Cambria Math" panose="02040503050406030204" pitchFamily="18" charset="0"/>
                                </a:rPr>
                                <m:t>𝑛</m:t>
                              </m:r>
                            </m:sub>
                          </m:sSub>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𝑛</m:t>
                              </m:r>
                            </m:sup>
                          </m:sSup>
                        </m:e>
                      </m:nary>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𝐻</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oMath>
                  </m:oMathPara>
                </a14:m>
                <a:endParaRPr lang="zh-CN" altLang="en-US"/>
              </a:p>
              <a:p>
                <a:r>
                  <a:rPr lang="zh-CN" altLang="en-US"/>
                  <a:t>解得</a:t>
                </a:r>
                <a:endParaRPr lang="zh-CN" altLang="en-US"/>
              </a:p>
              <a:p>
                <a:pPr marL="0" indent="0">
                  <a:buNone/>
                </a:pPr>
                <a:r>
                  <a:rPr lang="en-US" altLang="zh-CN">
                    <a:solidFill>
                      <a:srgbClr val="000000"/>
                    </a:solidFill>
                    <a:latin typeface="Cambria Math" panose="02040503050406030204" pitchFamily="18" charset="0"/>
                  </a:rPr>
                  <a:t>                                         </a:t>
                </a:r>
                <a14:m>
                  <m:oMath xmlns:m="http://schemas.openxmlformats.org/officeDocument/2006/math">
                    <m:r>
                      <a:rPr lang="en-US" altLang="zh-CN" sz="2000" i="1">
                        <a:solidFill>
                          <a:srgbClr val="000000"/>
                        </a:solidFill>
                        <a:latin typeface="Cambria Math" panose="02040503050406030204" pitchFamily="18" charset="0"/>
                      </a:rPr>
                      <m:t>𝐻</m:t>
                    </m:r>
                    <m:r>
                      <a:rPr lang="zh-CN" altLang="en-US" sz="2000" i="1">
                        <a:solidFill>
                          <a:srgbClr val="000000"/>
                        </a:solidFill>
                        <a:latin typeface="Cambria Math" panose="02040503050406030204" pitchFamily="18" charset="0"/>
                      </a:rPr>
                      <m:t>(</m:t>
                    </m:r>
                    <m:r>
                      <a:rPr lang="zh-CN" altLang="en-US" sz="2000" i="1">
                        <a:solidFill>
                          <a:srgbClr val="000000"/>
                        </a:solidFill>
                        <a:latin typeface="Cambria Math" panose="02040503050406030204" pitchFamily="18" charset="0"/>
                      </a:rPr>
                      <m:t>𝑥</m:t>
                    </m:r>
                    <m:r>
                      <a:rPr lang="zh-CN" altLang="en-US" sz="2000" i="1">
                        <a:solidFill>
                          <a:srgbClr val="000000"/>
                        </a:solidFill>
                        <a:latin typeface="Cambria Math" panose="02040503050406030204" pitchFamily="18" charset="0"/>
                      </a:rPr>
                      <m:t>)=</m:t>
                    </m:r>
                    <m:f>
                      <m:fPr>
                        <m:ctrlPr>
                          <a:rPr lang="zh-CN" altLang="en-US" sz="2000" i="1">
                            <a:solidFill>
                              <a:srgbClr val="000000"/>
                            </a:solidFill>
                            <a:latin typeface="Cambria Math" panose="02040503050406030204" pitchFamily="18" charset="0"/>
                          </a:rPr>
                        </m:ctrlPr>
                      </m:fPr>
                      <m:num>
                        <m:r>
                          <a:rPr lang="zh-CN" altLang="en-US" sz="2000" i="1">
                            <a:solidFill>
                              <a:srgbClr val="000000"/>
                            </a:solidFill>
                            <a:latin typeface="Cambria Math" panose="02040503050406030204" pitchFamily="18" charset="0"/>
                          </a:rPr>
                          <m:t>1</m:t>
                        </m:r>
                        <m:r>
                          <a:rPr lang="en-US" altLang="zh-CN" sz="2000" i="1">
                            <a:solidFill>
                              <a:srgbClr val="000000"/>
                            </a:solidFill>
                            <a:latin typeface="Cambria Math" panose="02040503050406030204" pitchFamily="18" charset="0"/>
                            <a:cs typeface="Cambria Math" panose="02040503050406030204" pitchFamily="18" charset="0"/>
                          </a:rPr>
                          <m:t>±</m:t>
                        </m:r>
                        <m:rad>
                          <m:radPr>
                            <m:degHide m:val="on"/>
                            <m:ctrlPr>
                              <a:rPr lang="zh-CN" altLang="en-US" sz="2000" i="1">
                                <a:solidFill>
                                  <a:srgbClr val="000000"/>
                                </a:solidFill>
                                <a:latin typeface="Cambria Math" panose="02040503050406030204" pitchFamily="18" charset="0"/>
                              </a:rPr>
                            </m:ctrlPr>
                          </m:radPr>
                          <m:deg/>
                          <m:e>
                            <m:r>
                              <a:rPr lang="zh-CN" altLang="en-US" sz="2000" i="1">
                                <a:solidFill>
                                  <a:srgbClr val="000000"/>
                                </a:solidFill>
                                <a:latin typeface="Cambria Math" panose="02040503050406030204" pitchFamily="18" charset="0"/>
                              </a:rPr>
                              <m:t>1</m:t>
                            </m:r>
                            <m:r>
                              <a:rPr lang="zh-CN" altLang="en-US" sz="2000" i="1">
                                <a:solidFill>
                                  <a:srgbClr val="000000"/>
                                </a:solidFill>
                                <a:latin typeface="Cambria Math" panose="02040503050406030204" pitchFamily="18" charset="0"/>
                              </a:rPr>
                              <m:t>−</m:t>
                            </m:r>
                            <m:r>
                              <a:rPr lang="zh-CN" altLang="en-US" sz="2000" i="1">
                                <a:solidFill>
                                  <a:srgbClr val="000000"/>
                                </a:solidFill>
                                <a:latin typeface="Cambria Math" panose="02040503050406030204" pitchFamily="18" charset="0"/>
                              </a:rPr>
                              <m:t>4</m:t>
                            </m:r>
                            <m:r>
                              <a:rPr lang="zh-CN" altLang="en-US" sz="2000" i="1">
                                <a:solidFill>
                                  <a:srgbClr val="000000"/>
                                </a:solidFill>
                                <a:latin typeface="Cambria Math" panose="02040503050406030204" pitchFamily="18" charset="0"/>
                              </a:rPr>
                              <m:t>𝑥</m:t>
                            </m:r>
                          </m:e>
                        </m:rad>
                      </m:num>
                      <m:den>
                        <m:r>
                          <a:rPr lang="zh-CN" altLang="en-US" sz="2000" i="1">
                            <a:solidFill>
                              <a:srgbClr val="000000"/>
                            </a:solidFill>
                            <a:latin typeface="Cambria Math" panose="02040503050406030204" pitchFamily="18" charset="0"/>
                          </a:rPr>
                          <m:t>2</m:t>
                        </m:r>
                      </m:den>
                    </m:f>
                  </m:oMath>
                </a14:m>
                <a:endParaRPr lang="zh-CN" altLang="en-US" sz="20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fontScale="90000" lnSpcReduction="10000"/>
              </a:bodyPr>
              <a:p>
                <a:r>
                  <a:rPr lang="zh-CN" altLang="en-US"/>
                  <a:t>代入</a:t>
                </a:r>
                <a:r>
                  <a:rPr lang="en-US" altLang="zh-CN"/>
                  <a:t> </a:t>
                </a:r>
                <a14:m>
                  <m:oMath xmlns:m="http://schemas.openxmlformats.org/officeDocument/2006/math">
                    <m:r>
                      <m:rPr>
                        <m:sty m:val="p"/>
                      </m:rPr>
                      <a:rPr lang="en-US" altLang="zh-CN">
                        <a:latin typeface="Cambria Math" panose="02040503050406030204" pitchFamily="18" charset="0"/>
                      </a:rPr>
                      <m:t>x</m:t>
                    </m:r>
                    <m:r>
                      <a:rPr lang="en-US" altLang="zh-CN">
                        <a:latin typeface="Cambria Math" panose="02040503050406030204" pitchFamily="18" charset="0"/>
                      </a:rPr>
                      <m:t>=</m:t>
                    </m:r>
                    <m:r>
                      <a:rPr lang="en-US" altLang="zh-CN">
                        <a:latin typeface="Cambria Math" panose="02040503050406030204" pitchFamily="18" charset="0"/>
                      </a:rPr>
                      <m:t>0</m:t>
                    </m:r>
                  </m:oMath>
                </a14:m>
                <a:r>
                  <a:rPr lang="en-US" altLang="zh-CN">
                    <a:sym typeface="+mn-ea"/>
                  </a:rPr>
                  <a:t> </a:t>
                </a:r>
                <a:r>
                  <a:rPr lang="zh-CN" altLang="en-US"/>
                  <a:t>，我们得到的是</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𝐻</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oMath>
                </a14:m>
                <a:r>
                  <a:rPr lang="zh-CN" altLang="en-US"/>
                  <a:t>的常数项，也就是</a:t>
                </a:r>
                <a:r>
                  <a:rPr lang="en-US" altLang="zh-CN"/>
                  <a:t> </a:t>
                </a:r>
                <a14:m>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𝐻</m:t>
                        </m:r>
                      </m:e>
                      <m:sub>
                        <m:r>
                          <a:rPr lang="en-US" altLang="zh-CN" i="1">
                            <a:latin typeface="Cambria Math" panose="02040503050406030204" pitchFamily="18" charset="0"/>
                            <a:cs typeface="Cambria Math" panose="02040503050406030204" pitchFamily="18" charset="0"/>
                          </a:rPr>
                          <m:t>0</m:t>
                        </m:r>
                      </m:sub>
                    </m:sSub>
                  </m:oMath>
                </a14:m>
                <a:r>
                  <a:rPr lang="zh-CN" altLang="en-US"/>
                  <a:t>。当</a:t>
                </a:r>
                <a:r>
                  <a:rPr lang="en-US" altLang="zh-CN"/>
                  <a:t> </a:t>
                </a:r>
                <a14:m>
                  <m:oMath xmlns:m="http://schemas.openxmlformats.org/officeDocument/2006/math">
                    <m:r>
                      <a:rPr lang="en-US" altLang="zh-CN" i="1">
                        <a:solidFill>
                          <a:srgbClr val="000000"/>
                        </a:solidFill>
                        <a:latin typeface="Cambria Math" panose="02040503050406030204" pitchFamily="18" charset="0"/>
                      </a:rPr>
                      <m:t>𝐻</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r>
                          <a:rPr lang="en-US" altLang="zh-CN" i="1">
                            <a:solidFill>
                              <a:srgbClr val="000000"/>
                            </a:solidFill>
                            <a:latin typeface="Cambria Math" panose="02040503050406030204" pitchFamily="18" charset="0"/>
                            <a:cs typeface="Cambria Math" panose="02040503050406030204" pitchFamily="18" charset="0"/>
                          </a:rPr>
                          <m:t>±</m:t>
                        </m:r>
                        <m:rad>
                          <m:radPr>
                            <m:degHide m:val="on"/>
                            <m:ctrlPr>
                              <a:rPr lang="zh-CN" altLang="en-US" i="1">
                                <a:solidFill>
                                  <a:srgbClr val="000000"/>
                                </a:solidFill>
                                <a:latin typeface="Cambria Math" panose="02040503050406030204" pitchFamily="18" charset="0"/>
                              </a:rPr>
                            </m:ctrlPr>
                          </m:radPr>
                          <m:deg/>
                          <m:e>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4</m:t>
                            </m:r>
                            <m:r>
                              <a:rPr lang="zh-CN" altLang="en-US" i="1">
                                <a:solidFill>
                                  <a:srgbClr val="000000"/>
                                </a:solidFill>
                                <a:latin typeface="Cambria Math" panose="02040503050406030204" pitchFamily="18" charset="0"/>
                              </a:rPr>
                              <m:t>𝑥</m:t>
                            </m:r>
                          </m:e>
                        </m:rad>
                      </m:num>
                      <m:den>
                        <m:r>
                          <a:rPr lang="zh-CN" altLang="en-US" i="1">
                            <a:solidFill>
                              <a:srgbClr val="000000"/>
                            </a:solidFill>
                            <a:latin typeface="Cambria Math" panose="02040503050406030204" pitchFamily="18" charset="0"/>
                          </a:rPr>
                          <m:t>2</m:t>
                        </m:r>
                      </m:den>
                    </m:f>
                  </m:oMath>
                </a14:m>
                <a:r>
                  <a:rPr lang="en-US" altLang="zh-CN"/>
                  <a:t> </a:t>
                </a:r>
                <a:r>
                  <a:rPr lang="zh-CN" altLang="en-US"/>
                  <a:t>的时候有</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𝐻</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oMath>
                </a14:m>
                <a:r>
                  <a:rPr lang="zh-CN" altLang="en-US"/>
                  <a:t>，满足要求。而另一个解会出现分母为</a:t>
                </a:r>
                <a:r>
                  <a:rPr lang="en-US" altLang="zh-CN"/>
                  <a:t> 0 </a:t>
                </a:r>
                <a:r>
                  <a:rPr lang="zh-CN" altLang="en-US"/>
                  <a:t>的情况（不收敛），舍弃。</a:t>
                </a:r>
                <a:endParaRPr lang="en-US" altLang="zh-CN"/>
              </a:p>
              <a:p>
                <a:r>
                  <a:rPr lang="zh-CN" altLang="en-US"/>
                  <a:t>因此我们得到了卡特兰数生成函数的封闭形式：</a:t>
                </a:r>
                <a:endParaRPr lang="zh-CN" altLang="en-US"/>
              </a:p>
              <a:p>
                <a:pPr marL="0" indent="0">
                  <a:buNone/>
                </a:pPr>
                <a14:m>
                  <m:oMathPara xmlns:m="http://schemas.openxmlformats.org/officeDocument/2006/math">
                    <m:oMathParaPr>
                      <m:jc m:val="centerGroup"/>
                    </m:oMathParaPr>
                    <m:oMath xmlns:m="http://schemas.openxmlformats.org/officeDocument/2006/math">
                      <m:r>
                        <a:rPr lang="en-US" altLang="zh-CN" i="1">
                          <a:solidFill>
                            <a:srgbClr val="000000"/>
                          </a:solidFill>
                          <a:latin typeface="Cambria Math" panose="02040503050406030204" pitchFamily="18" charset="0"/>
                        </a:rPr>
                        <m:t>𝐻</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r>
                            <a:rPr lang="en-US" altLang="zh-CN" i="1">
                              <a:solidFill>
                                <a:srgbClr val="000000"/>
                              </a:solidFill>
                              <a:latin typeface="Cambria Math" panose="02040503050406030204" pitchFamily="18" charset="0"/>
                            </a:rPr>
                            <m:t>−</m:t>
                          </m:r>
                          <m:rad>
                            <m:radPr>
                              <m:degHide m:val="on"/>
                              <m:ctrlPr>
                                <a:rPr lang="zh-CN" altLang="en-US" i="1">
                                  <a:solidFill>
                                    <a:srgbClr val="000000"/>
                                  </a:solidFill>
                                  <a:latin typeface="Cambria Math" panose="02040503050406030204" pitchFamily="18" charset="0"/>
                                </a:rPr>
                              </m:ctrlPr>
                            </m:radPr>
                            <m:deg/>
                            <m:e>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4</m:t>
                              </m:r>
                              <m:r>
                                <a:rPr lang="zh-CN" altLang="en-US" i="1">
                                  <a:solidFill>
                                    <a:srgbClr val="000000"/>
                                  </a:solidFill>
                                  <a:latin typeface="Cambria Math" panose="02040503050406030204" pitchFamily="18" charset="0"/>
                                </a:rPr>
                                <m:t>𝑥</m:t>
                              </m:r>
                            </m:e>
                          </m:rad>
                        </m:num>
                        <m:den>
                          <m:r>
                            <a:rPr lang="zh-CN" altLang="en-US" i="1">
                              <a:solidFill>
                                <a:srgbClr val="000000"/>
                              </a:solidFill>
                              <a:latin typeface="Cambria Math" panose="02040503050406030204" pitchFamily="18" charset="0"/>
                            </a:rPr>
                            <m:t>2</m:t>
                          </m:r>
                        </m:den>
                      </m:f>
                    </m:oMath>
                  </m:oMathPara>
                </a14:m>
                <a:endParaRPr lang="zh-CN" altLang="en-US"/>
              </a:p>
              <a:p>
                <a:r>
                  <a:rPr lang="zh-CN" altLang="en-US"/>
                  <a:t>接下来我们要将其展开。但注意到它的分母不是斐波那契数列那样的多项式形式，因此不方便套用等比数列的展开形式。在这里我们需要使用牛顿二项式定理。我们来先展开</a:t>
                </a:r>
                <a14:m>
                  <m:oMath xmlns:m="http://schemas.openxmlformats.org/officeDocument/2006/math">
                    <m:rad>
                      <m:radPr>
                        <m:degHide m:val="on"/>
                        <m:ctrlPr>
                          <a:rPr lang="zh-CN" altLang="en-US" i="1">
                            <a:solidFill>
                              <a:srgbClr val="000000"/>
                            </a:solidFill>
                            <a:latin typeface="Cambria Math" panose="02040503050406030204" pitchFamily="18" charset="0"/>
                          </a:rPr>
                        </m:ctrlPr>
                      </m:radPr>
                      <m:deg/>
                      <m:e>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4</m:t>
                        </m:r>
                        <m:r>
                          <a:rPr lang="zh-CN" altLang="en-US" i="1">
                            <a:solidFill>
                              <a:srgbClr val="000000"/>
                            </a:solidFill>
                            <a:latin typeface="Cambria Math" panose="02040503050406030204" pitchFamily="18" charset="0"/>
                          </a:rPr>
                          <m:t>𝑥</m:t>
                        </m:r>
                      </m:e>
                    </m:rad>
                  </m:oMath>
                </a14:m>
                <a:r>
                  <a:rPr lang="zh-CN" altLang="en-US"/>
                  <a:t>：</a:t>
                </a:r>
                <a:endParaRPr lang="zh-CN" altLang="en-US"/>
              </a:p>
              <a:p>
                <a:pPr marL="0" indent="0">
                  <a:buNone/>
                </a:pPr>
                <a:r>
                  <a:rPr lang="en-US" altLang="zh-CN">
                    <a:solidFill>
                      <a:srgbClr val="000000"/>
                    </a:solidFill>
                    <a:latin typeface="Cambria Math" panose="02040503050406030204" pitchFamily="18" charset="0"/>
                  </a:rPr>
                  <a:t>                                                   </a:t>
                </a:r>
                <a14:m>
                  <m:oMath xmlns:m="http://schemas.openxmlformats.org/officeDocument/2006/math">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4</m:t>
                    </m:r>
                    <m:r>
                      <a:rPr lang="zh-CN" altLang="en-US" i="1">
                        <a:solidFill>
                          <a:srgbClr val="000000"/>
                        </a:solidFill>
                        <a:latin typeface="Cambria Math" panose="02040503050406030204" pitchFamily="18" charset="0"/>
                      </a:rPr>
                      <m:t>𝑥</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sup>
                    </m:sSup>
                    <m:r>
                      <a:rPr lang="en-US" altLang="zh-CN" i="1">
                        <a:solidFill>
                          <a:srgbClr val="000000"/>
                        </a:solidFill>
                        <a:latin typeface="Cambria Math" panose="02040503050406030204" pitchFamily="18" charset="0"/>
                      </a:rPr>
                      <m:t>=</m:t>
                    </m:r>
                    <m:nary>
                      <m:naryPr>
                        <m:chr m:val="∑"/>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0</m:t>
                        </m:r>
                      </m:sub>
                      <m:sup>
                        <m:r>
                          <a:rPr lang="zh-CN" altLang="en-US" i="1">
                            <a:solidFill>
                              <a:srgbClr val="000000"/>
                            </a:solidFill>
                            <a:latin typeface="Cambria Math" panose="02040503050406030204" pitchFamily="18" charset="0"/>
                          </a:rPr>
                          <m:t>∞</m:t>
                        </m:r>
                      </m:sup>
                      <m:e>
                        <m:d>
                          <m:dPr>
                            <m:ctrlPr>
                              <a:rPr lang="zh-CN" altLang="en-US" i="1">
                                <a:solidFill>
                                  <a:srgbClr val="000000"/>
                                </a:solidFill>
                                <a:latin typeface="Cambria Math" panose="02040503050406030204" pitchFamily="18" charset="0"/>
                              </a:rPr>
                            </m:ctrlPr>
                          </m:dPr>
                          <m:e>
                            <m:m>
                              <m:mPr>
                                <m:mcs>
                                  <m:mc>
                                    <m:mcPr>
                                      <m:count m:val="1"/>
                                      <m:mcJc m:val="center"/>
                                    </m:mcPr>
                                  </m:mc>
                                </m:mcs>
                                <m:plcHide m:val="on"/>
                                <m:ctrlPr>
                                  <a:rPr lang="zh-CN" altLang="en-US" i="1">
                                    <a:solidFill>
                                      <a:srgbClr val="000000"/>
                                    </a:solidFill>
                                    <a:latin typeface="Cambria Math" panose="02040503050406030204" pitchFamily="18" charset="0"/>
                                  </a:rPr>
                                </m:ctrlPr>
                              </m:mPr>
                              <m:mr>
                                <m:e>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e>
                              </m:mr>
                              <m:mr>
                                <m:e>
                                  <m:r>
                                    <a:rPr lang="zh-CN" altLang="en-US" i="1">
                                      <a:solidFill>
                                        <a:srgbClr val="000000"/>
                                      </a:solidFill>
                                      <a:latin typeface="Cambria Math" panose="02040503050406030204" pitchFamily="18" charset="0"/>
                                    </a:rPr>
                                    <m:t>𝑛</m:t>
                                  </m:r>
                                </m:e>
                              </m:mr>
                            </m:m>
                          </m:e>
                        </m:d>
                      </m:e>
                    </m:nary>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4</m:t>
                    </m:r>
                    <m:r>
                      <a:rPr lang="zh-CN" altLang="en-US" i="1">
                        <a:solidFill>
                          <a:srgbClr val="000000"/>
                        </a:solidFill>
                        <a:latin typeface="Cambria Math" panose="02040503050406030204" pitchFamily="18" charset="0"/>
                      </a:rPr>
                      <m:t>𝑥</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𝑛</m:t>
                        </m:r>
                      </m:sup>
                    </m:sSup>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1</m:t>
                    </m:r>
                    <m:r>
                      <a:rPr lang="en-US" altLang="zh-CN" i="1">
                        <a:solidFill>
                          <a:srgbClr val="000000"/>
                        </a:solidFill>
                        <a:latin typeface="Cambria Math" panose="02040503050406030204" pitchFamily="18" charset="0"/>
                      </a:rPr>
                      <m:t>+</m:t>
                    </m:r>
                    <m:nary>
                      <m:naryPr>
                        <m:chr m:val="∑"/>
                        <m:limLoc m:val="undOvr"/>
                        <m:supHide m:val="on"/>
                        <m:ctrlPr>
                          <a:rPr lang="en-US" altLang="zh-CN" i="1">
                            <a:solidFill>
                              <a:srgbClr val="000000"/>
                            </a:solidFill>
                            <a:latin typeface="Cambria Math" panose="02040503050406030204" pitchFamily="18" charset="0"/>
                            <a:cs typeface="Cambria Math" panose="02040503050406030204" pitchFamily="18" charset="0"/>
                          </a:rPr>
                        </m:ctrlPr>
                      </m:naryPr>
                      <m:sub>
                        <m:r>
                          <a:rPr lang="en-US" altLang="zh-CN" i="1">
                            <a:solidFill>
                              <a:srgbClr val="000000"/>
                            </a:solidFill>
                            <a:latin typeface="Cambria Math" panose="02040503050406030204" pitchFamily="18" charset="0"/>
                            <a:cs typeface="Cambria Math" panose="02040503050406030204" pitchFamily="18" charset="0"/>
                          </a:rPr>
                          <m:t>𝑛</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sub>
                      <m:sup/>
                      <m:e>
                        <m:f>
                          <m:fPr>
                            <m:ctrlPr>
                              <a:rPr lang="en-US" altLang="zh-CN" i="1">
                                <a:solidFill>
                                  <a:srgbClr val="000000"/>
                                </a:solidFill>
                                <a:latin typeface="Cambria Math" panose="02040503050406030204" pitchFamily="18" charset="0"/>
                                <a:cs typeface="Cambria Math" panose="02040503050406030204" pitchFamily="18" charset="0"/>
                              </a:rPr>
                            </m:ctrlPr>
                          </m:fPr>
                          <m:num>
                            <m:sSup>
                              <m:sSupPr>
                                <m:ctrlPr>
                                  <a:rPr lang="en-US" altLang="zh-CN" i="1">
                                    <a:solidFill>
                                      <a:srgbClr val="000000"/>
                                    </a:solidFill>
                                    <a:latin typeface="Cambria Math" panose="02040503050406030204" pitchFamily="18" charset="0"/>
                                    <a:cs typeface="Cambria Math" panose="02040503050406030204" pitchFamily="18" charset="0"/>
                                  </a:rPr>
                                </m:ctrlPr>
                              </m:sSupPr>
                              <m:e>
                                <m:d>
                                  <m:dPr>
                                    <m:ctrlPr>
                                      <a:rPr lang="en-US" altLang="zh-CN" i="1">
                                        <a:solidFill>
                                          <a:srgbClr val="000000"/>
                                        </a:solidFill>
                                        <a:latin typeface="Cambria Math" panose="02040503050406030204" pitchFamily="18" charset="0"/>
                                        <a:cs typeface="Cambria Math" panose="02040503050406030204" pitchFamily="18" charset="0"/>
                                      </a:rPr>
                                    </m:ctrlPr>
                                  </m:dPr>
                                  <m:e>
                                    <m:f>
                                      <m:fPr>
                                        <m:ctrlPr>
                                          <a:rPr lang="en-US" altLang="zh-CN" i="1">
                                            <a:solidFill>
                                              <a:srgbClr val="000000"/>
                                            </a:solidFill>
                                            <a:latin typeface="Cambria Math" panose="02040503050406030204" pitchFamily="18" charset="0"/>
                                            <a:cs typeface="Cambria Math" panose="02040503050406030204" pitchFamily="18" charset="0"/>
                                          </a:rPr>
                                        </m:ctrlPr>
                                      </m:fPr>
                                      <m:num>
                                        <m:r>
                                          <a:rPr lang="en-US" altLang="zh-CN" i="1">
                                            <a:solidFill>
                                              <a:srgbClr val="000000"/>
                                            </a:solidFill>
                                            <a:latin typeface="Cambria Math" panose="02040503050406030204" pitchFamily="18" charset="0"/>
                                            <a:cs typeface="Cambria Math" panose="02040503050406030204" pitchFamily="18" charset="0"/>
                                          </a:rPr>
                                          <m:t>1</m:t>
                                        </m:r>
                                      </m:num>
                                      <m:den>
                                        <m:r>
                                          <a:rPr lang="en-US" altLang="zh-CN" i="1">
                                            <a:solidFill>
                                              <a:srgbClr val="000000"/>
                                            </a:solidFill>
                                            <a:latin typeface="Cambria Math" panose="02040503050406030204" pitchFamily="18" charset="0"/>
                                            <a:cs typeface="Cambria Math" panose="02040503050406030204" pitchFamily="18" charset="0"/>
                                          </a:rPr>
                                          <m:t>2</m:t>
                                        </m:r>
                                      </m:den>
                                    </m:f>
                                  </m:e>
                                </m:d>
                              </m:e>
                              <m:sup>
                                <m:bar>
                                  <m:barPr>
                                    <m:ctrlPr>
                                      <a:rPr lang="en-US" altLang="zh-CN" i="1">
                                        <a:solidFill>
                                          <a:srgbClr val="000000"/>
                                        </a:solidFill>
                                        <a:latin typeface="Cambria Math" panose="02040503050406030204" pitchFamily="18" charset="0"/>
                                        <a:cs typeface="Cambria Math" panose="02040503050406030204" pitchFamily="18" charset="0"/>
                                      </a:rPr>
                                    </m:ctrlPr>
                                  </m:barPr>
                                  <m:e>
                                    <m:r>
                                      <a:rPr lang="en-US" altLang="zh-CN" i="1">
                                        <a:solidFill>
                                          <a:srgbClr val="000000"/>
                                        </a:solidFill>
                                        <a:latin typeface="Cambria Math" panose="02040503050406030204" pitchFamily="18" charset="0"/>
                                        <a:cs typeface="Cambria Math" panose="02040503050406030204" pitchFamily="18" charset="0"/>
                                      </a:rPr>
                                      <m:t>𝑛</m:t>
                                    </m:r>
                                  </m:e>
                                </m:bar>
                              </m:sup>
                            </m:sSup>
                          </m:num>
                          <m:den>
                            <m:r>
                              <a:rPr lang="en-US" altLang="zh-CN" i="1">
                                <a:solidFill>
                                  <a:srgbClr val="000000"/>
                                </a:solidFill>
                                <a:latin typeface="Cambria Math" panose="02040503050406030204" pitchFamily="18" charset="0"/>
                                <a:cs typeface="Cambria Math" panose="02040503050406030204" pitchFamily="18" charset="0"/>
                              </a:rPr>
                              <m:t>𝑛</m:t>
                            </m:r>
                            <m:r>
                              <a:rPr lang="en-US" altLang="zh-CN" i="1">
                                <a:solidFill>
                                  <a:srgbClr val="000000"/>
                                </a:solidFill>
                                <a:latin typeface="Cambria Math" panose="02040503050406030204" pitchFamily="18" charset="0"/>
                                <a:cs typeface="Cambria Math" panose="02040503050406030204" pitchFamily="18" charset="0"/>
                              </a:rPr>
                              <m:t>!</m:t>
                            </m:r>
                          </m:den>
                        </m:f>
                      </m:e>
                    </m:nary>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4</m:t>
                    </m:r>
                    <m:r>
                      <a:rPr lang="en-US" altLang="zh-CN" i="1">
                        <a:solidFill>
                          <a:srgbClr val="000000"/>
                        </a:solidFill>
                        <a:latin typeface="Cambria Math" panose="02040503050406030204" pitchFamily="18" charset="0"/>
                      </a:rPr>
                      <m:t>𝑥</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𝑛</m:t>
                        </m:r>
                      </m:sup>
                    </m:sSup>
                  </m:oMath>
                </a14:m>
                <a:r>
                  <a:rPr lang="en-US" altLang="zh-CN"/>
                  <a:t>                   (1)</a:t>
                </a:r>
                <a:endParaRPr lang="en-US" altLang="zh-CN"/>
              </a:p>
              <a:p>
                <a:r>
                  <a:t>其中</a:t>
                </a:r>
              </a:p>
              <a:p>
                <a:pPr marL="0" indent="0">
                  <a:buNone/>
                </a:pPr>
                <a14:m>
                  <m:oMathPara xmlns:m="http://schemas.openxmlformats.org/officeDocument/2006/math">
                    <m:oMathParaPr>
                      <m:jc m:val="centerGroup"/>
                    </m:oMathParaPr>
                    <m:oMath xmlns:m="http://schemas.openxmlformats.org/officeDocument/2006/math">
                      <m:sSup>
                        <m:sSupPr>
                          <m:ctrlPr>
                            <a:rPr lang="en-US" altLang="zh-CN" i="1">
                              <a:solidFill>
                                <a:srgbClr val="000000"/>
                              </a:solidFill>
                              <a:latin typeface="Cambria Math" panose="02040503050406030204" pitchFamily="18" charset="0"/>
                              <a:cs typeface="Cambria Math" panose="02040503050406030204" pitchFamily="18" charset="0"/>
                            </a:rPr>
                          </m:ctrlPr>
                        </m:sSupPr>
                        <m:e>
                          <m:d>
                            <m:dPr>
                              <m:ctrlPr>
                                <a:rPr lang="en-US" altLang="zh-CN" i="1">
                                  <a:solidFill>
                                    <a:srgbClr val="000000"/>
                                  </a:solidFill>
                                  <a:latin typeface="Cambria Math" panose="02040503050406030204" pitchFamily="18" charset="0"/>
                                  <a:cs typeface="Cambria Math" panose="02040503050406030204" pitchFamily="18" charset="0"/>
                                </a:rPr>
                              </m:ctrlPr>
                            </m:dPr>
                            <m:e>
                              <m:f>
                                <m:fPr>
                                  <m:ctrlPr>
                                    <a:rPr lang="en-US" altLang="zh-CN" i="1">
                                      <a:solidFill>
                                        <a:srgbClr val="000000"/>
                                      </a:solidFill>
                                      <a:latin typeface="Cambria Math" panose="02040503050406030204" pitchFamily="18" charset="0"/>
                                      <a:cs typeface="Cambria Math" panose="02040503050406030204" pitchFamily="18" charset="0"/>
                                    </a:rPr>
                                  </m:ctrlPr>
                                </m:fPr>
                                <m:num>
                                  <m:r>
                                    <a:rPr lang="en-US" altLang="zh-CN" i="1">
                                      <a:solidFill>
                                        <a:srgbClr val="000000"/>
                                      </a:solidFill>
                                      <a:latin typeface="Cambria Math" panose="02040503050406030204" pitchFamily="18" charset="0"/>
                                      <a:cs typeface="Cambria Math" panose="02040503050406030204" pitchFamily="18" charset="0"/>
                                    </a:rPr>
                                    <m:t>1</m:t>
                                  </m:r>
                                </m:num>
                                <m:den>
                                  <m:r>
                                    <a:rPr lang="en-US" altLang="zh-CN" i="1">
                                      <a:solidFill>
                                        <a:srgbClr val="000000"/>
                                      </a:solidFill>
                                      <a:latin typeface="Cambria Math" panose="02040503050406030204" pitchFamily="18" charset="0"/>
                                      <a:cs typeface="Cambria Math" panose="02040503050406030204" pitchFamily="18" charset="0"/>
                                    </a:rPr>
                                    <m:t>2</m:t>
                                  </m:r>
                                </m:den>
                              </m:f>
                            </m:e>
                          </m:d>
                        </m:e>
                        <m:sup>
                          <m:bar>
                            <m:barPr>
                              <m:ctrlPr>
                                <a:rPr lang="en-US" altLang="zh-CN" i="1">
                                  <a:solidFill>
                                    <a:srgbClr val="000000"/>
                                  </a:solidFill>
                                  <a:latin typeface="Cambria Math" panose="02040503050406030204" pitchFamily="18" charset="0"/>
                                  <a:cs typeface="Cambria Math" panose="02040503050406030204" pitchFamily="18" charset="0"/>
                                </a:rPr>
                              </m:ctrlPr>
                            </m:barPr>
                            <m:e>
                              <m:r>
                                <a:rPr lang="en-US" altLang="zh-CN" i="1">
                                  <a:solidFill>
                                    <a:srgbClr val="000000"/>
                                  </a:solidFill>
                                  <a:latin typeface="Cambria Math" panose="02040503050406030204" pitchFamily="18" charset="0"/>
                                  <a:cs typeface="Cambria Math" panose="02040503050406030204" pitchFamily="18" charset="0"/>
                                </a:rPr>
                                <m:t>𝑛</m:t>
                              </m:r>
                            </m:e>
                          </m:bar>
                        </m:sup>
                      </m:sSup>
                      <m:r>
                        <a:rPr lang="en-US" altLang="zh-CN" i="1">
                          <a:solidFill>
                            <a:srgbClr val="000000"/>
                          </a:solidFill>
                          <a:latin typeface="Cambria Math" panose="02040503050406030204" pitchFamily="18" charset="0"/>
                          <a:cs typeface="Cambria Math" panose="02040503050406030204" pitchFamily="18" charset="0"/>
                        </a:rPr>
                        <m:t>=</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sup>
                      </m:sSup>
                      <m:f>
                        <m:fPr>
                          <m:ctrlPr>
                            <a:rPr lang="zh-CN" altLang="en-US" i="1">
                              <a:solidFill>
                                <a:srgbClr val="000000"/>
                              </a:solidFill>
                              <a:latin typeface="Cambria Math" panose="02040503050406030204" pitchFamily="18" charset="0"/>
                            </a:rPr>
                          </m:ctrlPr>
                        </m:fPr>
                        <m:num>
                          <m:r>
                            <a:rPr lang="zh-CN" altLang="en-US" i="0">
                              <a:solidFill>
                                <a:srgbClr val="000000"/>
                              </a:solidFill>
                              <a:latin typeface="Cambria Math" panose="02040503050406030204" pitchFamily="18" charset="0"/>
                            </a:rPr>
                            <m:t>1</m:t>
                          </m:r>
                        </m:num>
                        <m:den>
                          <m:r>
                            <a:rPr lang="zh-CN" altLang="en-US" i="0">
                              <a:solidFill>
                                <a:srgbClr val="000000"/>
                              </a:solidFill>
                              <a:latin typeface="Cambria Math" panose="02040503050406030204" pitchFamily="18" charset="0"/>
                            </a:rPr>
                            <m:t>2</m:t>
                          </m:r>
                        </m:den>
                      </m:f>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2</m:t>
                          </m:r>
                        </m:den>
                      </m:f>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3</m:t>
                          </m:r>
                        </m:num>
                        <m:den>
                          <m:r>
                            <a:rPr lang="zh-CN" altLang="en-US" i="1">
                              <a:solidFill>
                                <a:srgbClr val="000000"/>
                              </a:solidFill>
                              <a:latin typeface="Cambria Math" panose="02040503050406030204" pitchFamily="18" charset="0"/>
                            </a:rPr>
                            <m:t>2</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3</m:t>
                          </m:r>
                        </m:num>
                        <m:den>
                          <m:r>
                            <a:rPr lang="zh-CN" altLang="en-US" i="1">
                              <a:solidFill>
                                <a:srgbClr val="000000"/>
                              </a:solidFill>
                              <a:latin typeface="Cambria Math" panose="02040503050406030204" pitchFamily="18" charset="0"/>
                            </a:rPr>
                            <m:t>2</m:t>
                          </m:r>
                        </m:den>
                      </m:f>
                      <m:r>
                        <a:rPr lang="en-US" altLang="zh-CN" i="1">
                          <a:solidFill>
                            <a:srgbClr val="000000"/>
                          </a:solidFill>
                          <a:latin typeface="Cambria Math" panose="02040503050406030204" pitchFamily="18" charset="0"/>
                          <a:cs typeface="Cambria Math" panose="02040503050406030204" pitchFamily="18" charset="0"/>
                        </a:rPr>
                        <m:t>=</m:t>
                      </m:r>
                      <m:f>
                        <m:fPr>
                          <m:ctrlPr>
                            <a:rPr lang="en-US" altLang="zh-CN" i="1">
                              <a:solidFill>
                                <a:srgbClr val="000000"/>
                              </a:solidFill>
                              <a:latin typeface="Cambria Math" panose="02040503050406030204" pitchFamily="18" charset="0"/>
                              <a:cs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sup>
                          </m:sSup>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r>
                            <a:rPr lang="en-US" altLang="zh-CN"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3</m:t>
                          </m:r>
                          <m:r>
                            <a:rPr lang="en-US" altLang="zh-CN" i="1">
                              <a:solidFill>
                                <a:srgbClr val="000000"/>
                              </a:solidFill>
                              <a:latin typeface="Cambria Math" panose="02040503050406030204" pitchFamily="18" charset="0"/>
                            </a:rPr>
                            <m:t>)!!</m:t>
                          </m:r>
                        </m:num>
                        <m:den>
                          <m:sSup>
                            <m:sSupPr>
                              <m:ctrlPr>
                                <a:rPr lang="zh-CN" altLang="en-US" i="1">
                                  <a:solidFill>
                                    <a:srgbClr val="000000"/>
                                  </a:solidFill>
                                  <a:latin typeface="Cambria Math" panose="02040503050406030204" pitchFamily="18" charset="0"/>
                                </a:rPr>
                              </m:ctrlPr>
                            </m:sSupPr>
                            <m:e>
                              <m:r>
                                <a:rPr lang="en-US" altLang="zh-CN" i="1">
                                  <a:solidFill>
                                    <a:srgbClr val="000000"/>
                                  </a:solidFill>
                                  <a:latin typeface="Cambria Math" panose="02040503050406030204" pitchFamily="18" charset="0"/>
                                </a:rPr>
                                <m:t>2</m:t>
                              </m:r>
                            </m:e>
                            <m:sup>
                              <m:r>
                                <a:rPr lang="zh-CN" altLang="en-US" i="1">
                                  <a:solidFill>
                                    <a:srgbClr val="000000"/>
                                  </a:solidFill>
                                  <a:latin typeface="Cambria Math" panose="02040503050406030204" pitchFamily="18" charset="0"/>
                                </a:rPr>
                                <m:t>𝑛</m:t>
                              </m:r>
                            </m:sup>
                          </m:sSup>
                        </m:den>
                      </m:f>
                    </m:oMath>
                  </m:oMathPara>
                </a14:m>
                <a:endParaRPr lang="en-US" altLang="zh-CN" i="1">
                  <a:solidFill>
                    <a:srgbClr val="000000"/>
                  </a:solidFill>
                  <a:latin typeface="Cambria Math" panose="02040503050406030204" pitchFamily="18" charset="0"/>
                  <a:cs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altLang="zh-CN" i="1">
                          <a:solidFill>
                            <a:srgbClr val="000000"/>
                          </a:solidFill>
                          <a:latin typeface="Cambria Math" panose="02040503050406030204" pitchFamily="18" charset="0"/>
                          <a:cs typeface="Cambria Math" panose="02040503050406030204" pitchFamily="18" charset="0"/>
                        </a:rPr>
                        <m:t>=</m:t>
                      </m:r>
                      <m:f>
                        <m:fPr>
                          <m:ctrlPr>
                            <a:rPr lang="en-US" altLang="zh-CN" i="1">
                              <a:solidFill>
                                <a:srgbClr val="000000"/>
                              </a:solidFill>
                              <a:latin typeface="Cambria Math" panose="02040503050406030204" pitchFamily="18" charset="0"/>
                              <a:cs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sup>
                          </m:sSup>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r>
                            <a:rPr lang="en-US" altLang="zh-CN"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r>
                            <a:rPr lang="en-US" altLang="zh-CN" i="1">
                              <a:solidFill>
                                <a:srgbClr val="000000"/>
                              </a:solidFill>
                              <a:latin typeface="Cambria Math" panose="02040503050406030204" pitchFamily="18" charset="0"/>
                            </a:rPr>
                            <m:t>)!</m:t>
                          </m:r>
                        </m:num>
                        <m:den>
                          <m:sSup>
                            <m:sSupPr>
                              <m:ctrlPr>
                                <a:rPr lang="zh-CN" altLang="en-US" i="1">
                                  <a:solidFill>
                                    <a:srgbClr val="000000"/>
                                  </a:solidFill>
                                  <a:latin typeface="Cambria Math" panose="02040503050406030204" pitchFamily="18" charset="0"/>
                                </a:rPr>
                              </m:ctrlPr>
                            </m:sSupPr>
                            <m:e>
                              <m:r>
                                <a:rPr lang="en-US" altLang="zh-CN" i="1">
                                  <a:solidFill>
                                    <a:srgbClr val="000000"/>
                                  </a:solidFill>
                                  <a:latin typeface="Cambria Math" panose="02040503050406030204" pitchFamily="18" charset="0"/>
                                </a:rPr>
                                <m:t>2</m:t>
                              </m:r>
                            </m:e>
                            <m:sup>
                              <m:r>
                                <a:rPr lang="zh-CN" altLang="en-US" i="1">
                                  <a:solidFill>
                                    <a:srgbClr val="000000"/>
                                  </a:solidFill>
                                  <a:latin typeface="Cambria Math" panose="02040503050406030204" pitchFamily="18" charset="0"/>
                                </a:rPr>
                                <m:t>𝑛</m:t>
                              </m:r>
                            </m:sup>
                          </m:sSup>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r>
                            <a:rPr lang="en-US" altLang="zh-CN"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r>
                            <a:rPr lang="en-US" altLang="zh-CN" i="1">
                              <a:solidFill>
                                <a:srgbClr val="000000"/>
                              </a:solidFill>
                              <a:latin typeface="Cambria Math" panose="02040503050406030204" pitchFamily="18" charset="0"/>
                            </a:rPr>
                            <m:t>)!!</m:t>
                          </m:r>
                        </m:den>
                      </m:f>
                      <m:r>
                        <a:rPr lang="en-US" altLang="zh-CN" i="1">
                          <a:solidFill>
                            <a:srgbClr val="000000"/>
                          </a:solidFill>
                          <a:latin typeface="Cambria Math" panose="02040503050406030204" pitchFamily="18" charset="0"/>
                          <a:cs typeface="Cambria Math" panose="02040503050406030204" pitchFamily="18" charset="0"/>
                        </a:rPr>
                        <m:t>=</m:t>
                      </m:r>
                      <m:f>
                        <m:fPr>
                          <m:ctrlPr>
                            <a:rPr lang="en-US" altLang="zh-CN" i="1">
                              <a:solidFill>
                                <a:srgbClr val="000000"/>
                              </a:solidFill>
                              <a:latin typeface="Cambria Math" panose="02040503050406030204" pitchFamily="18" charset="0"/>
                              <a:cs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sup>
                          </m:sSup>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r>
                            <a:rPr lang="en-US" altLang="zh-CN"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r>
                            <a:rPr lang="en-US" altLang="zh-CN" i="1">
                              <a:solidFill>
                                <a:srgbClr val="000000"/>
                              </a:solidFill>
                              <a:latin typeface="Cambria Math" panose="02040503050406030204" pitchFamily="18" charset="0"/>
                            </a:rPr>
                            <m:t>)!</m:t>
                          </m:r>
                        </m:num>
                        <m:den>
                          <m:sSup>
                            <m:sSupPr>
                              <m:ctrlPr>
                                <a:rPr lang="zh-CN" altLang="en-US" i="1">
                                  <a:solidFill>
                                    <a:srgbClr val="000000"/>
                                  </a:solidFill>
                                  <a:latin typeface="Cambria Math" panose="02040503050406030204" pitchFamily="18" charset="0"/>
                                </a:rPr>
                              </m:ctrlPr>
                            </m:sSupPr>
                            <m:e>
                              <m:r>
                                <a:rPr lang="en-US" altLang="zh-CN" i="1">
                                  <a:solidFill>
                                    <a:srgbClr val="000000"/>
                                  </a:solidFill>
                                  <a:latin typeface="Cambria Math" panose="02040503050406030204" pitchFamily="18" charset="0"/>
                                </a:rPr>
                                <m:t>2</m:t>
                              </m:r>
                            </m:e>
                            <m:sup>
                              <m:r>
                                <a:rPr lang="en-US" altLang="zh-CN"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1</m:t>
                              </m:r>
                            </m:sup>
                          </m:sSup>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1</m:t>
                          </m:r>
                          <m:r>
                            <a:rPr lang="en-US" altLang="zh-CN" i="1">
                              <a:solidFill>
                                <a:srgbClr val="000000"/>
                              </a:solidFill>
                              <a:latin typeface="Cambria Math" panose="02040503050406030204" pitchFamily="18" charset="0"/>
                            </a:rPr>
                            <m:t>)！</m:t>
                          </m:r>
                        </m:den>
                      </m:f>
                    </m:oMath>
                  </m:oMathPara>
                </a14:m>
                <a:endParaRPr lang="en-US" altLang="zh-CN"/>
              </a:p>
              <a:p>
                <a:endParaRPr lang="en-US" altLang="zh-CN"/>
              </a:p>
              <a:p>
                <a:endParaRPr lang="en-US" altLang="zh-CN"/>
              </a:p>
              <a:p>
                <a:endParaRPr lang="en-US" altLang="zh-CN"/>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9539"/>
                </a:stretch>
              </a:blipFill>
            </p:spPr>
            <p:txBody>
              <a:bodyPr/>
              <a:lstStyle/>
              <a:p>
                <a:r>
                  <a:rPr lang="zh-CN" altLang="en-US">
                    <a:noFill/>
                  </a:rPr>
                  <a:t> </a:t>
                </a:r>
              </a:p>
            </p:txBody>
          </p:sp>
        </mc:Fallback>
      </mc:AlternateContent>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69882" y="920758"/>
                <a:ext cx="10852237" cy="5388907"/>
              </a:xfrm>
            </p:spPr>
            <p:txBody>
              <a:bodyPr>
                <a:normAutofit/>
              </a:bodyPr>
              <a:p>
                <a:r>
                  <a:rPr lang="zh-CN" altLang="en-US"/>
                  <a:t>这里使用了双阶乘的化简技巧。那么带回</a:t>
                </a:r>
                <a:r>
                  <a:rPr lang="en-US" altLang="zh-CN"/>
                  <a:t> (1) </a:t>
                </a:r>
                <a:r>
                  <a:rPr lang="zh-CN" altLang="en-US"/>
                  <a:t>得到</a:t>
                </a:r>
                <a:endParaRPr lang="zh-CN" altLang="en-US"/>
              </a:p>
              <a:p>
                <a:pPr marL="0" indent="0">
                  <a:buNone/>
                </a:pPr>
                <a14:m>
                  <m:oMathPara xmlns:m="http://schemas.openxmlformats.org/officeDocument/2006/math">
                    <m:oMathParaPr>
                      <m:jc m:val="centerGroup"/>
                    </m:oMathParaPr>
                    <m:oMath xmlns:m="http://schemas.openxmlformats.org/officeDocument/2006/math">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4</m:t>
                      </m:r>
                      <m:r>
                        <a:rPr lang="zh-CN" altLang="en-US" i="1">
                          <a:solidFill>
                            <a:srgbClr val="000000"/>
                          </a:solidFill>
                          <a:latin typeface="Cambria Math" panose="02040503050406030204" pitchFamily="18" charset="0"/>
                        </a:rPr>
                        <m:t>𝑥</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sup>
                      </m:sSup>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1</m:t>
                      </m:r>
                      <m:r>
                        <a:rPr lang="en-US" altLang="zh-CN" i="1">
                          <a:solidFill>
                            <a:srgbClr val="000000"/>
                          </a:solidFill>
                          <a:latin typeface="Cambria Math" panose="02040503050406030204" pitchFamily="18" charset="0"/>
                        </a:rPr>
                        <m:t>+</m:t>
                      </m:r>
                      <m:nary>
                        <m:naryPr>
                          <m:chr m:val="∑"/>
                          <m:limLoc m:val="undOvr"/>
                          <m:supHide m:val="on"/>
                          <m:ctrlPr>
                            <a:rPr lang="en-US" altLang="zh-CN" i="1">
                              <a:solidFill>
                                <a:srgbClr val="000000"/>
                              </a:solidFill>
                              <a:latin typeface="Cambria Math" panose="02040503050406030204" pitchFamily="18" charset="0"/>
                              <a:cs typeface="Cambria Math" panose="02040503050406030204" pitchFamily="18" charset="0"/>
                            </a:rPr>
                          </m:ctrlPr>
                        </m:naryPr>
                        <m:sub>
                          <m:r>
                            <a:rPr lang="en-US" altLang="zh-CN" i="1">
                              <a:solidFill>
                                <a:srgbClr val="000000"/>
                              </a:solidFill>
                              <a:latin typeface="Cambria Math" panose="02040503050406030204" pitchFamily="18" charset="0"/>
                              <a:cs typeface="Cambria Math" panose="02040503050406030204" pitchFamily="18" charset="0"/>
                            </a:rPr>
                            <m:t>𝑛</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sub>
                        <m:sup/>
                        <m:e>
                          <m:f>
                            <m:fPr>
                              <m:ctrlPr>
                                <a:rPr lang="en-US" altLang="zh-CN" i="1">
                                  <a:solidFill>
                                    <a:srgbClr val="000000"/>
                                  </a:solidFill>
                                  <a:latin typeface="Cambria Math" panose="02040503050406030204" pitchFamily="18" charset="0"/>
                                  <a:cs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sup>
                              </m:sSup>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r>
                                <a:rPr lang="en-US" altLang="zh-CN"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r>
                                <a:rPr lang="en-US" altLang="zh-CN" i="1">
                                  <a:solidFill>
                                    <a:srgbClr val="000000"/>
                                  </a:solidFill>
                                  <a:latin typeface="Cambria Math" panose="02040503050406030204" pitchFamily="18" charset="0"/>
                                </a:rPr>
                                <m:t>)!</m:t>
                              </m:r>
                            </m:num>
                            <m:den>
                              <m:sSup>
                                <m:sSupPr>
                                  <m:ctrlPr>
                                    <a:rPr lang="zh-CN" altLang="en-US" i="1">
                                      <a:solidFill>
                                        <a:srgbClr val="000000"/>
                                      </a:solidFill>
                                      <a:latin typeface="Cambria Math" panose="02040503050406030204" pitchFamily="18" charset="0"/>
                                    </a:rPr>
                                  </m:ctrlPr>
                                </m:sSupPr>
                                <m:e>
                                  <m:r>
                                    <a:rPr lang="en-US" altLang="zh-CN" i="1">
                                      <a:solidFill>
                                        <a:srgbClr val="000000"/>
                                      </a:solidFill>
                                      <a:latin typeface="Cambria Math" panose="02040503050406030204" pitchFamily="18" charset="0"/>
                                    </a:rPr>
                                    <m:t>2</m:t>
                                  </m:r>
                                </m:e>
                                <m:sup>
                                  <m:r>
                                    <a:rPr lang="en-US" altLang="zh-CN"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1</m:t>
                                  </m:r>
                                </m:sup>
                              </m:sSup>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1</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den>
                          </m:f>
                        </m:e>
                      </m:nary>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4</m:t>
                      </m:r>
                      <m:r>
                        <a:rPr lang="en-US" altLang="zh-CN" i="1">
                          <a:solidFill>
                            <a:srgbClr val="000000"/>
                          </a:solidFill>
                          <a:latin typeface="Cambria Math" panose="02040503050406030204" pitchFamily="18" charset="0"/>
                        </a:rPr>
                        <m:t>𝑥</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𝑛</m:t>
                          </m:r>
                        </m:sup>
                      </m:sSup>
                    </m:oMath>
                  </m:oMathPara>
                </a14:m>
                <a:endParaRPr lang="zh-CN" altLang="en-US" i="1">
                  <a:solidFill>
                    <a:srgbClr val="000000"/>
                  </a:solidFill>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1</m:t>
                      </m:r>
                      <m:r>
                        <a:rPr lang="en-US" altLang="zh-CN" i="1">
                          <a:solidFill>
                            <a:srgbClr val="000000"/>
                          </a:solidFill>
                          <a:latin typeface="Cambria Math" panose="02040503050406030204" pitchFamily="18" charset="0"/>
                        </a:rPr>
                        <m:t>−</m:t>
                      </m:r>
                      <m:nary>
                        <m:naryPr>
                          <m:chr m:val="∑"/>
                          <m:limLoc m:val="undOvr"/>
                          <m:supHide m:val="on"/>
                          <m:ctrlPr>
                            <a:rPr lang="en-US" altLang="zh-CN" i="1">
                              <a:solidFill>
                                <a:srgbClr val="000000"/>
                              </a:solidFill>
                              <a:latin typeface="Cambria Math" panose="02040503050406030204" pitchFamily="18" charset="0"/>
                              <a:cs typeface="Cambria Math" panose="02040503050406030204" pitchFamily="18" charset="0"/>
                            </a:rPr>
                          </m:ctrlPr>
                        </m:naryPr>
                        <m:sub>
                          <m:r>
                            <a:rPr lang="en-US" altLang="zh-CN" i="1">
                              <a:solidFill>
                                <a:srgbClr val="000000"/>
                              </a:solidFill>
                              <a:latin typeface="Cambria Math" panose="02040503050406030204" pitchFamily="18" charset="0"/>
                              <a:cs typeface="Cambria Math" panose="02040503050406030204" pitchFamily="18" charset="0"/>
                            </a:rPr>
                            <m:t>𝑛</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sub>
                        <m:sup/>
                        <m:e>
                          <m:f>
                            <m:fPr>
                              <m:ctrlPr>
                                <a:rPr lang="en-US" altLang="zh-CN" i="1">
                                  <a:solidFill>
                                    <a:srgbClr val="000000"/>
                                  </a:solidFill>
                                  <a:latin typeface="Cambria Math" panose="02040503050406030204" pitchFamily="18" charset="0"/>
                                  <a:cs typeface="Cambria Math" panose="02040503050406030204" pitchFamily="18" charset="0"/>
                                </a:rPr>
                              </m:ctrlPr>
                            </m:fPr>
                            <m:num>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r>
                                <a:rPr lang="en-US" altLang="zh-CN"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r>
                                <a:rPr lang="en-US" altLang="zh-CN" i="1">
                                  <a:solidFill>
                                    <a:srgbClr val="000000"/>
                                  </a:solidFill>
                                  <a:latin typeface="Cambria Math" panose="02040503050406030204" pitchFamily="18" charset="0"/>
                                </a:rPr>
                                <m:t>)!</m:t>
                              </m:r>
                            </m:num>
                            <m:den>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1</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den>
                          </m:f>
                        </m:e>
                      </m:nary>
                      <m:sSup>
                        <m:sSupPr>
                          <m:ctrlPr>
                            <a:rPr lang="en-US" altLang="zh-CN" i="1">
                              <a:solidFill>
                                <a:srgbClr val="000000"/>
                              </a:solidFill>
                              <a:latin typeface="Cambria Math" panose="02040503050406030204" pitchFamily="18" charset="0"/>
                              <a:cs typeface="Cambria Math" panose="02040503050406030204" pitchFamily="18" charset="0"/>
                            </a:rPr>
                          </m:ctrlPr>
                        </m:sSupPr>
                        <m:e>
                          <m:r>
                            <a:rPr lang="en-US" altLang="zh-CN" i="1">
                              <a:solidFill>
                                <a:srgbClr val="000000"/>
                              </a:solidFill>
                              <a:latin typeface="Cambria Math" panose="02040503050406030204" pitchFamily="18" charset="0"/>
                              <a:cs typeface="Cambria Math" panose="02040503050406030204" pitchFamily="18" charset="0"/>
                            </a:rPr>
                            <m:t>𝑥</m:t>
                          </m:r>
                        </m:e>
                        <m:sup>
                          <m:r>
                            <a:rPr lang="en-US" altLang="zh-CN" i="1">
                              <a:solidFill>
                                <a:srgbClr val="000000"/>
                              </a:solidFill>
                              <a:latin typeface="Cambria Math" panose="02040503050406030204" pitchFamily="18" charset="0"/>
                              <a:cs typeface="Cambria Math" panose="02040503050406030204" pitchFamily="18" charset="0"/>
                            </a:rPr>
                            <m:t>𝑛</m:t>
                          </m:r>
                        </m:sup>
                      </m:sSup>
                      <m:r>
                        <a:rPr lang="en-US" altLang="zh-CN" i="1">
                          <a:solidFill>
                            <a:srgbClr val="000000"/>
                          </a:solidFill>
                          <a:latin typeface="Cambria Math" panose="02040503050406030204" pitchFamily="18" charset="0"/>
                        </a:rPr>
                        <m:t>  </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1</m:t>
                      </m:r>
                      <m:r>
                        <a:rPr lang="en-US" altLang="zh-CN" i="1">
                          <a:solidFill>
                            <a:srgbClr val="000000"/>
                          </a:solidFill>
                          <a:latin typeface="Cambria Math" panose="02040503050406030204" pitchFamily="18" charset="0"/>
                        </a:rPr>
                        <m:t>−</m:t>
                      </m:r>
                      <m:nary>
                        <m:naryPr>
                          <m:chr m:val="∑"/>
                          <m:limLoc m:val="undOvr"/>
                          <m:supHide m:val="on"/>
                          <m:ctrlPr>
                            <a:rPr lang="en-US" altLang="zh-CN" i="1">
                              <a:solidFill>
                                <a:srgbClr val="000000"/>
                              </a:solidFill>
                              <a:latin typeface="Cambria Math" panose="02040503050406030204" pitchFamily="18" charset="0"/>
                              <a:cs typeface="Cambria Math" panose="02040503050406030204" pitchFamily="18" charset="0"/>
                            </a:rPr>
                          </m:ctrlPr>
                        </m:naryPr>
                        <m:sub>
                          <m:r>
                            <a:rPr lang="en-US" altLang="zh-CN" i="1">
                              <a:solidFill>
                                <a:srgbClr val="000000"/>
                              </a:solidFill>
                              <a:latin typeface="Cambria Math" panose="02040503050406030204" pitchFamily="18" charset="0"/>
                              <a:cs typeface="Cambria Math" panose="02040503050406030204" pitchFamily="18" charset="0"/>
                            </a:rPr>
                            <m:t>𝑛</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sub>
                        <m:sup/>
                        <m:e>
                          <m:f>
                            <m:fPr>
                              <m:ctrlPr>
                                <a:rPr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1</m:t>
                              </m:r>
                            </m:num>
                            <m:den>
                              <m:r>
                                <a:rPr lang="en-US" altLang="zh-CN" i="1">
                                  <a:latin typeface="Cambria Math" panose="02040503050406030204" pitchFamily="18" charset="0"/>
                                  <a:cs typeface="Cambria Math" panose="02040503050406030204" pitchFamily="18" charset="0"/>
                                </a:rPr>
                                <m:t>𝑛</m:t>
                              </m:r>
                            </m:den>
                          </m:f>
                          <m:d>
                            <m:dPr>
                              <m:ctrlPr>
                                <a:rPr lang="zh-CN" altLang="en-US" i="1">
                                  <a:solidFill>
                                    <a:srgbClr val="000000"/>
                                  </a:solidFill>
                                  <a:latin typeface="Cambria Math" panose="02040503050406030204" pitchFamily="18" charset="0"/>
                                </a:rPr>
                              </m:ctrlPr>
                            </m:dPr>
                            <m:e>
                              <m:m>
                                <m:mPr>
                                  <m:mcs>
                                    <m:mc>
                                      <m:mcPr>
                                        <m:count m:val="1"/>
                                        <m:mcJc m:val="center"/>
                                      </m:mcPr>
                                    </m:mc>
                                  </m:mcs>
                                  <m:plcHide m:val="on"/>
                                  <m:ctrlPr>
                                    <a:rPr lang="zh-CN" altLang="en-US" i="1">
                                      <a:solidFill>
                                        <a:srgbClr val="000000"/>
                                      </a:solidFill>
                                      <a:latin typeface="Cambria Math" panose="02040503050406030204" pitchFamily="18" charset="0"/>
                                    </a:rPr>
                                  </m:ctrlPr>
                                </m:mPr>
                                <m:mr>
                                  <m:e>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e>
                                </m:mr>
                                <m:mr>
                                  <m:e>
                                    <m:r>
                                      <a:rPr lang="zh-CN" altLang="en-US"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1</m:t>
                                    </m:r>
                                  </m:e>
                                </m:mr>
                              </m:m>
                            </m:e>
                          </m:d>
                        </m:e>
                      </m:nary>
                      <m:sSup>
                        <m:sSupPr>
                          <m:ctrlPr>
                            <a:rPr lang="en-US" altLang="zh-CN" i="1">
                              <a:solidFill>
                                <a:srgbClr val="000000"/>
                              </a:solidFill>
                              <a:latin typeface="Cambria Math" panose="02040503050406030204" pitchFamily="18" charset="0"/>
                              <a:cs typeface="Cambria Math" panose="02040503050406030204" pitchFamily="18" charset="0"/>
                            </a:rPr>
                          </m:ctrlPr>
                        </m:sSupPr>
                        <m:e>
                          <m:r>
                            <a:rPr lang="en-US" altLang="zh-CN" i="1">
                              <a:solidFill>
                                <a:srgbClr val="000000"/>
                              </a:solidFill>
                              <a:latin typeface="Cambria Math" panose="02040503050406030204" pitchFamily="18" charset="0"/>
                              <a:cs typeface="Cambria Math" panose="02040503050406030204" pitchFamily="18" charset="0"/>
                            </a:rPr>
                            <m:t>𝑥</m:t>
                          </m:r>
                        </m:e>
                        <m:sup>
                          <m:r>
                            <a:rPr lang="en-US" altLang="zh-CN" i="1">
                              <a:solidFill>
                                <a:srgbClr val="000000"/>
                              </a:solidFill>
                              <a:latin typeface="Cambria Math" panose="02040503050406030204" pitchFamily="18" charset="0"/>
                              <a:cs typeface="Cambria Math" panose="02040503050406030204" pitchFamily="18" charset="0"/>
                            </a:rPr>
                            <m:t>𝑛</m:t>
                          </m:r>
                        </m:sup>
                      </m:sSup>
                    </m:oMath>
                  </m:oMathPara>
                </a14:m>
                <a:endParaRPr lang="zh-CN" altLang="en-US"/>
              </a:p>
              <a:p>
                <a:pPr marL="0" indent="0">
                  <a:buNone/>
                </a:pPr>
                <a:r>
                  <a:rPr lang="zh-CN" altLang="en-US"/>
                  <a:t>带回原式得到</a:t>
                </a:r>
                <a:endParaRPr lang="zh-CN" altLang="en-US"/>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rPr>
                        <m:t>𝐻</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r>
                            <a:rPr lang="en-US" altLang="zh-CN" i="1">
                              <a:solidFill>
                                <a:srgbClr val="000000"/>
                              </a:solidFill>
                              <a:latin typeface="Cambria Math" panose="02040503050406030204" pitchFamily="18" charset="0"/>
                            </a:rPr>
                            <m:t>−</m:t>
                          </m:r>
                          <m:rad>
                            <m:radPr>
                              <m:degHide m:val="on"/>
                              <m:ctrlPr>
                                <a:rPr lang="zh-CN" altLang="en-US" i="1">
                                  <a:solidFill>
                                    <a:srgbClr val="000000"/>
                                  </a:solidFill>
                                  <a:latin typeface="Cambria Math" panose="02040503050406030204" pitchFamily="18" charset="0"/>
                                </a:rPr>
                              </m:ctrlPr>
                            </m:radPr>
                            <m:deg/>
                            <m:e>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4</m:t>
                              </m:r>
                              <m:r>
                                <a:rPr lang="zh-CN" altLang="en-US" i="1">
                                  <a:solidFill>
                                    <a:srgbClr val="000000"/>
                                  </a:solidFill>
                                  <a:latin typeface="Cambria Math" panose="02040503050406030204" pitchFamily="18" charset="0"/>
                                </a:rPr>
                                <m:t>𝑥</m:t>
                              </m:r>
                            </m:e>
                          </m:rad>
                        </m:num>
                        <m:den>
                          <m:r>
                            <a:rPr lang="zh-CN" altLang="en-US" i="1">
                              <a:solidFill>
                                <a:srgbClr val="000000"/>
                              </a:solidFill>
                              <a:latin typeface="Cambria Math" panose="02040503050406030204" pitchFamily="18" charset="0"/>
                            </a:rPr>
                            <m:t>2</m:t>
                          </m:r>
                        </m:den>
                      </m:f>
                      <m:r>
                        <a:rPr lang="en-US" altLang="zh-CN" i="1">
                          <a:latin typeface="Cambria Math" panose="02040503050406030204" pitchFamily="18" charset="0"/>
                          <a:cs typeface="Cambria Math" panose="02040503050406030204" pitchFamily="18" charset="0"/>
                        </a:rPr>
                        <m:t>=</m:t>
                      </m:r>
                      <m:nary>
                        <m:naryPr>
                          <m:chr m:val="∑"/>
                          <m:limLoc m:val="undOvr"/>
                          <m:supHide m:val="on"/>
                          <m:ctrlPr>
                            <a:rPr lang="en-US" altLang="zh-CN" i="1">
                              <a:solidFill>
                                <a:srgbClr val="000000"/>
                              </a:solidFill>
                              <a:latin typeface="Cambria Math" panose="02040503050406030204" pitchFamily="18" charset="0"/>
                              <a:cs typeface="Cambria Math" panose="02040503050406030204" pitchFamily="18" charset="0"/>
                            </a:rPr>
                          </m:ctrlPr>
                        </m:naryPr>
                        <m:sub>
                          <m:r>
                            <a:rPr lang="en-US" altLang="zh-CN" i="1">
                              <a:solidFill>
                                <a:srgbClr val="000000"/>
                              </a:solidFill>
                              <a:latin typeface="Cambria Math" panose="02040503050406030204" pitchFamily="18" charset="0"/>
                              <a:cs typeface="Cambria Math" panose="02040503050406030204" pitchFamily="18" charset="0"/>
                            </a:rPr>
                            <m:t>𝑛</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sub>
                        <m:sup/>
                        <m:e>
                          <m:f>
                            <m:fPr>
                              <m:ctrlPr>
                                <a:rPr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1</m:t>
                              </m:r>
                            </m:num>
                            <m:den>
                              <m:r>
                                <a:rPr lang="en-US" altLang="zh-CN" i="1">
                                  <a:latin typeface="Cambria Math" panose="02040503050406030204" pitchFamily="18" charset="0"/>
                                  <a:cs typeface="Cambria Math" panose="02040503050406030204" pitchFamily="18" charset="0"/>
                                </a:rPr>
                                <m:t>𝑛</m:t>
                              </m:r>
                            </m:den>
                          </m:f>
                          <m:d>
                            <m:dPr>
                              <m:ctrlPr>
                                <a:rPr lang="zh-CN" altLang="en-US" i="1">
                                  <a:solidFill>
                                    <a:srgbClr val="000000"/>
                                  </a:solidFill>
                                  <a:latin typeface="Cambria Math" panose="02040503050406030204" pitchFamily="18" charset="0"/>
                                </a:rPr>
                              </m:ctrlPr>
                            </m:dPr>
                            <m:e>
                              <m:m>
                                <m:mPr>
                                  <m:mcs>
                                    <m:mc>
                                      <m:mcPr>
                                        <m:count m:val="1"/>
                                        <m:mcJc m:val="center"/>
                                      </m:mcPr>
                                    </m:mc>
                                  </m:mcs>
                                  <m:plcHide m:val="on"/>
                                  <m:ctrlPr>
                                    <a:rPr lang="zh-CN" altLang="en-US" i="1">
                                      <a:solidFill>
                                        <a:srgbClr val="000000"/>
                                      </a:solidFill>
                                      <a:latin typeface="Cambria Math" panose="02040503050406030204" pitchFamily="18" charset="0"/>
                                    </a:rPr>
                                  </m:ctrlPr>
                                </m:mPr>
                                <m:mr>
                                  <m:e>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e>
                                </m:mr>
                                <m:mr>
                                  <m:e>
                                    <m:r>
                                      <a:rPr lang="zh-CN" altLang="en-US"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1</m:t>
                                    </m:r>
                                  </m:e>
                                </m:mr>
                              </m:m>
                            </m:e>
                          </m:d>
                        </m:e>
                      </m:nary>
                      <m:sSup>
                        <m:sSupPr>
                          <m:ctrlPr>
                            <a:rPr lang="en-US" altLang="zh-CN" i="1">
                              <a:solidFill>
                                <a:srgbClr val="000000"/>
                              </a:solidFill>
                              <a:latin typeface="Cambria Math" panose="02040503050406030204" pitchFamily="18" charset="0"/>
                              <a:cs typeface="Cambria Math" panose="02040503050406030204" pitchFamily="18" charset="0"/>
                            </a:rPr>
                          </m:ctrlPr>
                        </m:sSupPr>
                        <m:e>
                          <m:r>
                            <a:rPr lang="en-US" altLang="zh-CN" i="1">
                              <a:solidFill>
                                <a:srgbClr val="000000"/>
                              </a:solidFill>
                              <a:latin typeface="Cambria Math" panose="02040503050406030204" pitchFamily="18" charset="0"/>
                              <a:cs typeface="Cambria Math" panose="02040503050406030204" pitchFamily="18" charset="0"/>
                            </a:rPr>
                            <m:t>𝑥</m:t>
                          </m:r>
                        </m:e>
                        <m:sup>
                          <m:r>
                            <a:rPr lang="en-US" altLang="zh-CN" i="1">
                              <a:solidFill>
                                <a:srgbClr val="000000"/>
                              </a:solidFill>
                              <a:latin typeface="Cambria Math" panose="02040503050406030204" pitchFamily="18" charset="0"/>
                              <a:cs typeface="Cambria Math" panose="02040503050406030204" pitchFamily="18" charset="0"/>
                            </a:rPr>
                            <m:t>𝑛</m:t>
                          </m:r>
                        </m:sup>
                      </m:sSup>
                    </m:oMath>
                  </m:oMathPara>
                </a14:m>
                <a:endParaRPr lang="en-US" altLang="zh-CN" i="1">
                  <a:latin typeface="Cambria Math" panose="02040503050406030204" pitchFamily="18" charset="0"/>
                  <a:cs typeface="Cambria Math" panose="02040503050406030204" pitchFamily="18" charset="0"/>
                </a:endParaRPr>
              </a:p>
              <a:p>
                <a:pPr marL="0" indent="0">
                  <a:buNone/>
                </a:pPr>
                <a:r>
                  <a:rPr lang="zh-CN" altLang="en-US"/>
                  <a:t>这样我们就得到了</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𝐻</m:t>
                        </m:r>
                      </m:e>
                      <m:sub>
                        <m:r>
                          <a:rPr lang="zh-CN" altLang="en-US" i="1">
                            <a:solidFill>
                              <a:srgbClr val="000000"/>
                            </a:solidFill>
                            <a:latin typeface="Cambria Math" panose="02040503050406030204" pitchFamily="18" charset="0"/>
                          </a:rPr>
                          <m:t>𝑛</m:t>
                        </m:r>
                      </m:sub>
                    </m:sSub>
                  </m:oMath>
                </a14:m>
                <a:r>
                  <a:rPr lang="zh-CN" altLang="en-US"/>
                  <a:t>的通项公式。</a:t>
                </a:r>
                <a:endParaRPr lang="zh-CN" altLang="en-US"/>
              </a:p>
              <a:p>
                <a:pPr marL="0" indent="0">
                  <a:buNone/>
                </a:pPr>
                <a14:m>
                  <m:oMathPara xmlns:m="http://schemas.openxmlformats.org/officeDocument/2006/math">
                    <m:oMathParaPr>
                      <m:jc m:val="centerGroup"/>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𝐻</m:t>
                          </m:r>
                        </m:e>
                        <m:sub>
                          <m:r>
                            <a:rPr lang="zh-CN" altLang="en-US" i="1">
                              <a:solidFill>
                                <a:srgbClr val="000000"/>
                              </a:solidFill>
                              <a:latin typeface="Cambria Math" panose="02040503050406030204" pitchFamily="18" charset="0"/>
                            </a:rPr>
                            <m:t>𝑛</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𝑛</m:t>
                          </m:r>
                        </m:den>
                      </m:f>
                      <m:d>
                        <m:dPr>
                          <m:ctrlPr>
                            <a:rPr lang="zh-CN" altLang="en-US" i="1">
                              <a:solidFill>
                                <a:srgbClr val="000000"/>
                              </a:solidFill>
                              <a:latin typeface="Cambria Math" panose="02040503050406030204" pitchFamily="18" charset="0"/>
                            </a:rPr>
                          </m:ctrlPr>
                        </m:dPr>
                        <m:e>
                          <m:m>
                            <m:mPr>
                              <m:mcs>
                                <m:mc>
                                  <m:mcPr>
                                    <m:count m:val="1"/>
                                    <m:mcJc m:val="center"/>
                                  </m:mcPr>
                                </m:mc>
                              </m:mcs>
                              <m:plcHide m:val="on"/>
                              <m:ctrlPr>
                                <a:rPr lang="zh-CN" altLang="en-US" i="1">
                                  <a:solidFill>
                                    <a:srgbClr val="000000"/>
                                  </a:solidFill>
                                  <a:latin typeface="Cambria Math" panose="02040503050406030204" pitchFamily="18" charset="0"/>
                                </a:rPr>
                              </m:ctrlPr>
                            </m:mPr>
                            <m:mr>
                              <m:e>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e>
                            </m:mr>
                            <m:mr>
                              <m:e>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e>
                            </m:mr>
                          </m:m>
                        </m:e>
                      </m:d>
                      <m:r>
                        <a:rPr lang="zh-CN" altLang="en-US" i="1">
                          <a:solidFill>
                            <a:srgbClr val="000000"/>
                          </a:solidFill>
                          <a:latin typeface="Cambria Math" panose="02040503050406030204" pitchFamily="18" charset="0"/>
                        </a:rPr>
                        <m:t>,</m:t>
                      </m:r>
                      <m:r>
                        <m:rPr>
                          <m:nor/>
                        </m:rPr>
                        <a:rPr lang="zh-CN" altLang="en-US" i="0">
                          <a:solidFill>
                            <a:srgbClr val="000000"/>
                          </a:solidFill>
                          <a:latin typeface="Cambria Math" panose="02040503050406030204" pitchFamily="18" charset="0"/>
                        </a:rPr>
                        <m:t>   </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3</m:t>
                      </m:r>
                      <m:r>
                        <a:rPr lang="zh-CN" altLang="en-US" i="1">
                          <a:solidFill>
                            <a:srgbClr val="000000"/>
                          </a:solidFill>
                          <a:latin typeface="Cambria Math" panose="02040503050406030204" pitchFamily="18" charset="0"/>
                        </a:rPr>
                        <m:t>...</m:t>
                      </m:r>
                    </m:oMath>
                  </m:oMathPara>
                </a14:m>
                <a:endParaRPr lang="zh-CN" altLang="en-US" i="1">
                  <a:solidFill>
                    <a:srgbClr val="000000"/>
                  </a:solidFill>
                  <a:latin typeface="Cambria Math" panose="02040503050406030204" pitchFamily="18" charset="0"/>
                </a:endParaRPr>
              </a:p>
              <a:p>
                <a:pPr marL="0" indent="0">
                  <a:buNone/>
                </a:pPr>
                <a:r>
                  <a:rPr lang="zh-CN" altLang="en-US"/>
                  <a:t>显然有</a:t>
                </a:r>
                <a:r>
                  <a:rPr lang="en-US" altLang="zh-CN"/>
                  <a:t>        </a:t>
                </a:r>
                <a14:m>
                  <m:oMath xmlns:m="http://schemas.openxmlformats.org/officeDocument/2006/math">
                    <m:sSub>
                      <m:sSubPr>
                        <m:ctrlPr>
                          <a:rPr lang="zh-CN" altLang="en-US" i="1">
                            <a:solidFill>
                              <a:srgbClr val="000000"/>
                            </a:solidFill>
                            <a:latin typeface="Cambria Math" panose="02040503050406030204" pitchFamily="18" charset="0"/>
                          </a:rPr>
                        </m:ctrlPr>
                      </m:sSubPr>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𝐶</m:t>
                            </m:r>
                          </m:e>
                          <m:sub>
                            <m:r>
                              <a:rPr lang="zh-CN" altLang="en-US" i="1">
                                <a:solidFill>
                                  <a:srgbClr val="000000"/>
                                </a:solidFill>
                                <a:latin typeface="Cambria Math" panose="02040503050406030204" pitchFamily="18" charset="0"/>
                              </a:rPr>
                              <m:t>𝑛</m:t>
                            </m:r>
                          </m:sub>
                        </m:sSub>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𝐻</m:t>
                        </m:r>
                      </m:e>
                      <m:sub>
                        <m:r>
                          <a:rPr lang="zh-CN" altLang="en-US"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1</m:t>
                        </m:r>
                      </m:sub>
                    </m:sSub>
                    <m:r>
                      <a:rPr lang="en-US" altLang="zh-CN" i="1">
                        <a:solidFill>
                          <a:srgbClr val="000000"/>
                        </a:solidFill>
                        <a:latin typeface="Cambria Math" panose="02040503050406030204" pitchFamily="18" charset="0"/>
                      </a:rPr>
                      <m:t>     </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0</m:t>
                    </m:r>
                    <m:r>
                      <a:rPr lang="en-US" altLang="zh-CN"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3</m:t>
                    </m:r>
                    <m:r>
                      <a:rPr lang="zh-CN" altLang="en-US" i="1">
                        <a:solidFill>
                          <a:srgbClr val="000000"/>
                        </a:solidFill>
                        <a:latin typeface="Cambria Math" panose="02040503050406030204" pitchFamily="18" charset="0"/>
                      </a:rPr>
                      <m:t>...</m:t>
                    </m:r>
                  </m:oMath>
                </a14:m>
                <a:endParaRPr lang="zh-CN" altLang="en-US" i="1">
                  <a:solidFill>
                    <a:srgbClr val="000000"/>
                  </a:solidFill>
                  <a:latin typeface="Cambria Math" panose="02040503050406030204" pitchFamily="18" charset="0"/>
                </a:endParaRPr>
              </a:p>
              <a:p>
                <a:pPr marL="0" indent="0">
                  <a:buNone/>
                </a:pPr>
                <a:endParaRPr lang="en-US" altLang="zh-CN"/>
              </a:p>
            </p:txBody>
          </p:sp>
        </mc:Choice>
        <mc:Fallback>
          <p:sp>
            <p:nvSpPr>
              <p:cNvPr id="3" name="内容占位符 2"/>
              <p:cNvSpPr>
                <a:spLocks noRot="1" noChangeAspect="1" noMove="1" noResize="1" noEditPoints="1" noAdjustHandles="1" noChangeArrowheads="1" noChangeShapeType="1" noTextEdit="1"/>
              </p:cNvSpPr>
              <p:nvPr>
                <p:ph idx="1"/>
              </p:nvPr>
            </p:nvSpPr>
            <p:spPr>
              <a:xfrm>
                <a:off x="669882" y="920758"/>
                <a:ext cx="10852237" cy="5388907"/>
              </a:xfrm>
              <a:blipFill rotWithShape="1">
                <a:blip r:embed="rId1"/>
                <a:stretch>
                  <a:fillRect l="-5" b="-4837"/>
                </a:stretch>
              </a:blipFill>
            </p:spPr>
            <p:txBody>
              <a:bodyPr/>
              <a:lstStyle/>
              <a:p>
                <a:r>
                  <a:rPr lang="zh-CN" altLang="en-US">
                    <a:noFill/>
                  </a:rPr>
                  <a:t> </a:t>
                </a:r>
              </a:p>
            </p:txBody>
          </p:sp>
        </mc:Fallback>
      </mc:AlternateContent>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路径计数问题</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a:bodyPr>
              <a:p>
                <a:r>
                  <a:rPr lang="zh-CN" altLang="en-US"/>
                  <a:t>非降路径是指只能向上或向右走的路径。</a:t>
                </a:r>
                <a:endParaRPr lang="en-US" altLang="zh-CN"/>
              </a:p>
              <a:p>
                <a:pPr marL="342900" indent="-342900">
                  <a:buAutoNum type="arabicPeriod"/>
                </a:pPr>
                <a:r>
                  <a:rPr lang="zh-CN" altLang="en-US"/>
                  <a:t>从</a:t>
                </a:r>
                <a:r>
                  <a:rPr lang="en-US" altLang="zh-CN"/>
                  <a:t> (0,0) </a:t>
                </a:r>
                <a:r>
                  <a:rPr lang="zh-CN" altLang="en-US"/>
                  <a:t>到</a:t>
                </a:r>
                <a:r>
                  <a:rPr lang="en-US" altLang="zh-CN"/>
                  <a:t> (m,n) </a:t>
                </a:r>
                <a:r>
                  <a:rPr lang="zh-CN" altLang="en-US"/>
                  <a:t>的非降路径数等于</a:t>
                </a:r>
                <a:r>
                  <a:rPr lang="en-US" altLang="zh-CN"/>
                  <a:t> m </a:t>
                </a:r>
                <a:r>
                  <a:rPr lang="zh-CN" altLang="en-US"/>
                  <a:t>个</a:t>
                </a:r>
                <a:r>
                  <a:rPr lang="en-US" altLang="zh-CN"/>
                  <a:t> x </a:t>
                </a:r>
                <a:r>
                  <a:rPr lang="zh-CN" altLang="en-US"/>
                  <a:t>和</a:t>
                </a:r>
                <a:r>
                  <a:rPr lang="en-US" altLang="zh-CN"/>
                  <a:t> n </a:t>
                </a:r>
                <a:r>
                  <a:rPr lang="zh-CN" altLang="en-US"/>
                  <a:t>个</a:t>
                </a:r>
                <a:r>
                  <a:rPr lang="en-US" altLang="zh-CN"/>
                  <a:t> y </a:t>
                </a:r>
                <a:r>
                  <a:rPr lang="zh-CN" altLang="en-US"/>
                  <a:t>的排列数，即</a:t>
                </a:r>
                <a:r>
                  <a:rPr lang="en-US" altLang="zh-CN"/>
                  <a:t> </a:t>
                </a:r>
                <a14:m>
                  <m:oMath xmlns:m="http://schemas.openxmlformats.org/officeDocument/2006/math">
                    <m:d>
                      <m:dPr>
                        <m:ctrlPr>
                          <a:rPr lang="zh-CN" altLang="en-US" i="1">
                            <a:solidFill>
                              <a:srgbClr val="000000"/>
                            </a:solidFill>
                            <a:latin typeface="Cambria Math" panose="02040503050406030204" pitchFamily="18" charset="0"/>
                          </a:rPr>
                        </m:ctrlPr>
                      </m:dPr>
                      <m:e>
                        <m:m>
                          <m:mPr>
                            <m:mcs>
                              <m:mc>
                                <m:mcPr>
                                  <m:count m:val="1"/>
                                  <m:mcJc m:val="center"/>
                                </m:mcPr>
                              </m:mc>
                            </m:mcs>
                            <m:plcHide m:val="on"/>
                            <m:ctrlPr>
                              <a:rPr lang="zh-CN" altLang="en-US" i="1">
                                <a:solidFill>
                                  <a:srgbClr val="000000"/>
                                </a:solidFill>
                                <a:latin typeface="Cambria Math" panose="02040503050406030204" pitchFamily="18" charset="0"/>
                              </a:rPr>
                            </m:ctrlPr>
                          </m:mPr>
                          <m:mr>
                            <m:e>
                              <m:r>
                                <a:rPr lang="zh-CN" altLang="en-US"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𝑚</m:t>
                              </m:r>
                            </m:e>
                          </m:mr>
                          <m:mr>
                            <m:e>
                              <m:r>
                                <a:rPr lang="zh-CN" altLang="en-US" i="1">
                                  <a:solidFill>
                                    <a:srgbClr val="000000"/>
                                  </a:solidFill>
                                  <a:latin typeface="Cambria Math" panose="02040503050406030204" pitchFamily="18" charset="0"/>
                                </a:rPr>
                                <m:t>𝑛</m:t>
                              </m:r>
                            </m:e>
                          </m:mr>
                        </m:m>
                      </m:e>
                    </m:d>
                  </m:oMath>
                </a14:m>
                <a:r>
                  <a:rPr lang="zh-CN" altLang="en-US"/>
                  <a:t>。</a:t>
                </a:r>
                <a:endParaRPr lang="en-US" altLang="zh-CN"/>
              </a:p>
              <a:p>
                <a:pPr marL="342900" indent="-342900">
                  <a:buAutoNum type="arabicPeriod"/>
                </a:pPr>
                <a:r>
                  <a:rPr lang="zh-CN" altLang="en-US"/>
                  <a:t>从</a:t>
                </a:r>
                <a:r>
                  <a:rPr lang="en-US" altLang="zh-CN"/>
                  <a:t> (0,0) </a:t>
                </a:r>
                <a:r>
                  <a:rPr lang="zh-CN" altLang="en-US"/>
                  <a:t>到</a:t>
                </a:r>
                <a:r>
                  <a:rPr lang="en-US" altLang="zh-CN"/>
                  <a:t> (n,n) </a:t>
                </a:r>
                <a:r>
                  <a:rPr lang="zh-CN" altLang="en-US"/>
                  <a:t>的除端点外不接触直线</a:t>
                </a:r>
                <a:r>
                  <a:rPr lang="en-US" altLang="zh-CN"/>
                  <a:t> y=x </a:t>
                </a:r>
                <a:r>
                  <a:rPr lang="zh-CN" altLang="en-US"/>
                  <a:t>的非降路径数：</a:t>
                </a:r>
                <a:endParaRPr lang="en-US" altLang="zh-CN"/>
              </a:p>
              <a:p>
                <a:pPr marL="0" indent="0">
                  <a:buNone/>
                </a:pPr>
                <a:r>
                  <a:rPr lang="en-US" altLang="zh-CN"/>
                  <a:t>    </a:t>
                </a:r>
                <a:r>
                  <a:rPr lang="zh-CN" altLang="en-US"/>
                  <a:t>先考虑</a:t>
                </a:r>
                <a:r>
                  <a:rPr lang="en-US" altLang="zh-CN"/>
                  <a:t> y=x </a:t>
                </a:r>
                <a:r>
                  <a:rPr lang="zh-CN" altLang="en-US"/>
                  <a:t>下方的路径，都是从</a:t>
                </a:r>
                <a:r>
                  <a:rPr lang="en-US" altLang="zh-CN"/>
                  <a:t> (0, 0) </a:t>
                </a:r>
                <a:r>
                  <a:rPr lang="zh-CN" altLang="en-US"/>
                  <a:t>出发，经过</a:t>
                </a:r>
                <a:r>
                  <a:rPr lang="en-US" altLang="zh-CN"/>
                  <a:t> (1, 0) </a:t>
                </a:r>
                <a:r>
                  <a:rPr lang="zh-CN" altLang="en-US"/>
                  <a:t>及</a:t>
                </a:r>
                <a:r>
                  <a:rPr lang="en-US" altLang="zh-CN"/>
                  <a:t> (n, n-1) </a:t>
                </a:r>
                <a:r>
                  <a:rPr lang="zh-CN" altLang="en-US"/>
                  <a:t>到</a:t>
                </a:r>
                <a:r>
                  <a:rPr lang="en-US" altLang="zh-CN"/>
                  <a:t> (n,n)</a:t>
                </a:r>
                <a:r>
                  <a:rPr lang="zh-CN" altLang="en-US"/>
                  <a:t>，可以看做是</a:t>
                </a:r>
                <a:r>
                  <a:rPr lang="en-US" altLang="zh-CN"/>
                  <a:t> (1,0) </a:t>
                </a:r>
                <a:r>
                  <a:rPr lang="zh-CN" altLang="en-US"/>
                  <a:t>到</a:t>
                </a:r>
                <a:r>
                  <a:rPr lang="en-US" altLang="zh-CN"/>
                  <a:t> (n,n-1) </a:t>
                </a:r>
                <a:r>
                  <a:rPr lang="zh-CN" altLang="en-US"/>
                  <a:t>不接触</a:t>
                </a:r>
                <a:r>
                  <a:rPr lang="en-US" altLang="zh-CN"/>
                  <a:t> y=x </a:t>
                </a:r>
                <a:r>
                  <a:rPr lang="zh-CN" altLang="en-US"/>
                  <a:t>的非降路径数。</a:t>
                </a:r>
                <a:endParaRPr lang="en-US" altLang="zh-CN"/>
              </a:p>
              <a:p>
                <a:pPr marL="0" indent="0">
                  <a:buNone/>
                </a:pPr>
                <a:r>
                  <a:rPr lang="en-US" altLang="zh-CN"/>
                  <a:t>    </a:t>
                </a:r>
                <a:r>
                  <a:rPr lang="zh-CN" altLang="en-US"/>
                  <a:t>所有的的非降路径有</a:t>
                </a:r>
                <a14:m>
                  <m:oMath xmlns:m="http://schemas.openxmlformats.org/officeDocument/2006/math">
                    <m:d>
                      <m:dPr>
                        <m:ctrlPr>
                          <a:rPr lang="zh-CN" altLang="en-US" i="1">
                            <a:solidFill>
                              <a:srgbClr val="000000"/>
                            </a:solidFill>
                            <a:latin typeface="Cambria Math" panose="02040503050406030204" pitchFamily="18" charset="0"/>
                          </a:rPr>
                        </m:ctrlPr>
                      </m:dPr>
                      <m:e>
                        <m:m>
                          <m:mPr>
                            <m:mcs>
                              <m:mc>
                                <m:mcPr>
                                  <m:count m:val="1"/>
                                  <m:mcJc m:val="center"/>
                                </m:mcPr>
                              </m:mc>
                            </m:mcs>
                            <m:plcHide m:val="on"/>
                            <m:ctrlPr>
                              <a:rPr lang="zh-CN" altLang="en-US" i="1">
                                <a:solidFill>
                                  <a:srgbClr val="000000"/>
                                </a:solidFill>
                                <a:latin typeface="Cambria Math" panose="02040503050406030204" pitchFamily="18" charset="0"/>
                              </a:rPr>
                            </m:ctrlPr>
                          </m:mPr>
                          <m:mr>
                            <m:e>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e>
                          </m:mr>
                          <m:mr>
                            <m:e>
                              <m:r>
                                <a:rPr lang="zh-CN" altLang="en-US"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1</m:t>
                              </m:r>
                            </m:e>
                          </m:mr>
                        </m:m>
                      </m:e>
                    </m:d>
                  </m:oMath>
                </a14:m>
                <a:r>
                  <a:rPr lang="zh-CN" altLang="en-US"/>
                  <a:t>条。对于这里面任意一条接触了</a:t>
                </a:r>
                <a:r>
                  <a:rPr lang="en-US" altLang="zh-CN"/>
                  <a:t> y=x </a:t>
                </a:r>
                <a:r>
                  <a:rPr lang="zh-CN" altLang="en-US"/>
                  <a:t>的路径，可以把它最后离开这条线的点到</a:t>
                </a:r>
                <a:r>
                  <a:rPr lang="en-US" altLang="zh-CN"/>
                  <a:t> (1,0) </a:t>
                </a:r>
                <a:r>
                  <a:rPr lang="zh-CN" altLang="en-US"/>
                  <a:t>之间的部分关于</a:t>
                </a:r>
                <a:r>
                  <a:rPr lang="en-US" altLang="zh-CN"/>
                  <a:t> y=x </a:t>
                </a:r>
                <a:r>
                  <a:rPr lang="zh-CN" altLang="en-US"/>
                  <a:t>对称变换，就得到从</a:t>
                </a:r>
                <a:r>
                  <a:rPr lang="en-US" altLang="zh-CN"/>
                  <a:t> (0,1) </a:t>
                </a:r>
                <a:r>
                  <a:rPr lang="zh-CN" altLang="en-US"/>
                  <a:t>到</a:t>
                </a:r>
                <a:r>
                  <a:rPr lang="en-US" altLang="zh-CN"/>
                  <a:t> (n,n-1) </a:t>
                </a:r>
                <a:r>
                  <a:rPr lang="zh-CN" altLang="en-US"/>
                  <a:t>的一条非降路径。反之也成立。从而</a:t>
                </a:r>
                <a:r>
                  <a:rPr lang="en-US" altLang="zh-CN"/>
                  <a:t> y=x </a:t>
                </a:r>
                <a:r>
                  <a:rPr lang="zh-CN" altLang="en-US"/>
                  <a:t>下方的非降路径数是</a:t>
                </a:r>
                <a:r>
                  <a:rPr lang="en-US" altLang="zh-CN"/>
                  <a:t> </a:t>
                </a:r>
                <a14:m>
                  <m:oMath xmlns:m="http://schemas.openxmlformats.org/officeDocument/2006/math">
                    <m:d>
                      <m:dPr>
                        <m:ctrlPr>
                          <a:rPr lang="zh-CN" altLang="en-US" i="1">
                            <a:solidFill>
                              <a:srgbClr val="000000"/>
                            </a:solidFill>
                            <a:latin typeface="Cambria Math" panose="02040503050406030204" pitchFamily="18" charset="0"/>
                          </a:rPr>
                        </m:ctrlPr>
                      </m:dPr>
                      <m:e>
                        <m:m>
                          <m:mPr>
                            <m:mcs>
                              <m:mc>
                                <m:mcPr>
                                  <m:count m:val="1"/>
                                  <m:mcJc m:val="center"/>
                                </m:mcPr>
                              </m:mc>
                            </m:mcs>
                            <m:plcHide m:val="on"/>
                            <m:ctrlPr>
                              <a:rPr lang="zh-CN" altLang="en-US" i="1">
                                <a:solidFill>
                                  <a:srgbClr val="000000"/>
                                </a:solidFill>
                                <a:latin typeface="Cambria Math" panose="02040503050406030204" pitchFamily="18" charset="0"/>
                              </a:rPr>
                            </m:ctrlPr>
                          </m:mPr>
                          <m:mr>
                            <m:e>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e>
                          </m:mr>
                          <m:mr>
                            <m:e>
                              <m:r>
                                <a:rPr lang="zh-CN" altLang="en-US"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1</m:t>
                              </m:r>
                            </m:e>
                          </m:mr>
                        </m:m>
                      </m:e>
                    </m:d>
                    <m:r>
                      <a:rPr lang="en-US" altLang="zh-CN" i="1">
                        <a:solidFill>
                          <a:srgbClr val="000000"/>
                        </a:solidFill>
                        <a:latin typeface="Cambria Math" panose="02040503050406030204" pitchFamily="18" charset="0"/>
                      </a:rPr>
                      <m:t>−</m:t>
                    </m:r>
                    <m:d>
                      <m:dPr>
                        <m:ctrlPr>
                          <a:rPr lang="zh-CN" altLang="en-US" i="1">
                            <a:solidFill>
                              <a:srgbClr val="000000"/>
                            </a:solidFill>
                            <a:latin typeface="Cambria Math" panose="02040503050406030204" pitchFamily="18" charset="0"/>
                          </a:rPr>
                        </m:ctrlPr>
                      </m:dPr>
                      <m:e>
                        <m:m>
                          <m:mPr>
                            <m:mcs>
                              <m:mc>
                                <m:mcPr>
                                  <m:count m:val="1"/>
                                  <m:mcJc m:val="center"/>
                                </m:mcPr>
                              </m:mc>
                            </m:mcs>
                            <m:plcHide m:val="on"/>
                            <m:ctrlPr>
                              <a:rPr lang="zh-CN" altLang="en-US" i="1">
                                <a:solidFill>
                                  <a:srgbClr val="000000"/>
                                </a:solidFill>
                                <a:latin typeface="Cambria Math" panose="02040503050406030204" pitchFamily="18" charset="0"/>
                              </a:rPr>
                            </m:ctrlPr>
                          </m:mPr>
                          <m:mr>
                            <m:e>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e>
                          </m:mr>
                          <m:mr>
                            <m:e>
                              <m:r>
                                <a:rPr lang="zh-CN" altLang="en-US" i="1">
                                  <a:solidFill>
                                    <a:srgbClr val="000000"/>
                                  </a:solidFill>
                                  <a:latin typeface="Cambria Math" panose="02040503050406030204" pitchFamily="18" charset="0"/>
                                </a:rPr>
                                <m:t>𝑛</m:t>
                              </m:r>
                            </m:e>
                          </m:mr>
                        </m:m>
                      </m:e>
                    </m:d>
                  </m:oMath>
                </a14:m>
                <a:r>
                  <a:rPr lang="zh-CN" altLang="en-US"/>
                  <a:t>。根据对称性可知所求答案为</a:t>
                </a:r>
                <a:r>
                  <a:rPr lang="en-US" altLang="zh-CN"/>
                  <a:t>2</a:t>
                </a:r>
                <a14:m>
                  <m:oMath xmlns:m="http://schemas.openxmlformats.org/officeDocument/2006/math">
                    <m:d>
                      <m:dPr>
                        <m:ctrlPr>
                          <a:rPr lang="zh-CN" altLang="en-US" i="1">
                            <a:solidFill>
                              <a:srgbClr val="000000"/>
                            </a:solidFill>
                            <a:latin typeface="Cambria Math" panose="02040503050406030204" pitchFamily="18" charset="0"/>
                          </a:rPr>
                        </m:ctrlPr>
                      </m:dPr>
                      <m:e>
                        <m:m>
                          <m:mPr>
                            <m:mcs>
                              <m:mc>
                                <m:mcPr>
                                  <m:count m:val="1"/>
                                  <m:mcJc m:val="center"/>
                                </m:mcPr>
                              </m:mc>
                            </m:mcs>
                            <m:plcHide m:val="on"/>
                            <m:ctrlPr>
                              <a:rPr lang="zh-CN" altLang="en-US" i="1">
                                <a:solidFill>
                                  <a:srgbClr val="000000"/>
                                </a:solidFill>
                                <a:latin typeface="Cambria Math" panose="02040503050406030204" pitchFamily="18" charset="0"/>
                              </a:rPr>
                            </m:ctrlPr>
                          </m:mPr>
                          <m:mr>
                            <m:e>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e>
                          </m:mr>
                          <m:mr>
                            <m:e>
                              <m:r>
                                <a:rPr lang="zh-CN" altLang="en-US"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1</m:t>
                              </m:r>
                            </m:e>
                          </m:mr>
                        </m:m>
                      </m:e>
                    </m:d>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d>
                      <m:dPr>
                        <m:ctrlPr>
                          <a:rPr lang="zh-CN" altLang="en-US" i="1">
                            <a:solidFill>
                              <a:srgbClr val="000000"/>
                            </a:solidFill>
                            <a:latin typeface="Cambria Math" panose="02040503050406030204" pitchFamily="18" charset="0"/>
                          </a:rPr>
                        </m:ctrlPr>
                      </m:dPr>
                      <m:e>
                        <m:m>
                          <m:mPr>
                            <m:mcs>
                              <m:mc>
                                <m:mcPr>
                                  <m:count m:val="1"/>
                                  <m:mcJc m:val="center"/>
                                </m:mcPr>
                              </m:mc>
                            </m:mcs>
                            <m:plcHide m:val="on"/>
                            <m:ctrlPr>
                              <a:rPr lang="zh-CN" altLang="en-US" i="1">
                                <a:solidFill>
                                  <a:srgbClr val="000000"/>
                                </a:solidFill>
                                <a:latin typeface="Cambria Math" panose="02040503050406030204" pitchFamily="18" charset="0"/>
                              </a:rPr>
                            </m:ctrlPr>
                          </m:mPr>
                          <m:mr>
                            <m:e>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e>
                          </m:mr>
                          <m:mr>
                            <m:e>
                              <m:r>
                                <a:rPr lang="zh-CN" altLang="en-US" i="1">
                                  <a:solidFill>
                                    <a:srgbClr val="000000"/>
                                  </a:solidFill>
                                  <a:latin typeface="Cambria Math" panose="02040503050406030204" pitchFamily="18" charset="0"/>
                                </a:rPr>
                                <m:t>𝑛</m:t>
                              </m:r>
                            </m:e>
                          </m:mr>
                        </m:m>
                      </m:e>
                    </m:d>
                  </m:oMath>
                </a14:m>
                <a:r>
                  <a:rPr lang="zh-CN" altLang="en-US"/>
                  <a:t>。</a:t>
                </a:r>
                <a:endParaRPr lang="en-US" altLang="zh-CN"/>
              </a:p>
              <a:p>
                <a:pPr marL="342900" indent="-342900">
                  <a:buFont typeface="+mj-lt"/>
                  <a:buAutoNum type="arabicPeriod" startAt="3"/>
                </a:pPr>
                <a:r>
                  <a:rPr lang="zh-CN" altLang="en-US"/>
                  <a:t>从</a:t>
                </a:r>
                <a:r>
                  <a:rPr lang="en-US" altLang="zh-CN"/>
                  <a:t> (0,0) </a:t>
                </a:r>
                <a:r>
                  <a:rPr lang="zh-CN" altLang="en-US"/>
                  <a:t>到</a:t>
                </a:r>
                <a:r>
                  <a:rPr lang="en-US" altLang="zh-CN"/>
                  <a:t> (n,n) </a:t>
                </a:r>
                <a:r>
                  <a:rPr lang="zh-CN" altLang="en-US"/>
                  <a:t>的除端点外不穿过直线</a:t>
                </a:r>
                <a:r>
                  <a:rPr lang="en-US" altLang="zh-CN"/>
                  <a:t> y=x </a:t>
                </a:r>
                <a:r>
                  <a:rPr lang="zh-CN" altLang="en-US"/>
                  <a:t>的非降路径数：</a:t>
                </a:r>
                <a:endParaRPr lang="en-US" altLang="zh-CN"/>
              </a:p>
              <a:p>
                <a:pPr marL="0" indent="0">
                  <a:buNone/>
                </a:pPr>
                <a:r>
                  <a:rPr lang="zh-CN" altLang="en-US"/>
                  <a:t>用类似的方法可以得到：</a:t>
                </a:r>
                <a:r>
                  <a:rPr lang="en-US" altLang="zh-CN"/>
                  <a:t> </a:t>
                </a:r>
                <a14:m>
                  <m:oMath xmlns:m="http://schemas.openxmlformats.org/officeDocument/2006/math">
                    <m:d>
                      <m:dPr>
                        <m:ctrlPr>
                          <a:rPr lang="zh-CN" altLang="en-US" i="1">
                            <a:solidFill>
                              <a:srgbClr val="000000"/>
                            </a:solidFill>
                            <a:latin typeface="Cambria Math" panose="02040503050406030204" pitchFamily="18" charset="0"/>
                          </a:rPr>
                        </m:ctrlPr>
                      </m:dPr>
                      <m:e>
                        <m:m>
                          <m:mPr>
                            <m:mcs>
                              <m:mc>
                                <m:mcPr>
                                  <m:count m:val="1"/>
                                  <m:mcJc m:val="center"/>
                                </m:mcPr>
                              </m:mc>
                            </m:mcs>
                            <m:plcHide m:val="on"/>
                            <m:ctrlPr>
                              <a:rPr lang="zh-CN" altLang="en-US" i="1">
                                <a:solidFill>
                                  <a:srgbClr val="000000"/>
                                </a:solidFill>
                                <a:latin typeface="Cambria Math" panose="02040503050406030204" pitchFamily="18" charset="0"/>
                              </a:rPr>
                            </m:ctrlPr>
                          </m:mPr>
                          <m:mr>
                            <m:e>
                              <m:r>
                                <a:rPr lang="zh-CN" altLang="en-US" i="1">
                                  <a:solidFill>
                                    <a:srgbClr val="000000"/>
                                  </a:solidFill>
                                  <a:latin typeface="Cambria Math" panose="02040503050406030204" pitchFamily="18" charset="0"/>
                                </a:rPr>
                                <m:t>2</m:t>
                              </m:r>
                              <m:r>
                                <a:rPr lang="en-US" altLang="zh-CN" i="1">
                                  <a:solidFill>
                                    <a:srgbClr val="000000"/>
                                  </a:solidFill>
                                  <a:latin typeface="Cambria Math" panose="02040503050406030204" pitchFamily="18" charset="0"/>
                                </a:rPr>
                                <m:t>𝑛</m:t>
                              </m:r>
                            </m:e>
                          </m:mr>
                          <m:mr>
                            <m:e>
                              <m:r>
                                <a:rPr lang="zh-CN" altLang="en-US" i="1">
                                  <a:solidFill>
                                    <a:srgbClr val="000000"/>
                                  </a:solidFill>
                                  <a:latin typeface="Cambria Math" panose="02040503050406030204" pitchFamily="18" charset="0"/>
                                </a:rPr>
                                <m:t>𝑛</m:t>
                              </m:r>
                            </m:e>
                          </m:mr>
                        </m:m>
                      </m:e>
                    </m:d>
                    <m:f>
                      <m:fPr>
                        <m:ctrlPr>
                          <a:rPr lang="en-US" altLang="zh-CN" i="1">
                            <a:solidFill>
                              <a:srgbClr val="000000"/>
                            </a:solidFill>
                            <a:latin typeface="Cambria Math" panose="02040503050406030204" pitchFamily="18" charset="0"/>
                            <a:cs typeface="Cambria Math" panose="02040503050406030204" pitchFamily="18" charset="0"/>
                          </a:rPr>
                        </m:ctrlPr>
                      </m:fPr>
                      <m:num>
                        <m:r>
                          <a:rPr lang="en-US" altLang="zh-CN" i="1">
                            <a:solidFill>
                              <a:srgbClr val="000000"/>
                            </a:solidFill>
                            <a:latin typeface="Cambria Math" panose="02040503050406030204" pitchFamily="18" charset="0"/>
                            <a:cs typeface="Cambria Math" panose="02040503050406030204" pitchFamily="18" charset="0"/>
                          </a:rPr>
                          <m:t>2</m:t>
                        </m:r>
                      </m:num>
                      <m:den>
                        <m:r>
                          <a:rPr lang="en-US" altLang="zh-CN"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1</m:t>
                        </m:r>
                      </m:den>
                    </m:f>
                  </m:oMath>
                </a14:m>
                <a:endParaRPr lang="en-US" altLang="zh-CN"/>
              </a:p>
              <a:p>
                <a:endParaRPr lang="en-US" altLang="zh-CN"/>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应用</a:t>
            </a:r>
            <a:endParaRPr lang="zh-CN" altLang="en-US"/>
          </a:p>
        </p:txBody>
      </p:sp>
      <p:sp>
        <p:nvSpPr>
          <p:cNvPr id="3" name="内容占位符 2"/>
          <p:cNvSpPr>
            <a:spLocks noGrp="1"/>
          </p:cNvSpPr>
          <p:nvPr>
            <p:ph idx="1"/>
          </p:nvPr>
        </p:nvSpPr>
        <p:spPr/>
        <p:txBody>
          <a:bodyPr>
            <a:noAutofit/>
          </a:bodyPr>
          <a:p>
            <a:r>
              <a:rPr lang="zh-CN" altLang="en-US" sz="2400"/>
              <a:t>阶梯图形的填充问题</a:t>
            </a:r>
            <a:endParaRPr lang="zh-CN" altLang="en-US" sz="2400"/>
          </a:p>
          <a:p>
            <a:pPr marL="0" indent="0">
              <a:buNone/>
            </a:pPr>
            <a:r>
              <a:rPr lang="zh-CN" altLang="en-US" sz="2400"/>
              <a:t>问题描述：有一个层的阶梯图形，底层有个格子，往上每层依次少一个格子，要用个矩形去填充这个阶梯图形，要求每个矩形恰好覆盖一个完整的阶梯层（可以是多个连续的格子），问有多少种不同的填充方法。</a:t>
            </a:r>
            <a:endParaRPr lang="zh-CN" altLang="en-US" sz="2400"/>
          </a:p>
          <a:p>
            <a:r>
              <a:rPr lang="zh-CN" altLang="en-US" sz="2400"/>
              <a:t>二叉搜索树的形态计数</a:t>
            </a:r>
            <a:endParaRPr lang="zh-CN" altLang="en-US" sz="2400"/>
          </a:p>
          <a:p>
            <a:pPr marL="0" indent="0">
              <a:buNone/>
            </a:pPr>
            <a:r>
              <a:rPr lang="zh-CN" altLang="en-US" sz="2400"/>
              <a:t>问题描述：给定个不同的关键字，求能构成的不同二叉搜索树的数量。</a:t>
            </a:r>
            <a:endParaRPr lang="zh-CN" altLang="en-US" sz="2400"/>
          </a:p>
          <a:p>
            <a:r>
              <a:rPr lang="zh-CN" altLang="en-US" sz="2400"/>
              <a:t>多边形的单调链划分</a:t>
            </a:r>
            <a:endParaRPr lang="zh-CN" altLang="en-US" sz="2400"/>
          </a:p>
          <a:p>
            <a:pPr marL="0" indent="0">
              <a:buNone/>
            </a:pPr>
            <a:r>
              <a:rPr lang="zh-CN" altLang="en-US" sz="2400"/>
              <a:t>问题描述：对于一个凸多边形，将其顶点划分为若干条单调链（链上的顶点按照某种顺序在轴或轴上的投影是单调的），要求链之间除了顶点外不相交，求不同的划分方案数。</a:t>
            </a:r>
            <a:endParaRPr lang="zh-CN" altLang="en-US" sz="240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例题</a:t>
            </a:r>
            <a:endParaRPr lang="zh-CN" altLang="en-US"/>
          </a:p>
        </p:txBody>
      </p:sp>
      <p:sp>
        <p:nvSpPr>
          <p:cNvPr id="3" name="内容占位符 2"/>
          <p:cNvSpPr>
            <a:spLocks noGrp="1"/>
          </p:cNvSpPr>
          <p:nvPr>
            <p:ph idx="1"/>
          </p:nvPr>
        </p:nvSpPr>
        <p:spPr/>
        <p:txBody>
          <a:bodyPr/>
          <a:p>
            <a:r>
              <a:rPr lang="zh-CN" altLang="en-US"/>
              <a:t>小兔的棋盘（</a:t>
            </a:r>
            <a:r>
              <a:rPr lang="en-US" altLang="zh-CN"/>
              <a:t>HDU-2067</a:t>
            </a:r>
            <a:r>
              <a:rPr lang="zh-CN" altLang="en-US"/>
              <a:t>）：</a:t>
            </a:r>
            <a:endParaRPr lang="zh-CN" altLang="en-US"/>
          </a:p>
          <a:p>
            <a:pPr marL="0" indent="0">
              <a:buNone/>
            </a:pPr>
            <a:r>
              <a:rPr lang="en-US" altLang="zh-CN"/>
              <a:t>    https://acm.hdu.edu.cn/showproblem.php?pid=2067</a:t>
            </a:r>
            <a:endParaRPr lang="en-US" altLang="zh-CN"/>
          </a:p>
          <a:p>
            <a:r>
              <a:rPr lang="en-US" altLang="zh-CN"/>
              <a:t>Game of Connections</a:t>
            </a:r>
            <a:r>
              <a:rPr lang="zh-CN" altLang="en-US"/>
              <a:t>（</a:t>
            </a:r>
            <a:r>
              <a:rPr lang="en-US" altLang="zh-CN"/>
              <a:t>POJ-2084</a:t>
            </a:r>
            <a:r>
              <a:rPr lang="zh-CN" altLang="en-US"/>
              <a:t>）：</a:t>
            </a:r>
            <a:endParaRPr lang="zh-CN" altLang="en-US"/>
          </a:p>
          <a:p>
            <a:pPr marL="0" indent="0">
              <a:buNone/>
            </a:pPr>
            <a:r>
              <a:rPr lang="en-US" altLang="zh-CN"/>
              <a:t>    http://poj.org/problem?id=2084</a:t>
            </a:r>
            <a:endParaRPr lang="en-US" altLang="zh-CN"/>
          </a:p>
          <a:p>
            <a:r>
              <a:rPr lang="zh-CN" altLang="en-US"/>
              <a:t>小</a:t>
            </a:r>
            <a:r>
              <a:rPr lang="en-US" altLang="zh-CN"/>
              <a:t>a</a:t>
            </a:r>
            <a:r>
              <a:rPr lang="zh-CN" altLang="en-US"/>
              <a:t>的学期（</a:t>
            </a:r>
            <a:r>
              <a:rPr lang="en-US" altLang="zh-CN"/>
              <a:t>2019</a:t>
            </a:r>
            <a:r>
              <a:rPr lang="zh-CN" altLang="en-US"/>
              <a:t>牛客寒假算法基础集训营</a:t>
            </a:r>
            <a:r>
              <a:rPr lang="en-US" altLang="zh-CN"/>
              <a:t> Day1-H</a:t>
            </a:r>
            <a:r>
              <a:rPr lang="zh-CN" altLang="en-US"/>
              <a:t>）：</a:t>
            </a:r>
            <a:endParaRPr lang="zh-CN" altLang="en-US"/>
          </a:p>
          <a:p>
            <a:pPr marL="0" indent="0">
              <a:buNone/>
            </a:pPr>
            <a:r>
              <a:rPr lang="en-US" altLang="zh-CN"/>
              <a:t>    https://ac.nowcoder.com/acm/contest/317/H</a:t>
            </a:r>
            <a:endParaRPr lang="en-US" altLang="zh-CN"/>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a:sym typeface="+mn-ea"/>
                  </a:rPr>
                  <a:t>例 序列 </a:t>
                </a:r>
                <a:r>
                  <a:rPr lang="en-US" altLang="zh-CN">
                    <a:latin typeface="黑体" panose="02010609060101010101" charset="-122"/>
                    <a:sym typeface="+mn-ea"/>
                  </a:rPr>
                  <a:t>1,1,</a:t>
                </a:r>
                <a:r>
                  <a:rPr lang="en-US" altLang="zh-CN">
                    <a:latin typeface="Times New Roman" panose="02020603050405020304" pitchFamily="18" charset="0"/>
                    <a:sym typeface="+mn-ea"/>
                  </a:rPr>
                  <a:t>…</a:t>
                </a:r>
                <a:r>
                  <a:rPr lang="en-US" altLang="zh-CN">
                    <a:latin typeface="黑体" panose="02010609060101010101" charset="-122"/>
                    <a:sym typeface="+mn-ea"/>
                  </a:rPr>
                  <a:t>,1,</a:t>
                </a:r>
                <a:r>
                  <a:rPr lang="en-US" altLang="zh-CN">
                    <a:latin typeface="Times New Roman" panose="02020603050405020304" pitchFamily="18" charset="0"/>
                    <a:sym typeface="+mn-ea"/>
                  </a:rPr>
                  <a:t>…</a:t>
                </a:r>
                <a:r>
                  <a:rPr>
                    <a:sym typeface="+mn-ea"/>
                  </a:rPr>
                  <a:t>的母函数为</a:t>
                </a:r>
                <a:endParaRPr>
                  <a:sym typeface="+mn-ea"/>
                </a:endParaRPr>
              </a:p>
              <a:p>
                <a:pPr marL="0" indent="0">
                  <a:buNone/>
                </a:pPr>
                <a:endParaRPr lang="zh-CN" altLang="en-US" dirty="0"/>
              </a:p>
              <a:p>
                <a:r>
                  <a:rPr lang="zh-CN" altLang="en-US"/>
                  <a:t>序列</a:t>
                </a:r>
                <a:r>
                  <a:rPr lang="en-US" altLang="zh-CN"/>
                  <a:t>  1,2,4,8,16,</a:t>
                </a:r>
                <a:r>
                  <a:rPr lang="en-US" altLang="zh-CN">
                    <a:latin typeface="Times New Roman" panose="02020603050405020304" pitchFamily="18" charset="0"/>
                    <a:sym typeface="+mn-ea"/>
                  </a:rPr>
                  <a:t>…</a:t>
                </a:r>
                <a:r>
                  <a:rPr lang="en-US" altLang="zh-CN"/>
                  <a:t> </a:t>
                </a:r>
                <a:r>
                  <a:rPr lang="zh-CN" altLang="en-US"/>
                  <a:t>的生成函数是</a:t>
                </a:r>
                <a:r>
                  <a:rPr lang="en-US" altLang="zh-CN"/>
                  <a:t>     </a:t>
                </a:r>
                <a:r>
                  <a:rPr lang="en-US" altLang="zh-CN">
                    <a:solidFill>
                      <a:srgbClr val="000000"/>
                    </a:solidFill>
                    <a:latin typeface="Cambria Math" panose="02040503050406030204" pitchFamily="18" charset="0"/>
                  </a:rPr>
                  <a:t>     </a:t>
                </a:r>
                <a:endParaRPr lang="en-US" altLang="zh-CN">
                  <a:solidFill>
                    <a:srgbClr val="000000"/>
                  </a:solidFill>
                  <a:latin typeface="Cambria Math" panose="02040503050406030204" pitchFamily="18" charset="0"/>
                </a:endParaRPr>
              </a:p>
              <a:p>
                <a:pPr marL="0" indent="0">
                  <a:buNone/>
                </a:pPr>
                <a:r>
                  <a:rPr lang="en-US" altLang="zh-CN">
                    <a:solidFill>
                      <a:srgbClr val="000000"/>
                    </a:solidFill>
                    <a:latin typeface="Cambria Math" panose="02040503050406030204" pitchFamily="18" charset="0"/>
                  </a:rPr>
                  <a:t>           </a:t>
                </a:r>
                <a14:m>
                  <m:oMath xmlns:m="http://schemas.openxmlformats.org/officeDocument/2006/math">
                    <m:r>
                      <a:rPr lang="zh-CN" altLang="en-US" i="1">
                        <a:solidFill>
                          <a:srgbClr val="000000"/>
                        </a:solidFill>
                        <a:latin typeface="Cambria Math" panose="02040503050406030204" pitchFamily="18" charset="0"/>
                      </a:rPr>
                      <m:t>𝐺</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nary>
                      <m:naryPr>
                        <m:chr m:val="∑"/>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0</m:t>
                        </m:r>
                      </m:sub>
                      <m:sup>
                        <m:r>
                          <a:rPr lang="zh-CN" altLang="en-US" i="1">
                            <a:solidFill>
                              <a:srgbClr val="000000"/>
                            </a:solidFill>
                            <a:latin typeface="Cambria Math" panose="02040503050406030204" pitchFamily="18" charset="0"/>
                          </a:rPr>
                          <m:t>∞</m:t>
                        </m:r>
                      </m:sup>
                      <m:e>
                        <m:sSup>
                          <m:sSupPr>
                            <m:ctrlPr>
                              <a:rPr lang="zh-CN" altLang="en-US" i="1">
                                <a:solidFill>
                                  <a:srgbClr val="000000"/>
                                </a:solidFill>
                                <a:latin typeface="Cambria Math" panose="02040503050406030204" pitchFamily="18" charset="0"/>
                                <a:cs typeface="Cambria Math" panose="02040503050406030204" pitchFamily="18" charset="0"/>
                              </a:rPr>
                            </m:ctrlPr>
                          </m:sSupPr>
                          <m:e>
                            <m:r>
                              <a:rPr lang="en-US" altLang="zh-CN" i="1">
                                <a:solidFill>
                                  <a:srgbClr val="000000"/>
                                </a:solidFill>
                                <a:latin typeface="Cambria Math" panose="02040503050406030204" pitchFamily="18" charset="0"/>
                                <a:cs typeface="Cambria Math" panose="02040503050406030204" pitchFamily="18" charset="0"/>
                              </a:rPr>
                              <m:t>2</m:t>
                            </m:r>
                          </m:e>
                          <m:sup>
                            <m:r>
                              <a:rPr lang="en-US" altLang="zh-CN" i="1">
                                <a:solidFill>
                                  <a:srgbClr val="000000"/>
                                </a:solidFill>
                                <a:latin typeface="Cambria Math" panose="02040503050406030204" pitchFamily="18" charset="0"/>
                                <a:cs typeface="Cambria Math" panose="02040503050406030204" pitchFamily="18" charset="0"/>
                              </a:rPr>
                              <m:t>𝑛</m:t>
                            </m:r>
                          </m:sup>
                        </m:sSup>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𝑛</m:t>
                            </m:r>
                          </m:sup>
                        </m:sSup>
                      </m:e>
                    </m:nary>
                  </m:oMath>
                </a14:m>
                <a:endParaRPr lang="zh-CN" altLang="en-US" dirty="0"/>
              </a:p>
              <a:p>
                <a:pPr marL="0" indent="0">
                  <a:buNone/>
                </a:pPr>
                <a:r>
                  <a:rPr lang="zh-CN" altLang="en-US"/>
                  <a:t>。序列</a:t>
                </a:r>
                <a:r>
                  <a:rPr lang="en-US" altLang="zh-CN"/>
                  <a:t> 1,3,5,7,9,</a:t>
                </a:r>
                <a:r>
                  <a:rPr lang="en-US" altLang="zh-CN">
                    <a:latin typeface="Times New Roman" panose="02020603050405020304" pitchFamily="18" charset="0"/>
                    <a:sym typeface="+mn-ea"/>
                  </a:rPr>
                  <a:t>…</a:t>
                </a:r>
                <a:r>
                  <a:rPr lang="en-US" altLang="zh-CN"/>
                  <a:t> </a:t>
                </a:r>
                <a:r>
                  <a:rPr lang="zh-CN" altLang="en-US"/>
                  <a:t>的生成函数是</a:t>
                </a:r>
                <a:endParaRPr lang="zh-CN" altLang="en-US"/>
              </a:p>
              <a:p>
                <a:pPr marL="0" indent="0">
                  <a:buNone/>
                </a:pPr>
                <a:r>
                  <a:rPr lang="zh-CN" altLang="en-US"/>
                  <a:t> </a:t>
                </a:r>
                <a:r>
                  <a:rPr lang="en-US" altLang="zh-CN"/>
                  <a:t>         </a:t>
                </a:r>
                <a14:m>
                  <m:oMath xmlns:m="http://schemas.openxmlformats.org/officeDocument/2006/math">
                    <m:r>
                      <a:rPr lang="zh-CN" altLang="en-US" i="1">
                        <a:solidFill>
                          <a:srgbClr val="000000"/>
                        </a:solidFill>
                        <a:latin typeface="Cambria Math" panose="02040503050406030204" pitchFamily="18" charset="0"/>
                      </a:rPr>
                      <m:t>𝐺</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nary>
                      <m:naryPr>
                        <m:chr m:val="∑"/>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0</m:t>
                        </m:r>
                      </m:sub>
                      <m:sup>
                        <m:r>
                          <a:rPr lang="zh-CN" altLang="en-US" i="1">
                            <a:solidFill>
                              <a:srgbClr val="000000"/>
                            </a:solidFill>
                            <a:latin typeface="Cambria Math" panose="02040503050406030204" pitchFamily="18" charset="0"/>
                          </a:rPr>
                          <m:t>∞</m:t>
                        </m:r>
                      </m:sup>
                      <m:e>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2</m:t>
                        </m:r>
                        <m:r>
                          <a:rPr lang="en-US" altLang="zh-CN" i="1">
                            <a:solidFill>
                              <a:srgbClr val="000000"/>
                            </a:solidFill>
                            <a:latin typeface="Cambria Math" panose="02040503050406030204" pitchFamily="18" charset="0"/>
                            <a:cs typeface="Cambria Math" panose="02040503050406030204" pitchFamily="18" charset="0"/>
                          </a:rPr>
                          <m:t>𝑛</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r>
                          <a:rPr lang="en-US" altLang="zh-CN" i="1">
                            <a:solidFill>
                              <a:srgbClr val="000000"/>
                            </a:solidFill>
                            <a:latin typeface="Cambria Math" panose="02040503050406030204" pitchFamily="18" charset="0"/>
                            <a:cs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𝑛</m:t>
                            </m:r>
                          </m:sup>
                        </m:sSup>
                      </m:e>
                    </m:nary>
                  </m:oMath>
                </a14:m>
                <a:r>
                  <a:rPr lang="zh-CN" altLang="en-US"/>
                  <a:t>。</a:t>
                </a:r>
                <a:endParaRPr lang="zh-CN" altLang="en-US"/>
              </a:p>
              <a:p>
                <a:pPr marL="0" indent="0">
                  <a:buNone/>
                </a:pPr>
                <a:endParaRPr lang="zh-CN" altLang="en-US"/>
              </a:p>
              <a:p>
                <a:r>
                  <a:rPr lang="zh-CN" altLang="en-US"/>
                  <a:t>换句话说，如果序列</a:t>
                </a:r>
                <a:r>
                  <a:rPr lang="en-US" altLang="zh-CN"/>
                  <a:t>{</a:t>
                </a:r>
                <a14:m>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𝑎</m:t>
                        </m:r>
                      </m:e>
                      <m:sub>
                        <m:r>
                          <a:rPr lang="en-US" altLang="zh-CN" i="1">
                            <a:latin typeface="Cambria Math" panose="02040503050406030204" pitchFamily="18" charset="0"/>
                            <a:cs typeface="Cambria Math" panose="02040503050406030204" pitchFamily="18" charset="0"/>
                          </a:rPr>
                          <m:t>𝑛</m:t>
                        </m:r>
                      </m:sub>
                    </m:sSub>
                  </m:oMath>
                </a14:m>
                <a:r>
                  <a:rPr lang="en-US" altLang="zh-CN"/>
                  <a:t>} </a:t>
                </a:r>
                <a:r>
                  <a:rPr lang="zh-CN" altLang="en-US"/>
                  <a:t>有通项公式，那么它的普通生成函数的系数就是通项公式。</a:t>
                </a:r>
                <a:endParaRPr lang="zh-CN" altLang="en-US"/>
              </a:p>
              <a:p>
                <a:endParaRPr lang="zh-CN" altLang="en-US" dirty="0"/>
              </a:p>
              <a:p>
                <a:endParaRPr lang="zh-CN" altLang="en-US" dirty="0"/>
              </a:p>
              <a:p>
                <a:endParaRPr lang="zh-CN" altLang="en-US" dirty="0"/>
              </a:p>
              <a:p>
                <a:endParaRPr lang="zh-CN" altLang="en-US" dirty="0"/>
              </a:p>
              <a:p>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73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439708" name="Object 28"/>
              <p:cNvSpPr txBox="1"/>
              <p:nvPr/>
            </p:nvSpPr>
            <p:spPr bwMode="auto">
              <a:xfrm>
                <a:off x="1348740" y="1328420"/>
                <a:ext cx="4029075" cy="601345"/>
              </a:xfrm>
              <a:prstGeom prst="rect">
                <a:avLst/>
              </a:prstGeom>
              <a:noFill/>
              <a:ln>
                <a:noFill/>
              </a:ln>
            </p:spPr>
            <p:txBody>
              <a:bodyPr>
                <a:normAutofit/>
              </a:bodyPr>
              <a:p>
                <a14:m>
                  <m:oMathPara xmlns:m="http://schemas.openxmlformats.org/officeDocument/2006/math">
                    <m:oMathParaPr>
                      <m:jc m:val="left"/>
                    </m:oMathParaPr>
                    <m:oMath xmlns:m="http://schemas.openxmlformats.org/officeDocument/2006/math">
                      <m:r>
                        <a:rPr lang="en-US" altLang="zh-CN" i="1">
                          <a:solidFill>
                            <a:srgbClr val="000000"/>
                          </a:solidFill>
                          <a:latin typeface="Cambria Math" panose="02040503050406030204" pitchFamily="18" charset="0"/>
                        </a:rPr>
                        <m:t>𝐺</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𝑥</m:t>
                      </m:r>
                      <m:r>
                        <a:rPr lang="en-US" altLang="zh-CN"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𝑛</m:t>
                          </m:r>
                        </m:sup>
                      </m:sSup>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den>
                      </m:f>
                    </m:oMath>
                  </m:oMathPara>
                </a14:m>
                <a:endParaRPr lang="zh-CN" altLang="en-US" dirty="0"/>
              </a:p>
            </p:txBody>
          </p:sp>
        </mc:Choice>
        <mc:Fallback>
          <p:sp>
            <p:nvSpPr>
              <p:cNvPr id="10439708" name="Object 28"/>
              <p:cNvSpPr txBox="1">
                <a:spLocks noRot="1" noChangeAspect="1" noMove="1" noResize="1" noEditPoints="1" noAdjustHandles="1" noChangeArrowheads="1" noChangeShapeType="1" noTextEdit="1"/>
              </p:cNvSpPr>
              <p:nvPr/>
            </p:nvSpPr>
            <p:spPr bwMode="auto">
              <a:xfrm>
                <a:off x="1348740" y="1328420"/>
                <a:ext cx="4029075" cy="601345"/>
              </a:xfrm>
              <a:prstGeom prst="rect">
                <a:avLst/>
              </a:prstGeom>
              <a:blipFill rotWithShape="1">
                <a:blip r:embed="rId2"/>
                <a:stretch>
                  <a:fillRect/>
                </a:stretch>
              </a:blipFill>
              <a:ln>
                <a:noFill/>
              </a:ln>
            </p:spPr>
            <p:txBody>
              <a:bodyPr/>
              <a:lstStyle/>
              <a:p>
                <a:r>
                  <a:rPr lang="zh-CN" altLang="en-US">
                    <a:noFill/>
                  </a:rPr>
                  <a:t> </a:t>
                </a:r>
              </a:p>
            </p:txBody>
          </p:sp>
        </mc:Fallback>
      </mc:AlternateContent>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zh-CN" altLang="en-US" sz="2000"/>
                  <a:t>小练习</a:t>
                </a:r>
                <a:endParaRPr lang="zh-CN" altLang="en-US" sz="2000"/>
              </a:p>
              <a:p>
                <a:pPr marL="0" indent="0">
                  <a:buNone/>
                </a:pPr>
                <a:r>
                  <a:rPr lang="en-US" altLang="zh-CN" sz="2000"/>
                  <a:t>    </a:t>
                </a:r>
                <a:r>
                  <a:rPr lang="zh-CN" altLang="en-US" sz="2000"/>
                  <a:t>请求出下列数列的普通生成函数（形式幂级数形式和封闭形式）。难度是循序渐进的。</a:t>
                </a:r>
                <a:endParaRPr lang="en-US" altLang="zh-CN" sz="2000"/>
              </a:p>
              <a:p>
                <a:pPr marL="800100" lvl="1" indent="-342900">
                  <a:buAutoNum type="arabicPeriod"/>
                </a:pPr>
                <a:r>
                  <a:rPr lang="en-US" altLang="zh-CN" sz="2000"/>
                  <a:t>{0,1,1,1,1,</a:t>
                </a:r>
                <a14:m>
                  <m:oMath xmlns:m="http://schemas.openxmlformats.org/officeDocument/2006/math">
                    <m:r>
                      <a:rPr lang="zh-CN" altLang="en-US" sz="2000" i="1">
                        <a:solidFill>
                          <a:srgbClr val="000000"/>
                        </a:solidFill>
                        <a:latin typeface="Cambria Math" panose="02040503050406030204" pitchFamily="18" charset="0"/>
                      </a:rPr>
                      <m:t>⋯</m:t>
                    </m:r>
                  </m:oMath>
                </a14:m>
                <a:r>
                  <a:rPr lang="en-US" altLang="zh-CN" sz="2000"/>
                  <a:t>}</a:t>
                </a:r>
                <a:endParaRPr lang="zh-CN" altLang="en-US" sz="2000"/>
              </a:p>
              <a:p>
                <a:pPr marL="800100" lvl="1" indent="-342900">
                  <a:buAutoNum type="arabicPeriod"/>
                </a:pPr>
                <a:r>
                  <a:rPr lang="en-US" altLang="zh-CN" sz="2000"/>
                  <a:t>{1,0,1,0,1,</a:t>
                </a:r>
                <a14:m>
                  <m:oMath xmlns:m="http://schemas.openxmlformats.org/officeDocument/2006/math">
                    <m:r>
                      <a:rPr lang="zh-CN" altLang="en-US" sz="2000" i="1">
                        <a:solidFill>
                          <a:srgbClr val="000000"/>
                        </a:solidFill>
                        <a:latin typeface="Cambria Math" panose="02040503050406030204" pitchFamily="18" charset="0"/>
                      </a:rPr>
                      <m:t>⋯</m:t>
                    </m:r>
                  </m:oMath>
                </a14:m>
                <a:r>
                  <a:rPr lang="en-US" altLang="zh-CN" sz="2000">
                    <a:solidFill>
                      <a:srgbClr val="000000"/>
                    </a:solidFill>
                    <a:latin typeface="Cambria Math" panose="02040503050406030204" pitchFamily="18" charset="0"/>
                  </a:rPr>
                  <a:t>}</a:t>
                </a:r>
                <a:endParaRPr lang="zh-CN" altLang="en-US" sz="2000"/>
              </a:p>
              <a:p>
                <a:pPr marL="800100" lvl="1" indent="-342900">
                  <a:buAutoNum type="arabicPeriod"/>
                </a:pPr>
                <a:r>
                  <a:rPr lang="en-US" altLang="zh-CN" sz="2000"/>
                  <a:t>{1,2,3,4,</a:t>
                </a:r>
                <a14:m>
                  <m:oMath xmlns:m="http://schemas.openxmlformats.org/officeDocument/2006/math">
                    <m:r>
                      <a:rPr lang="zh-CN" altLang="en-US" sz="2000" i="1">
                        <a:solidFill>
                          <a:srgbClr val="000000"/>
                        </a:solidFill>
                        <a:latin typeface="Cambria Math" panose="02040503050406030204" pitchFamily="18" charset="0"/>
                      </a:rPr>
                      <m:t>⋯</m:t>
                    </m:r>
                  </m:oMath>
                </a14:m>
                <a:r>
                  <a:rPr lang="en-US" altLang="zh-CN" sz="2000">
                    <a:solidFill>
                      <a:srgbClr val="000000"/>
                    </a:solidFill>
                    <a:latin typeface="Cambria Math" panose="02040503050406030204" pitchFamily="18" charset="0"/>
                  </a:rPr>
                  <a:t>}</a:t>
                </a:r>
                <a:endParaRPr lang="zh-CN" altLang="en-US" sz="2000"/>
              </a:p>
              <a:p>
                <a:pPr marL="800100" lvl="1" indent="-342900">
                  <a:buAutoNum type="arabicPeriod"/>
                </a:pPr>
                <a14:m>
                  <m:oMath xmlns:m="http://schemas.openxmlformats.org/officeDocument/2006/math">
                    <m:d>
                      <m:dPr>
                        <m:begChr m:val="{"/>
                        <m:endChr m:val="}"/>
                        <m:ctrlPr>
                          <a:rPr lang="en-US" altLang="zh-CN" sz="2000" i="1">
                            <a:latin typeface="Cambria Math" panose="02040503050406030204" pitchFamily="18" charset="0"/>
                            <a:cs typeface="Cambria Math" panose="02040503050406030204" pitchFamily="18" charset="0"/>
                          </a:rPr>
                        </m:ctrlPr>
                      </m:d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𝑎</m:t>
                            </m:r>
                          </m:e>
                          <m:sub>
                            <m:r>
                              <a:rPr lang="en-US" altLang="zh-CN" sz="2000" i="1">
                                <a:latin typeface="Cambria Math" panose="02040503050406030204" pitchFamily="18" charset="0"/>
                                <a:cs typeface="Cambria Math" panose="02040503050406030204" pitchFamily="18" charset="0"/>
                              </a:rPr>
                              <m:t>𝑛</m:t>
                            </m:r>
                          </m:sub>
                        </m:sSub>
                        <m:r>
                          <a:rPr lang="en-US" altLang="zh-CN" sz="2000" i="1">
                            <a:latin typeface="Cambria Math" panose="02040503050406030204" pitchFamily="18" charset="0"/>
                            <a:cs typeface="Cambria Math" panose="02040503050406030204" pitchFamily="18" charset="0"/>
                          </a:rPr>
                          <m:t>=</m:t>
                        </m:r>
                        <m:d>
                          <m:dPr>
                            <m:ctrlPr>
                              <a:rPr lang="en-US" altLang="zh-CN" sz="20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2000" i="1">
                                    <a:latin typeface="Cambria Math" panose="02040503050406030204" pitchFamily="18" charset="0"/>
                                    <a:cs typeface="Cambria Math" panose="02040503050406030204" pitchFamily="18" charset="0"/>
                                  </a:rPr>
                                </m:ctrlPr>
                              </m:mPr>
                              <m:mr>
                                <m:e>
                                  <m:r>
                                    <a:rPr lang="en-US" altLang="zh-CN" sz="2000" i="1">
                                      <a:latin typeface="Cambria Math" panose="02040503050406030204" pitchFamily="18" charset="0"/>
                                      <a:cs typeface="Cambria Math" panose="02040503050406030204" pitchFamily="18" charset="0"/>
                                    </a:rPr>
                                    <m:t>𝑚</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e>
                              </m:mr>
                              <m:mr>
                                <m:e>
                                  <m:r>
                                    <a:rPr lang="en-US" altLang="zh-CN" sz="2000" i="1">
                                      <a:latin typeface="Cambria Math" panose="02040503050406030204" pitchFamily="18" charset="0"/>
                                      <a:cs typeface="Cambria Math" panose="02040503050406030204" pitchFamily="18" charset="0"/>
                                    </a:rPr>
                                    <m:t>𝑛</m:t>
                                  </m:r>
                                </m:e>
                              </m:mr>
                            </m:m>
                          </m:e>
                        </m:d>
                        <m:r>
                          <a:rPr lang="en-US" altLang="zh-CN" sz="2000" i="1">
                            <a:latin typeface="Cambria Math" panose="02040503050406030204" pitchFamily="18" charset="0"/>
                            <a:cs typeface="Cambria Math" panose="02040503050406030204" pitchFamily="18" charset="0"/>
                          </a:rPr>
                          <m:t> ,</m:t>
                        </m:r>
                        <m:r>
                          <a:rPr lang="en-US" altLang="zh-CN" sz="2000" i="1">
                            <a:latin typeface="Cambria Math" panose="02040503050406030204" pitchFamily="18" charset="0"/>
                            <a:cs typeface="Cambria Math" panose="02040503050406030204" pitchFamily="18" charset="0"/>
                          </a:rPr>
                          <m:t>𝑚</m:t>
                        </m:r>
                        <m:r>
                          <a:rPr sz="2000" i="1">
                            <a:latin typeface="Cambria Math" panose="02040503050406030204" pitchFamily="18" charset="0"/>
                            <a:cs typeface="Cambria Math" panose="02040503050406030204" pitchFamily="18" charset="0"/>
                          </a:rPr>
                          <m:t>是常数</m:t>
                        </m:r>
                        <m:r>
                          <a:rPr lang="en-US" altLang="zh-CN" sz="2000" i="1">
                            <a:latin typeface="Cambria Math" panose="02040503050406030204" pitchFamily="18" charset="0"/>
                            <a:cs typeface="Cambria Math" panose="02040503050406030204" pitchFamily="18" charset="0"/>
                          </a:rPr>
                          <m:t> </m:t>
                        </m:r>
                      </m:e>
                    </m:d>
                  </m:oMath>
                </a14:m>
                <a:endParaRPr lang="zh-CN" altLang="en-US" sz="20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基本运算</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lnSpcReduction="10000"/>
              </a:bodyPr>
              <a:p>
                <a:r>
                  <a:rPr lang="zh-CN" altLang="en-US"/>
                  <a:t>考虑两个序列</a:t>
                </a:r>
                <a:r>
                  <a:rPr lang="en-US" altLang="zh-CN"/>
                  <a:t> {</a:t>
                </a:r>
                <a14:m>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𝑎</m:t>
                        </m:r>
                      </m:e>
                      <m:sub>
                        <m:r>
                          <a:rPr lang="en-US" altLang="zh-CN" i="1">
                            <a:latin typeface="Cambria Math" panose="02040503050406030204" pitchFamily="18" charset="0"/>
                            <a:cs typeface="Cambria Math" panose="02040503050406030204" pitchFamily="18" charset="0"/>
                          </a:rPr>
                          <m:t>𝑛</m:t>
                        </m:r>
                      </m:sub>
                    </m:sSub>
                  </m:oMath>
                </a14:m>
                <a:r>
                  <a:rPr lang="en-US" altLang="zh-CN"/>
                  <a:t>},{</a:t>
                </a:r>
                <a14:m>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𝑏</m:t>
                        </m:r>
                      </m:e>
                      <m:sub>
                        <m:r>
                          <a:rPr lang="en-US" altLang="zh-CN" i="1">
                            <a:latin typeface="Cambria Math" panose="02040503050406030204" pitchFamily="18" charset="0"/>
                            <a:cs typeface="Cambria Math" panose="02040503050406030204" pitchFamily="18" charset="0"/>
                          </a:rPr>
                          <m:t>𝑛</m:t>
                        </m:r>
                      </m:sub>
                    </m:sSub>
                  </m:oMath>
                </a14:m>
                <a:r>
                  <a:rPr lang="en-US" altLang="zh-CN"/>
                  <a:t>} </a:t>
                </a:r>
                <a:r>
                  <a:rPr lang="zh-CN" altLang="en-US"/>
                  <a:t>的普通生成函数，分别为</a:t>
                </a:r>
                <a:r>
                  <a:rPr lang="en-US" altLang="zh-CN"/>
                  <a:t> </a:t>
                </a:r>
                <a14:m>
                  <m:oMath xmlns:m="http://schemas.openxmlformats.org/officeDocument/2006/math">
                    <m:r>
                      <a:rPr lang="en-US" altLang="zh-CN" i="1">
                        <a:solidFill>
                          <a:srgbClr val="000000"/>
                        </a:solidFill>
                        <a:latin typeface="Cambria Math" panose="02040503050406030204" pitchFamily="18" charset="0"/>
                      </a:rPr>
                      <m:t>𝐹</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𝑥</m:t>
                    </m:r>
                    <m:r>
                      <a:rPr lang="en-US" altLang="zh-CN"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𝐺</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oMath>
                </a14:m>
                <a:r>
                  <a:rPr lang="zh-CN" altLang="en-US"/>
                  <a:t>。那么有</a:t>
                </a:r>
                <a:endParaRPr lang="zh-CN" altLang="en-US"/>
              </a:p>
              <a:p>
                <a:pPr marL="0" indent="0">
                  <a:buNone/>
                </a:pPr>
                <a14:m>
                  <m:oMathPara xmlns:m="http://schemas.openxmlformats.org/officeDocument/2006/math">
                    <m:oMathParaPr>
                      <m:jc m:val="centerGroup"/>
                    </m:oMathParaPr>
                    <m:oMath xmlns:m="http://schemas.openxmlformats.org/officeDocument/2006/math">
                      <m:r>
                        <a:rPr lang="en-US" altLang="zh-CN" i="1">
                          <a:solidFill>
                            <a:srgbClr val="000000"/>
                          </a:solidFill>
                          <a:latin typeface="Cambria Math" panose="02040503050406030204" pitchFamily="18" charset="0"/>
                        </a:rPr>
                        <m:t>𝐹</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𝑥</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m:t>
                      </m:r>
                      <m:r>
                        <a:rPr lang="zh-CN" altLang="en-US" i="1">
                          <a:solidFill>
                            <a:srgbClr val="000000"/>
                          </a:solidFill>
                          <a:latin typeface="Cambria Math" panose="02040503050406030204" pitchFamily="18" charset="0"/>
                        </a:rPr>
                        <m:t>𝐺</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m:t>
                      </m:r>
                      <m:nary>
                        <m:naryPr>
                          <m:chr m:val="∑"/>
                          <m:limLoc m:val="undOvr"/>
                          <m:supHide m:val="on"/>
                          <m:ctrlPr>
                            <a:rPr lang="en-US" altLang="zh-CN" i="1">
                              <a:solidFill>
                                <a:srgbClr val="000000"/>
                              </a:solidFill>
                              <a:latin typeface="Cambria Math" panose="02040503050406030204" pitchFamily="18" charset="0"/>
                              <a:cs typeface="Cambria Math" panose="02040503050406030204" pitchFamily="18" charset="0"/>
                            </a:rPr>
                          </m:ctrlPr>
                        </m:naryPr>
                        <m:sub>
                          <m:r>
                            <a:rPr lang="en-US" altLang="zh-CN" i="1">
                              <a:solidFill>
                                <a:srgbClr val="000000"/>
                              </a:solidFill>
                              <a:latin typeface="Cambria Math" panose="02040503050406030204" pitchFamily="18" charset="0"/>
                              <a:cs typeface="Cambria Math" panose="02040503050406030204" pitchFamily="18" charset="0"/>
                            </a:rPr>
                            <m:t>𝑛</m:t>
                          </m:r>
                        </m:sub>
                        <m:sup/>
                        <m:e>
                          <m:r>
                            <a:rPr lang="en-US" altLang="zh-CN" i="1">
                              <a:solidFill>
                                <a:srgbClr val="000000"/>
                              </a:solidFill>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𝑎</m:t>
                              </m:r>
                            </m:e>
                            <m:sub>
                              <m:r>
                                <a:rPr lang="en-US" altLang="zh-CN" i="1">
                                  <a:latin typeface="Cambria Math" panose="02040503050406030204" pitchFamily="18" charset="0"/>
                                  <a:cs typeface="Cambria Math" panose="02040503050406030204" pitchFamily="18" charset="0"/>
                                </a:rPr>
                                <m:t>𝑛</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𝑏</m:t>
                              </m:r>
                            </m:e>
                            <m:sub>
                              <m:r>
                                <a:rPr lang="en-US" altLang="zh-CN" i="1">
                                  <a:latin typeface="Cambria Math" panose="02040503050406030204" pitchFamily="18" charset="0"/>
                                  <a:cs typeface="Cambria Math" panose="02040503050406030204" pitchFamily="18" charset="0"/>
                                </a:rPr>
                                <m:t>𝑛</m:t>
                              </m:r>
                            </m:sub>
                          </m:sSub>
                          <m:r>
                            <a:rPr lang="en-US" altLang="zh-CN" i="1">
                              <a:solidFill>
                                <a:srgbClr val="000000"/>
                              </a:solidFill>
                              <a:latin typeface="Cambria Math" panose="02040503050406030204" pitchFamily="18" charset="0"/>
                              <a:cs typeface="Cambria Math" panose="02040503050406030204" pitchFamily="18" charset="0"/>
                            </a:rPr>
                            <m:t>)</m:t>
                          </m:r>
                          <m:sSup>
                            <m:sSupPr>
                              <m:ctrlPr>
                                <a:rPr lang="en-US" altLang="zh-CN" i="1">
                                  <a:solidFill>
                                    <a:srgbClr val="000000"/>
                                  </a:solidFill>
                                  <a:latin typeface="Cambria Math" panose="02040503050406030204" pitchFamily="18" charset="0"/>
                                  <a:cs typeface="Cambria Math" panose="02040503050406030204" pitchFamily="18" charset="0"/>
                                </a:rPr>
                              </m:ctrlPr>
                            </m:sSupPr>
                            <m:e>
                              <m:r>
                                <a:rPr lang="en-US" altLang="zh-CN" i="1">
                                  <a:solidFill>
                                    <a:srgbClr val="000000"/>
                                  </a:solidFill>
                                  <a:latin typeface="Cambria Math" panose="02040503050406030204" pitchFamily="18" charset="0"/>
                                  <a:cs typeface="Cambria Math" panose="02040503050406030204" pitchFamily="18" charset="0"/>
                                </a:rPr>
                                <m:t>𝑥</m:t>
                              </m:r>
                            </m:e>
                            <m:sup>
                              <m:r>
                                <a:rPr lang="en-US" altLang="zh-CN" i="1">
                                  <a:solidFill>
                                    <a:srgbClr val="000000"/>
                                  </a:solidFill>
                                  <a:latin typeface="Cambria Math" panose="02040503050406030204" pitchFamily="18" charset="0"/>
                                  <a:cs typeface="Cambria Math" panose="02040503050406030204" pitchFamily="18" charset="0"/>
                                </a:rPr>
                                <m:t>𝑛</m:t>
                              </m:r>
                            </m:sup>
                          </m:sSup>
                        </m:e>
                      </m:nary>
                    </m:oMath>
                  </m:oMathPara>
                </a14:m>
                <a:endParaRPr lang="en-US" altLang="zh-CN" i="1">
                  <a:solidFill>
                    <a:srgbClr val="000000"/>
                  </a:solidFill>
                  <a:latin typeface="Cambria Math" panose="02040503050406030204" pitchFamily="18" charset="0"/>
                </a:endParaRPr>
              </a:p>
              <a:p>
                <a:pPr marL="0" indent="0">
                  <a:buNone/>
                </a:pPr>
                <a:r>
                  <a:rPr lang="en-US" altLang="zh-CN"/>
                  <a:t>    </a:t>
                </a:r>
                <a:r>
                  <a:rPr lang="zh-CN" altLang="en-US"/>
                  <a:t>因此</a:t>
                </a:r>
                <a:r>
                  <a:rPr lang="en-US" altLang="zh-CN"/>
                  <a:t> </a:t>
                </a:r>
                <a14:m>
                  <m:oMath xmlns:m="http://schemas.openxmlformats.org/officeDocument/2006/math">
                    <m:r>
                      <a:rPr lang="en-US" altLang="zh-CN" i="1">
                        <a:solidFill>
                          <a:srgbClr val="000000"/>
                        </a:solidFill>
                        <a:latin typeface="Cambria Math" panose="02040503050406030204" pitchFamily="18" charset="0"/>
                      </a:rPr>
                      <m:t>𝐹</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𝑥</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m:t>
                    </m:r>
                    <m:r>
                      <a:rPr lang="zh-CN" altLang="en-US" i="1">
                        <a:solidFill>
                          <a:srgbClr val="000000"/>
                        </a:solidFill>
                        <a:latin typeface="Cambria Math" panose="02040503050406030204" pitchFamily="18" charset="0"/>
                      </a:rPr>
                      <m:t>𝐺</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oMath>
                </a14:m>
                <a:r>
                  <a:rPr lang="en-US" altLang="zh-CN"/>
                  <a:t> </a:t>
                </a:r>
                <a:r>
                  <a:rPr lang="zh-CN" altLang="en-US"/>
                  <a:t>是序列</a:t>
                </a:r>
                <a:r>
                  <a:rPr lang="en-US" altLang="zh-CN"/>
                  <a:t> </a:t>
                </a:r>
                <a14:m>
                  <m:oMath xmlns:m="http://schemas.openxmlformats.org/officeDocument/2006/math">
                    <m:r>
                      <a:rPr lang="en-US" altLang="zh-CN" i="1">
                        <a:solidFill>
                          <a:srgbClr val="000000"/>
                        </a:solidFill>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𝑎</m:t>
                        </m:r>
                      </m:e>
                      <m:sub>
                        <m:r>
                          <a:rPr lang="en-US" altLang="zh-CN" i="1">
                            <a:latin typeface="Cambria Math" panose="02040503050406030204" pitchFamily="18" charset="0"/>
                            <a:cs typeface="Cambria Math" panose="02040503050406030204" pitchFamily="18" charset="0"/>
                          </a:rPr>
                          <m:t>𝑛</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𝑏</m:t>
                        </m:r>
                      </m:e>
                      <m:sub>
                        <m:r>
                          <a:rPr lang="en-US" altLang="zh-CN" i="1">
                            <a:latin typeface="Cambria Math" panose="02040503050406030204" pitchFamily="18" charset="0"/>
                            <a:cs typeface="Cambria Math" panose="02040503050406030204" pitchFamily="18" charset="0"/>
                          </a:rPr>
                          <m:t>𝑛</m:t>
                        </m:r>
                      </m:sub>
                    </m:sSub>
                    <m:r>
                      <a:rPr lang="en-US" altLang="zh-CN" i="1">
                        <a:solidFill>
                          <a:srgbClr val="000000"/>
                        </a:solidFill>
                        <a:latin typeface="Cambria Math" panose="02040503050406030204" pitchFamily="18" charset="0"/>
                        <a:cs typeface="Cambria Math" panose="02040503050406030204" pitchFamily="18" charset="0"/>
                      </a:rPr>
                      <m:t>)</m:t>
                    </m:r>
                  </m:oMath>
                </a14:m>
                <a:r>
                  <a:rPr lang="en-US" altLang="zh-CN"/>
                  <a:t> </a:t>
                </a:r>
                <a:r>
                  <a:rPr lang="zh-CN" altLang="en-US"/>
                  <a:t>的普通生成函数。</a:t>
                </a:r>
                <a:endParaRPr lang="zh-CN" altLang="en-US"/>
              </a:p>
              <a:p>
                <a:pPr marL="0" indent="0">
                  <a:buNone/>
                </a:pPr>
                <a:endParaRPr lang="en-US" altLang="zh-CN"/>
              </a:p>
              <a:p>
                <a:r>
                  <a:rPr lang="zh-CN" altLang="en-US"/>
                  <a:t>考虑乘法运算，也就是卷积：</a:t>
                </a:r>
                <a:endParaRPr lang="zh-CN" altLang="en-US"/>
              </a:p>
              <a:p>
                <a:pPr marL="0" indent="0">
                  <a:buNone/>
                </a:pPr>
                <a:r>
                  <a:rPr lang="en-US" altLang="zh-CN"/>
                  <a:t>              </a:t>
                </a:r>
                <a14:m>
                  <m:oMath xmlns:m="http://schemas.openxmlformats.org/officeDocument/2006/math">
                    <m:r>
                      <a:rPr lang="en-US" altLang="zh-CN" i="1">
                        <a:solidFill>
                          <a:srgbClr val="000000"/>
                        </a:solidFill>
                        <a:latin typeface="Cambria Math" panose="02040503050406030204" pitchFamily="18" charset="0"/>
                      </a:rPr>
                      <m:t>𝐹</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𝑥</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m:t>
                    </m:r>
                    <m:r>
                      <a:rPr lang="zh-CN" altLang="en-US" i="1">
                        <a:solidFill>
                          <a:srgbClr val="000000"/>
                        </a:solidFill>
                        <a:latin typeface="Cambria Math" panose="02040503050406030204" pitchFamily="18" charset="0"/>
                      </a:rPr>
                      <m:t>𝐺</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m:t>
                    </m:r>
                    <m:nary>
                      <m:naryPr>
                        <m:chr m:val="∑"/>
                        <m:limLoc m:val="undOvr"/>
                        <m:supHide m:val="on"/>
                        <m:ctrlPr>
                          <a:rPr lang="en-US" altLang="zh-CN" i="1">
                            <a:solidFill>
                              <a:srgbClr val="000000"/>
                            </a:solidFill>
                            <a:latin typeface="Cambria Math" panose="02040503050406030204" pitchFamily="18" charset="0"/>
                            <a:cs typeface="Cambria Math" panose="02040503050406030204" pitchFamily="18" charset="0"/>
                          </a:rPr>
                        </m:ctrlPr>
                      </m:naryPr>
                      <m:sub>
                        <m:r>
                          <a:rPr lang="en-US" altLang="zh-CN" i="1">
                            <a:solidFill>
                              <a:srgbClr val="000000"/>
                            </a:solidFill>
                            <a:latin typeface="Cambria Math" panose="02040503050406030204" pitchFamily="18" charset="0"/>
                            <a:cs typeface="Cambria Math" panose="02040503050406030204" pitchFamily="18" charset="0"/>
                          </a:rPr>
                          <m:t>𝑛</m:t>
                        </m:r>
                      </m:sub>
                      <m:sup/>
                      <m:e>
                        <m:r>
                          <a:rPr lang="en-US" altLang="zh-CN" i="1">
                            <a:solidFill>
                              <a:srgbClr val="000000"/>
                            </a:solidFill>
                            <a:latin typeface="Cambria Math" panose="02040503050406030204" pitchFamily="18" charset="0"/>
                            <a:cs typeface="Cambria Math" panose="02040503050406030204" pitchFamily="18" charset="0"/>
                          </a:rPr>
                          <m:t>(</m:t>
                        </m:r>
                        <m:nary>
                          <m:naryPr>
                            <m:chr m:val="∑"/>
                            <m:limLoc m:val="subSup"/>
                            <m:ctrlPr>
                              <a:rPr lang="en-US" altLang="zh-CN" i="1">
                                <a:solidFill>
                                  <a:srgbClr val="000000"/>
                                </a:solidFill>
                                <a:latin typeface="Cambria Math" panose="02040503050406030204" pitchFamily="18" charset="0"/>
                                <a:cs typeface="Cambria Math" panose="02040503050406030204" pitchFamily="18" charset="0"/>
                              </a:rPr>
                            </m:ctrlPr>
                          </m:naryPr>
                          <m:sub>
                            <m:r>
                              <a:rPr lang="en-US" altLang="zh-CN" i="1">
                                <a:solidFill>
                                  <a:srgbClr val="000000"/>
                                </a:solidFill>
                                <a:latin typeface="Cambria Math" panose="02040503050406030204" pitchFamily="18" charset="0"/>
                                <a:cs typeface="Cambria Math" panose="02040503050406030204" pitchFamily="18" charset="0"/>
                              </a:rPr>
                              <m:t>𝑖</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0</m:t>
                            </m:r>
                          </m:sub>
                          <m:sup>
                            <m:r>
                              <a:rPr lang="en-US" altLang="zh-CN" i="1">
                                <a:solidFill>
                                  <a:srgbClr val="000000"/>
                                </a:solidFill>
                                <a:latin typeface="Cambria Math" panose="02040503050406030204" pitchFamily="18" charset="0"/>
                                <a:cs typeface="Cambria Math" panose="02040503050406030204" pitchFamily="18" charset="0"/>
                              </a:rPr>
                              <m:t>𝑛</m:t>
                            </m:r>
                          </m:sup>
                          <m:e>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𝑎</m:t>
                                </m:r>
                              </m:e>
                              <m:sub>
                                <m:r>
                                  <a:rPr lang="en-US" altLang="zh-CN" i="1">
                                    <a:latin typeface="Cambria Math" panose="02040503050406030204" pitchFamily="18" charset="0"/>
                                    <a:cs typeface="Cambria Math" panose="02040503050406030204" pitchFamily="18" charset="0"/>
                                  </a:rPr>
                                  <m:t>𝑖</m:t>
                                </m:r>
                              </m:sub>
                            </m:sSub>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𝑏</m:t>
                                </m:r>
                              </m:e>
                              <m:sub>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𝑖</m:t>
                                </m:r>
                              </m:sub>
                            </m:sSub>
                          </m:e>
                        </m:nary>
                        <m:r>
                          <a:rPr lang="en-US" altLang="zh-CN" i="1">
                            <a:solidFill>
                              <a:srgbClr val="000000"/>
                            </a:solidFill>
                            <a:latin typeface="Cambria Math" panose="02040503050406030204" pitchFamily="18" charset="0"/>
                            <a:cs typeface="Cambria Math" panose="02040503050406030204" pitchFamily="18" charset="0"/>
                          </a:rPr>
                          <m:t>)</m:t>
                        </m:r>
                        <m:sSup>
                          <m:sSupPr>
                            <m:ctrlPr>
                              <a:rPr lang="en-US" altLang="zh-CN" i="1">
                                <a:solidFill>
                                  <a:srgbClr val="000000"/>
                                </a:solidFill>
                                <a:latin typeface="Cambria Math" panose="02040503050406030204" pitchFamily="18" charset="0"/>
                                <a:cs typeface="Cambria Math" panose="02040503050406030204" pitchFamily="18" charset="0"/>
                              </a:rPr>
                            </m:ctrlPr>
                          </m:sSupPr>
                          <m:e>
                            <m:r>
                              <a:rPr lang="en-US" altLang="zh-CN" i="1">
                                <a:solidFill>
                                  <a:srgbClr val="000000"/>
                                </a:solidFill>
                                <a:latin typeface="Cambria Math" panose="02040503050406030204" pitchFamily="18" charset="0"/>
                                <a:cs typeface="Cambria Math" panose="02040503050406030204" pitchFamily="18" charset="0"/>
                              </a:rPr>
                              <m:t>𝑥</m:t>
                            </m:r>
                          </m:e>
                          <m:sup>
                            <m:r>
                              <a:rPr lang="en-US" altLang="zh-CN" i="1">
                                <a:solidFill>
                                  <a:srgbClr val="000000"/>
                                </a:solidFill>
                                <a:latin typeface="Cambria Math" panose="02040503050406030204" pitchFamily="18" charset="0"/>
                                <a:cs typeface="Cambria Math" panose="02040503050406030204" pitchFamily="18" charset="0"/>
                              </a:rPr>
                              <m:t>𝑛</m:t>
                            </m:r>
                          </m:sup>
                        </m:sSup>
                      </m:e>
                    </m:nary>
                  </m:oMath>
                </a14:m>
                <a:endParaRPr lang="en-US" altLang="zh-CN"/>
              </a:p>
              <a:p>
                <a:pPr marL="0" indent="0">
                  <a:buNone/>
                </a:pPr>
                <a:r>
                  <a:rPr lang="en-US" altLang="zh-CN"/>
                  <a:t>    </a:t>
                </a:r>
                <a:r>
                  <a:rPr lang="zh-CN" altLang="en-US"/>
                  <a:t>因此</a:t>
                </a:r>
                <a:r>
                  <a:rPr lang="en-US" altLang="zh-CN"/>
                  <a:t> </a:t>
                </a:r>
                <a14:m>
                  <m:oMath xmlns:m="http://schemas.openxmlformats.org/officeDocument/2006/math">
                    <m:r>
                      <a:rPr lang="en-US" altLang="zh-CN" i="1">
                        <a:solidFill>
                          <a:srgbClr val="000000"/>
                        </a:solidFill>
                        <a:latin typeface="Cambria Math" panose="02040503050406030204" pitchFamily="18" charset="0"/>
                      </a:rPr>
                      <m:t>𝐹</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𝑥</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m:t>
                    </m:r>
                    <m:r>
                      <a:rPr lang="zh-CN" altLang="en-US" i="1">
                        <a:solidFill>
                          <a:srgbClr val="000000"/>
                        </a:solidFill>
                        <a:latin typeface="Cambria Math" panose="02040503050406030204" pitchFamily="18" charset="0"/>
                      </a:rPr>
                      <m:t>𝐺</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oMath>
                </a14:m>
                <a:r>
                  <a:rPr lang="en-US" altLang="zh-CN"/>
                  <a:t> </a:t>
                </a:r>
                <a:r>
                  <a:rPr lang="zh-CN" altLang="en-US"/>
                  <a:t>是序列</a:t>
                </a:r>
                <a:r>
                  <a:rPr lang="en-US" altLang="zh-CN"/>
                  <a:t> </a:t>
                </a:r>
                <a14:m>
                  <m:oMath xmlns:m="http://schemas.openxmlformats.org/officeDocument/2006/math">
                    <m:nary>
                      <m:naryPr>
                        <m:chr m:val="∑"/>
                        <m:limLoc m:val="subSup"/>
                        <m:ctrlPr>
                          <a:rPr lang="en-US" altLang="zh-CN" i="1">
                            <a:solidFill>
                              <a:srgbClr val="000000"/>
                            </a:solidFill>
                            <a:latin typeface="Cambria Math" panose="02040503050406030204" pitchFamily="18" charset="0"/>
                            <a:cs typeface="Cambria Math" panose="02040503050406030204" pitchFamily="18" charset="0"/>
                          </a:rPr>
                        </m:ctrlPr>
                      </m:naryPr>
                      <m:sub>
                        <m:r>
                          <a:rPr lang="en-US" altLang="zh-CN" i="1">
                            <a:solidFill>
                              <a:srgbClr val="000000"/>
                            </a:solidFill>
                            <a:latin typeface="Cambria Math" panose="02040503050406030204" pitchFamily="18" charset="0"/>
                            <a:cs typeface="Cambria Math" panose="02040503050406030204" pitchFamily="18" charset="0"/>
                          </a:rPr>
                          <m:t>𝑖</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0</m:t>
                        </m:r>
                      </m:sub>
                      <m:sup>
                        <m:r>
                          <a:rPr lang="en-US" altLang="zh-CN" i="1">
                            <a:solidFill>
                              <a:srgbClr val="000000"/>
                            </a:solidFill>
                            <a:latin typeface="Cambria Math" panose="02040503050406030204" pitchFamily="18" charset="0"/>
                            <a:cs typeface="Cambria Math" panose="02040503050406030204" pitchFamily="18" charset="0"/>
                          </a:rPr>
                          <m:t>𝑛</m:t>
                        </m:r>
                      </m:sup>
                      <m:e>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𝑎</m:t>
                            </m:r>
                          </m:e>
                          <m:sub>
                            <m:r>
                              <a:rPr lang="en-US" altLang="zh-CN" i="1">
                                <a:latin typeface="Cambria Math" panose="02040503050406030204" pitchFamily="18" charset="0"/>
                                <a:cs typeface="Cambria Math" panose="02040503050406030204" pitchFamily="18" charset="0"/>
                              </a:rPr>
                              <m:t>𝑖</m:t>
                            </m:r>
                          </m:sub>
                        </m:sSub>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𝑏</m:t>
                            </m:r>
                          </m:e>
                          <m:sub>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𝑖</m:t>
                            </m:r>
                          </m:sub>
                        </m:sSub>
                      </m:e>
                    </m:nary>
                  </m:oMath>
                </a14:m>
                <a:r>
                  <a:rPr lang="en-US" altLang="zh-CN"/>
                  <a:t> </a:t>
                </a:r>
                <a:r>
                  <a:rPr lang="zh-CN" altLang="en-US"/>
                  <a:t>的普通生成函数。</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母函数定理</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fontScale="70000"/>
              </a:bodyPr>
              <a:p>
                <a:r>
                  <a:rPr lang="zh-CN" altLang="en-US" sz="2220"/>
                  <a:t>设从</a:t>
                </a:r>
                <a:r>
                  <a:rPr lang="en-US" altLang="zh-CN" sz="2220"/>
                  <a:t> n </a:t>
                </a:r>
                <a:r>
                  <a:rPr lang="zh-CN" altLang="en-US" sz="2220"/>
                  <a:t>元集合</a:t>
                </a:r>
                <a:r>
                  <a:rPr lang="en-US" altLang="zh-CN" sz="2220"/>
                  <a:t> </a:t>
                </a:r>
                <a14:m>
                  <m:oMath xmlns:m="http://schemas.openxmlformats.org/officeDocument/2006/math">
                    <m:r>
                      <a:rPr lang="en-US" altLang="zh-CN" sz="2220" i="1">
                        <a:latin typeface="Cambria Math" panose="02040503050406030204" pitchFamily="18" charset="0"/>
                        <a:cs typeface="Cambria Math" panose="02040503050406030204" pitchFamily="18" charset="0"/>
                      </a:rPr>
                      <m:t>𝑆</m:t>
                    </m:r>
                    <m:r>
                      <a:rPr lang="en-US" altLang="zh-CN" sz="2220" i="1">
                        <a:latin typeface="Cambria Math" panose="02040503050406030204" pitchFamily="18" charset="0"/>
                        <a:cs typeface="Cambria Math" panose="02040503050406030204" pitchFamily="18" charset="0"/>
                      </a:rPr>
                      <m:t>={</m:t>
                    </m:r>
                    <m:sSub>
                      <m:sSubPr>
                        <m:ctrlPr>
                          <a:rPr lang="en-US" altLang="zh-CN" sz="2220" i="1">
                            <a:latin typeface="Cambria Math" panose="02040503050406030204" pitchFamily="18" charset="0"/>
                            <a:cs typeface="Cambria Math" panose="02040503050406030204" pitchFamily="18" charset="0"/>
                          </a:rPr>
                        </m:ctrlPr>
                      </m:sSubPr>
                      <m:e>
                        <m:r>
                          <a:rPr lang="en-US" altLang="zh-CN" sz="2220" i="1">
                            <a:latin typeface="Cambria Math" panose="02040503050406030204" pitchFamily="18" charset="0"/>
                            <a:cs typeface="Cambria Math" panose="02040503050406030204" pitchFamily="18" charset="0"/>
                          </a:rPr>
                          <m:t>𝑎</m:t>
                        </m:r>
                      </m:e>
                      <m:sub>
                        <m:r>
                          <a:rPr lang="en-US" altLang="zh-CN" sz="2220" i="1">
                            <a:latin typeface="Cambria Math" panose="02040503050406030204" pitchFamily="18" charset="0"/>
                            <a:cs typeface="Cambria Math" panose="02040503050406030204" pitchFamily="18" charset="0"/>
                          </a:rPr>
                          <m:t>0</m:t>
                        </m:r>
                      </m:sub>
                    </m:sSub>
                    <m:r>
                      <a:rPr lang="en-US" altLang="zh-CN" sz="2220" i="1">
                        <a:latin typeface="Cambria Math" panose="02040503050406030204" pitchFamily="18" charset="0"/>
                        <a:cs typeface="Cambria Math" panose="02040503050406030204" pitchFamily="18" charset="0"/>
                      </a:rPr>
                      <m:t>,</m:t>
                    </m:r>
                    <m:sSub>
                      <m:sSubPr>
                        <m:ctrlPr>
                          <a:rPr lang="en-US" altLang="zh-CN" sz="2220" i="1">
                            <a:latin typeface="Cambria Math" panose="02040503050406030204" pitchFamily="18" charset="0"/>
                            <a:cs typeface="Cambria Math" panose="02040503050406030204" pitchFamily="18" charset="0"/>
                          </a:rPr>
                        </m:ctrlPr>
                      </m:sSubPr>
                      <m:e>
                        <m:r>
                          <a:rPr lang="en-US" altLang="zh-CN" sz="2220" i="1">
                            <a:latin typeface="Cambria Math" panose="02040503050406030204" pitchFamily="18" charset="0"/>
                            <a:cs typeface="Cambria Math" panose="02040503050406030204" pitchFamily="18" charset="0"/>
                          </a:rPr>
                          <m:t>𝑎</m:t>
                        </m:r>
                      </m:e>
                      <m:sub>
                        <m:r>
                          <a:rPr lang="en-US" altLang="zh-CN" sz="2220" i="1">
                            <a:latin typeface="Cambria Math" panose="02040503050406030204" pitchFamily="18" charset="0"/>
                            <a:cs typeface="Cambria Math" panose="02040503050406030204" pitchFamily="18" charset="0"/>
                          </a:rPr>
                          <m:t>1</m:t>
                        </m:r>
                      </m:sub>
                    </m:sSub>
                    <m:r>
                      <a:rPr lang="en-US" altLang="zh-CN" sz="2220" i="1">
                        <a:latin typeface="Cambria Math" panose="02040503050406030204" pitchFamily="18" charset="0"/>
                        <a:cs typeface="Cambria Math" panose="02040503050406030204" pitchFamily="18" charset="0"/>
                      </a:rPr>
                      <m:t>,</m:t>
                    </m:r>
                    <m:sSub>
                      <m:sSubPr>
                        <m:ctrlPr>
                          <a:rPr lang="en-US" altLang="zh-CN" sz="2220" i="1">
                            <a:latin typeface="Cambria Math" panose="02040503050406030204" pitchFamily="18" charset="0"/>
                            <a:cs typeface="Cambria Math" panose="02040503050406030204" pitchFamily="18" charset="0"/>
                          </a:rPr>
                        </m:ctrlPr>
                      </m:sSubPr>
                      <m:e>
                        <m:r>
                          <a:rPr lang="en-US" altLang="zh-CN" sz="2220" i="1">
                            <a:latin typeface="Cambria Math" panose="02040503050406030204" pitchFamily="18" charset="0"/>
                            <a:cs typeface="Cambria Math" panose="02040503050406030204" pitchFamily="18" charset="0"/>
                          </a:rPr>
                          <m:t>𝑎</m:t>
                        </m:r>
                      </m:e>
                      <m:sub>
                        <m:r>
                          <a:rPr lang="en-US" altLang="zh-CN" sz="2220" i="1">
                            <a:latin typeface="Cambria Math" panose="02040503050406030204" pitchFamily="18" charset="0"/>
                            <a:cs typeface="Cambria Math" panose="02040503050406030204" pitchFamily="18" charset="0"/>
                          </a:rPr>
                          <m:t>2</m:t>
                        </m:r>
                      </m:sub>
                    </m:sSub>
                    <m:r>
                      <a:rPr lang="en-US" altLang="zh-CN" sz="2220" i="1">
                        <a:latin typeface="Cambria Math" panose="02040503050406030204" pitchFamily="18" charset="0"/>
                        <a:cs typeface="Cambria Math" panose="02040503050406030204" pitchFamily="18" charset="0"/>
                      </a:rPr>
                      <m:t>,⋯,</m:t>
                    </m:r>
                    <m:sSub>
                      <m:sSubPr>
                        <m:ctrlPr>
                          <a:rPr lang="en-US" altLang="zh-CN" sz="2220" i="1">
                            <a:latin typeface="Cambria Math" panose="02040503050406030204" pitchFamily="18" charset="0"/>
                            <a:cs typeface="Cambria Math" panose="02040503050406030204" pitchFamily="18" charset="0"/>
                          </a:rPr>
                        </m:ctrlPr>
                      </m:sSubPr>
                      <m:e>
                        <m:r>
                          <a:rPr lang="en-US" altLang="zh-CN" sz="2220" i="1">
                            <a:latin typeface="Cambria Math" panose="02040503050406030204" pitchFamily="18" charset="0"/>
                            <a:cs typeface="Cambria Math" panose="02040503050406030204" pitchFamily="18" charset="0"/>
                          </a:rPr>
                          <m:t>𝑎</m:t>
                        </m:r>
                      </m:e>
                      <m:sub>
                        <m:r>
                          <a:rPr lang="en-US" altLang="zh-CN" sz="2220" i="1">
                            <a:latin typeface="Cambria Math" panose="02040503050406030204" pitchFamily="18" charset="0"/>
                            <a:cs typeface="Cambria Math" panose="02040503050406030204" pitchFamily="18" charset="0"/>
                          </a:rPr>
                          <m:t>𝑛</m:t>
                        </m:r>
                      </m:sub>
                    </m:sSub>
                    <m:r>
                      <a:rPr lang="en-US" altLang="zh-CN" sz="2220" i="1">
                        <a:latin typeface="Cambria Math" panose="02040503050406030204" pitchFamily="18" charset="0"/>
                        <a:cs typeface="Cambria Math" panose="02040503050406030204" pitchFamily="18" charset="0"/>
                      </a:rPr>
                      <m:t>}</m:t>
                    </m:r>
                  </m:oMath>
                </a14:m>
                <a:r>
                  <a:rPr lang="en-US" altLang="zh-CN" sz="2220"/>
                  <a:t> </a:t>
                </a:r>
                <a:r>
                  <a:rPr lang="zh-CN" altLang="en-US" sz="2220"/>
                  <a:t>中取</a:t>
                </a:r>
                <a:r>
                  <a:rPr lang="en-US" altLang="zh-CN" sz="2220"/>
                  <a:t> k </a:t>
                </a:r>
                <a:r>
                  <a:rPr lang="zh-CN" altLang="en-US" sz="2220"/>
                  <a:t>个元素的组合是</a:t>
                </a:r>
                <a:r>
                  <a:rPr lang="en-US" altLang="zh-CN" sz="2220"/>
                  <a:t> </a:t>
                </a:r>
                <a14:m>
                  <m:oMath xmlns:m="http://schemas.openxmlformats.org/officeDocument/2006/math">
                    <m:sSub>
                      <m:sSubPr>
                        <m:ctrlPr>
                          <a:rPr lang="en-US" altLang="zh-CN" sz="2220" i="1">
                            <a:latin typeface="Cambria Math" panose="02040503050406030204" pitchFamily="18" charset="0"/>
                            <a:cs typeface="Cambria Math" panose="02040503050406030204" pitchFamily="18" charset="0"/>
                          </a:rPr>
                        </m:ctrlPr>
                      </m:sSubPr>
                      <m:e>
                        <m:r>
                          <a:rPr lang="en-US" altLang="zh-CN" sz="2220" i="1">
                            <a:latin typeface="Cambria Math" panose="02040503050406030204" pitchFamily="18" charset="0"/>
                            <a:cs typeface="Cambria Math" panose="02040503050406030204" pitchFamily="18" charset="0"/>
                          </a:rPr>
                          <m:t>𝑏</m:t>
                        </m:r>
                      </m:e>
                      <m:sub>
                        <m:r>
                          <a:rPr lang="en-US" altLang="zh-CN" sz="2220" i="1">
                            <a:latin typeface="Cambria Math" panose="02040503050406030204" pitchFamily="18" charset="0"/>
                            <a:cs typeface="Cambria Math" panose="02040503050406030204" pitchFamily="18" charset="0"/>
                          </a:rPr>
                          <m:t>𝑘</m:t>
                        </m:r>
                      </m:sub>
                    </m:sSub>
                  </m:oMath>
                </a14:m>
                <a:r>
                  <a:rPr lang="zh-CN" altLang="en-US" sz="2220"/>
                  <a:t>，若限定元素</a:t>
                </a:r>
                <a:r>
                  <a:rPr lang="en-US" altLang="zh-CN" sz="2220"/>
                  <a:t> </a:t>
                </a:r>
                <a14:m>
                  <m:oMath xmlns:m="http://schemas.openxmlformats.org/officeDocument/2006/math">
                    <m:sSub>
                      <m:sSubPr>
                        <m:ctrlPr>
                          <a:rPr lang="en-US" altLang="zh-CN" sz="2220" i="1">
                            <a:latin typeface="Cambria Math" panose="02040503050406030204" pitchFamily="18" charset="0"/>
                            <a:cs typeface="Cambria Math" panose="02040503050406030204" pitchFamily="18" charset="0"/>
                          </a:rPr>
                        </m:ctrlPr>
                      </m:sSubPr>
                      <m:e>
                        <m:r>
                          <a:rPr lang="en-US" altLang="zh-CN" sz="2220" i="1">
                            <a:latin typeface="Cambria Math" panose="02040503050406030204" pitchFamily="18" charset="0"/>
                            <a:cs typeface="Cambria Math" panose="02040503050406030204" pitchFamily="18" charset="0"/>
                          </a:rPr>
                          <m:t>𝑎</m:t>
                        </m:r>
                      </m:e>
                      <m:sub>
                        <m:r>
                          <a:rPr lang="en-US" altLang="zh-CN" sz="2220" i="1">
                            <a:latin typeface="Cambria Math" panose="02040503050406030204" pitchFamily="18" charset="0"/>
                            <a:cs typeface="Cambria Math" panose="02040503050406030204" pitchFamily="18" charset="0"/>
                          </a:rPr>
                          <m:t>𝑖</m:t>
                        </m:r>
                      </m:sub>
                    </m:sSub>
                  </m:oMath>
                </a14:m>
                <a:r>
                  <a:rPr lang="en-US" altLang="zh-CN" sz="2220"/>
                  <a:t> </a:t>
                </a:r>
                <a:r>
                  <a:rPr lang="zh-CN" altLang="en-US" sz="2220"/>
                  <a:t>出现次数的集合为</a:t>
                </a:r>
                <a:r>
                  <a:rPr lang="en-US" altLang="zh-CN" sz="2220"/>
                  <a:t> </a:t>
                </a:r>
                <a14:m>
                  <m:oMath xmlns:m="http://schemas.openxmlformats.org/officeDocument/2006/math">
                    <m:sSub>
                      <m:sSubPr>
                        <m:ctrlPr>
                          <a:rPr lang="en-US" altLang="zh-CN" sz="2220" i="1">
                            <a:latin typeface="Cambria Math" panose="02040503050406030204" pitchFamily="18" charset="0"/>
                            <a:cs typeface="Cambria Math" panose="02040503050406030204" pitchFamily="18" charset="0"/>
                          </a:rPr>
                        </m:ctrlPr>
                      </m:sSubPr>
                      <m:e>
                        <m:r>
                          <a:rPr lang="en-US" altLang="zh-CN" sz="2220" i="1">
                            <a:latin typeface="Cambria Math" panose="02040503050406030204" pitchFamily="18" charset="0"/>
                            <a:cs typeface="Cambria Math" panose="02040503050406030204" pitchFamily="18" charset="0"/>
                          </a:rPr>
                          <m:t>𝑀</m:t>
                        </m:r>
                      </m:e>
                      <m:sub>
                        <m:r>
                          <a:rPr lang="en-US" altLang="zh-CN" sz="2220" i="1">
                            <a:latin typeface="Cambria Math" panose="02040503050406030204" pitchFamily="18" charset="0"/>
                            <a:cs typeface="Cambria Math" panose="02040503050406030204" pitchFamily="18" charset="0"/>
                          </a:rPr>
                          <m:t>𝑖</m:t>
                        </m:r>
                      </m:sub>
                    </m:sSub>
                    <m:r>
                      <a:rPr lang="en-US" altLang="zh-CN" sz="2220" i="1">
                        <a:latin typeface="Cambria Math" panose="02040503050406030204" pitchFamily="18" charset="0"/>
                        <a:cs typeface="Cambria Math" panose="02040503050406030204" pitchFamily="18" charset="0"/>
                      </a:rPr>
                      <m:t>(</m:t>
                    </m:r>
                    <m:r>
                      <a:rPr lang="en-US" altLang="zh-CN" sz="2220" i="1">
                        <a:latin typeface="Cambria Math" panose="02040503050406030204" pitchFamily="18" charset="0"/>
                        <a:cs typeface="Cambria Math" panose="02040503050406030204" pitchFamily="18" charset="0"/>
                      </a:rPr>
                      <m:t>1</m:t>
                    </m:r>
                    <m:r>
                      <a:rPr lang="en-US" altLang="zh-CN" sz="2220" i="1">
                        <a:latin typeface="Cambria Math" panose="02040503050406030204" pitchFamily="18" charset="0"/>
                        <a:cs typeface="Cambria Math" panose="02040503050406030204" pitchFamily="18" charset="0"/>
                      </a:rPr>
                      <m:t>≤</m:t>
                    </m:r>
                    <m:r>
                      <a:rPr lang="en-US" altLang="zh-CN" sz="2220" i="1">
                        <a:latin typeface="Cambria Math" panose="02040503050406030204" pitchFamily="18" charset="0"/>
                        <a:cs typeface="Cambria Math" panose="02040503050406030204" pitchFamily="18" charset="0"/>
                      </a:rPr>
                      <m:t>𝑖</m:t>
                    </m:r>
                    <m:r>
                      <a:rPr lang="en-US" altLang="zh-CN" sz="2220" i="1">
                        <a:latin typeface="Cambria Math" panose="02040503050406030204" pitchFamily="18" charset="0"/>
                        <a:cs typeface="Cambria Math" panose="02040503050406030204" pitchFamily="18" charset="0"/>
                      </a:rPr>
                      <m:t>≤</m:t>
                    </m:r>
                    <m:r>
                      <a:rPr lang="en-US" altLang="zh-CN" sz="2220" i="1">
                        <a:latin typeface="Cambria Math" panose="02040503050406030204" pitchFamily="18" charset="0"/>
                        <a:cs typeface="Cambria Math" panose="02040503050406030204" pitchFamily="18" charset="0"/>
                      </a:rPr>
                      <m:t>𝑛</m:t>
                    </m:r>
                    <m:r>
                      <a:rPr lang="en-US" altLang="zh-CN" sz="2220" i="1">
                        <a:latin typeface="Cambria Math" panose="02040503050406030204" pitchFamily="18" charset="0"/>
                        <a:cs typeface="Cambria Math" panose="02040503050406030204" pitchFamily="18" charset="0"/>
                      </a:rPr>
                      <m:t>)</m:t>
                    </m:r>
                  </m:oMath>
                </a14:m>
                <a:r>
                  <a:rPr lang="zh-CN" altLang="en-US" sz="2220"/>
                  <a:t>，则该组合数序列的母函数为</a:t>
                </a:r>
                <a:endParaRPr lang="zh-CN" altLang="en-US" sz="2220"/>
              </a:p>
              <a:p>
                <a:pPr marL="0" indent="0">
                  <a:buNone/>
                </a:pPr>
                <a14:m>
                  <m:oMathPara xmlns:m="http://schemas.openxmlformats.org/officeDocument/2006/math">
                    <m:oMathParaPr>
                      <m:jc m:val="centerGroup"/>
                    </m:oMathParaPr>
                    <m:oMath xmlns:m="http://schemas.openxmlformats.org/officeDocument/2006/math">
                      <m:nary>
                        <m:naryPr>
                          <m:chr m:val="∏"/>
                          <m:limLoc m:val="undOvr"/>
                          <m:ctrlPr>
                            <a:rPr lang="en-US" altLang="zh-CN" sz="2220" i="1">
                              <a:latin typeface="Cambria Math" panose="02040503050406030204" pitchFamily="18" charset="0"/>
                              <a:cs typeface="Cambria Math" panose="02040503050406030204" pitchFamily="18" charset="0"/>
                            </a:rPr>
                          </m:ctrlPr>
                        </m:naryPr>
                        <m:sub>
                          <m:r>
                            <a:rPr lang="en-US" altLang="zh-CN" sz="2220" i="1">
                              <a:latin typeface="Cambria Math" panose="02040503050406030204" pitchFamily="18" charset="0"/>
                              <a:cs typeface="Cambria Math" panose="02040503050406030204" pitchFamily="18" charset="0"/>
                            </a:rPr>
                            <m:t>𝑖</m:t>
                          </m:r>
                          <m:r>
                            <a:rPr lang="en-US" altLang="zh-CN" sz="2220" i="1">
                              <a:latin typeface="Cambria Math" panose="02040503050406030204" pitchFamily="18" charset="0"/>
                              <a:cs typeface="Cambria Math" panose="02040503050406030204" pitchFamily="18" charset="0"/>
                            </a:rPr>
                            <m:t>=</m:t>
                          </m:r>
                          <m:r>
                            <a:rPr lang="en-US" altLang="zh-CN" sz="2220" i="1">
                              <a:latin typeface="Cambria Math" panose="02040503050406030204" pitchFamily="18" charset="0"/>
                              <a:cs typeface="Cambria Math" panose="02040503050406030204" pitchFamily="18" charset="0"/>
                            </a:rPr>
                            <m:t>1</m:t>
                          </m:r>
                        </m:sub>
                        <m:sup>
                          <m:r>
                            <a:rPr lang="en-US" altLang="zh-CN" sz="2220" i="1">
                              <a:latin typeface="Cambria Math" panose="02040503050406030204" pitchFamily="18" charset="0"/>
                              <a:cs typeface="Cambria Math" panose="02040503050406030204" pitchFamily="18" charset="0"/>
                            </a:rPr>
                            <m:t>𝑛</m:t>
                          </m:r>
                        </m:sup>
                        <m:e>
                          <m:d>
                            <m:dPr>
                              <m:ctrlPr>
                                <a:rPr lang="en-US" altLang="zh-CN" sz="2220" i="1">
                                  <a:latin typeface="Cambria Math" panose="02040503050406030204" pitchFamily="18" charset="0"/>
                                  <a:cs typeface="Cambria Math" panose="02040503050406030204" pitchFamily="18" charset="0"/>
                                </a:rPr>
                              </m:ctrlPr>
                            </m:dPr>
                            <m:e>
                              <m:nary>
                                <m:naryPr>
                                  <m:chr m:val="∑"/>
                                  <m:limLoc m:val="undOvr"/>
                                  <m:supHide m:val="on"/>
                                  <m:ctrlPr>
                                    <a:rPr lang="en-US" altLang="zh-CN" sz="2220" i="1">
                                      <a:latin typeface="Cambria Math" panose="02040503050406030204" pitchFamily="18" charset="0"/>
                                      <a:cs typeface="Cambria Math" panose="02040503050406030204" pitchFamily="18" charset="0"/>
                                    </a:rPr>
                                  </m:ctrlPr>
                                </m:naryPr>
                                <m:sub>
                                  <m:r>
                                    <a:rPr lang="en-US" altLang="zh-CN" sz="2220" i="1">
                                      <a:latin typeface="Cambria Math" panose="02040503050406030204" pitchFamily="18" charset="0"/>
                                      <a:cs typeface="Cambria Math" panose="02040503050406030204" pitchFamily="18" charset="0"/>
                                    </a:rPr>
                                    <m:t>𝑚</m:t>
                                  </m:r>
                                  <m:r>
                                    <a:rPr lang="en-US" altLang="zh-CN" sz="2220" i="1">
                                      <a:latin typeface="Cambria Math" panose="02040503050406030204" pitchFamily="18" charset="0"/>
                                      <a:cs typeface="Cambria Math" panose="02040503050406030204" pitchFamily="18" charset="0"/>
                                    </a:rPr>
                                    <m:t>∈</m:t>
                                  </m:r>
                                  <m:sSub>
                                    <m:sSubPr>
                                      <m:ctrlPr>
                                        <a:rPr lang="en-US" altLang="zh-CN" sz="2220" i="1">
                                          <a:latin typeface="Cambria Math" panose="02040503050406030204" pitchFamily="18" charset="0"/>
                                          <a:cs typeface="Cambria Math" panose="02040503050406030204" pitchFamily="18" charset="0"/>
                                        </a:rPr>
                                      </m:ctrlPr>
                                    </m:sSubPr>
                                    <m:e>
                                      <m:r>
                                        <a:rPr lang="en-US" altLang="zh-CN" sz="2220" i="1">
                                          <a:latin typeface="Cambria Math" panose="02040503050406030204" pitchFamily="18" charset="0"/>
                                          <a:cs typeface="Cambria Math" panose="02040503050406030204" pitchFamily="18" charset="0"/>
                                        </a:rPr>
                                        <m:t>𝑀</m:t>
                                      </m:r>
                                    </m:e>
                                    <m:sub>
                                      <m:r>
                                        <a:rPr lang="en-US" altLang="zh-CN" sz="2220" i="1">
                                          <a:latin typeface="Cambria Math" panose="02040503050406030204" pitchFamily="18" charset="0"/>
                                          <a:cs typeface="Cambria Math" panose="02040503050406030204" pitchFamily="18" charset="0"/>
                                        </a:rPr>
                                        <m:t>𝑖</m:t>
                                      </m:r>
                                    </m:sub>
                                  </m:sSub>
                                </m:sub>
                                <m:sup/>
                                <m:e>
                                  <m:sSup>
                                    <m:sSupPr>
                                      <m:ctrlPr>
                                        <a:rPr lang="en-US" altLang="zh-CN" sz="2220" i="1">
                                          <a:latin typeface="Cambria Math" panose="02040503050406030204" pitchFamily="18" charset="0"/>
                                          <a:cs typeface="Cambria Math" panose="02040503050406030204" pitchFamily="18" charset="0"/>
                                        </a:rPr>
                                      </m:ctrlPr>
                                    </m:sSupPr>
                                    <m:e>
                                      <m:r>
                                        <a:rPr lang="en-US" altLang="zh-CN" sz="2220" i="1">
                                          <a:latin typeface="Cambria Math" panose="02040503050406030204" pitchFamily="18" charset="0"/>
                                          <a:cs typeface="Cambria Math" panose="02040503050406030204" pitchFamily="18" charset="0"/>
                                        </a:rPr>
                                        <m:t>𝑥</m:t>
                                      </m:r>
                                    </m:e>
                                    <m:sup>
                                      <m:r>
                                        <a:rPr lang="en-US" altLang="zh-CN" sz="2220" i="1">
                                          <a:latin typeface="Cambria Math" panose="02040503050406030204" pitchFamily="18" charset="0"/>
                                          <a:cs typeface="Cambria Math" panose="02040503050406030204" pitchFamily="18" charset="0"/>
                                        </a:rPr>
                                        <m:t>𝑚</m:t>
                                      </m:r>
                                    </m:sup>
                                  </m:sSup>
                                </m:e>
                              </m:nary>
                            </m:e>
                          </m:d>
                        </m:e>
                      </m:nary>
                    </m:oMath>
                  </m:oMathPara>
                </a14:m>
                <a:endParaRPr lang="en-US" altLang="zh-CN" sz="2000" i="1">
                  <a:latin typeface="Cambria Math" panose="02040503050406030204" pitchFamily="18" charset="0"/>
                  <a:cs typeface="Cambria Math" panose="02040503050406030204" pitchFamily="18" charset="0"/>
                </a:endParaRPr>
              </a:p>
              <a:p>
                <a:endParaRPr lang="zh-CN" altLang="en-US" sz="2000"/>
              </a:p>
              <a:p>
                <a:r>
                  <a:rPr lang="zh-CN" altLang="en-US" sz="2220"/>
                  <a:t>例</a:t>
                </a:r>
                <a:r>
                  <a:rPr sz="2220"/>
                  <a:t>2.3 </a:t>
                </a:r>
                <a:r>
                  <a:rPr lang="zh-CN" altLang="en-US" sz="2220"/>
                  <a:t>某单位有</a:t>
                </a:r>
                <a:r>
                  <a:rPr sz="2220"/>
                  <a:t>8</a:t>
                </a:r>
                <a:r>
                  <a:rPr lang="zh-CN" altLang="en-US" sz="2220"/>
                  <a:t>位男同志，</a:t>
                </a:r>
                <a:r>
                  <a:rPr sz="2220"/>
                  <a:t>5</a:t>
                </a:r>
                <a:r>
                  <a:rPr lang="zh-CN" altLang="en-US" sz="2220"/>
                  <a:t>位女同志。现要组织一个由偶数个男同志和数目不少于两个的女同志组成的小组，试求有多少种组成方式？</a:t>
                </a:r>
                <a:endParaRPr lang="zh-CN" altLang="en-US" sz="2220"/>
              </a:p>
              <a:p>
                <a:pPr marL="0" indent="0">
                  <a:buNone/>
                </a:pPr>
                <a:r>
                  <a:rPr lang="en-US" altLang="zh-CN" sz="2220"/>
                  <a:t>   </a:t>
                </a:r>
                <a:r>
                  <a:rPr lang="zh-CN" altLang="en-US" sz="2220"/>
                  <a:t>解答：</a:t>
                </a:r>
                <a:endParaRPr lang="zh-CN" altLang="en-US" sz="2220"/>
              </a:p>
              <a:p>
                <a:pPr marL="0" indent="0">
                  <a:buNone/>
                </a:pPr>
                <a:r>
                  <a:rPr lang="en-US" altLang="zh-CN" sz="2220"/>
                  <a:t>   </a:t>
                </a:r>
                <a14:m>
                  <m:oMath xmlns:m="http://schemas.openxmlformats.org/officeDocument/2006/math">
                    <m:r>
                      <a:rPr lang="en-US" altLang="zh-CN" sz="2220" i="1">
                        <a:solidFill>
                          <a:srgbClr val="000000"/>
                        </a:solidFill>
                        <a:latin typeface="Cambria Math" panose="02040503050406030204" pitchFamily="18" charset="0"/>
                      </a:rPr>
                      <m:t>𝐺</m:t>
                    </m:r>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𝑥</m:t>
                    </m:r>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1</m:t>
                    </m:r>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𝐶</m:t>
                    </m:r>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8</m:t>
                    </m:r>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2</m:t>
                    </m:r>
                    <m:r>
                      <a:rPr lang="zh-CN" altLang="en-US" sz="2220" i="1">
                        <a:solidFill>
                          <a:srgbClr val="000000"/>
                        </a:solidFill>
                        <a:latin typeface="Cambria Math" panose="02040503050406030204" pitchFamily="18" charset="0"/>
                      </a:rPr>
                      <m:t>)</m:t>
                    </m:r>
                    <m:sSup>
                      <m:sSupPr>
                        <m:ctrlPr>
                          <a:rPr lang="zh-CN" altLang="en-US" sz="2220" i="1">
                            <a:solidFill>
                              <a:srgbClr val="000000"/>
                            </a:solidFill>
                            <a:latin typeface="Cambria Math" panose="02040503050406030204" pitchFamily="18" charset="0"/>
                          </a:rPr>
                        </m:ctrlPr>
                      </m:sSupPr>
                      <m:e>
                        <m:r>
                          <a:rPr lang="zh-CN" altLang="en-US" sz="2220" i="1">
                            <a:solidFill>
                              <a:srgbClr val="000000"/>
                            </a:solidFill>
                            <a:latin typeface="Cambria Math" panose="02040503050406030204" pitchFamily="18" charset="0"/>
                          </a:rPr>
                          <m:t>𝑥</m:t>
                        </m:r>
                      </m:e>
                      <m:sup>
                        <m:r>
                          <a:rPr lang="zh-CN" altLang="en-US" sz="2220" i="1">
                            <a:solidFill>
                              <a:srgbClr val="000000"/>
                            </a:solidFill>
                            <a:latin typeface="Cambria Math" panose="02040503050406030204" pitchFamily="18" charset="0"/>
                          </a:rPr>
                          <m:t>2</m:t>
                        </m:r>
                      </m:sup>
                    </m:sSup>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𝐶</m:t>
                    </m:r>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8</m:t>
                    </m:r>
                    <m:r>
                      <a:rPr lang="zh-CN" altLang="en-US" sz="2220" i="1">
                        <a:solidFill>
                          <a:srgbClr val="000000"/>
                        </a:solidFill>
                        <a:latin typeface="Cambria Math" panose="02040503050406030204" pitchFamily="18" charset="0"/>
                      </a:rPr>
                      <m:t>,</m:t>
                    </m:r>
                    <m:r>
                      <a:rPr lang="en-US" altLang="zh-CN" sz="2220" i="1">
                        <a:solidFill>
                          <a:srgbClr val="000000"/>
                        </a:solidFill>
                        <a:latin typeface="Cambria Math" panose="02040503050406030204" pitchFamily="18" charset="0"/>
                      </a:rPr>
                      <m:t>4</m:t>
                    </m:r>
                    <m:r>
                      <a:rPr lang="zh-CN" altLang="en-US" sz="2220" i="1">
                        <a:solidFill>
                          <a:srgbClr val="000000"/>
                        </a:solidFill>
                        <a:latin typeface="Cambria Math" panose="02040503050406030204" pitchFamily="18" charset="0"/>
                      </a:rPr>
                      <m:t>)</m:t>
                    </m:r>
                    <m:sSup>
                      <m:sSupPr>
                        <m:ctrlPr>
                          <a:rPr lang="zh-CN" altLang="en-US" sz="2220" i="1">
                            <a:solidFill>
                              <a:srgbClr val="000000"/>
                            </a:solidFill>
                            <a:latin typeface="Cambria Math" panose="02040503050406030204" pitchFamily="18" charset="0"/>
                          </a:rPr>
                        </m:ctrlPr>
                      </m:sSupPr>
                      <m:e>
                        <m:r>
                          <a:rPr lang="zh-CN" altLang="en-US" sz="2220" i="1">
                            <a:solidFill>
                              <a:srgbClr val="000000"/>
                            </a:solidFill>
                            <a:latin typeface="Cambria Math" panose="02040503050406030204" pitchFamily="18" charset="0"/>
                          </a:rPr>
                          <m:t>𝑥</m:t>
                        </m:r>
                      </m:e>
                      <m:sup>
                        <m:r>
                          <a:rPr lang="en-US" altLang="zh-CN" sz="2220" i="1">
                            <a:solidFill>
                              <a:srgbClr val="000000"/>
                            </a:solidFill>
                            <a:latin typeface="Cambria Math" panose="02040503050406030204" pitchFamily="18" charset="0"/>
                          </a:rPr>
                          <m:t>4</m:t>
                        </m:r>
                      </m:sup>
                    </m:sSup>
                    <m:r>
                      <a:rPr lang="en-US" altLang="zh-CN"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𝐶</m:t>
                    </m:r>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8</m:t>
                    </m:r>
                    <m:r>
                      <a:rPr lang="zh-CN" altLang="en-US" sz="2220" i="1">
                        <a:solidFill>
                          <a:srgbClr val="000000"/>
                        </a:solidFill>
                        <a:latin typeface="Cambria Math" panose="02040503050406030204" pitchFamily="18" charset="0"/>
                      </a:rPr>
                      <m:t>,</m:t>
                    </m:r>
                    <m:r>
                      <a:rPr lang="en-US" altLang="zh-CN" sz="2220" i="1">
                        <a:solidFill>
                          <a:srgbClr val="000000"/>
                        </a:solidFill>
                        <a:latin typeface="Cambria Math" panose="02040503050406030204" pitchFamily="18" charset="0"/>
                      </a:rPr>
                      <m:t>6</m:t>
                    </m:r>
                    <m:r>
                      <a:rPr lang="zh-CN" altLang="en-US" sz="2220" i="1">
                        <a:solidFill>
                          <a:srgbClr val="000000"/>
                        </a:solidFill>
                        <a:latin typeface="Cambria Math" panose="02040503050406030204" pitchFamily="18" charset="0"/>
                      </a:rPr>
                      <m:t>)</m:t>
                    </m:r>
                    <m:sSup>
                      <m:sSupPr>
                        <m:ctrlPr>
                          <a:rPr lang="zh-CN" altLang="en-US" sz="2220" i="1">
                            <a:solidFill>
                              <a:srgbClr val="000000"/>
                            </a:solidFill>
                            <a:latin typeface="Cambria Math" panose="02040503050406030204" pitchFamily="18" charset="0"/>
                          </a:rPr>
                        </m:ctrlPr>
                      </m:sSupPr>
                      <m:e>
                        <m:r>
                          <a:rPr lang="zh-CN" altLang="en-US" sz="2220" i="1">
                            <a:solidFill>
                              <a:srgbClr val="000000"/>
                            </a:solidFill>
                            <a:latin typeface="Cambria Math" panose="02040503050406030204" pitchFamily="18" charset="0"/>
                          </a:rPr>
                          <m:t>𝑥</m:t>
                        </m:r>
                      </m:e>
                      <m:sup>
                        <m:r>
                          <a:rPr lang="en-US" altLang="zh-CN" sz="2220" i="1">
                            <a:solidFill>
                              <a:srgbClr val="000000"/>
                            </a:solidFill>
                            <a:latin typeface="Cambria Math" panose="02040503050406030204" pitchFamily="18" charset="0"/>
                          </a:rPr>
                          <m:t>6</m:t>
                        </m:r>
                      </m:sup>
                    </m:sSup>
                    <m:r>
                      <a:rPr lang="en-US" altLang="zh-CN"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𝐶</m:t>
                    </m:r>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8</m:t>
                    </m:r>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8</m:t>
                    </m:r>
                    <m:r>
                      <a:rPr lang="zh-CN" altLang="en-US" sz="2220" i="1">
                        <a:solidFill>
                          <a:srgbClr val="000000"/>
                        </a:solidFill>
                        <a:latin typeface="Cambria Math" panose="02040503050406030204" pitchFamily="18" charset="0"/>
                      </a:rPr>
                      <m:t>)</m:t>
                    </m:r>
                    <m:sSup>
                      <m:sSupPr>
                        <m:ctrlPr>
                          <a:rPr lang="zh-CN" altLang="en-US" sz="2220" i="1">
                            <a:solidFill>
                              <a:srgbClr val="000000"/>
                            </a:solidFill>
                            <a:latin typeface="Cambria Math" panose="02040503050406030204" pitchFamily="18" charset="0"/>
                          </a:rPr>
                        </m:ctrlPr>
                      </m:sSupPr>
                      <m:e>
                        <m:r>
                          <a:rPr lang="zh-CN" altLang="en-US" sz="2220" i="1">
                            <a:solidFill>
                              <a:srgbClr val="000000"/>
                            </a:solidFill>
                            <a:latin typeface="Cambria Math" panose="02040503050406030204" pitchFamily="18" charset="0"/>
                          </a:rPr>
                          <m:t>𝑥</m:t>
                        </m:r>
                      </m:e>
                      <m:sup>
                        <m:r>
                          <a:rPr lang="zh-CN" altLang="en-US" sz="2220" i="1">
                            <a:solidFill>
                              <a:srgbClr val="000000"/>
                            </a:solidFill>
                            <a:latin typeface="Cambria Math" panose="02040503050406030204" pitchFamily="18" charset="0"/>
                          </a:rPr>
                          <m:t>8</m:t>
                        </m:r>
                      </m:sup>
                    </m:sSup>
                    <m:r>
                      <a:rPr lang="zh-CN" altLang="en-US" sz="2220" i="1">
                        <a:solidFill>
                          <a:srgbClr val="000000"/>
                        </a:solidFill>
                        <a:latin typeface="Cambria Math" panose="02040503050406030204" pitchFamily="18" charset="0"/>
                      </a:rPr>
                      <m:t>)</m:t>
                    </m:r>
                  </m:oMath>
                </a14:m>
                <a:endParaRPr lang="zh-CN" altLang="en-US" sz="2220" i="1">
                  <a:solidFill>
                    <a:srgbClr val="000000"/>
                  </a:solidFill>
                  <a:latin typeface="Cambria Math" panose="02040503050406030204" pitchFamily="18" charset="0"/>
                </a:endParaRPr>
              </a:p>
              <a:p>
                <a:pPr marL="0" indent="0">
                  <a:buNone/>
                </a:pPr>
                <a:r>
                  <a:rPr lang="zh-CN" altLang="en-US" sz="2220" i="1">
                    <a:solidFill>
                      <a:srgbClr val="000000"/>
                    </a:solidFill>
                    <a:latin typeface="Cambria Math" panose="02040503050406030204" pitchFamily="18" charset="0"/>
                  </a:rPr>
                  <a:t> </a:t>
                </a:r>
                <a:r>
                  <a:rPr lang="en-US" altLang="zh-CN" sz="2220" i="1">
                    <a:solidFill>
                      <a:srgbClr val="000000"/>
                    </a:solidFill>
                    <a:latin typeface="Cambria Math" panose="02040503050406030204" pitchFamily="18" charset="0"/>
                  </a:rPr>
                  <a:t>               </a:t>
                </a:r>
                <a14:m>
                  <m:oMath xmlns:m="http://schemas.openxmlformats.org/officeDocument/2006/math">
                    <m:r>
                      <a:rPr lang="en-US" altLang="zh-CN"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𝐶</m:t>
                    </m:r>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5</m:t>
                    </m:r>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2</m:t>
                    </m:r>
                    <m:r>
                      <a:rPr lang="zh-CN" altLang="en-US" sz="2220" i="1">
                        <a:solidFill>
                          <a:srgbClr val="000000"/>
                        </a:solidFill>
                        <a:latin typeface="Cambria Math" panose="02040503050406030204" pitchFamily="18" charset="0"/>
                      </a:rPr>
                      <m:t>)</m:t>
                    </m:r>
                    <m:sSup>
                      <m:sSupPr>
                        <m:ctrlPr>
                          <a:rPr lang="zh-CN" altLang="en-US" sz="2220" i="1">
                            <a:solidFill>
                              <a:srgbClr val="000000"/>
                            </a:solidFill>
                            <a:latin typeface="Cambria Math" panose="02040503050406030204" pitchFamily="18" charset="0"/>
                          </a:rPr>
                        </m:ctrlPr>
                      </m:sSupPr>
                      <m:e>
                        <m:r>
                          <a:rPr lang="zh-CN" altLang="en-US" sz="2220" i="1">
                            <a:solidFill>
                              <a:srgbClr val="000000"/>
                            </a:solidFill>
                            <a:latin typeface="Cambria Math" panose="02040503050406030204" pitchFamily="18" charset="0"/>
                          </a:rPr>
                          <m:t>𝑥</m:t>
                        </m:r>
                      </m:e>
                      <m:sup>
                        <m:r>
                          <a:rPr lang="zh-CN" altLang="en-US" sz="2220" i="1">
                            <a:solidFill>
                              <a:srgbClr val="000000"/>
                            </a:solidFill>
                            <a:latin typeface="Cambria Math" panose="02040503050406030204" pitchFamily="18" charset="0"/>
                          </a:rPr>
                          <m:t>2</m:t>
                        </m:r>
                      </m:sup>
                    </m:sSup>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𝐶</m:t>
                    </m:r>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5</m:t>
                    </m:r>
                    <m:r>
                      <a:rPr lang="zh-CN" altLang="en-US" sz="2220" i="1">
                        <a:solidFill>
                          <a:srgbClr val="000000"/>
                        </a:solidFill>
                        <a:latin typeface="Cambria Math" panose="02040503050406030204" pitchFamily="18" charset="0"/>
                      </a:rPr>
                      <m:t>,</m:t>
                    </m:r>
                    <m:r>
                      <a:rPr lang="en-US" altLang="zh-CN" sz="2220" i="1">
                        <a:solidFill>
                          <a:srgbClr val="000000"/>
                        </a:solidFill>
                        <a:latin typeface="Cambria Math" panose="02040503050406030204" pitchFamily="18" charset="0"/>
                      </a:rPr>
                      <m:t>3</m:t>
                    </m:r>
                    <m:r>
                      <a:rPr lang="zh-CN" altLang="en-US" sz="2220" i="1">
                        <a:solidFill>
                          <a:srgbClr val="000000"/>
                        </a:solidFill>
                        <a:latin typeface="Cambria Math" panose="02040503050406030204" pitchFamily="18" charset="0"/>
                      </a:rPr>
                      <m:t>)</m:t>
                    </m:r>
                    <m:sSup>
                      <m:sSupPr>
                        <m:ctrlPr>
                          <a:rPr lang="zh-CN" altLang="en-US" sz="2220" i="1">
                            <a:solidFill>
                              <a:srgbClr val="000000"/>
                            </a:solidFill>
                            <a:latin typeface="Cambria Math" panose="02040503050406030204" pitchFamily="18" charset="0"/>
                          </a:rPr>
                        </m:ctrlPr>
                      </m:sSupPr>
                      <m:e>
                        <m:r>
                          <a:rPr lang="zh-CN" altLang="en-US" sz="2220" i="1">
                            <a:solidFill>
                              <a:srgbClr val="000000"/>
                            </a:solidFill>
                            <a:latin typeface="Cambria Math" panose="02040503050406030204" pitchFamily="18" charset="0"/>
                          </a:rPr>
                          <m:t>𝑥</m:t>
                        </m:r>
                      </m:e>
                      <m:sup>
                        <m:r>
                          <a:rPr lang="en-US" altLang="zh-CN" sz="2220" i="1">
                            <a:solidFill>
                              <a:srgbClr val="000000"/>
                            </a:solidFill>
                            <a:latin typeface="Cambria Math" panose="02040503050406030204" pitchFamily="18" charset="0"/>
                          </a:rPr>
                          <m:t>3</m:t>
                        </m:r>
                      </m:sup>
                    </m:sSup>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𝐶</m:t>
                    </m:r>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5</m:t>
                    </m:r>
                    <m:r>
                      <a:rPr lang="zh-CN" altLang="en-US" sz="2220" i="1">
                        <a:solidFill>
                          <a:srgbClr val="000000"/>
                        </a:solidFill>
                        <a:latin typeface="Cambria Math" panose="02040503050406030204" pitchFamily="18" charset="0"/>
                      </a:rPr>
                      <m:t>,</m:t>
                    </m:r>
                    <m:r>
                      <a:rPr lang="en-US" altLang="zh-CN" sz="2220" i="1">
                        <a:solidFill>
                          <a:srgbClr val="000000"/>
                        </a:solidFill>
                        <a:latin typeface="Cambria Math" panose="02040503050406030204" pitchFamily="18" charset="0"/>
                      </a:rPr>
                      <m:t>4</m:t>
                    </m:r>
                    <m:r>
                      <a:rPr lang="zh-CN" altLang="en-US" sz="2220" i="1">
                        <a:solidFill>
                          <a:srgbClr val="000000"/>
                        </a:solidFill>
                        <a:latin typeface="Cambria Math" panose="02040503050406030204" pitchFamily="18" charset="0"/>
                      </a:rPr>
                      <m:t>)</m:t>
                    </m:r>
                    <m:sSup>
                      <m:sSupPr>
                        <m:ctrlPr>
                          <a:rPr lang="zh-CN" altLang="en-US" sz="2220" i="1">
                            <a:solidFill>
                              <a:srgbClr val="000000"/>
                            </a:solidFill>
                            <a:latin typeface="Cambria Math" panose="02040503050406030204" pitchFamily="18" charset="0"/>
                          </a:rPr>
                        </m:ctrlPr>
                      </m:sSupPr>
                      <m:e>
                        <m:r>
                          <a:rPr lang="zh-CN" altLang="en-US" sz="2220" i="1">
                            <a:solidFill>
                              <a:srgbClr val="000000"/>
                            </a:solidFill>
                            <a:latin typeface="Cambria Math" panose="02040503050406030204" pitchFamily="18" charset="0"/>
                          </a:rPr>
                          <m:t>𝑥</m:t>
                        </m:r>
                      </m:e>
                      <m:sup>
                        <m:r>
                          <a:rPr lang="en-US" altLang="zh-CN" sz="2220" i="1">
                            <a:solidFill>
                              <a:srgbClr val="000000"/>
                            </a:solidFill>
                            <a:latin typeface="Cambria Math" panose="02040503050406030204" pitchFamily="18" charset="0"/>
                          </a:rPr>
                          <m:t>4</m:t>
                        </m:r>
                      </m:sup>
                    </m:sSup>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𝐶</m:t>
                    </m:r>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5</m:t>
                    </m:r>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5</m:t>
                    </m:r>
                    <m:r>
                      <a:rPr lang="zh-CN" altLang="en-US" sz="2220" i="1">
                        <a:solidFill>
                          <a:srgbClr val="000000"/>
                        </a:solidFill>
                        <a:latin typeface="Cambria Math" panose="02040503050406030204" pitchFamily="18" charset="0"/>
                      </a:rPr>
                      <m:t>)</m:t>
                    </m:r>
                    <m:sSup>
                      <m:sSupPr>
                        <m:ctrlPr>
                          <a:rPr lang="zh-CN" altLang="en-US" sz="2220" i="1">
                            <a:solidFill>
                              <a:srgbClr val="000000"/>
                            </a:solidFill>
                            <a:latin typeface="Cambria Math" panose="02040503050406030204" pitchFamily="18" charset="0"/>
                          </a:rPr>
                        </m:ctrlPr>
                      </m:sSupPr>
                      <m:e>
                        <m:r>
                          <a:rPr lang="zh-CN" altLang="en-US" sz="2220" i="1">
                            <a:solidFill>
                              <a:srgbClr val="000000"/>
                            </a:solidFill>
                            <a:latin typeface="Cambria Math" panose="02040503050406030204" pitchFamily="18" charset="0"/>
                          </a:rPr>
                          <m:t>𝑥</m:t>
                        </m:r>
                      </m:e>
                      <m:sup>
                        <m:r>
                          <a:rPr lang="zh-CN" altLang="en-US" sz="2220" i="1">
                            <a:solidFill>
                              <a:srgbClr val="000000"/>
                            </a:solidFill>
                            <a:latin typeface="Cambria Math" panose="02040503050406030204" pitchFamily="18" charset="0"/>
                          </a:rPr>
                          <m:t>5</m:t>
                        </m:r>
                      </m:sup>
                    </m:sSup>
                    <m:r>
                      <a:rPr lang="zh-CN" altLang="en-US" sz="2220" i="1">
                        <a:solidFill>
                          <a:srgbClr val="000000"/>
                        </a:solidFill>
                        <a:latin typeface="Cambria Math" panose="02040503050406030204" pitchFamily="18" charset="0"/>
                      </a:rPr>
                      <m:t>)</m:t>
                    </m:r>
                  </m:oMath>
                </a14:m>
                <a:endParaRPr lang="zh-CN" altLang="en-US" sz="2220" i="1">
                  <a:solidFill>
                    <a:srgbClr val="000000"/>
                  </a:solidFill>
                  <a:latin typeface="Cambria Math" panose="02040503050406030204" pitchFamily="18" charset="0"/>
                </a:endParaRPr>
              </a:p>
              <a:p>
                <a:pPr marL="0" indent="0">
                  <a:buNone/>
                </a:pPr>
                <a:r>
                  <a:rPr lang="en-US" altLang="zh-CN" sz="2220" dirty="0"/>
                  <a:t>          </a:t>
                </a:r>
                <a14:m>
                  <m:oMath xmlns:m="http://schemas.openxmlformats.org/officeDocument/2006/math">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10</m:t>
                    </m:r>
                    <m:sSup>
                      <m:sSupPr>
                        <m:ctrlPr>
                          <a:rPr lang="zh-CN" altLang="en-US" sz="2220" i="1">
                            <a:solidFill>
                              <a:srgbClr val="000000"/>
                            </a:solidFill>
                            <a:latin typeface="Cambria Math" panose="02040503050406030204" pitchFamily="18" charset="0"/>
                          </a:rPr>
                        </m:ctrlPr>
                      </m:sSupPr>
                      <m:e>
                        <m:r>
                          <a:rPr lang="zh-CN" altLang="en-US" sz="2220" i="1">
                            <a:solidFill>
                              <a:srgbClr val="000000"/>
                            </a:solidFill>
                            <a:latin typeface="Cambria Math" panose="02040503050406030204" pitchFamily="18" charset="0"/>
                          </a:rPr>
                          <m:t>𝑥</m:t>
                        </m:r>
                      </m:e>
                      <m:sup>
                        <m:r>
                          <a:rPr lang="zh-CN" altLang="en-US" sz="2220" i="1">
                            <a:solidFill>
                              <a:srgbClr val="000000"/>
                            </a:solidFill>
                            <a:latin typeface="Cambria Math" panose="02040503050406030204" pitchFamily="18" charset="0"/>
                          </a:rPr>
                          <m:t>2</m:t>
                        </m:r>
                      </m:sup>
                    </m:sSup>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10</m:t>
                    </m:r>
                    <m:sSup>
                      <m:sSupPr>
                        <m:ctrlPr>
                          <a:rPr lang="zh-CN" altLang="en-US" sz="2220" i="1">
                            <a:solidFill>
                              <a:srgbClr val="000000"/>
                            </a:solidFill>
                            <a:latin typeface="Cambria Math" panose="02040503050406030204" pitchFamily="18" charset="0"/>
                          </a:rPr>
                        </m:ctrlPr>
                      </m:sSupPr>
                      <m:e>
                        <m:r>
                          <a:rPr lang="zh-CN" altLang="en-US" sz="2220" i="1">
                            <a:solidFill>
                              <a:srgbClr val="000000"/>
                            </a:solidFill>
                            <a:latin typeface="Cambria Math" panose="02040503050406030204" pitchFamily="18" charset="0"/>
                          </a:rPr>
                          <m:t>𝑥</m:t>
                        </m:r>
                      </m:e>
                      <m:sup>
                        <m:r>
                          <a:rPr lang="zh-CN" altLang="en-US" sz="2220" i="1">
                            <a:solidFill>
                              <a:srgbClr val="000000"/>
                            </a:solidFill>
                            <a:latin typeface="Cambria Math" panose="02040503050406030204" pitchFamily="18" charset="0"/>
                          </a:rPr>
                          <m:t>3</m:t>
                        </m:r>
                      </m:sup>
                    </m:sSup>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285</m:t>
                    </m:r>
                    <m:sSup>
                      <m:sSupPr>
                        <m:ctrlPr>
                          <a:rPr lang="zh-CN" altLang="en-US" sz="2220" i="1">
                            <a:solidFill>
                              <a:srgbClr val="000000"/>
                            </a:solidFill>
                            <a:latin typeface="Cambria Math" panose="02040503050406030204" pitchFamily="18" charset="0"/>
                          </a:rPr>
                        </m:ctrlPr>
                      </m:sSupPr>
                      <m:e>
                        <m:r>
                          <a:rPr lang="zh-CN" altLang="en-US" sz="2220" i="1">
                            <a:solidFill>
                              <a:srgbClr val="000000"/>
                            </a:solidFill>
                            <a:latin typeface="Cambria Math" panose="02040503050406030204" pitchFamily="18" charset="0"/>
                          </a:rPr>
                          <m:t>𝑥</m:t>
                        </m:r>
                      </m:e>
                      <m:sup>
                        <m:r>
                          <a:rPr lang="zh-CN" altLang="en-US" sz="2220" i="1">
                            <a:solidFill>
                              <a:srgbClr val="000000"/>
                            </a:solidFill>
                            <a:latin typeface="Cambria Math" panose="02040503050406030204" pitchFamily="18" charset="0"/>
                          </a:rPr>
                          <m:t>4</m:t>
                        </m:r>
                      </m:sup>
                    </m:sSup>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281</m:t>
                    </m:r>
                    <m:sSup>
                      <m:sSupPr>
                        <m:ctrlPr>
                          <a:rPr lang="zh-CN" altLang="en-US" sz="2220" i="1">
                            <a:solidFill>
                              <a:srgbClr val="000000"/>
                            </a:solidFill>
                            <a:latin typeface="Cambria Math" panose="02040503050406030204" pitchFamily="18" charset="0"/>
                          </a:rPr>
                        </m:ctrlPr>
                      </m:sSupPr>
                      <m:e>
                        <m:r>
                          <a:rPr lang="zh-CN" altLang="en-US" sz="2220" i="1">
                            <a:solidFill>
                              <a:srgbClr val="000000"/>
                            </a:solidFill>
                            <a:latin typeface="Cambria Math" panose="02040503050406030204" pitchFamily="18" charset="0"/>
                          </a:rPr>
                          <m:t>𝑥</m:t>
                        </m:r>
                      </m:e>
                      <m:sup>
                        <m:r>
                          <a:rPr lang="zh-CN" altLang="en-US" sz="2220" i="1">
                            <a:solidFill>
                              <a:srgbClr val="000000"/>
                            </a:solidFill>
                            <a:latin typeface="Cambria Math" panose="02040503050406030204" pitchFamily="18" charset="0"/>
                          </a:rPr>
                          <m:t>5</m:t>
                        </m:r>
                      </m:sup>
                    </m:sSup>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840</m:t>
                    </m:r>
                    <m:sSup>
                      <m:sSupPr>
                        <m:ctrlPr>
                          <a:rPr lang="zh-CN" altLang="en-US" sz="2220" i="1">
                            <a:solidFill>
                              <a:srgbClr val="000000"/>
                            </a:solidFill>
                            <a:latin typeface="Cambria Math" panose="02040503050406030204" pitchFamily="18" charset="0"/>
                          </a:rPr>
                        </m:ctrlPr>
                      </m:sSupPr>
                      <m:e>
                        <m:r>
                          <a:rPr lang="zh-CN" altLang="en-US" sz="2220" i="1">
                            <a:solidFill>
                              <a:srgbClr val="000000"/>
                            </a:solidFill>
                            <a:latin typeface="Cambria Math" panose="02040503050406030204" pitchFamily="18" charset="0"/>
                          </a:rPr>
                          <m:t>𝑥</m:t>
                        </m:r>
                      </m:e>
                      <m:sup>
                        <m:r>
                          <a:rPr lang="zh-CN" altLang="en-US" sz="2220" i="1">
                            <a:solidFill>
                              <a:srgbClr val="000000"/>
                            </a:solidFill>
                            <a:latin typeface="Cambria Math" panose="02040503050406030204" pitchFamily="18" charset="0"/>
                          </a:rPr>
                          <m:t>6</m:t>
                        </m:r>
                      </m:sup>
                    </m:sSup>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728</m:t>
                    </m:r>
                    <m:sSup>
                      <m:sSupPr>
                        <m:ctrlPr>
                          <a:rPr lang="zh-CN" altLang="en-US" sz="2220" i="1">
                            <a:solidFill>
                              <a:srgbClr val="000000"/>
                            </a:solidFill>
                            <a:latin typeface="Cambria Math" panose="02040503050406030204" pitchFamily="18" charset="0"/>
                          </a:rPr>
                        </m:ctrlPr>
                      </m:sSupPr>
                      <m:e>
                        <m:r>
                          <a:rPr lang="zh-CN" altLang="en-US" sz="2220" i="1">
                            <a:solidFill>
                              <a:srgbClr val="000000"/>
                            </a:solidFill>
                            <a:latin typeface="Cambria Math" panose="02040503050406030204" pitchFamily="18" charset="0"/>
                          </a:rPr>
                          <m:t>𝑥</m:t>
                        </m:r>
                      </m:e>
                      <m:sup>
                        <m:r>
                          <a:rPr lang="zh-CN" altLang="en-US" sz="2220" i="1">
                            <a:solidFill>
                              <a:srgbClr val="000000"/>
                            </a:solidFill>
                            <a:latin typeface="Cambria Math" panose="02040503050406030204" pitchFamily="18" charset="0"/>
                          </a:rPr>
                          <m:t>7</m:t>
                        </m:r>
                      </m:sup>
                    </m:sSup>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630</m:t>
                    </m:r>
                    <m:sSup>
                      <m:sSupPr>
                        <m:ctrlPr>
                          <a:rPr lang="zh-CN" altLang="en-US" sz="2220" i="1">
                            <a:solidFill>
                              <a:srgbClr val="000000"/>
                            </a:solidFill>
                            <a:latin typeface="Cambria Math" panose="02040503050406030204" pitchFamily="18" charset="0"/>
                          </a:rPr>
                        </m:ctrlPr>
                      </m:sSupPr>
                      <m:e>
                        <m:r>
                          <a:rPr lang="zh-CN" altLang="en-US" sz="2220" i="1">
                            <a:solidFill>
                              <a:srgbClr val="000000"/>
                            </a:solidFill>
                            <a:latin typeface="Cambria Math" panose="02040503050406030204" pitchFamily="18" charset="0"/>
                          </a:rPr>
                          <m:t>𝑥</m:t>
                        </m:r>
                      </m:e>
                      <m:sup>
                        <m:r>
                          <a:rPr lang="zh-CN" altLang="en-US" sz="2220" i="1">
                            <a:solidFill>
                              <a:srgbClr val="000000"/>
                            </a:solidFill>
                            <a:latin typeface="Cambria Math" panose="02040503050406030204" pitchFamily="18" charset="0"/>
                          </a:rPr>
                          <m:t>8</m:t>
                        </m:r>
                      </m:sup>
                    </m:sSup>
                    <m:r>
                      <a:rPr lang="zh-CN" altLang="en-US" sz="2220" i="1">
                        <a:solidFill>
                          <a:srgbClr val="000000"/>
                        </a:solidFill>
                        <a:latin typeface="Cambria Math" panose="02040503050406030204" pitchFamily="18" charset="0"/>
                      </a:rPr>
                      <m:t>_</m:t>
                    </m:r>
                    <m:r>
                      <a:rPr lang="zh-CN" altLang="en-US" sz="2220" i="1">
                        <a:solidFill>
                          <a:srgbClr val="000000"/>
                        </a:solidFill>
                        <a:latin typeface="Cambria Math" panose="02040503050406030204" pitchFamily="18" charset="0"/>
                      </a:rPr>
                      <m:t>𝑥</m:t>
                    </m:r>
                    <m:r>
                      <a:rPr lang="zh-CN" altLang="en-US" sz="2220" i="1">
                        <a:solidFill>
                          <a:srgbClr val="000000"/>
                        </a:solidFill>
                        <a:latin typeface="Cambria Math" panose="02040503050406030204" pitchFamily="18" charset="0"/>
                      </a:rPr>
                      <m:t>000</m:t>
                    </m:r>
                    <m:r>
                      <a:rPr lang="zh-CN" altLang="en-US" sz="2220" i="1">
                        <a:solidFill>
                          <a:srgbClr val="000000"/>
                        </a:solidFill>
                        <a:latin typeface="Cambria Math" panose="02040503050406030204" pitchFamily="18" charset="0"/>
                      </a:rPr>
                      <m:t>𝐵</m:t>
                    </m:r>
                    <m:r>
                      <a:rPr lang="zh-CN" altLang="en-US" sz="2220" i="1">
                        <a:solidFill>
                          <a:srgbClr val="000000"/>
                        </a:solidFill>
                        <a:latin typeface="Cambria Math" panose="02040503050406030204" pitchFamily="18" charset="0"/>
                      </a:rPr>
                      <m:t>_</m:t>
                    </m:r>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350</m:t>
                    </m:r>
                    <m:sSup>
                      <m:sSupPr>
                        <m:ctrlPr>
                          <a:rPr lang="zh-CN" altLang="en-US" sz="2220" i="1">
                            <a:solidFill>
                              <a:srgbClr val="000000"/>
                            </a:solidFill>
                            <a:latin typeface="Cambria Math" panose="02040503050406030204" pitchFamily="18" charset="0"/>
                          </a:rPr>
                        </m:ctrlPr>
                      </m:sSupPr>
                      <m:e>
                        <m:r>
                          <a:rPr lang="zh-CN" altLang="en-US" sz="2220" i="1">
                            <a:solidFill>
                              <a:srgbClr val="000000"/>
                            </a:solidFill>
                            <a:latin typeface="Cambria Math" panose="02040503050406030204" pitchFamily="18" charset="0"/>
                          </a:rPr>
                          <m:t>𝑥</m:t>
                        </m:r>
                      </m:e>
                      <m:sup>
                        <m:r>
                          <a:rPr lang="zh-CN" altLang="en-US" sz="2220" i="1">
                            <a:solidFill>
                              <a:srgbClr val="000000"/>
                            </a:solidFill>
                            <a:latin typeface="Cambria Math" panose="02040503050406030204" pitchFamily="18" charset="0"/>
                          </a:rPr>
                          <m:t>9</m:t>
                        </m:r>
                      </m:sup>
                    </m:sSup>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150</m:t>
                    </m:r>
                    <m:sSup>
                      <m:sSupPr>
                        <m:ctrlPr>
                          <a:rPr lang="zh-CN" altLang="en-US" sz="2220" i="1">
                            <a:solidFill>
                              <a:srgbClr val="000000"/>
                            </a:solidFill>
                            <a:latin typeface="Cambria Math" panose="02040503050406030204" pitchFamily="18" charset="0"/>
                          </a:rPr>
                        </m:ctrlPr>
                      </m:sSupPr>
                      <m:e>
                        <m:r>
                          <a:rPr lang="zh-CN" altLang="en-US" sz="2220" i="1">
                            <a:solidFill>
                              <a:srgbClr val="000000"/>
                            </a:solidFill>
                            <a:latin typeface="Cambria Math" panose="02040503050406030204" pitchFamily="18" charset="0"/>
                          </a:rPr>
                          <m:t>𝑥</m:t>
                        </m:r>
                      </m:e>
                      <m:sup>
                        <m:r>
                          <a:rPr lang="zh-CN" altLang="en-US" sz="2220" i="1">
                            <a:solidFill>
                              <a:srgbClr val="000000"/>
                            </a:solidFill>
                            <a:latin typeface="Cambria Math" panose="02040503050406030204" pitchFamily="18" charset="0"/>
                          </a:rPr>
                          <m:t>10</m:t>
                        </m:r>
                      </m:sup>
                    </m:sSup>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38</m:t>
                    </m:r>
                    <m:sSup>
                      <m:sSupPr>
                        <m:ctrlPr>
                          <a:rPr lang="zh-CN" altLang="en-US" sz="2220" i="1">
                            <a:solidFill>
                              <a:srgbClr val="000000"/>
                            </a:solidFill>
                            <a:latin typeface="Cambria Math" panose="02040503050406030204" pitchFamily="18" charset="0"/>
                          </a:rPr>
                        </m:ctrlPr>
                      </m:sSupPr>
                      <m:e>
                        <m:r>
                          <a:rPr lang="zh-CN" altLang="en-US" sz="2220" i="1">
                            <a:solidFill>
                              <a:srgbClr val="000000"/>
                            </a:solidFill>
                            <a:latin typeface="Cambria Math" panose="02040503050406030204" pitchFamily="18" charset="0"/>
                          </a:rPr>
                          <m:t>𝑥</m:t>
                        </m:r>
                      </m:e>
                      <m:sup>
                        <m:r>
                          <a:rPr lang="zh-CN" altLang="en-US" sz="2220" i="1">
                            <a:solidFill>
                              <a:srgbClr val="000000"/>
                            </a:solidFill>
                            <a:latin typeface="Cambria Math" panose="02040503050406030204" pitchFamily="18" charset="0"/>
                          </a:rPr>
                          <m:t>11</m:t>
                        </m:r>
                      </m:sup>
                    </m:sSup>
                    <m:r>
                      <a:rPr lang="zh-CN" altLang="en-US" sz="2220" i="1">
                        <a:solidFill>
                          <a:srgbClr val="000000"/>
                        </a:solidFill>
                        <a:latin typeface="Cambria Math" panose="02040503050406030204" pitchFamily="18" charset="0"/>
                      </a:rPr>
                      <m:t>+</m:t>
                    </m:r>
                    <m:r>
                      <a:rPr lang="zh-CN" altLang="en-US" sz="2220" i="1">
                        <a:solidFill>
                          <a:srgbClr val="000000"/>
                        </a:solidFill>
                        <a:latin typeface="Cambria Math" panose="02040503050406030204" pitchFamily="18" charset="0"/>
                      </a:rPr>
                      <m:t>5</m:t>
                    </m:r>
                    <m:sSup>
                      <m:sSupPr>
                        <m:ctrlPr>
                          <a:rPr lang="zh-CN" altLang="en-US" sz="2220" i="1">
                            <a:solidFill>
                              <a:srgbClr val="000000"/>
                            </a:solidFill>
                            <a:latin typeface="Cambria Math" panose="02040503050406030204" pitchFamily="18" charset="0"/>
                          </a:rPr>
                        </m:ctrlPr>
                      </m:sSupPr>
                      <m:e>
                        <m:r>
                          <a:rPr lang="zh-CN" altLang="en-US" sz="2220" i="1">
                            <a:solidFill>
                              <a:srgbClr val="000000"/>
                            </a:solidFill>
                            <a:latin typeface="Cambria Math" panose="02040503050406030204" pitchFamily="18" charset="0"/>
                          </a:rPr>
                          <m:t>𝑥</m:t>
                        </m:r>
                      </m:e>
                      <m:sup>
                        <m:r>
                          <a:rPr lang="zh-CN" altLang="en-US" sz="2220" i="1">
                            <a:solidFill>
                              <a:srgbClr val="000000"/>
                            </a:solidFill>
                            <a:latin typeface="Cambria Math" panose="02040503050406030204" pitchFamily="18" charset="0"/>
                          </a:rPr>
                          <m:t>12</m:t>
                        </m:r>
                      </m:sup>
                    </m:sSup>
                    <m:r>
                      <a:rPr lang="zh-CN" altLang="en-US" sz="2220" i="1">
                        <a:solidFill>
                          <a:srgbClr val="000000"/>
                        </a:solidFill>
                        <a:latin typeface="Cambria Math" panose="02040503050406030204" pitchFamily="18" charset="0"/>
                      </a:rPr>
                      <m:t>+</m:t>
                    </m:r>
                    <m:sSup>
                      <m:sSupPr>
                        <m:ctrlPr>
                          <a:rPr lang="zh-CN" altLang="en-US" sz="2220" i="1">
                            <a:solidFill>
                              <a:srgbClr val="000000"/>
                            </a:solidFill>
                            <a:latin typeface="Cambria Math" panose="02040503050406030204" pitchFamily="18" charset="0"/>
                          </a:rPr>
                        </m:ctrlPr>
                      </m:sSupPr>
                      <m:e>
                        <m:r>
                          <a:rPr lang="zh-CN" altLang="en-US" sz="2220" i="1">
                            <a:solidFill>
                              <a:srgbClr val="000000"/>
                            </a:solidFill>
                            <a:latin typeface="Cambria Math" panose="02040503050406030204" pitchFamily="18" charset="0"/>
                          </a:rPr>
                          <m:t>𝑥</m:t>
                        </m:r>
                      </m:e>
                      <m:sup>
                        <m:r>
                          <a:rPr lang="zh-CN" altLang="en-US" sz="2220" i="1">
                            <a:solidFill>
                              <a:srgbClr val="000000"/>
                            </a:solidFill>
                            <a:latin typeface="Cambria Math" panose="02040503050406030204" pitchFamily="18" charset="0"/>
                          </a:rPr>
                          <m:t>13</m:t>
                        </m:r>
                      </m:sup>
                    </m:sSup>
                  </m:oMath>
                </a14:m>
                <a:endParaRPr lang="en-US" altLang="zh-CN" sz="222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2000"/>
              <a:t>常见序列</a:t>
            </a:r>
            <a:r>
              <a:rPr lang="zh-CN" altLang="en-US" sz="2000"/>
              <a:t>的普通母函数</a:t>
            </a:r>
            <a:endParaRPr lang="zh-CN" altLang="en-US" sz="2000"/>
          </a:p>
          <a:p>
            <a:endParaRPr lang="zh-CN" altLang="en-US" sz="2000"/>
          </a:p>
          <a:p>
            <a:endParaRPr lang="zh-CN" altLang="en-US" sz="2000"/>
          </a:p>
          <a:p>
            <a:endParaRPr lang="zh-CN" altLang="en-US" sz="2000"/>
          </a:p>
          <a:p>
            <a:endParaRPr lang="zh-CN" altLang="en-US" sz="2000"/>
          </a:p>
          <a:p>
            <a:endParaRPr lang="zh-CN" altLang="en-US" sz="2000"/>
          </a:p>
        </p:txBody>
      </p:sp>
      <mc:AlternateContent xmlns:mc="http://schemas.openxmlformats.org/markup-compatibility/2006">
        <mc:Choice xmlns:a14="http://schemas.microsoft.com/office/drawing/2010/main" Requires="a14">
          <p:sp>
            <p:nvSpPr>
              <p:cNvPr id="4" name="Object 19"/>
              <p:cNvSpPr txBox="1"/>
              <p:nvPr/>
            </p:nvSpPr>
            <p:spPr bwMode="auto">
              <a:xfrm>
                <a:off x="1107440" y="1471930"/>
                <a:ext cx="4794250" cy="730885"/>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den>
                      </m:f>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𝑛</m:t>
                          </m:r>
                        </m:sup>
                      </m:sSup>
                      <m:r>
                        <a:rPr lang="zh-CN" altLang="en-US" i="1">
                          <a:solidFill>
                            <a:srgbClr val="000000"/>
                          </a:solidFill>
                          <a:latin typeface="Cambria Math" panose="02040503050406030204" pitchFamily="18" charset="0"/>
                        </a:rPr>
                        <m:t>+⋯</m:t>
                      </m:r>
                    </m:oMath>
                  </m:oMathPara>
                </a14:m>
                <a:endParaRPr lang="zh-CN" altLang="en-US"/>
              </a:p>
            </p:txBody>
          </p:sp>
        </mc:Choice>
        <mc:Fallback>
          <p:sp>
            <p:nvSpPr>
              <p:cNvPr id="4" name="Object 19"/>
              <p:cNvSpPr txBox="1">
                <a:spLocks noRot="1" noChangeAspect="1" noMove="1" noResize="1" noEditPoints="1" noAdjustHandles="1" noChangeArrowheads="1" noChangeShapeType="1" noTextEdit="1"/>
              </p:cNvSpPr>
              <p:nvPr/>
            </p:nvSpPr>
            <p:spPr bwMode="auto">
              <a:xfrm>
                <a:off x="1107440" y="1471930"/>
                <a:ext cx="4794250" cy="730885"/>
              </a:xfrm>
              <a:prstGeom prst="rect">
                <a:avLst/>
              </a:prstGeom>
              <a:blipFill rotWithShape="1">
                <a:blip r:embed="rId1"/>
                <a:stretch>
                  <a:fillRect/>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447893" name="Object 21"/>
              <p:cNvSpPr txBox="1"/>
              <p:nvPr/>
            </p:nvSpPr>
            <p:spPr bwMode="auto">
              <a:xfrm>
                <a:off x="1158875" y="2466975"/>
                <a:ext cx="8575675" cy="1008380"/>
              </a:xfrm>
              <a:prstGeom prst="rect">
                <a:avLst/>
              </a:prstGeom>
              <a:noFill/>
              <a:ln>
                <a:noFill/>
              </a:ln>
            </p:spPr>
            <p:txBody>
              <a:bodyPr>
                <a:normAutofit/>
              </a:bodyPr>
              <a:p>
                <a14:m>
                  <m:oMathPara xmlns:m="http://schemas.openxmlformats.org/officeDocument/2006/math">
                    <m:oMathParaPr>
                      <m:jc m:val="left"/>
                    </m:oMathParaPr>
                    <m:oMath xmlns:m="http://schemas.openxmlformats.org/officeDocument/2006/math">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2</m:t>
                              </m:r>
                            </m:sup>
                          </m:sSup>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den>
                      </m:f>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𝑛</m:t>
                          </m:r>
                        </m:sup>
                      </m:s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𝑛</m:t>
                          </m:r>
                        </m:sup>
                      </m:sSup>
                      <m:r>
                        <a:rPr lang="zh-CN" altLang="en-US" i="1">
                          <a:solidFill>
                            <a:srgbClr val="000000"/>
                          </a:solidFill>
                          <a:latin typeface="Cambria Math" panose="02040503050406030204" pitchFamily="18" charset="0"/>
                        </a:rPr>
                        <m:t>+⋯)</m:t>
                      </m:r>
                    </m:oMath>
                    <m:oMath xmlns:m="http://schemas.openxmlformats.org/officeDocument/2006/math">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3</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𝑛</m:t>
                          </m:r>
                        </m:sup>
                      </m:sSup>
                      <m:r>
                        <a:rPr lang="zh-CN" altLang="en-US" i="1">
                          <a:solidFill>
                            <a:srgbClr val="000000"/>
                          </a:solidFill>
                          <a:latin typeface="Cambria Math" panose="02040503050406030204" pitchFamily="18" charset="0"/>
                        </a:rPr>
                        <m:t>+⋯</m:t>
                      </m:r>
                    </m:oMath>
                  </m:oMathPara>
                </a14:m>
                <a:endParaRPr lang="zh-CN" altLang="en-US"/>
              </a:p>
            </p:txBody>
          </p:sp>
        </mc:Choice>
        <mc:Fallback>
          <p:sp>
            <p:nvSpPr>
              <p:cNvPr id="10447893" name="Object 21"/>
              <p:cNvSpPr txBox="1">
                <a:spLocks noRot="1" noChangeAspect="1" noMove="1" noResize="1" noEditPoints="1" noAdjustHandles="1" noChangeArrowheads="1" noChangeShapeType="1" noTextEdit="1"/>
              </p:cNvSpPr>
              <p:nvPr/>
            </p:nvSpPr>
            <p:spPr bwMode="auto">
              <a:xfrm>
                <a:off x="1158875" y="2466975"/>
                <a:ext cx="8575675" cy="1008380"/>
              </a:xfrm>
              <a:prstGeom prst="rect">
                <a:avLst/>
              </a:prstGeom>
              <a:blipFill rotWithShape="1">
                <a:blip r:embed="rId2"/>
                <a:stretch>
                  <a:fillRect/>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7430" name="Object 19"/>
              <p:cNvSpPr txBox="1"/>
              <p:nvPr/>
            </p:nvSpPr>
            <p:spPr bwMode="auto">
              <a:xfrm>
                <a:off x="1210310" y="3776345"/>
                <a:ext cx="8712835" cy="728345"/>
              </a:xfrm>
              <a:prstGeom prst="rect">
                <a:avLst/>
              </a:prstGeom>
              <a:noFill/>
              <a:ln>
                <a:noFill/>
              </a:ln>
            </p:spPr>
            <p:txBody>
              <a:bodyPr>
                <a:normAutofit/>
              </a:bodyPr>
              <a:p>
                <a14:m>
                  <m:oMathPara xmlns:m="http://schemas.openxmlformats.org/officeDocument/2006/math">
                    <m:oMathParaPr>
                      <m:jc m:val="left"/>
                    </m:oMathParaPr>
                    <m:oMath xmlns:m="http://schemas.openxmlformats.org/officeDocument/2006/math">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𝑛</m:t>
                              </m:r>
                            </m:sup>
                          </m:sSup>
                        </m:den>
                      </m:f>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𝑛𝑥</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num>
                        <m:den>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den>
                      </m:f>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num>
                        <m:den>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m:t>
                          </m:r>
                        </m:den>
                      </m:f>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𝑘</m:t>
                          </m:r>
                        </m:sup>
                      </m:sSup>
                      <m:r>
                        <a:rPr lang="zh-CN" altLang="en-US" i="1">
                          <a:solidFill>
                            <a:srgbClr val="000000"/>
                          </a:solidFill>
                          <a:latin typeface="Cambria Math" panose="02040503050406030204" pitchFamily="18" charset="0"/>
                        </a:rPr>
                        <m:t>+⋯</m:t>
                      </m:r>
                    </m:oMath>
                  </m:oMathPara>
                </a14:m>
                <a:endParaRPr lang="zh-CN" altLang="en-US" dirty="0"/>
              </a:p>
            </p:txBody>
          </p:sp>
        </mc:Choice>
        <mc:Fallback>
          <p:sp>
            <p:nvSpPr>
              <p:cNvPr id="17430" name="Object 19"/>
              <p:cNvSpPr txBox="1">
                <a:spLocks noRot="1" noChangeAspect="1" noMove="1" noResize="1" noEditPoints="1" noAdjustHandles="1" noChangeArrowheads="1" noChangeShapeType="1" noTextEdit="1"/>
              </p:cNvSpPr>
              <p:nvPr/>
            </p:nvSpPr>
            <p:spPr bwMode="auto">
              <a:xfrm>
                <a:off x="1210310" y="3776345"/>
                <a:ext cx="8712835" cy="728345"/>
              </a:xfrm>
              <a:prstGeom prst="rect">
                <a:avLst/>
              </a:prstGeom>
              <a:blipFill rotWithShape="1">
                <a:blip r:embed="rId3"/>
                <a:stretch>
                  <a:fillRect/>
                </a:stretch>
              </a:blipFill>
              <a:ln>
                <a:noFill/>
              </a:ln>
            </p:spPr>
            <p:txBody>
              <a:bodyPr/>
              <a:lstStyle/>
              <a:p>
                <a:r>
                  <a:rPr lang="zh-CN" altLang="en-US">
                    <a:noFill/>
                  </a:rPr>
                  <a:t> </a:t>
                </a:r>
              </a:p>
            </p:txBody>
          </p:sp>
        </mc:Fallback>
      </mc:AlternateContent>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解题思路</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69925" y="952500"/>
                <a:ext cx="10145395" cy="5737225"/>
              </a:xfrm>
            </p:spPr>
            <p:txBody>
              <a:bodyPr>
                <a:normAutofit fontScale="90000" lnSpcReduction="20000"/>
              </a:bodyPr>
              <a:p>
                <a:r>
                  <a:rPr lang="zh-CN" altLang="en-US" sz="2000"/>
                  <a:t>普通母函数主要是来求组合的方案数</a:t>
                </a:r>
                <a:endParaRPr lang="en-US" altLang="zh-CN" sz="2000"/>
              </a:p>
              <a:p>
                <a:pPr marL="0" indent="0">
                  <a:buNone/>
                </a:pPr>
                <a:r>
                  <a:rPr lang="en-US" altLang="zh-CN" sz="2000"/>
                  <a:t>   </a:t>
                </a:r>
                <a:r>
                  <a:rPr lang="zh-CN" altLang="en-US" sz="2000"/>
                  <a:t>首先写出表达式，通常是多项的乘积，每项由多个</a:t>
                </a:r>
                <a:r>
                  <a:rPr lang="en-US" altLang="zh-CN" sz="2000"/>
                  <a:t> </a:t>
                </a:r>
                <a14:m>
                  <m:oMath xmlns:m="http://schemas.openxmlformats.org/officeDocument/2006/math">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𝑦</m:t>
                        </m:r>
                      </m:sup>
                    </m:sSup>
                  </m:oMath>
                </a14:m>
                <a:r>
                  <a:rPr lang="en-US" altLang="zh-CN" sz="2000"/>
                  <a:t> </a:t>
                </a:r>
                <a:r>
                  <a:rPr lang="zh-CN" altLang="en-US" sz="2000"/>
                  <a:t>组成。</a:t>
                </a:r>
                <a:endParaRPr lang="en-US" altLang="zh-CN" sz="2000"/>
              </a:p>
              <a:p>
                <a:pPr marL="0" indent="0">
                  <a:buNone/>
                </a:pPr>
                <a:r>
                  <a:rPr lang="en-US" altLang="zh-CN" sz="2000"/>
                  <a:t>   </a:t>
                </a:r>
                <a:r>
                  <a:rPr lang="zh-CN" altLang="en-US" sz="2000"/>
                  <a:t>通用表达式为：</a:t>
                </a:r>
                <a:endParaRPr lang="zh-CN" altLang="en-US" sz="2000"/>
              </a:p>
              <a:p>
                <a:pPr marL="0" indent="0">
                  <a:buNone/>
                </a:pPr>
                <a14:m>
                  <m:oMathPara xmlns:m="http://schemas.openxmlformats.org/officeDocument/2006/math">
                    <m:oMathParaPr>
                      <m:jc m:val="centerGroup"/>
                    </m:oMathParaPr>
                    <m:oMath xmlns:m="http://schemas.openxmlformats.org/officeDocument/2006/math">
                      <m:d>
                        <m:dPr>
                          <m:begChr m:val="{"/>
                          <m:endChr m:val=""/>
                          <m:ctrlPr>
                            <a:rPr lang="en-US" altLang="zh-CN" sz="2000" i="1">
                              <a:latin typeface="Cambria Math" panose="02040503050406030204" pitchFamily="18" charset="0"/>
                              <a:cs typeface="Cambria Math" panose="02040503050406030204" pitchFamily="18" charset="0"/>
                              <a:sym typeface="+mn-ea"/>
                            </a:rPr>
                          </m:ctrlPr>
                        </m:dPr>
                        <m:e>
                          <m:m>
                            <m:mPr>
                              <m:mcs>
                                <m:mc>
                                  <m:mcPr>
                                    <m:count m:val="1"/>
                                    <m:mcJc m:val="center"/>
                                  </m:mcPr>
                                </m:mc>
                              </m:mcs>
                              <m:ctrlPr>
                                <a:rPr lang="en-US" altLang="zh-CN" sz="2000" i="1">
                                  <a:latin typeface="Cambria Math" panose="02040503050406030204" pitchFamily="18" charset="0"/>
                                  <a:cs typeface="Cambria Math" panose="02040503050406030204" pitchFamily="18" charset="0"/>
                                  <a:sym typeface="+mn-ea"/>
                                </a:rPr>
                              </m:ctrlPr>
                            </m:mPr>
                            <m:mr>
                              <m:e>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𝑥</m:t>
                                    </m:r>
                                  </m:e>
                                  <m:sup>
                                    <m:r>
                                      <a:rPr lang="en-US" altLang="zh-CN" sz="2000" i="1">
                                        <a:latin typeface="Cambria Math" panose="02040503050406030204" pitchFamily="18" charset="0"/>
                                        <a:cs typeface="Cambria Math" panose="02040503050406030204" pitchFamily="18" charset="0"/>
                                      </a:rPr>
                                      <m:t>𝑣</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sup>
                                </m:sSup>
                                <m:r>
                                  <a:rPr lang="en-US" altLang="zh-CN" sz="2000" i="1">
                                    <a:latin typeface="Cambria Math" panose="02040503050406030204" pitchFamily="18" charset="0"/>
                                    <a:cs typeface="Cambria Math" panose="02040503050406030204" pitchFamily="18" charset="0"/>
                                  </a:rPr>
                                  <m:t>+</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𝑥</m:t>
                                    </m:r>
                                  </m:e>
                                  <m:sup>
                                    <m:r>
                                      <a:rPr lang="en-US" altLang="zh-CN" sz="2000" i="1">
                                        <a:latin typeface="Cambria Math" panose="02040503050406030204" pitchFamily="18" charset="0"/>
                                        <a:cs typeface="Cambria Math" panose="02040503050406030204" pitchFamily="18" charset="0"/>
                                      </a:rPr>
                                      <m:t>𝑣</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sup>
                                </m:sSup>
                                <m:r>
                                  <a:rPr lang="en-US" altLang="zh-CN" sz="2000" i="1">
                                    <a:latin typeface="Cambria Math" panose="02040503050406030204" pitchFamily="18" charset="0"/>
                                    <a:cs typeface="Cambria Math" panose="02040503050406030204" pitchFamily="18" charset="0"/>
                                  </a:rPr>
                                  <m:t>+</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𝑥</m:t>
                                    </m:r>
                                  </m:e>
                                  <m:sup>
                                    <m:r>
                                      <a:rPr lang="en-US" altLang="zh-CN" sz="2000" i="1">
                                        <a:latin typeface="Cambria Math" panose="02040503050406030204" pitchFamily="18" charset="0"/>
                                        <a:cs typeface="Cambria Math" panose="02040503050406030204" pitchFamily="18" charset="0"/>
                                      </a:rPr>
                                      <m:t>𝑣</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m:t>
                                    </m:r>
                                  </m:sup>
                                </m:sSup>
                                <m:r>
                                  <a:rPr lang="en-US" altLang="zh-CN" sz="2000" i="1">
                                    <a:latin typeface="Cambria Math" panose="02040503050406030204" pitchFamily="18" charset="0"/>
                                    <a:cs typeface="Cambria Math" panose="02040503050406030204" pitchFamily="18" charset="0"/>
                                  </a:rPr>
                                  <m:t>+⋯+</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𝑥</m:t>
                                    </m:r>
                                  </m:e>
                                  <m:sup>
                                    <m:r>
                                      <a:rPr lang="en-US" altLang="zh-CN" sz="2000" i="1">
                                        <a:latin typeface="Cambria Math" panose="02040503050406030204" pitchFamily="18" charset="0"/>
                                        <a:cs typeface="Cambria Math" panose="02040503050406030204" pitchFamily="18" charset="0"/>
                                      </a:rPr>
                                      <m:t>𝑣</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sup>
                                </m:sSup>
                              </m:e>
                            </m:mr>
                            <m:mr>
                              <m:e>
                                <m:m>
                                  <m:mPr>
                                    <m:mcs>
                                      <m:mc>
                                        <m:mcPr>
                                          <m:count m:val="1"/>
                                          <m:mcJc m:val="center"/>
                                        </m:mcPr>
                                      </m:mc>
                                    </m:mcs>
                                    <m:ctrlPr>
                                      <a:rPr lang="en-US" altLang="zh-CN" sz="2000" i="1">
                                        <a:latin typeface="Cambria Math" panose="02040503050406030204" pitchFamily="18" charset="0"/>
                                        <a:cs typeface="Cambria Math" panose="02040503050406030204" pitchFamily="18" charset="0"/>
                                      </a:rPr>
                                    </m:ctrlPr>
                                  </m:mPr>
                                  <m:mr>
                                    <m:e>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𝑥</m:t>
                                          </m:r>
                                        </m:e>
                                        <m:sup>
                                          <m:r>
                                            <a:rPr lang="en-US" altLang="zh-CN" sz="2000" i="1">
                                              <a:latin typeface="Cambria Math" panose="02040503050406030204" pitchFamily="18" charset="0"/>
                                              <a:cs typeface="Cambria Math" panose="02040503050406030204" pitchFamily="18" charset="0"/>
                                            </a:rPr>
                                            <m:t>𝑣</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m:t>
                                          </m:r>
                                        </m:sup>
                                      </m:sSup>
                                      <m:r>
                                        <a:rPr lang="en-US" altLang="zh-CN" sz="2000" i="1">
                                          <a:latin typeface="Cambria Math" panose="02040503050406030204" pitchFamily="18" charset="0"/>
                                          <a:cs typeface="Cambria Math" panose="02040503050406030204" pitchFamily="18" charset="0"/>
                                        </a:rPr>
                                        <m:t>+</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𝑥</m:t>
                                          </m:r>
                                        </m:e>
                                        <m:sup>
                                          <m:r>
                                            <a:rPr lang="en-US" altLang="zh-CN" sz="2000" i="1">
                                              <a:latin typeface="Cambria Math" panose="02040503050406030204" pitchFamily="18" charset="0"/>
                                              <a:cs typeface="Cambria Math" panose="02040503050406030204" pitchFamily="18" charset="0"/>
                                            </a:rPr>
                                            <m:t>𝑣</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sup>
                                      </m:sSup>
                                      <m:r>
                                        <a:rPr lang="en-US" altLang="zh-CN" sz="2000" i="1">
                                          <a:latin typeface="Cambria Math" panose="02040503050406030204" pitchFamily="18" charset="0"/>
                                          <a:cs typeface="Cambria Math" panose="02040503050406030204" pitchFamily="18" charset="0"/>
                                        </a:rPr>
                                        <m:t>+</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𝑥</m:t>
                                          </m:r>
                                        </m:e>
                                        <m:sup>
                                          <m:r>
                                            <a:rPr lang="en-US" altLang="zh-CN" sz="2000" i="1">
                                              <a:latin typeface="Cambria Math" panose="02040503050406030204" pitchFamily="18" charset="0"/>
                                              <a:cs typeface="Cambria Math" panose="02040503050406030204" pitchFamily="18" charset="0"/>
                                            </a:rPr>
                                            <m:t>𝑣</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m:t>
                                          </m:r>
                                        </m:sup>
                                      </m:sSup>
                                      <m:r>
                                        <a:rPr lang="en-US" altLang="zh-CN" sz="2000" i="1">
                                          <a:latin typeface="Cambria Math" panose="02040503050406030204" pitchFamily="18" charset="0"/>
                                          <a:cs typeface="Cambria Math" panose="02040503050406030204" pitchFamily="18" charset="0"/>
                                        </a:rPr>
                                        <m:t>+⋯+</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𝑥</m:t>
                                          </m:r>
                                        </m:e>
                                        <m:sup>
                                          <m:r>
                                            <a:rPr lang="en-US" altLang="zh-CN" sz="2000" i="1">
                                              <a:latin typeface="Cambria Math" panose="02040503050406030204" pitchFamily="18" charset="0"/>
                                              <a:cs typeface="Cambria Math" panose="02040503050406030204" pitchFamily="18" charset="0"/>
                                            </a:rPr>
                                            <m:t>𝑣</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m:t>
                                          </m:r>
                                        </m:sup>
                                      </m:sSup>
                                    </m:e>
                                  </m:mr>
                                  <m:mr>
                                    <m:e>
                                      <m:r>
                                        <a:rPr lang="en-US" altLang="zh-CN" sz="2000" i="1">
                                          <a:latin typeface="Cambria Math" panose="02040503050406030204" pitchFamily="18" charset="0"/>
                                          <a:cs typeface="Cambria Math" panose="02040503050406030204" pitchFamily="18" charset="0"/>
                                        </a:rPr>
                                        <m:t>⋯</m:t>
                                      </m:r>
                                    </m:e>
                                  </m:mr>
                                </m:m>
                              </m:e>
                            </m:mr>
                            <m:mr>
                              <m:e>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𝑥</m:t>
                                    </m:r>
                                  </m:e>
                                  <m:sup>
                                    <m:r>
                                      <a:rPr lang="en-US" altLang="zh-CN" sz="2000" i="1">
                                        <a:latin typeface="Cambria Math" panose="02040503050406030204" pitchFamily="18" charset="0"/>
                                        <a:cs typeface="Cambria Math" panose="02040503050406030204" pitchFamily="18" charset="0"/>
                                      </a:rPr>
                                      <m:t>𝑣</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𝑘</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𝑘</m:t>
                                    </m:r>
                                    <m:r>
                                      <a:rPr lang="en-US" altLang="zh-CN" sz="2000" i="1">
                                        <a:latin typeface="Cambria Math" panose="02040503050406030204" pitchFamily="18" charset="0"/>
                                        <a:cs typeface="Cambria Math" panose="02040503050406030204" pitchFamily="18" charset="0"/>
                                      </a:rPr>
                                      <m:t>]</m:t>
                                    </m:r>
                                  </m:sup>
                                </m:sSup>
                                <m:r>
                                  <a:rPr lang="en-US" altLang="zh-CN" sz="2000" i="1">
                                    <a:latin typeface="Cambria Math" panose="02040503050406030204" pitchFamily="18" charset="0"/>
                                    <a:cs typeface="Cambria Math" panose="02040503050406030204" pitchFamily="18" charset="0"/>
                                  </a:rPr>
                                  <m:t>+</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𝑥</m:t>
                                    </m:r>
                                  </m:e>
                                  <m:sup>
                                    <m:r>
                                      <a:rPr lang="en-US" altLang="zh-CN" sz="2000" i="1">
                                        <a:latin typeface="Cambria Math" panose="02040503050406030204" pitchFamily="18" charset="0"/>
                                        <a:cs typeface="Cambria Math" panose="02040503050406030204" pitchFamily="18" charset="0"/>
                                      </a:rPr>
                                      <m:t>𝑣</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𝑘</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𝑘</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sup>
                                </m:sSup>
                                <m:r>
                                  <a:rPr lang="en-US" altLang="zh-CN" sz="2000" i="1">
                                    <a:latin typeface="Cambria Math" panose="02040503050406030204" pitchFamily="18" charset="0"/>
                                    <a:cs typeface="Cambria Math" panose="02040503050406030204" pitchFamily="18" charset="0"/>
                                  </a:rPr>
                                  <m:t>+</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𝑥</m:t>
                                    </m:r>
                                  </m:e>
                                  <m:sup>
                                    <m:r>
                                      <a:rPr lang="en-US" altLang="zh-CN" sz="2000" i="1">
                                        <a:latin typeface="Cambria Math" panose="02040503050406030204" pitchFamily="18" charset="0"/>
                                        <a:cs typeface="Cambria Math" panose="02040503050406030204" pitchFamily="18" charset="0"/>
                                      </a:rPr>
                                      <m:t>𝑣</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𝑘</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𝑘</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m:t>
                                    </m:r>
                                  </m:sup>
                                </m:sSup>
                                <m:r>
                                  <a:rPr lang="en-US" altLang="zh-CN" sz="2000" i="1">
                                    <a:latin typeface="Cambria Math" panose="02040503050406030204" pitchFamily="18" charset="0"/>
                                    <a:cs typeface="Cambria Math" panose="02040503050406030204" pitchFamily="18" charset="0"/>
                                  </a:rPr>
                                  <m:t>+⋯+</m:t>
                                </m:r>
                                <m:sSup>
                                  <m:sSupPr>
                                    <m:ctrlPr>
                                      <a:rPr lang="en-US" altLang="zh-CN" sz="2000" i="1">
                                        <a:latin typeface="Cambria Math" panose="02040503050406030204" pitchFamily="18" charset="0"/>
                                        <a:cs typeface="Cambria Math" panose="02040503050406030204" pitchFamily="18" charset="0"/>
                                      </a:rPr>
                                    </m:ctrlPr>
                                  </m:sSupPr>
                                  <m:e>
                                    <m:r>
                                      <a:rPr lang="en-US" altLang="zh-CN" sz="2000" i="1">
                                        <a:latin typeface="Cambria Math" panose="02040503050406030204" pitchFamily="18" charset="0"/>
                                        <a:cs typeface="Cambria Math" panose="02040503050406030204" pitchFamily="18" charset="0"/>
                                      </a:rPr>
                                      <m:t>𝑥</m:t>
                                    </m:r>
                                  </m:e>
                                  <m:sup>
                                    <m:r>
                                      <a:rPr lang="en-US" altLang="zh-CN" sz="2000" i="1">
                                        <a:latin typeface="Cambria Math" panose="02040503050406030204" pitchFamily="18" charset="0"/>
                                        <a:cs typeface="Cambria Math" panose="02040503050406030204" pitchFamily="18" charset="0"/>
                                      </a:rPr>
                                      <m:t>𝑣</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𝑘</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𝑘</m:t>
                                    </m:r>
                                    <m:r>
                                      <a:rPr lang="en-US" altLang="zh-CN" sz="2000" i="1">
                                        <a:latin typeface="Cambria Math" panose="02040503050406030204" pitchFamily="18" charset="0"/>
                                        <a:cs typeface="Cambria Math" panose="02040503050406030204" pitchFamily="18" charset="0"/>
                                      </a:rPr>
                                      <m:t>]</m:t>
                                    </m:r>
                                  </m:sup>
                                </m:sSup>
                              </m:e>
                            </m:mr>
                          </m:m>
                        </m:e>
                      </m:d>
                    </m:oMath>
                  </m:oMathPara>
                </a14:m>
                <a:endParaRPr lang="en-US" altLang="zh-CN" sz="2000" i="1">
                  <a:latin typeface="Cambria Math" panose="02040503050406030204" pitchFamily="18" charset="0"/>
                  <a:cs typeface="Cambria Math" panose="02040503050406030204" pitchFamily="18" charset="0"/>
                </a:endParaRPr>
              </a:p>
              <a:p>
                <a:pPr marL="0" indent="0">
                  <a:buNone/>
                </a:pPr>
                <a:r>
                  <a:rPr lang="en-US" altLang="zh-CN" sz="2000"/>
                  <a:t>   </a:t>
                </a:r>
                <a:r>
                  <a:rPr lang="zh-CN" altLang="en-US" sz="2000"/>
                  <a:t>其中，各变量含义如下：</a:t>
                </a:r>
                <a:endParaRPr lang="en-US" altLang="zh-CN" sz="2000"/>
              </a:p>
              <a:p>
                <a:pPr>
                  <a:buFont typeface="Wingdings" panose="05000000000000000000" charset="0"/>
                  <a:buChar char="Ø"/>
                </a:pPr>
                <a:r>
                  <a:rPr lang="en-US" altLang="zh-CN" sz="2000"/>
                  <a:t>k </a:t>
                </a:r>
                <a:r>
                  <a:rPr sz="2000"/>
                  <a:t>：</a:t>
                </a:r>
                <a:r>
                  <a:rPr lang="en-US" altLang="zh-CN" sz="2000"/>
                  <a:t>  </a:t>
                </a:r>
                <a:r>
                  <a:rPr lang="zh-CN" altLang="en-US" sz="2000"/>
                  <a:t>问题中的物品种类数</a:t>
                </a:r>
                <a:endParaRPr lang="zh-CN" altLang="en-US" sz="2000"/>
              </a:p>
              <a:p>
                <a:pPr>
                  <a:buFont typeface="Wingdings" panose="05000000000000000000" charset="0"/>
                  <a:buChar char="Ø"/>
                </a:pPr>
                <a14:m>
                  <m:oMath xmlns:m="http://schemas.openxmlformats.org/officeDocument/2006/math">
                    <m:r>
                      <a:rPr lang="en-US" altLang="zh-CN" sz="2000" i="1">
                        <a:latin typeface="Cambria Math" panose="02040503050406030204" pitchFamily="18" charset="0"/>
                        <a:cs typeface="Cambria Math" panose="02040503050406030204" pitchFamily="18" charset="0"/>
                      </a:rPr>
                      <m:t>𝑣</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oMath>
                </a14:m>
                <a:r>
                  <a:rPr lang="en-US" altLang="zh-CN" sz="2000"/>
                  <a:t> </a:t>
                </a:r>
                <a:r>
                  <a:rPr lang="zh-CN" altLang="en-US" sz="2000"/>
                  <a:t>表示该乘积表达式第</a:t>
                </a:r>
                <a:r>
                  <a:rPr lang="en-US" altLang="zh-CN" sz="2000"/>
                  <a:t> i </a:t>
                </a:r>
                <a:r>
                  <a:rPr lang="zh-CN" altLang="en-US" sz="2000"/>
                  <a:t>个因子的权重，对应于具体问题的每个物品的</a:t>
                </a:r>
                <a:r>
                  <a:rPr lang="zh-CN" altLang="en-US" sz="2000">
                    <a:solidFill>
                      <a:srgbClr val="FF0000"/>
                    </a:solidFill>
                  </a:rPr>
                  <a:t>权重</a:t>
                </a:r>
                <a:endParaRPr lang="zh-CN" altLang="en-US" sz="2000">
                  <a:solidFill>
                    <a:srgbClr val="FF0000"/>
                  </a:solidFill>
                </a:endParaRPr>
              </a:p>
              <a:p>
                <a:pPr>
                  <a:buFont typeface="Wingdings" panose="05000000000000000000" charset="0"/>
                  <a:buChar char="Ø"/>
                </a:pPr>
                <a14:m>
                  <m:oMath xmlns:m="http://schemas.openxmlformats.org/officeDocument/2006/math">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oMath>
                </a14:m>
                <a:r>
                  <a:rPr lang="en-US" altLang="zh-CN" sz="2000"/>
                  <a:t> </a:t>
                </a:r>
                <a:r>
                  <a:rPr sz="2000"/>
                  <a:t>：</a:t>
                </a:r>
                <a:r>
                  <a:rPr lang="zh-CN" altLang="en-US" sz="2000"/>
                  <a:t>表示该乘积表达式第</a:t>
                </a:r>
                <a:r>
                  <a:rPr lang="en-US" altLang="zh-CN" sz="2000"/>
                  <a:t> i </a:t>
                </a:r>
                <a:r>
                  <a:rPr lang="zh-CN" altLang="en-US" sz="2000"/>
                  <a:t>个因子的起始系数，对应于具体问题中的每个物品的最少个数，即</a:t>
                </a:r>
                <a:r>
                  <a:rPr lang="zh-CN" altLang="en-US" sz="2000">
                    <a:solidFill>
                      <a:srgbClr val="FF0000"/>
                    </a:solidFill>
                  </a:rPr>
                  <a:t>最少要取多少个</a:t>
                </a:r>
                <a:r>
                  <a:rPr lang="en-US" altLang="zh-CN" sz="2000"/>
                  <a:t>(</a:t>
                </a:r>
                <a:r>
                  <a:rPr lang="zh-CN" altLang="en-US" sz="2000"/>
                  <a:t>一般为</a:t>
                </a:r>
                <a:r>
                  <a:rPr lang="en-US" altLang="zh-CN" sz="2000"/>
                  <a:t> 0)</a:t>
                </a:r>
                <a:endParaRPr lang="en-US" altLang="zh-CN" sz="2000"/>
              </a:p>
              <a:p>
                <a:pPr>
                  <a:buFont typeface="Wingdings" panose="05000000000000000000" charset="0"/>
                  <a:buChar char="Ø"/>
                </a:pPr>
                <a14:m>
                  <m:oMath xmlns:m="http://schemas.openxmlformats.org/officeDocument/2006/math">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𝑖</m:t>
                    </m:r>
                    <m:r>
                      <a:rPr lang="en-US" altLang="zh-CN" sz="2000" i="1">
                        <a:latin typeface="Cambria Math" panose="02040503050406030204" pitchFamily="18" charset="0"/>
                        <a:cs typeface="Cambria Math" panose="02040503050406030204" pitchFamily="18" charset="0"/>
                      </a:rPr>
                      <m:t>]：</m:t>
                    </m:r>
                  </m:oMath>
                </a14:m>
                <a:r>
                  <a:rPr lang="en-US" altLang="zh-CN" sz="2000"/>
                  <a:t> </a:t>
                </a:r>
                <a:r>
                  <a:rPr lang="zh-CN" altLang="en-US" sz="2000"/>
                  <a:t>表示该乘积表达式第</a:t>
                </a:r>
                <a:r>
                  <a:rPr lang="en-US" altLang="zh-CN" sz="2000"/>
                  <a:t> i </a:t>
                </a:r>
                <a:r>
                  <a:rPr lang="zh-CN" altLang="en-US" sz="2000"/>
                  <a:t>个因子的终止系数，对应于具体问题中的每个物品的最多个数，即</a:t>
                </a:r>
                <a:r>
                  <a:rPr lang="zh-CN" altLang="en-US" sz="2000">
                    <a:solidFill>
                      <a:srgbClr val="FF0000"/>
                    </a:solidFill>
                  </a:rPr>
                  <a:t>最多要取多少个</a:t>
                </a:r>
                <a:r>
                  <a:rPr lang="en-US" altLang="zh-CN" sz="2000"/>
                  <a:t>(</a:t>
                </a:r>
                <a:r>
                  <a:rPr lang="zh-CN" altLang="en-US" sz="2000"/>
                  <a:t>一般为</a:t>
                </a:r>
                <a:r>
                  <a:rPr lang="en-US" altLang="zh-CN" sz="2000"/>
                  <a:t> INF)</a:t>
                </a:r>
                <a:endParaRPr lang="zh-CN" altLang="en-US" sz="2000"/>
              </a:p>
              <a:p>
                <a:endParaRPr lang="zh-CN" altLang="en-US"/>
              </a:p>
              <a:p>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xfrm>
                <a:off x="669925" y="952500"/>
                <a:ext cx="10145395" cy="5737225"/>
              </a:xfrm>
              <a:blipFill rotWithShape="1">
                <a:blip r:embed="rId1"/>
                <a:stretch>
                  <a:fillRect b="-3918"/>
                </a:stretch>
              </a:blipFill>
            </p:spPr>
            <p:txBody>
              <a:bodyPr/>
              <a:lstStyle/>
              <a:p>
                <a:r>
                  <a:rPr lang="zh-CN" altLang="en-US">
                    <a:noFill/>
                  </a:rPr>
                  <a:t> </a:t>
                </a:r>
              </a:p>
            </p:txBody>
          </p:sp>
        </mc:Fallback>
      </mc:AlternateContent>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zh-CN" altLang="en-US" sz="2000"/>
                  <a:t>解题的关键是要</a:t>
                </a:r>
                <a:r>
                  <a:rPr lang="zh-CN" altLang="en-US" sz="2000">
                    <a:solidFill>
                      <a:srgbClr val="FF0000"/>
                    </a:solidFill>
                  </a:rPr>
                  <a:t>确定</a:t>
                </a:r>
                <a:r>
                  <a:rPr lang="en-US" altLang="zh-CN" sz="2000">
                    <a:solidFill>
                      <a:srgbClr val="FF0000"/>
                    </a:solidFill>
                  </a:rPr>
                  <a:t> </a:t>
                </a:r>
                <a14:m>
                  <m:oMath xmlns:m="http://schemas.openxmlformats.org/officeDocument/2006/math">
                    <m:r>
                      <a:rPr lang="en-US" altLang="zh-CN" sz="2000" i="1">
                        <a:solidFill>
                          <a:srgbClr val="FF0000"/>
                        </a:solidFill>
                        <a:latin typeface="Cambria Math" panose="02040503050406030204" pitchFamily="18" charset="0"/>
                        <a:cs typeface="Cambria Math" panose="02040503050406030204" pitchFamily="18" charset="0"/>
                      </a:rPr>
                      <m:t>𝑣</m:t>
                    </m:r>
                    <m:r>
                      <a:rPr lang="en-US" altLang="zh-CN" sz="2000" i="1">
                        <a:solidFill>
                          <a:srgbClr val="FF0000"/>
                        </a:solidFill>
                        <a:latin typeface="Cambria Math" panose="02040503050406030204" pitchFamily="18" charset="0"/>
                        <a:cs typeface="Cambria Math" panose="02040503050406030204" pitchFamily="18" charset="0"/>
                      </a:rPr>
                      <m:t>,</m:t>
                    </m:r>
                    <m:r>
                      <a:rPr lang="en-US" altLang="zh-CN" sz="2000" i="1">
                        <a:solidFill>
                          <a:srgbClr val="FF0000"/>
                        </a:solidFill>
                        <a:latin typeface="Cambria Math" panose="02040503050406030204" pitchFamily="18" charset="0"/>
                        <a:cs typeface="Cambria Math" panose="02040503050406030204" pitchFamily="18" charset="0"/>
                      </a:rPr>
                      <m:t>𝑛</m:t>
                    </m:r>
                    <m:r>
                      <a:rPr lang="en-US" altLang="zh-CN" sz="2000" i="1">
                        <a:solidFill>
                          <a:srgbClr val="FF0000"/>
                        </a:solidFill>
                        <a:latin typeface="Cambria Math" panose="02040503050406030204" pitchFamily="18" charset="0"/>
                        <a:cs typeface="Cambria Math" panose="02040503050406030204" pitchFamily="18" charset="0"/>
                      </a:rPr>
                      <m:t>1</m:t>
                    </m:r>
                    <m:r>
                      <a:rPr lang="en-US" altLang="zh-CN" sz="2000" i="1">
                        <a:solidFill>
                          <a:srgbClr val="FF0000"/>
                        </a:solidFill>
                        <a:latin typeface="Cambria Math" panose="02040503050406030204" pitchFamily="18" charset="0"/>
                        <a:cs typeface="Cambria Math" panose="02040503050406030204" pitchFamily="18" charset="0"/>
                      </a:rPr>
                      <m:t>,</m:t>
                    </m:r>
                    <m:r>
                      <a:rPr lang="en-US" altLang="zh-CN" sz="2000" i="1">
                        <a:solidFill>
                          <a:srgbClr val="FF0000"/>
                        </a:solidFill>
                        <a:latin typeface="Cambria Math" panose="02040503050406030204" pitchFamily="18" charset="0"/>
                        <a:cs typeface="Cambria Math" panose="02040503050406030204" pitchFamily="18" charset="0"/>
                      </a:rPr>
                      <m:t>𝑛</m:t>
                    </m:r>
                    <m:r>
                      <a:rPr lang="en-US" altLang="zh-CN" sz="2000" i="1">
                        <a:solidFill>
                          <a:srgbClr val="FF0000"/>
                        </a:solidFill>
                        <a:latin typeface="Cambria Math" panose="02040503050406030204" pitchFamily="18" charset="0"/>
                        <a:cs typeface="Cambria Math" panose="02040503050406030204" pitchFamily="18" charset="0"/>
                      </a:rPr>
                      <m:t>2</m:t>
                    </m:r>
                  </m:oMath>
                </a14:m>
                <a:r>
                  <a:rPr lang="en-US" altLang="zh-CN" sz="2000">
                    <a:solidFill>
                      <a:srgbClr val="FF0000"/>
                    </a:solidFill>
                  </a:rPr>
                  <a:t> </a:t>
                </a:r>
                <a:r>
                  <a:rPr lang="zh-CN" altLang="en-US" sz="2000">
                    <a:solidFill>
                      <a:srgbClr val="FF0000"/>
                    </a:solidFill>
                  </a:rPr>
                  <a:t>数组的值</a:t>
                </a:r>
                <a:r>
                  <a:rPr lang="zh-CN" altLang="en-US" sz="2000"/>
                  <a:t>，通常情况下，</a:t>
                </a:r>
                <a14:m>
                  <m:oMath xmlns:m="http://schemas.openxmlformats.org/officeDocument/2006/math">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1</m:t>
                    </m:r>
                  </m:oMath>
                </a14:m>
                <a:r>
                  <a:rPr lang="en-US" altLang="zh-CN" sz="2000"/>
                  <a:t> </a:t>
                </a:r>
                <a:r>
                  <a:rPr lang="zh-CN" altLang="en-US" sz="2000"/>
                  <a:t>的值都为</a:t>
                </a:r>
                <a:r>
                  <a:rPr lang="en-US" altLang="zh-CN" sz="2000"/>
                  <a:t> 0</a:t>
                </a:r>
                <a:r>
                  <a:rPr lang="zh-CN" altLang="en-US" sz="2000"/>
                  <a:t>，</a:t>
                </a:r>
                <a14:m>
                  <m:oMath xmlns:m="http://schemas.openxmlformats.org/officeDocument/2006/math">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2</m:t>
                    </m:r>
                  </m:oMath>
                </a14:m>
                <a:r>
                  <a:rPr lang="en-US" altLang="zh-CN" sz="2000"/>
                  <a:t> </a:t>
                </a:r>
                <a:r>
                  <a:rPr lang="zh-CN" altLang="en-US" sz="2000"/>
                  <a:t>值为无限大</a:t>
                </a:r>
                <a:r>
                  <a:rPr lang="en-US" altLang="zh-CN" sz="2000"/>
                  <a:t>(INF)</a:t>
                </a:r>
                <a:r>
                  <a:rPr lang="zh-CN" altLang="en-US" sz="2000"/>
                  <a:t>。</a:t>
                </a:r>
                <a:endParaRPr lang="en-US" altLang="zh-CN" sz="2000"/>
              </a:p>
              <a:p>
                <a:pPr marL="0" indent="0">
                  <a:buNone/>
                </a:pPr>
                <a:r>
                  <a:rPr lang="en-US" altLang="zh-CN" sz="2000"/>
                  <a:t>   </a:t>
                </a:r>
                <a:r>
                  <a:rPr lang="zh-CN" altLang="en-US" sz="2000"/>
                  <a:t>然后实现表达式相乘，从第一个因子开始乘，直到最后一个为止，此时常用一个循环来解决，每次迭代的计算结果存入数组</a:t>
                </a:r>
                <a:r>
                  <a:rPr lang="en-US" altLang="zh-CN" sz="2000"/>
                  <a:t> a[i] </a:t>
                </a:r>
                <a:r>
                  <a:rPr lang="zh-CN" altLang="en-US" sz="2000"/>
                  <a:t>中，计算结束后，</a:t>
                </a:r>
                <a:r>
                  <a:rPr lang="en-US" altLang="zh-CN" sz="2000"/>
                  <a:t>a[i] </a:t>
                </a:r>
                <a:r>
                  <a:rPr lang="zh-CN" altLang="en-US" sz="2000"/>
                  <a:t>表示权重</a:t>
                </a:r>
                <a:r>
                  <a:rPr lang="en-US" altLang="zh-CN" sz="2000"/>
                  <a:t> i </a:t>
                </a:r>
                <a:r>
                  <a:rPr lang="zh-CN" altLang="en-US" sz="2000"/>
                  <a:t>的组合数，即对应具体问题的组合数。</a:t>
                </a:r>
                <a:endParaRPr lang="en-US" altLang="zh-CN" sz="2000"/>
              </a:p>
              <a:p>
                <a:pPr marL="0" indent="0">
                  <a:buNone/>
                </a:pPr>
                <a:r>
                  <a:rPr lang="en-US" altLang="zh-CN" sz="2000"/>
                  <a:t>   </a:t>
                </a:r>
                <a:r>
                  <a:rPr lang="zh-CN" altLang="en-US" sz="2000"/>
                  <a:t>在循环内部，将每个因子的每项与数组</a:t>
                </a:r>
                <a:r>
                  <a:rPr lang="en-US" altLang="zh-CN" sz="2000"/>
                  <a:t> a[] </a:t>
                </a:r>
                <a:r>
                  <a:rPr lang="zh-CN" altLang="en-US" sz="2000"/>
                  <a:t>中的的每项相乘，加到一个临时数组</a:t>
                </a:r>
                <a:r>
                  <a:rPr lang="en-US" altLang="zh-CN" sz="2000"/>
                  <a:t> b[] </a:t>
                </a:r>
                <a:r>
                  <a:rPr lang="zh-CN" altLang="en-US" sz="2000"/>
                  <a:t>的对应位，最后再将</a:t>
                </a:r>
                <a:r>
                  <a:rPr lang="en-US" altLang="zh-CN" sz="2000"/>
                  <a:t> b </a:t>
                </a:r>
                <a:r>
                  <a:rPr lang="zh-CN" altLang="en-US" sz="2000"/>
                  <a:t>赋给</a:t>
                </a:r>
                <a:r>
                  <a:rPr lang="en-US" altLang="zh-CN" sz="2000"/>
                  <a:t> a </a:t>
                </a:r>
                <a:r>
                  <a:rPr lang="zh-CN" altLang="en-US" sz="2000"/>
                  <a:t>即可（此处有两层循环，加上最外层循环，总共三层）。</a:t>
                </a:r>
                <a:endParaRPr lang="en-US" altLang="zh-CN" sz="2000"/>
              </a:p>
              <a:p>
                <a:pPr marL="0" indent="0">
                  <a:buNone/>
                </a:pPr>
                <a:r>
                  <a:rPr lang="en-US" altLang="zh-CN" sz="2000"/>
                  <a:t>    </a:t>
                </a:r>
                <a:r>
                  <a:rPr lang="zh-CN" altLang="en-US" sz="2000"/>
                  <a:t>最后的结果即为</a:t>
                </a:r>
                <a:r>
                  <a:rPr lang="en-US" altLang="zh-CN" sz="2000"/>
                  <a:t> a[P]</a:t>
                </a:r>
                <a:r>
                  <a:rPr lang="zh-CN" altLang="en-US" sz="2000"/>
                  <a:t>，其中</a:t>
                </a:r>
                <a:r>
                  <a:rPr lang="en-US" altLang="zh-CN" sz="2000"/>
                  <a:t> P </a:t>
                </a:r>
                <a:r>
                  <a:rPr lang="zh-CN" altLang="en-US" sz="2000"/>
                  <a:t>为可能的最大指数。</a:t>
                </a:r>
                <a:endParaRPr lang="zh-CN" altLang="en-US" sz="20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例题</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zh-CN" altLang="en-US" sz="2000"/>
                  <a:t>问题：给出</a:t>
                </a:r>
                <a:r>
                  <a:rPr lang="en-US" altLang="zh-CN" sz="2000"/>
                  <a:t> 5 </a:t>
                </a:r>
                <a:r>
                  <a:rPr lang="zh-CN" altLang="en-US" sz="2000"/>
                  <a:t>张</a:t>
                </a:r>
                <a:r>
                  <a:rPr lang="en-US" altLang="zh-CN" sz="2000"/>
                  <a:t> 1 </a:t>
                </a:r>
                <a:r>
                  <a:rPr lang="zh-CN" altLang="en-US" sz="2000"/>
                  <a:t>元，</a:t>
                </a:r>
                <a:r>
                  <a:rPr lang="en-US" altLang="zh-CN" sz="2000"/>
                  <a:t>4 </a:t>
                </a:r>
                <a:r>
                  <a:rPr lang="zh-CN" altLang="en-US" sz="2000"/>
                  <a:t>张</a:t>
                </a:r>
                <a:r>
                  <a:rPr lang="en-US" altLang="zh-CN" sz="2000"/>
                  <a:t> 2 </a:t>
                </a:r>
                <a:r>
                  <a:rPr lang="zh-CN" altLang="en-US" sz="2000"/>
                  <a:t>元，</a:t>
                </a:r>
                <a:r>
                  <a:rPr lang="en-US" altLang="zh-CN" sz="2000"/>
                  <a:t>3 </a:t>
                </a:r>
                <a:r>
                  <a:rPr lang="zh-CN" altLang="en-US" sz="2000"/>
                  <a:t>张</a:t>
                </a:r>
                <a:r>
                  <a:rPr lang="en-US" altLang="zh-CN" sz="2000"/>
                  <a:t> 5 </a:t>
                </a:r>
                <a:r>
                  <a:rPr lang="zh-CN" altLang="en-US" sz="2000"/>
                  <a:t>元的纸币，要得到</a:t>
                </a:r>
                <a:r>
                  <a:rPr lang="en-US" altLang="zh-CN" sz="2000"/>
                  <a:t> 15 </a:t>
                </a:r>
                <a:r>
                  <a:rPr lang="zh-CN" altLang="en-US" sz="2000"/>
                  <a:t>元，问有多少种组合？</a:t>
                </a:r>
                <a:endParaRPr lang="zh-CN" altLang="en-US" sz="2000"/>
              </a:p>
              <a:p>
                <a:r>
                  <a:rPr lang="zh-CN" altLang="en-US" sz="2000"/>
                  <a:t>思路：</a:t>
                </a:r>
                <a:endParaRPr lang="en-US" altLang="zh-CN" sz="2000"/>
              </a:p>
              <a:p>
                <a:pPr marL="457200" lvl="1" indent="0">
                  <a:buNone/>
                </a:pPr>
                <a:r>
                  <a:rPr lang="zh-CN" altLang="en-US" sz="2000"/>
                  <a:t>首先可以确定</a:t>
                </a:r>
                <a:r>
                  <a:rPr lang="en-US" altLang="zh-CN" sz="2000"/>
                  <a:t> k=3</a:t>
                </a:r>
                <a:r>
                  <a:rPr lang="zh-CN" altLang="en-US" sz="2000"/>
                  <a:t>，然后确定</a:t>
                </a:r>
                <a:r>
                  <a:rPr lang="en-US" altLang="zh-CN" sz="2000"/>
                  <a:t> </a:t>
                </a:r>
                <a14:m>
                  <m:oMath xmlns:m="http://schemas.openxmlformats.org/officeDocument/2006/math">
                    <m:r>
                      <a:rPr lang="en-US" altLang="zh-CN" sz="2000" i="1">
                        <a:latin typeface="Cambria Math" panose="02040503050406030204" pitchFamily="18" charset="0"/>
                        <a:cs typeface="Cambria Math" panose="02040503050406030204" pitchFamily="18" charset="0"/>
                      </a:rPr>
                      <m:t>𝑣</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2</m:t>
                    </m:r>
                  </m:oMath>
                </a14:m>
                <a:r>
                  <a:rPr lang="en-US" altLang="zh-CN" sz="2000"/>
                  <a:t> </a:t>
                </a:r>
                <a:r>
                  <a:rPr lang="zh-CN" altLang="en-US" sz="2000"/>
                  <a:t>三个数组，即：权重</a:t>
                </a:r>
                <a:r>
                  <a:rPr lang="en-US" altLang="zh-CN" sz="2000"/>
                  <a:t>v[3]={1,2,5}</a:t>
                </a:r>
                <a:r>
                  <a:rPr lang="zh-CN" altLang="en-US" sz="2000"/>
                  <a:t>，最少</a:t>
                </a:r>
                <a:r>
                  <a:rPr lang="en-US" altLang="zh-CN" sz="2000"/>
                  <a:t>n1[3]={0,0,1}</a:t>
                </a:r>
                <a:r>
                  <a:rPr lang="zh-CN" altLang="en-US" sz="2000"/>
                  <a:t>，最多</a:t>
                </a:r>
                <a:r>
                  <a:rPr lang="en-US" altLang="zh-CN" sz="2000"/>
                  <a:t>n2[3]={5,4,3}</a:t>
                </a:r>
                <a:endParaRPr lang="en-US" altLang="zh-CN" sz="2000"/>
              </a:p>
              <a:p>
                <a:pPr marL="457200" lvl="1" indent="0">
                  <a:buNone/>
                </a:pPr>
                <a:r>
                  <a:rPr lang="zh-CN" altLang="en-US" sz="2000"/>
                  <a:t>之后写出表达式，即：</a:t>
                </a:r>
                <a:endParaRPr lang="zh-CN" altLang="en-US" sz="2000"/>
              </a:p>
              <a:p>
                <a:pPr marL="457200" lvl="1" indent="0">
                  <a:buNone/>
                </a:pPr>
                <a14:m>
                  <m:oMath xmlns:m="http://schemas.openxmlformats.org/officeDocument/2006/math">
                    <m:r>
                      <a:rPr lang="zh-CN" altLang="en-US" sz="2000" i="1">
                        <a:solidFill>
                          <a:srgbClr val="000000"/>
                        </a:solidFill>
                        <a:latin typeface="Cambria Math" panose="02040503050406030204" pitchFamily="18" charset="0"/>
                      </a:rPr>
                      <m:t>(</m:t>
                    </m:r>
                    <m:r>
                      <a:rPr lang="zh-CN" altLang="en-US" sz="2000" i="1">
                        <a:solidFill>
                          <a:srgbClr val="000000"/>
                        </a:solidFill>
                        <a:latin typeface="Cambria Math" panose="02040503050406030204" pitchFamily="18" charset="0"/>
                      </a:rPr>
                      <m:t>1</m:t>
                    </m:r>
                    <m:r>
                      <a:rPr lang="zh-CN" altLang="en-US" sz="2000" i="1">
                        <a:solidFill>
                          <a:srgbClr val="000000"/>
                        </a:solidFill>
                        <a:latin typeface="Cambria Math" panose="02040503050406030204" pitchFamily="18" charset="0"/>
                      </a:rPr>
                      <m:t>+</m:t>
                    </m:r>
                    <m:r>
                      <a:rPr lang="zh-CN" altLang="en-US" sz="2000" i="1">
                        <a:solidFill>
                          <a:srgbClr val="000000"/>
                        </a:solidFill>
                        <a:latin typeface="Cambria Math" panose="02040503050406030204" pitchFamily="18" charset="0"/>
                      </a:rPr>
                      <m:t>𝑥</m:t>
                    </m:r>
                    <m:r>
                      <a:rPr lang="zh-CN" altLang="en-US" sz="2000" i="1">
                        <a:solidFill>
                          <a:srgbClr val="000000"/>
                        </a:solidFill>
                        <a:latin typeface="Cambria Math" panose="02040503050406030204" pitchFamily="18" charset="0"/>
                      </a:rPr>
                      <m:t>+</m:t>
                    </m:r>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zh-CN" altLang="en-US" sz="2000" i="1">
                            <a:solidFill>
                              <a:srgbClr val="000000"/>
                            </a:solidFill>
                            <a:latin typeface="Cambria Math" panose="02040503050406030204" pitchFamily="18" charset="0"/>
                          </a:rPr>
                          <m:t>2</m:t>
                        </m:r>
                      </m:sup>
                    </m:sSup>
                    <m:r>
                      <a:rPr lang="zh-CN" altLang="en-US" sz="2000" i="1">
                        <a:solidFill>
                          <a:srgbClr val="000000"/>
                        </a:solidFill>
                        <a:latin typeface="Cambria Math" panose="02040503050406030204" pitchFamily="18" charset="0"/>
                      </a:rPr>
                      <m:t>+</m:t>
                    </m:r>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3</m:t>
                        </m:r>
                      </m:sup>
                    </m:sSup>
                    <m:r>
                      <a:rPr lang="en-US" altLang="zh-CN" sz="2000" i="1">
                        <a:solidFill>
                          <a:srgbClr val="000000"/>
                        </a:solidFill>
                        <a:latin typeface="Cambria Math" panose="02040503050406030204" pitchFamily="18" charset="0"/>
                      </a:rPr>
                      <m:t>+</m:t>
                    </m:r>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4</m:t>
                        </m:r>
                      </m:sup>
                    </m:sSup>
                    <m:r>
                      <a:rPr lang="zh-CN" altLang="en-US" sz="2000" i="1">
                        <a:solidFill>
                          <a:srgbClr val="000000"/>
                        </a:solidFill>
                        <a:latin typeface="Cambria Math" panose="02040503050406030204" pitchFamily="18" charset="0"/>
                      </a:rPr>
                      <m:t>+</m:t>
                    </m:r>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5</m:t>
                        </m:r>
                      </m:sup>
                    </m:sSup>
                    <m:r>
                      <a:rPr lang="zh-CN" altLang="en-US" sz="2000" i="1">
                        <a:solidFill>
                          <a:srgbClr val="000000"/>
                        </a:solidFill>
                        <a:latin typeface="Cambria Math" panose="02040503050406030204" pitchFamily="18" charset="0"/>
                      </a:rPr>
                      <m:t>)(</m:t>
                    </m:r>
                    <m:r>
                      <a:rPr lang="zh-CN" altLang="en-US" sz="2000" i="1">
                        <a:solidFill>
                          <a:srgbClr val="000000"/>
                        </a:solidFill>
                        <a:latin typeface="Cambria Math" panose="02040503050406030204" pitchFamily="18" charset="0"/>
                      </a:rPr>
                      <m:t>1</m:t>
                    </m:r>
                    <m:r>
                      <a:rPr lang="zh-CN" altLang="en-US" sz="2000" i="1">
                        <a:solidFill>
                          <a:srgbClr val="000000"/>
                        </a:solidFill>
                        <a:latin typeface="Cambria Math" panose="02040503050406030204" pitchFamily="18" charset="0"/>
                      </a:rPr>
                      <m:t>+</m:t>
                    </m:r>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zh-CN" altLang="en-US" sz="2000" i="1">
                            <a:solidFill>
                              <a:srgbClr val="000000"/>
                            </a:solidFill>
                            <a:latin typeface="Cambria Math" panose="02040503050406030204" pitchFamily="18" charset="0"/>
                          </a:rPr>
                          <m:t>2</m:t>
                        </m:r>
                      </m:sup>
                    </m:sSup>
                    <m:r>
                      <a:rPr lang="zh-CN" altLang="en-US" sz="2000" i="1">
                        <a:solidFill>
                          <a:srgbClr val="000000"/>
                        </a:solidFill>
                        <a:latin typeface="Cambria Math" panose="02040503050406030204" pitchFamily="18" charset="0"/>
                      </a:rPr>
                      <m:t>+</m:t>
                    </m:r>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4</m:t>
                        </m:r>
                      </m:sup>
                    </m:sSup>
                    <m:r>
                      <a:rPr lang="en-US" altLang="zh-CN" sz="2000" i="1">
                        <a:solidFill>
                          <a:srgbClr val="000000"/>
                        </a:solidFill>
                        <a:latin typeface="Cambria Math" panose="02040503050406030204" pitchFamily="18" charset="0"/>
                      </a:rPr>
                      <m:t>+</m:t>
                    </m:r>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6</m:t>
                        </m:r>
                      </m:sup>
                    </m:sSup>
                    <m:r>
                      <a:rPr lang="zh-CN" altLang="en-US" sz="2000" i="1">
                        <a:solidFill>
                          <a:srgbClr val="000000"/>
                        </a:solidFill>
                        <a:latin typeface="Cambria Math" panose="02040503050406030204" pitchFamily="18" charset="0"/>
                      </a:rPr>
                      <m:t>+</m:t>
                    </m:r>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8</m:t>
                        </m:r>
                      </m:sup>
                    </m:sSup>
                    <m:r>
                      <a:rPr lang="en-US" altLang="zh-CN" sz="2000" i="1">
                        <a:solidFill>
                          <a:srgbClr val="000000"/>
                        </a:solidFill>
                        <a:latin typeface="Cambria Math" panose="02040503050406030204" pitchFamily="18" charset="0"/>
                      </a:rPr>
                      <m:t>+</m:t>
                    </m:r>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10</m:t>
                        </m:r>
                      </m:sup>
                    </m:sSup>
                    <m:r>
                      <a:rPr lang="zh-CN" altLang="en-US" sz="2000" i="1">
                        <a:solidFill>
                          <a:srgbClr val="000000"/>
                        </a:solidFill>
                        <a:latin typeface="Cambria Math" panose="02040503050406030204" pitchFamily="18" charset="0"/>
                      </a:rPr>
                      <m:t>)(</m:t>
                    </m:r>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5</m:t>
                        </m:r>
                      </m:sup>
                    </m:sSup>
                    <m:r>
                      <a:rPr lang="zh-CN" altLang="en-US" sz="2000" i="1">
                        <a:solidFill>
                          <a:srgbClr val="000000"/>
                        </a:solidFill>
                        <a:latin typeface="Cambria Math" panose="02040503050406030204" pitchFamily="18" charset="0"/>
                      </a:rPr>
                      <m:t>+</m:t>
                    </m:r>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10</m:t>
                        </m:r>
                      </m:sup>
                    </m:sSup>
                    <m:r>
                      <a:rPr lang="en-US" altLang="zh-CN" sz="2000" i="1">
                        <a:solidFill>
                          <a:srgbClr val="000000"/>
                        </a:solidFill>
                        <a:latin typeface="Cambria Math" panose="02040503050406030204" pitchFamily="18" charset="0"/>
                      </a:rPr>
                      <m:t>+</m:t>
                    </m:r>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15</m:t>
                        </m:r>
                      </m:sup>
                    </m:sSup>
                    <m:r>
                      <a:rPr lang="zh-CN" altLang="en-US" sz="2000" i="1">
                        <a:solidFill>
                          <a:srgbClr val="000000"/>
                        </a:solidFill>
                        <a:latin typeface="Cambria Math" panose="02040503050406030204" pitchFamily="18" charset="0"/>
                      </a:rPr>
                      <m:t>)</m:t>
                    </m:r>
                  </m:oMath>
                </a14:m>
                <a:r>
                  <a:rPr lang="zh-CN" altLang="en-US" sz="2000"/>
                  <a:t>，</a:t>
                </a:r>
                <a:endParaRPr lang="zh-CN" altLang="en-US" sz="2000"/>
              </a:p>
              <a:p>
                <a:pPr marL="457200" lvl="1" indent="0">
                  <a:buNone/>
                </a:pPr>
                <a:r>
                  <a:rPr lang="zh-CN" altLang="en-US" sz="2000"/>
                  <a:t>可以发现最大的可能指数</a:t>
                </a:r>
                <a:r>
                  <a:rPr lang="en-US" altLang="zh-CN" sz="2000"/>
                  <a:t> P=15</a:t>
                </a:r>
                <a:endParaRPr lang="en-US" altLang="zh-CN" sz="2000"/>
              </a:p>
              <a:p>
                <a:pPr marL="457200" lvl="1" indent="0">
                  <a:buNone/>
                </a:pPr>
                <a:r>
                  <a:rPr lang="zh-CN" altLang="en-US" sz="2000"/>
                  <a:t>最后套用</a:t>
                </a:r>
                <a:r>
                  <a:rPr lang="zh-CN" altLang="en-US" sz="2000"/>
                  <a:t>模板即可。</a:t>
                </a:r>
                <a:endParaRPr lang="zh-CN" altLang="en-US" sz="20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r="-111" b="6"/>
                </a:stretch>
              </a:blipFill>
            </p:spPr>
            <p:txBody>
              <a:bodyPr/>
              <a:lstStyle/>
              <a:p>
                <a:r>
                  <a:rPr lang="zh-CN" altLang="en-US">
                    <a:noFill/>
                  </a:rPr>
                  <a:t> </a:t>
                </a:r>
              </a:p>
            </p:txBody>
          </p:sp>
        </mc:Fallback>
      </mc:AlternateContent>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1292225" y="885190"/>
            <a:ext cx="8279130" cy="538861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p:cNvPicPr>
          <p:nvPr/>
        </p:nvPicPr>
        <p:blipFill>
          <a:blip r:embed="rId1">
            <a:duotone>
              <a:schemeClr val="accent1">
                <a:shade val="45000"/>
                <a:satMod val="135000"/>
              </a:schemeClr>
              <a:prstClr val="white"/>
            </a:duotone>
          </a:blip>
          <a:stretch>
            <a:fillRect/>
          </a:stretch>
        </p:blipFill>
        <p:spPr>
          <a:xfrm>
            <a:off x="-2372" y="2561021"/>
            <a:ext cx="12190013" cy="4296980"/>
          </a:xfrm>
          <a:prstGeom prst="rect">
            <a:avLst/>
          </a:prstGeom>
        </p:spPr>
      </p:pic>
      <p:sp>
        <p:nvSpPr>
          <p:cNvPr id="10" name="文本框 9"/>
          <p:cNvSpPr txBox="1"/>
          <p:nvPr/>
        </p:nvSpPr>
        <p:spPr>
          <a:xfrm>
            <a:off x="5354905" y="1845366"/>
            <a:ext cx="2743200" cy="1107440"/>
          </a:xfrm>
          <a:prstGeom prst="rect">
            <a:avLst/>
          </a:prstGeom>
          <a:noFill/>
        </p:spPr>
        <p:txBody>
          <a:bodyPr wrap="none" lIns="0" tIns="0" rIns="0" bIns="0" rtlCol="0" anchor="t">
            <a:spAutoFit/>
          </a:bodyPr>
          <a:lstStyle/>
          <a:p>
            <a:pPr algn="l"/>
            <a:r>
              <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母函数</a:t>
            </a:r>
            <a:endPar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椭圆 11"/>
          <p:cNvSpPr>
            <a:spLocks noChangeAspect="1"/>
          </p:cNvSpPr>
          <p:nvPr/>
        </p:nvSpPr>
        <p:spPr>
          <a:xfrm>
            <a:off x="5383346"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椭圆 20"/>
          <p:cNvSpPr>
            <a:spLocks noChangeAspect="1"/>
          </p:cNvSpPr>
          <p:nvPr/>
        </p:nvSpPr>
        <p:spPr>
          <a:xfrm>
            <a:off x="5786758"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椭圆 22"/>
          <p:cNvSpPr>
            <a:spLocks noChangeAspect="1"/>
          </p:cNvSpPr>
          <p:nvPr/>
        </p:nvSpPr>
        <p:spPr>
          <a:xfrm>
            <a:off x="6190170"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矩形 7"/>
          <p:cNvSpPr/>
          <p:nvPr/>
        </p:nvSpPr>
        <p:spPr>
          <a:xfrm>
            <a:off x="2788285" y="1924685"/>
            <a:ext cx="2153285" cy="1883410"/>
          </a:xfrm>
          <a:prstGeom prst="rect">
            <a:avLst/>
          </a:prstGeom>
          <a:no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矩形 8"/>
          <p:cNvSpPr/>
          <p:nvPr/>
        </p:nvSpPr>
        <p:spPr>
          <a:xfrm>
            <a:off x="2220595" y="1924685"/>
            <a:ext cx="1014730" cy="1883410"/>
          </a:xfrm>
          <a:prstGeom prst="rect">
            <a:avLst/>
          </a:prstGeom>
          <a:solidFill>
            <a:srgbClr val="144A74"/>
          </a:solid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3461350" y="2183527"/>
            <a:ext cx="1442703" cy="1477328"/>
          </a:xfrm>
          <a:prstGeom prst="rect">
            <a:avLst/>
          </a:prstGeom>
          <a:noFill/>
        </p:spPr>
        <p:txBody>
          <a:bodyPr wrap="none" lIns="0" tIns="0" rIns="0" bIns="0" rtlCol="0" anchor="t">
            <a:spAutoFit/>
          </a:bodyPr>
          <a:lstStyle/>
          <a:p>
            <a:pPr algn="l"/>
            <a:r>
              <a:rPr kumimoji="1" lang="en-US" altLang="zh-CN"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kumimoji="1" lang="zh-CN" altLang="en-US"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大致流程：</a:t>
            </a:r>
            <a:endParaRPr lang="en-US" altLang="zh-CN"/>
          </a:p>
          <a:p>
            <a:pPr marL="457200" lvl="1" indent="0">
              <a:buNone/>
            </a:pPr>
            <a:r>
              <a:rPr lang="zh-CN" altLang="en-US"/>
              <a:t>让第一个多项式和第二个多项式相乘，将结果存在</a:t>
            </a:r>
            <a:r>
              <a:rPr lang="en-US" altLang="zh-CN"/>
              <a:t>a</a:t>
            </a:r>
            <a:r>
              <a:rPr lang="zh-CN" altLang="en-US"/>
              <a:t>数组中，这样</a:t>
            </a:r>
            <a:r>
              <a:rPr lang="en-US" altLang="zh-CN">
                <a:sym typeface="+mn-ea"/>
              </a:rPr>
              <a:t>a</a:t>
            </a:r>
            <a:r>
              <a:rPr lang="zh-CN" altLang="en-US"/>
              <a:t>数组存放的就是前两个多项式相乘的结果。</a:t>
            </a:r>
            <a:endParaRPr lang="zh-CN" altLang="en-US"/>
          </a:p>
          <a:p>
            <a:pPr marL="457200" lvl="1" indent="0">
              <a:buNone/>
            </a:pPr>
            <a:r>
              <a:rPr lang="zh-CN" altLang="en-US"/>
              <a:t> </a:t>
            </a:r>
            <a:r>
              <a:rPr lang="en-US" altLang="zh-CN"/>
              <a:t>b</a:t>
            </a:r>
            <a:r>
              <a:rPr lang="zh-CN" altLang="en-US"/>
              <a:t>数组则是计算用的，每次计算都要初始化为</a:t>
            </a:r>
            <a:r>
              <a:rPr lang="en-US" altLang="zh-CN"/>
              <a:t>0</a:t>
            </a:r>
            <a:r>
              <a:rPr lang="zh-CN" altLang="en-US"/>
              <a:t>；</a:t>
            </a:r>
            <a:endParaRPr lang="zh-CN" altLang="en-US"/>
          </a:p>
          <a:p>
            <a:pPr marL="457200" lvl="1" indent="0">
              <a:buNone/>
            </a:pPr>
            <a:r>
              <a:rPr lang="zh-CN" altLang="en-US"/>
              <a:t>再让第三个多项式和</a:t>
            </a:r>
            <a:r>
              <a:rPr lang="en-US" altLang="zh-CN"/>
              <a:t>a</a:t>
            </a:r>
            <a:r>
              <a:rPr lang="zh-CN" altLang="en-US"/>
              <a:t>数组相乘，得到前三个多项式相乘的结果。</a:t>
            </a:r>
            <a:endParaRPr lang="en-US" altLang="zh-CN"/>
          </a:p>
          <a:p>
            <a:pPr marL="457200" lvl="1" indent="0">
              <a:buNone/>
            </a:pPr>
            <a:r>
              <a:rPr lang="zh-CN" altLang="en-US"/>
              <a:t>以此类推</a:t>
            </a:r>
            <a:r>
              <a:rPr lang="en-US" altLang="zh-CN"/>
              <a:t>……</a:t>
            </a:r>
            <a:endParaRPr lang="en-US" altLang="zh-CN"/>
          </a:p>
          <a:p>
            <a:pPr marL="457200" lvl="1" indent="0">
              <a:buNone/>
            </a:pPr>
            <a:r>
              <a:rPr lang="zh-CN" altLang="en-US"/>
              <a:t>最外层循环：循环变量</a:t>
            </a:r>
            <a:r>
              <a:rPr lang="en-US" altLang="zh-CN"/>
              <a:t>i</a:t>
            </a:r>
            <a:r>
              <a:rPr lang="zh-CN" altLang="en-US"/>
              <a:t>表示的是当前运算到了第</a:t>
            </a:r>
            <a:r>
              <a:rPr lang="en-US" altLang="zh-CN"/>
              <a:t>i</a:t>
            </a:r>
            <a:r>
              <a:rPr lang="zh-CN" altLang="en-US"/>
              <a:t>个多项式，因为第</a:t>
            </a:r>
            <a:r>
              <a:rPr lang="en-US" altLang="zh-CN"/>
              <a:t>0</a:t>
            </a:r>
            <a:r>
              <a:rPr lang="zh-CN" altLang="en-US"/>
              <a:t>个多项式约定为</a:t>
            </a:r>
            <a:r>
              <a:rPr lang="en-US" altLang="zh-CN"/>
              <a:t>1</a:t>
            </a:r>
            <a:r>
              <a:rPr lang="zh-CN" altLang="en-US"/>
              <a:t>。</a:t>
            </a:r>
            <a:endParaRPr lang="zh-CN" altLang="en-US"/>
          </a:p>
          <a:p>
            <a:pPr marL="457200" lvl="1" indent="0">
              <a:buNone/>
            </a:pP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通用模版</a:t>
            </a:r>
            <a:endParaRPr lang="zh-CN" altLang="en-US"/>
          </a:p>
        </p:txBody>
      </p:sp>
      <p:sp>
        <p:nvSpPr>
          <p:cNvPr id="3" name="内容占位符 2"/>
          <p:cNvSpPr>
            <a:spLocks noGrp="1"/>
          </p:cNvSpPr>
          <p:nvPr>
            <p:ph idx="1"/>
          </p:nvPr>
        </p:nvSpPr>
        <p:spPr/>
        <p:txBody>
          <a:bodyPr/>
          <a:p>
            <a:r>
              <a:rPr lang="zh-CN" altLang="en-US"/>
              <a:t>通常情况下，使用模版一即可，但如果数据规模比较大，就要使用模版二。</a:t>
            </a:r>
            <a:endParaRPr lang="zh-CN" altLang="en-US"/>
          </a:p>
          <a:p>
            <a:r>
              <a:rPr lang="en-US" altLang="zh-CN"/>
              <a:t>1</a:t>
            </a:r>
            <a:r>
              <a:rPr lang="zh-CN" altLang="en-US"/>
              <a:t>）模版一</a:t>
            </a:r>
            <a:endParaRPr lang="zh-CN" altLang="en-US"/>
          </a:p>
          <a:p>
            <a:r>
              <a:rPr lang="en-US" altLang="zh-CN"/>
              <a:t>P </a:t>
            </a:r>
            <a:r>
              <a:rPr lang="zh-CN" altLang="en-US"/>
              <a:t>是可能的最大指数。拿上述例题来说，若要求</a:t>
            </a:r>
            <a:r>
              <a:rPr lang="en-US" altLang="zh-CN"/>
              <a:t> 15 </a:t>
            </a:r>
            <a:r>
              <a:rPr lang="zh-CN" altLang="en-US"/>
              <a:t>元有多少组合，那么</a:t>
            </a:r>
            <a:r>
              <a:rPr lang="en-US" altLang="zh-CN"/>
              <a:t> P </a:t>
            </a:r>
            <a:r>
              <a:rPr lang="zh-CN" altLang="en-US"/>
              <a:t>就是</a:t>
            </a:r>
            <a:r>
              <a:rPr lang="en-US" altLang="zh-CN"/>
              <a:t> 15</a:t>
            </a:r>
            <a:r>
              <a:rPr lang="zh-CN" altLang="en-US"/>
              <a:t>，若问最小的不能拼出的数值，那么</a:t>
            </a:r>
            <a:r>
              <a:rPr lang="en-US" altLang="zh-CN"/>
              <a:t> P </a:t>
            </a:r>
            <a:r>
              <a:rPr lang="zh-CN" altLang="en-US"/>
              <a:t>就是所有钱加起来的和。</a:t>
            </a:r>
            <a:endParaRPr lang="en-US" altLang="zh-CN"/>
          </a:p>
          <a:p>
            <a:r>
              <a:rPr lang="zh-CN" altLang="en-US"/>
              <a:t>此外，如果</a:t>
            </a:r>
            <a:r>
              <a:rPr lang="en-US" altLang="zh-CN"/>
              <a:t> n2 </a:t>
            </a:r>
            <a:r>
              <a:rPr lang="zh-CN" altLang="en-US"/>
              <a:t>是无穷，那么第二层循环条件</a:t>
            </a:r>
            <a:r>
              <a:rPr lang="en-US" altLang="zh-CN"/>
              <a:t> j&lt;=n2[i] </a:t>
            </a:r>
            <a:r>
              <a:rPr lang="zh-CN" altLang="en-US"/>
              <a:t>可以去掉。</a:t>
            </a:r>
            <a:endParaRPr lang="zh-CN" altLang="en-US"/>
          </a:p>
        </p:txBody>
      </p:sp>
      <p:pic>
        <p:nvPicPr>
          <p:cNvPr id="4" name="图片 3"/>
          <p:cNvPicPr>
            <a:picLocks noChangeAspect="1"/>
          </p:cNvPicPr>
          <p:nvPr/>
        </p:nvPicPr>
        <p:blipFill>
          <a:blip r:embed="rId1"/>
          <a:stretch>
            <a:fillRect/>
          </a:stretch>
        </p:blipFill>
        <p:spPr>
          <a:xfrm>
            <a:off x="989330" y="3065780"/>
            <a:ext cx="8350885" cy="350012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69925" y="657860"/>
            <a:ext cx="10852150" cy="5683250"/>
          </a:xfrm>
        </p:spPr>
        <p:txBody>
          <a:bodyPr/>
          <a:p>
            <a:r>
              <a:rPr lang="en-US" altLang="zh-CN"/>
              <a:t>2</a:t>
            </a:r>
            <a:r>
              <a:rPr lang="zh-CN" altLang="en-US"/>
              <a:t>）模版二</a:t>
            </a:r>
            <a:endParaRPr lang="zh-CN" altLang="en-US"/>
          </a:p>
          <a:p>
            <a:r>
              <a:rPr lang="zh-CN" altLang="en-US"/>
              <a:t>用一个</a:t>
            </a:r>
            <a:r>
              <a:rPr lang="en-US" altLang="zh-CN"/>
              <a:t> last </a:t>
            </a:r>
            <a:r>
              <a:rPr lang="zh-CN" altLang="en-US"/>
              <a:t>变量记录目前最大的指数，这样只需要在</a:t>
            </a:r>
            <a:r>
              <a:rPr lang="en-US" altLang="zh-CN"/>
              <a:t> 0..last </a:t>
            </a:r>
            <a:r>
              <a:rPr lang="zh-CN" altLang="en-US"/>
              <a:t>上进行计算，从而大大提高效率。</a:t>
            </a:r>
            <a:endParaRPr lang="zh-CN" altLang="en-US"/>
          </a:p>
        </p:txBody>
      </p:sp>
      <p:pic>
        <p:nvPicPr>
          <p:cNvPr id="4" name="图片 3"/>
          <p:cNvPicPr>
            <a:picLocks noChangeAspect="1"/>
          </p:cNvPicPr>
          <p:nvPr/>
        </p:nvPicPr>
        <p:blipFill>
          <a:blip r:embed="rId1"/>
          <a:stretch>
            <a:fillRect/>
          </a:stretch>
        </p:blipFill>
        <p:spPr>
          <a:xfrm>
            <a:off x="927100" y="1708785"/>
            <a:ext cx="8474075" cy="482981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p:cNvPicPr>
          <p:nvPr/>
        </p:nvPicPr>
        <p:blipFill>
          <a:blip r:embed="rId1">
            <a:duotone>
              <a:schemeClr val="accent1">
                <a:shade val="45000"/>
                <a:satMod val="135000"/>
              </a:schemeClr>
              <a:prstClr val="white"/>
            </a:duotone>
          </a:blip>
          <a:stretch>
            <a:fillRect/>
          </a:stretch>
        </p:blipFill>
        <p:spPr>
          <a:xfrm>
            <a:off x="-2372" y="2561021"/>
            <a:ext cx="12190013" cy="4296980"/>
          </a:xfrm>
          <a:prstGeom prst="rect">
            <a:avLst/>
          </a:prstGeom>
        </p:spPr>
      </p:pic>
      <p:sp>
        <p:nvSpPr>
          <p:cNvPr id="10" name="文本框 9"/>
          <p:cNvSpPr txBox="1"/>
          <p:nvPr/>
        </p:nvSpPr>
        <p:spPr>
          <a:xfrm>
            <a:off x="5354905" y="1845366"/>
            <a:ext cx="2743200" cy="1107440"/>
          </a:xfrm>
          <a:prstGeom prst="rect">
            <a:avLst/>
          </a:prstGeom>
          <a:noFill/>
        </p:spPr>
        <p:txBody>
          <a:bodyPr wrap="none" lIns="0" tIns="0" rIns="0" bIns="0" rtlCol="0" anchor="t">
            <a:spAutoFit/>
          </a:bodyPr>
          <a:lstStyle/>
          <a:p>
            <a:pPr algn="l"/>
            <a:r>
              <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分拆数</a:t>
            </a:r>
            <a:endPar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椭圆 11"/>
          <p:cNvSpPr>
            <a:spLocks noChangeAspect="1"/>
          </p:cNvSpPr>
          <p:nvPr/>
        </p:nvSpPr>
        <p:spPr>
          <a:xfrm>
            <a:off x="5383346"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椭圆 20"/>
          <p:cNvSpPr>
            <a:spLocks noChangeAspect="1"/>
          </p:cNvSpPr>
          <p:nvPr/>
        </p:nvSpPr>
        <p:spPr>
          <a:xfrm>
            <a:off x="5786758"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椭圆 22"/>
          <p:cNvSpPr>
            <a:spLocks noChangeAspect="1"/>
          </p:cNvSpPr>
          <p:nvPr/>
        </p:nvSpPr>
        <p:spPr>
          <a:xfrm>
            <a:off x="6190170"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矩形 7"/>
          <p:cNvSpPr/>
          <p:nvPr/>
        </p:nvSpPr>
        <p:spPr>
          <a:xfrm>
            <a:off x="2788285" y="1924685"/>
            <a:ext cx="2153285" cy="1883410"/>
          </a:xfrm>
          <a:prstGeom prst="rect">
            <a:avLst/>
          </a:prstGeom>
          <a:no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矩形 8"/>
          <p:cNvSpPr/>
          <p:nvPr/>
        </p:nvSpPr>
        <p:spPr>
          <a:xfrm>
            <a:off x="2220595" y="1924685"/>
            <a:ext cx="1014730" cy="1883410"/>
          </a:xfrm>
          <a:prstGeom prst="rect">
            <a:avLst/>
          </a:prstGeom>
          <a:solidFill>
            <a:srgbClr val="144A74"/>
          </a:solid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3461350" y="2183527"/>
            <a:ext cx="1219200" cy="1477010"/>
          </a:xfrm>
          <a:prstGeom prst="rect">
            <a:avLst/>
          </a:prstGeom>
          <a:noFill/>
        </p:spPr>
        <p:txBody>
          <a:bodyPr wrap="none" lIns="0" tIns="0" rIns="0" bIns="0" rtlCol="0" anchor="t">
            <a:spAutoFit/>
          </a:bodyPr>
          <a:lstStyle/>
          <a:p>
            <a:pPr algn="l"/>
            <a:r>
              <a:rPr kumimoji="1" lang="en-US" altLang="zh-CN"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kumimoji="1" lang="zh-CN" altLang="en-US"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t>分拆</a:t>
            </a:r>
            <a:r>
              <a:t>数</a:t>
            </a:r>
          </a:p>
        </p:txBody>
      </p:sp>
      <mc:AlternateContent xmlns:mc="http://schemas.openxmlformats.org/markup-compatibility/2006">
        <mc:Choice xmlns:a14="http://schemas.microsoft.com/office/drawing/2010/main" Requires="a14">
          <p:sp>
            <p:nvSpPr>
              <p:cNvPr id="3" name="内容占位符 2"/>
              <p:cNvSpPr>
                <a:spLocks noGrp="1"/>
              </p:cNvSpPr>
              <p:nvPr>
                <p:ph idx="1"/>
                <p:custDataLst>
                  <p:tags r:id="rId1"/>
                </p:custDataLst>
              </p:nvPr>
            </p:nvSpPr>
            <p:spPr/>
            <p:txBody>
              <a:bodyPr>
                <a:normAutofit lnSpcReduction="10000"/>
              </a:bodyPr>
              <a:lstStyle/>
              <a:p>
                <a:pPr algn="l">
                  <a:buClrTx/>
                  <a:buSzTx/>
                </a:pPr>
                <a:r>
                  <a:rPr sz="2400"/>
                  <a:t> </a:t>
                </a:r>
                <a:r>
                  <a:rPr lang="zh-CN" altLang="en-US"/>
                  <a:t>分拆：将自然数</a:t>
                </a:r>
                <a:r>
                  <a:rPr lang="en-US" altLang="zh-CN"/>
                  <a:t> n </a:t>
                </a:r>
                <a:r>
                  <a:rPr lang="zh-CN" altLang="en-US"/>
                  <a:t>写成递降正整数和的表示。</a:t>
                </a:r>
                <a:endParaRPr lang="zh-CN" altLang="en-US"/>
              </a:p>
              <a:p>
                <a:pPr marL="0" indent="0" algn="l">
                  <a:buClrTx/>
                  <a:buSzTx/>
                  <a:buNone/>
                </a:pP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𝑟</m:t>
                        </m:r>
                      </m:e>
                      <m:sub>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𝑟</m:t>
                        </m:r>
                      </m:e>
                      <m:sub>
                        <m:r>
                          <a:rPr lang="en-US" altLang="zh-CN" i="1">
                            <a:latin typeface="Cambria Math" panose="02040503050406030204" pitchFamily="18" charset="0"/>
                            <a:cs typeface="Cambria Math" panose="02040503050406030204" pitchFamily="18" charset="0"/>
                          </a:rPr>
                          <m:t>2</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𝑟</m:t>
                        </m:r>
                      </m:e>
                      <m:sub>
                        <m:r>
                          <a:rPr lang="en-US" altLang="zh-CN" i="1">
                            <a:latin typeface="Cambria Math" panose="02040503050406030204" pitchFamily="18" charset="0"/>
                            <a:cs typeface="Cambria Math" panose="02040503050406030204" pitchFamily="18" charset="0"/>
                          </a:rPr>
                          <m:t>𝑘</m:t>
                        </m:r>
                      </m:sub>
                    </m:sSub>
                    <m:r>
                      <a:rPr lang="en-US" altLang="zh-CN" i="1">
                        <a:latin typeface="Cambria Math" panose="02040503050406030204" pitchFamily="18" charset="0"/>
                        <a:cs typeface="Cambria Math" panose="02040503050406030204" pitchFamily="18" charset="0"/>
                      </a:rPr>
                      <m:t>       </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𝑟</m:t>
                        </m:r>
                      </m:e>
                      <m:sub>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𝑟</m:t>
                        </m:r>
                      </m:e>
                      <m:sub>
                        <m:r>
                          <a:rPr lang="en-US" altLang="zh-CN" i="1">
                            <a:latin typeface="Cambria Math" panose="02040503050406030204" pitchFamily="18" charset="0"/>
                            <a:cs typeface="Cambria Math" panose="02040503050406030204" pitchFamily="18" charset="0"/>
                          </a:rPr>
                          <m:t>2</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𝑟</m:t>
                        </m:r>
                      </m:e>
                      <m:sub>
                        <m:r>
                          <a:rPr lang="en-US" altLang="zh-CN" i="1">
                            <a:latin typeface="Cambria Math" panose="02040503050406030204" pitchFamily="18" charset="0"/>
                            <a:cs typeface="Cambria Math" panose="02040503050406030204" pitchFamily="18" charset="0"/>
                          </a:rPr>
                          <m:t>𝑘</m:t>
                        </m:r>
                      </m:sub>
                    </m:sSub>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oMath>
                </a14:m>
                <a:endParaRPr lang="en-US" altLang="zh-CN"/>
              </a:p>
              <a:p>
                <a:pPr marL="0" indent="0" algn="l">
                  <a:buClrTx/>
                  <a:buSzTx/>
                  <a:buNone/>
                </a:pPr>
                <a:r>
                  <a:rPr lang="en-US" altLang="zh-CN"/>
                  <a:t>     </a:t>
                </a:r>
                <a:r>
                  <a:rPr lang="zh-CN" altLang="en-US"/>
                  <a:t>和式中每个正整数称为一个部分。</a:t>
                </a:r>
                <a:endParaRPr lang="en-US" altLang="zh-CN"/>
              </a:p>
              <a:p>
                <a:pPr algn="l">
                  <a:buClrTx/>
                  <a:buSzTx/>
                </a:pPr>
                <a:r>
                  <a:rPr lang="zh-CN" altLang="en-US"/>
                  <a:t>分拆数：</a:t>
                </a:r>
                <a14:m>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𝑝</m:t>
                        </m:r>
                      </m:e>
                      <m:sub>
                        <m:r>
                          <a:rPr lang="en-US" altLang="zh-CN" i="1">
                            <a:latin typeface="Cambria Math" panose="02040503050406030204" pitchFamily="18" charset="0"/>
                            <a:cs typeface="Cambria Math" panose="02040503050406030204" pitchFamily="18" charset="0"/>
                          </a:rPr>
                          <m:t>𝑛</m:t>
                        </m:r>
                      </m:sub>
                    </m:sSub>
                  </m:oMath>
                </a14:m>
                <a:r>
                  <a:rPr lang="zh-CN" altLang="en-US"/>
                  <a:t>。自然数</a:t>
                </a:r>
                <a:r>
                  <a:rPr lang="en-US" altLang="zh-CN"/>
                  <a:t> n </a:t>
                </a:r>
                <a:r>
                  <a:rPr lang="zh-CN" altLang="en-US"/>
                  <a:t>的分拆方法数。</a:t>
                </a:r>
                <a:endParaRPr lang="zh-CN" altLang="en-US"/>
              </a:p>
              <a:p>
                <a:pPr algn="l">
                  <a:buClrTx/>
                  <a:buSzTx/>
                </a:pPr>
                <a:endParaRPr lang="zh-CN" altLang="en-US"/>
              </a:p>
              <a:p>
                <a:pPr algn="l">
                  <a:buClrTx/>
                  <a:buSzTx/>
                </a:pPr>
                <a:r>
                  <a:t>例如：</a:t>
                </a:r>
                <a:r>
                  <a:rPr lang="en-US" altLang="zh-CN"/>
                  <a:t>5</a:t>
                </a:r>
                <a:r>
                  <a:rPr lang="zh-CN" altLang="en-US"/>
                  <a:t>，</a:t>
                </a:r>
                <a:r>
                  <a:rPr lang="en-US" altLang="zh-CN"/>
                  <a:t>4+1</a:t>
                </a:r>
                <a:r>
                  <a:rPr lang="zh-CN" altLang="en-US"/>
                  <a:t>，</a:t>
                </a:r>
                <a:r>
                  <a:rPr lang="en-US" altLang="zh-CN"/>
                  <a:t>3+2</a:t>
                </a:r>
                <a:r>
                  <a:rPr lang="zh-CN" altLang="en-US"/>
                  <a:t>，</a:t>
                </a:r>
                <a:r>
                  <a:rPr lang="en-US" altLang="zh-CN"/>
                  <a:t>3+1+1</a:t>
                </a:r>
                <a:r>
                  <a:rPr lang="zh-CN" altLang="en-US"/>
                  <a:t>，</a:t>
                </a:r>
                <a:r>
                  <a:rPr lang="en-US" altLang="zh-CN"/>
                  <a:t>2+2+1</a:t>
                </a:r>
                <a:r>
                  <a:rPr lang="zh-CN" altLang="en-US"/>
                  <a:t>，</a:t>
                </a:r>
                <a:r>
                  <a:rPr lang="en-US" altLang="zh-CN"/>
                  <a:t>2+1+1+1</a:t>
                </a:r>
                <a:r>
                  <a:rPr lang="zh-CN" altLang="en-US"/>
                  <a:t>，</a:t>
                </a:r>
                <a:r>
                  <a:rPr lang="en-US" altLang="zh-CN"/>
                  <a:t>1+1+1+1+1</a:t>
                </a:r>
                <a:r>
                  <a:rPr lang="zh-CN" altLang="en-US"/>
                  <a:t>是整数</a:t>
                </a:r>
                <a:r>
                  <a:rPr lang="en-US" altLang="zh-CN"/>
                  <a:t>5</a:t>
                </a:r>
                <a:r>
                  <a:rPr lang="zh-CN" altLang="en-US"/>
                  <a:t>的</a:t>
                </a:r>
                <a:r>
                  <a:rPr lang="en-US" altLang="zh-CN"/>
                  <a:t>7</a:t>
                </a:r>
                <a:r>
                  <a:rPr lang="zh-CN" altLang="en-US"/>
                  <a:t>个不同的拆分</a:t>
                </a:r>
                <a:endParaRPr lang="zh-CN" altLang="en-US"/>
              </a:p>
              <a:p>
                <a:pPr algn="l">
                  <a:buClrTx/>
                  <a:buSzTx/>
                </a:pPr>
                <a:r>
                  <a:rPr lang="en-US" altLang="zh-CN"/>
                  <a:t>   </a:t>
                </a:r>
                <a:r>
                  <a:rPr lang="zh-CN" altLang="en-US"/>
                  <a:t>自</a:t>
                </a:r>
                <a:r>
                  <a:rPr lang="en-US" altLang="zh-CN"/>
                  <a:t> 0 </a:t>
                </a:r>
                <a:r>
                  <a:rPr lang="zh-CN" altLang="en-US"/>
                  <a:t>开始的分拆数：</a:t>
                </a:r>
                <a:r>
                  <a:rPr lang="en-US" altLang="zh-CN" sz="2400" dirty="0"/>
                  <a:t>  </a:t>
                </a:r>
                <a:endParaRPr lang="zh-CN" altLang="en-US" sz="2400" dirty="0"/>
              </a:p>
            </p:txBody>
          </p:sp>
        </mc:Choice>
        <mc:Fallback>
          <p:sp>
            <p:nvSpPr>
              <p:cNvPr id="3" name="内容占位符 2"/>
              <p:cNvSpPr>
                <a:spLocks noRot="1" noChangeAspect="1" noMove="1" noResize="1" noEditPoints="1" noAdjustHandles="1" noChangeArrowheads="1" noChangeShapeType="1" noTextEdit="1"/>
              </p:cNvSpPr>
              <p:nvPr>
                <p:ph idx="1"/>
                <p:custDataLst>
                  <p:tags r:id="rId2"/>
                </p:custDataLst>
              </p:nvPr>
            </p:nvSpPr>
            <p:spPr>
              <a:blipFill rotWithShape="1">
                <a:blip r:embed="rId3"/>
                <a:stretch>
                  <a:fillRect l="-5" b="6"/>
                </a:stretch>
              </a:blipFill>
            </p:spPr>
            <p:txBody>
              <a:bodyPr/>
              <a:lstStyle/>
              <a:p>
                <a:r>
                  <a:rPr lang="zh-CN" altLang="en-US">
                    <a:noFill/>
                  </a:rPr>
                  <a:t> </a:t>
                </a:r>
              </a:p>
            </p:txBody>
          </p:sp>
        </mc:Fallback>
      </mc:AlternateContent>
      <p:pic>
        <p:nvPicPr>
          <p:cNvPr id="4" name="图片 3"/>
          <p:cNvPicPr>
            <a:picLocks noChangeAspect="1"/>
          </p:cNvPicPr>
          <p:nvPr/>
        </p:nvPicPr>
        <p:blipFill>
          <a:blip r:embed="rId4"/>
          <a:stretch>
            <a:fillRect/>
          </a:stretch>
        </p:blipFill>
        <p:spPr>
          <a:xfrm>
            <a:off x="756285" y="4319270"/>
            <a:ext cx="10890250" cy="117411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k</a:t>
            </a:r>
            <a:r>
              <a:rPr lang="zh-CN" altLang="en-US"/>
              <a:t>部分拆数</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custDataLst>
                  <p:tags r:id="rId1"/>
                </p:custDataLst>
              </p:nvPr>
            </p:nvSpPr>
            <p:spPr/>
            <p:txBody>
              <a:bodyPr>
                <a:normAutofit lnSpcReduction="10000"/>
              </a:bodyPr>
              <a:lstStyle/>
              <a:p>
                <a:pPr algn="l">
                  <a:buClrTx/>
                  <a:buSzTx/>
                </a:pPr>
                <a:r>
                  <a:rPr lang="zh-CN" altLang="en-US"/>
                  <a:t>将</a:t>
                </a:r>
                <a:r>
                  <a:rPr lang="en-US" altLang="zh-CN"/>
                  <a:t> n </a:t>
                </a:r>
                <a:r>
                  <a:rPr lang="zh-CN" altLang="en-US"/>
                  <a:t>分成恰有</a:t>
                </a:r>
                <a:r>
                  <a:rPr lang="en-US" altLang="zh-CN"/>
                  <a:t> k </a:t>
                </a:r>
                <a:r>
                  <a:rPr lang="zh-CN" altLang="en-US"/>
                  <a:t>个部分的分拆，称为</a:t>
                </a:r>
                <a:r>
                  <a:rPr lang="en-US" altLang="zh-CN"/>
                  <a:t> k </a:t>
                </a:r>
                <a:r>
                  <a:rPr lang="zh-CN" altLang="en-US"/>
                  <a:t>部分拆数，记作</a:t>
                </a:r>
                <a:r>
                  <a:rPr lang="en-US" altLang="zh-CN"/>
                  <a:t> p(n,k)</a:t>
                </a:r>
                <a:r>
                  <a:rPr lang="zh-CN" altLang="en-US"/>
                  <a:t>。</a:t>
                </a:r>
                <a:endParaRPr lang="en-US" altLang="zh-CN"/>
              </a:p>
              <a:p>
                <a:pPr algn="l">
                  <a:buClrTx/>
                  <a:buSzTx/>
                </a:pPr>
                <a:r>
                  <a:rPr lang="zh-CN" altLang="en-US"/>
                  <a:t>显然，</a:t>
                </a:r>
                <a:r>
                  <a:rPr lang="en-US" altLang="zh-CN"/>
                  <a:t>k </a:t>
                </a:r>
                <a:r>
                  <a:rPr lang="zh-CN" altLang="en-US"/>
                  <a:t>部分拆数</a:t>
                </a:r>
                <a:r>
                  <a:rPr lang="en-US" altLang="zh-CN"/>
                  <a:t> p(n,k) </a:t>
                </a:r>
                <a:r>
                  <a:rPr lang="zh-CN" altLang="en-US"/>
                  <a:t>同时也是下面方程的解数：</a:t>
                </a:r>
                <a:endParaRPr lang="zh-CN" altLang="en-US"/>
              </a:p>
              <a:p>
                <a:pPr marL="0" indent="0" algn="l">
                  <a:buClrTx/>
                  <a:buSzTx/>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𝑦</m:t>
                          </m:r>
                        </m:e>
                        <m:sub>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𝑦</m:t>
                          </m:r>
                        </m:e>
                        <m:sub>
                          <m:r>
                            <a:rPr lang="en-US" altLang="zh-CN" i="1">
                              <a:latin typeface="Cambria Math" panose="02040503050406030204" pitchFamily="18" charset="0"/>
                              <a:cs typeface="Cambria Math" panose="02040503050406030204" pitchFamily="18" charset="0"/>
                            </a:rPr>
                            <m:t>2</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𝑦</m:t>
                          </m:r>
                        </m:e>
                        <m:sub>
                          <m:r>
                            <a:rPr lang="en-US" altLang="zh-CN" i="1">
                              <a:latin typeface="Cambria Math" panose="02040503050406030204" pitchFamily="18" charset="0"/>
                              <a:cs typeface="Cambria Math" panose="02040503050406030204" pitchFamily="18" charset="0"/>
                            </a:rPr>
                            <m:t>𝑘</m:t>
                          </m:r>
                        </m:sub>
                      </m:sSub>
                      <m:r>
                        <a:rPr lang="en-US" altLang="zh-CN" i="1">
                          <a:latin typeface="Cambria Math" panose="02040503050406030204" pitchFamily="18" charset="0"/>
                          <a:cs typeface="Cambria Math" panose="02040503050406030204" pitchFamily="18" charset="0"/>
                        </a:rPr>
                        <m:t>       </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𝑦</m:t>
                          </m:r>
                        </m:e>
                        <m:sub>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𝑦</m:t>
                          </m:r>
                        </m:e>
                        <m:sub>
                          <m:r>
                            <a:rPr lang="en-US" altLang="zh-CN" i="1">
                              <a:latin typeface="Cambria Math" panose="02040503050406030204" pitchFamily="18" charset="0"/>
                              <a:cs typeface="Cambria Math" panose="02040503050406030204" pitchFamily="18" charset="0"/>
                            </a:rPr>
                            <m:t>2</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𝑦</m:t>
                          </m:r>
                        </m:e>
                        <m:sub>
                          <m:r>
                            <a:rPr lang="en-US" altLang="zh-CN" i="1">
                              <a:latin typeface="Cambria Math" panose="02040503050406030204" pitchFamily="18" charset="0"/>
                              <a:cs typeface="Cambria Math" panose="02040503050406030204" pitchFamily="18" charset="0"/>
                            </a:rPr>
                            <m:t>𝑘</m:t>
                          </m:r>
                        </m:sub>
                      </m:sSub>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oMath>
                  </m:oMathPara>
                </a14:m>
                <a:endParaRPr lang="en-US" altLang="zh-CN"/>
              </a:p>
              <a:p>
                <a:pPr algn="l">
                  <a:buClrTx/>
                  <a:buSzTx/>
                </a:pPr>
                <a:r>
                  <a:rPr lang="zh-CN" altLang="en-US"/>
                  <a:t>如果这个方程里面恰有</a:t>
                </a:r>
                <a:r>
                  <a:rPr lang="en-US" altLang="zh-CN"/>
                  <a:t> j </a:t>
                </a:r>
                <a:r>
                  <a:rPr lang="zh-CN" altLang="en-US"/>
                  <a:t>个部分非</a:t>
                </a:r>
                <a:r>
                  <a:rPr lang="en-US" altLang="zh-CN"/>
                  <a:t> 0</a:t>
                </a:r>
                <a:r>
                  <a:rPr lang="zh-CN" altLang="en-US"/>
                  <a:t>，则恰有</a:t>
                </a:r>
                <a:r>
                  <a:rPr lang="en-US" altLang="zh-CN"/>
                  <a:t> p(n-k,j) </a:t>
                </a:r>
                <a:r>
                  <a:rPr lang="zh-CN" altLang="en-US"/>
                  <a:t>个解。因此有和式：</a:t>
                </a:r>
                <a:endParaRPr lang="en-US" altLang="zh-CN"/>
              </a:p>
              <a:p>
                <a:pPr marL="0" indent="0" algn="l">
                  <a:buClrTx/>
                  <a:buSzTx/>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rPr>
                        <m:t>𝑝</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𝑗</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𝑘</m:t>
                          </m:r>
                        </m:sup>
                        <m:e>
                          <m:r>
                            <a:rPr lang="en-US" altLang="zh-CN" i="1">
                              <a:latin typeface="Cambria Math" panose="02040503050406030204" pitchFamily="18" charset="0"/>
                              <a:cs typeface="Cambria Math" panose="02040503050406030204" pitchFamily="18" charset="0"/>
                            </a:rPr>
                            <m:t>𝑝</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𝑗</m:t>
                          </m:r>
                          <m:r>
                            <a:rPr lang="en-US" altLang="zh-CN" i="1">
                              <a:latin typeface="Cambria Math" panose="02040503050406030204" pitchFamily="18" charset="0"/>
                              <a:cs typeface="Cambria Math" panose="02040503050406030204" pitchFamily="18" charset="0"/>
                            </a:rPr>
                            <m:t>)</m:t>
                          </m:r>
                        </m:e>
                      </m:nary>
                    </m:oMath>
                  </m:oMathPara>
                </a14:m>
                <a:endParaRPr lang="en-US" altLang="zh-CN" i="1">
                  <a:latin typeface="Cambria Math" panose="02040503050406030204" pitchFamily="18" charset="0"/>
                  <a:cs typeface="Cambria Math" panose="02040503050406030204" pitchFamily="18" charset="0"/>
                </a:endParaRPr>
              </a:p>
              <a:p>
                <a:pPr algn="l">
                  <a:buClrTx/>
                  <a:buSzTx/>
                </a:pPr>
                <a:r>
                  <a:rPr lang="zh-CN" altLang="en-US"/>
                  <a:t>相邻两个和式作差，得：</a:t>
                </a:r>
                <a:endParaRPr lang="zh-CN" altLang="en-US"/>
              </a:p>
              <a:p>
                <a:pPr marL="0" indent="0" algn="l">
                  <a:buClrTx/>
                  <a:buSzTx/>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rPr>
                        <m:t>𝑝</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𝑝</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𝑝</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oMath>
                  </m:oMathPara>
                </a14:m>
                <a:endParaRPr lang="zh-CN" altLang="en-US"/>
              </a:p>
              <a:p>
                <a:pPr marL="0" indent="0" algn="l">
                  <a:buClrTx/>
                  <a:buSzTx/>
                  <a:buNone/>
                </a:pPr>
                <a:endParaRPr sz="2400" dirty="0"/>
              </a:p>
            </p:txBody>
          </p:sp>
        </mc:Choice>
        <mc:Fallback>
          <p:sp>
            <p:nvSpPr>
              <p:cNvPr id="3" name="内容占位符 2"/>
              <p:cNvSpPr>
                <a:spLocks noRot="1" noChangeAspect="1" noMove="1" noResize="1" noEditPoints="1" noAdjustHandles="1" noChangeArrowheads="1" noChangeShapeType="1" noTextEdit="1"/>
              </p:cNvSpPr>
              <p:nvPr>
                <p:ph idx="1"/>
                <p:custDataLst>
                  <p:tags r:id="rId2"/>
                </p:custDataLst>
              </p:nvPr>
            </p:nvSpPr>
            <p:spPr>
              <a:blipFill rotWithShape="1">
                <a:blip r:embed="rId3"/>
                <a:stretch>
                  <a:fillRect l="-5" b="6"/>
                </a:stretch>
              </a:blipFill>
            </p:spPr>
            <p:txBody>
              <a:bodyPr/>
              <a:lstStyle/>
              <a:p>
                <a:r>
                  <a:rPr lang="zh-CN" altLang="en-US">
                    <a:noFill/>
                  </a:rPr>
                  <a:t> </a:t>
                </a:r>
              </a:p>
            </p:txBody>
          </p:sp>
        </mc:Fallback>
      </mc:AlternateContent>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669925" y="952500"/>
            <a:ext cx="10852150" cy="587375"/>
          </a:xfrm>
        </p:spPr>
        <p:txBody>
          <a:bodyPr/>
          <a:p>
            <a:r>
              <a:rPr lang="zh-CN" altLang="en-US"/>
              <a:t>如果列出表格，每个格里的数，等于左上方的数，加上该格向上方数，所在列数个格子中的数。</a:t>
            </a:r>
            <a:endParaRPr lang="zh-CN" altLang="en-US"/>
          </a:p>
        </p:txBody>
      </p:sp>
      <p:pic>
        <p:nvPicPr>
          <p:cNvPr id="4" name="图片 3"/>
          <p:cNvPicPr>
            <a:picLocks noChangeAspect="1"/>
          </p:cNvPicPr>
          <p:nvPr/>
        </p:nvPicPr>
        <p:blipFill>
          <a:blip r:embed="rId1"/>
          <a:stretch>
            <a:fillRect/>
          </a:stretch>
        </p:blipFill>
        <p:spPr>
          <a:xfrm>
            <a:off x="924560" y="1393825"/>
            <a:ext cx="10777220" cy="529971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例题</a:t>
            </a:r>
            <a:endParaRPr lang="zh-CN" altLang="en-US"/>
          </a:p>
        </p:txBody>
      </p:sp>
      <p:sp>
        <p:nvSpPr>
          <p:cNvPr id="3" name="内容占位符 2"/>
          <p:cNvSpPr>
            <a:spLocks noGrp="1"/>
          </p:cNvSpPr>
          <p:nvPr>
            <p:ph idx="1"/>
          </p:nvPr>
        </p:nvSpPr>
        <p:spPr/>
        <p:txBody>
          <a:bodyPr/>
          <a:p>
            <a:r>
              <a:rPr lang="zh-CN" altLang="en-US"/>
              <a:t>计算</a:t>
            </a:r>
            <a:r>
              <a:rPr lang="en-US" altLang="zh-CN"/>
              <a:t> k </a:t>
            </a:r>
            <a:r>
              <a:rPr lang="zh-CN" altLang="en-US"/>
              <a:t>部分拆数</a:t>
            </a:r>
            <a:endParaRPr lang="zh-CN" altLang="en-US"/>
          </a:p>
          <a:p>
            <a:pPr marL="0" indent="0">
              <a:buNone/>
            </a:pPr>
            <a:r>
              <a:rPr lang="en-US" altLang="zh-CN"/>
              <a:t>   </a:t>
            </a:r>
            <a:r>
              <a:rPr lang="zh-CN" altLang="en-US"/>
              <a:t>计算</a:t>
            </a:r>
            <a:r>
              <a:rPr lang="en-US" altLang="zh-CN"/>
              <a:t> k </a:t>
            </a:r>
            <a:r>
              <a:rPr lang="zh-CN" altLang="en-US"/>
              <a:t>部分拆数</a:t>
            </a:r>
            <a:r>
              <a:rPr lang="en-US" altLang="zh-CN"/>
              <a:t> p(n,k)</a:t>
            </a:r>
            <a:r>
              <a:rPr lang="zh-CN" altLang="en-US"/>
              <a:t>。多组输入，其中</a:t>
            </a:r>
            <a:r>
              <a:rPr lang="en-US" altLang="zh-CN"/>
              <a:t> n </a:t>
            </a:r>
            <a:r>
              <a:rPr lang="zh-CN" altLang="en-US"/>
              <a:t>上界为</a:t>
            </a:r>
            <a:r>
              <a:rPr lang="en-US" altLang="zh-CN"/>
              <a:t> 10000</a:t>
            </a:r>
            <a:r>
              <a:rPr lang="zh-CN" altLang="en-US"/>
              <a:t>，</a:t>
            </a:r>
            <a:r>
              <a:rPr lang="en-US" altLang="zh-CN"/>
              <a:t>k </a:t>
            </a:r>
            <a:r>
              <a:rPr lang="zh-CN" altLang="en-US"/>
              <a:t>上界为</a:t>
            </a:r>
            <a:r>
              <a:rPr lang="en-US" altLang="zh-CN"/>
              <a:t> 1000</a:t>
            </a:r>
            <a:r>
              <a:rPr lang="zh-CN" altLang="en-US"/>
              <a:t>，对</a:t>
            </a:r>
            <a:r>
              <a:rPr lang="en-US" altLang="zh-CN"/>
              <a:t> 1000007 </a:t>
            </a:r>
            <a:r>
              <a:rPr lang="zh-CN" altLang="en-US"/>
              <a:t>取模。</a:t>
            </a:r>
            <a:endParaRPr lang="en-US" altLang="zh-CN"/>
          </a:p>
          <a:p>
            <a:r>
              <a:rPr lang="zh-CN" altLang="en-US"/>
              <a:t>观察表格与递推式，按列更新对于存储更有利。不难写出程序：</a:t>
            </a:r>
            <a:endParaRPr lang="zh-CN" altLang="en-US"/>
          </a:p>
        </p:txBody>
      </p:sp>
      <p:pic>
        <p:nvPicPr>
          <p:cNvPr id="4" name="图片 3"/>
          <p:cNvPicPr>
            <a:picLocks noChangeAspect="1"/>
          </p:cNvPicPr>
          <p:nvPr/>
        </p:nvPicPr>
        <p:blipFill>
          <a:blip r:embed="rId1"/>
          <a:stretch>
            <a:fillRect/>
          </a:stretch>
        </p:blipFill>
        <p:spPr>
          <a:xfrm>
            <a:off x="1017270" y="2333625"/>
            <a:ext cx="5218430" cy="439102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生成函数</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zh-CN" altLang="en-US"/>
                  <a:t>由等比数列求和公式，有：</a:t>
                </a:r>
                <a:endParaRPr lang="zh-CN" altLang="en-US"/>
              </a:p>
              <a:p>
                <a:pPr marL="0" indent="0">
                  <a:buNone/>
                </a:pPr>
                <a14:m>
                  <m:oMathPara xmlns:m="http://schemas.openxmlformats.org/officeDocument/2006/math">
                    <m:oMathParaPr>
                      <m:jc m:val="centerGroup"/>
                    </m:oMathParaPr>
                    <m:oMath xmlns:m="http://schemas.openxmlformats.org/officeDocument/2006/math">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1</m:t>
                          </m:r>
                        </m:num>
                        <m:den>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𝑘</m:t>
                              </m:r>
                            </m:sup>
                          </m:sSup>
                        </m:den>
                      </m:f>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𝑘</m:t>
                          </m:r>
                        </m:sup>
                      </m:sSup>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2</m:t>
                          </m:r>
                          <m:r>
                            <a:rPr lang="en-US" altLang="zh-CN" i="1">
                              <a:latin typeface="Cambria Math" panose="02040503050406030204" pitchFamily="18" charset="0"/>
                              <a:cs typeface="Cambria Math" panose="02040503050406030204" pitchFamily="18" charset="0"/>
                            </a:rPr>
                            <m:t>𝑘</m:t>
                          </m:r>
                        </m:sup>
                      </m:sSup>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3</m:t>
                          </m:r>
                          <m:r>
                            <a:rPr lang="en-US" altLang="zh-CN" i="1">
                              <a:latin typeface="Cambria Math" panose="02040503050406030204" pitchFamily="18" charset="0"/>
                              <a:cs typeface="Cambria Math" panose="02040503050406030204" pitchFamily="18" charset="0"/>
                            </a:rPr>
                            <m:t>𝑘</m:t>
                          </m:r>
                        </m:sup>
                      </m:sSup>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m:t>
                      </m:r>
                    </m:oMath>
                  </m:oMathPara>
                </a14:m>
                <a:endParaRPr lang="en-US" altLang="zh-CN" i="1">
                  <a:latin typeface="Cambria Math" panose="02040503050406030204" pitchFamily="18" charset="0"/>
                  <a:cs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𝑝</m:t>
                          </m:r>
                        </m:e>
                        <m:sub>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𝑝</m:t>
                          </m:r>
                        </m:e>
                        <m:sub>
                          <m:r>
                            <a:rPr lang="en-US" altLang="zh-CN" i="1">
                              <a:latin typeface="Cambria Math" panose="02040503050406030204" pitchFamily="18" charset="0"/>
                              <a:cs typeface="Cambria Math" panose="02040503050406030204" pitchFamily="18" charset="0"/>
                            </a:rPr>
                            <m:t>2</m:t>
                          </m:r>
                        </m:sub>
                      </m:sSub>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2</m:t>
                          </m:r>
                        </m:sup>
                      </m:sSup>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𝑝</m:t>
                          </m:r>
                        </m:e>
                        <m:sub>
                          <m:r>
                            <a:rPr lang="en-US" altLang="zh-CN" i="1">
                              <a:latin typeface="Cambria Math" panose="02040503050406030204" pitchFamily="18" charset="0"/>
                              <a:cs typeface="Cambria Math" panose="02040503050406030204" pitchFamily="18" charset="0"/>
                            </a:rPr>
                            <m:t>3</m:t>
                          </m:r>
                        </m:sub>
                      </m:sSub>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3</m:t>
                          </m:r>
                        </m:sup>
                      </m:sSup>
                      <m:r>
                        <a:rPr lang="en-US" altLang="zh-CN" i="1">
                          <a:latin typeface="Cambria Math" panose="02040503050406030204" pitchFamily="18" charset="0"/>
                          <a:cs typeface="Cambria Math" panose="02040503050406030204" pitchFamily="18" charset="0"/>
                        </a:rPr>
                        <m:t>+⋯=</m:t>
                      </m:r>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1</m:t>
                          </m:r>
                        </m:num>
                        <m:den>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den>
                      </m:f>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1</m:t>
                          </m:r>
                        </m:num>
                        <m:den>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2</m:t>
                              </m:r>
                            </m:sup>
                          </m:sSup>
                        </m:den>
                      </m:f>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1</m:t>
                          </m:r>
                        </m:num>
                        <m:den>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3</m:t>
                              </m:r>
                            </m:sup>
                          </m:sSup>
                        </m:den>
                      </m:f>
                      <m:r>
                        <a:rPr lang="en-US" altLang="zh-CN" i="1">
                          <a:latin typeface="Cambria Math" panose="02040503050406030204" pitchFamily="18" charset="0"/>
                          <a:cs typeface="Cambria Math" panose="02040503050406030204" pitchFamily="18" charset="0"/>
                        </a:rPr>
                        <m:t>⋯</m:t>
                      </m:r>
                    </m:oMath>
                  </m:oMathPara>
                </a14:m>
                <a:endParaRPr lang="zh-CN" altLang="en-US"/>
              </a:p>
              <a:p>
                <a:r>
                  <a:rPr lang="zh-CN" altLang="en-US"/>
                  <a:t>对于</a:t>
                </a:r>
                <a:r>
                  <a:rPr lang="en-US" altLang="zh-CN"/>
                  <a:t> k </a:t>
                </a:r>
                <a:r>
                  <a:rPr lang="zh-CN" altLang="en-US"/>
                  <a:t>部分拆数，生成函数稍微复杂。具体写出如下：</a:t>
                </a:r>
                <a:endParaRPr lang="zh-CN" altLang="en-US"/>
              </a:p>
              <a:p>
                <a:pPr marL="0" indent="0">
                  <a:buNone/>
                </a:pPr>
                <a14:m>
                  <m:oMathPara xmlns:m="http://schemas.openxmlformats.org/officeDocument/2006/math">
                    <m:oMathParaPr>
                      <m:jc m:val="centerGroup"/>
                    </m:oMathParaPr>
                    <m:oMath xmlns:m="http://schemas.openxmlformats.org/officeDocument/2006/math">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m:t>
                          </m:r>
                        </m:sup>
                        <m:e>
                          <m:r>
                            <a:rPr lang="en-US" altLang="zh-CN" i="1">
                              <a:latin typeface="Cambria Math" panose="02040503050406030204" pitchFamily="18" charset="0"/>
                              <a:cs typeface="Cambria Math" panose="02040503050406030204" pitchFamily="18" charset="0"/>
                            </a:rPr>
                            <m:t>𝑝</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𝑛</m:t>
                              </m:r>
                            </m:sup>
                          </m:sSup>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𝑦</m:t>
                              </m:r>
                            </m:e>
                            <m:sup>
                              <m:r>
                                <a:rPr lang="en-US" altLang="zh-CN" i="1">
                                  <a:latin typeface="Cambria Math" panose="02040503050406030204" pitchFamily="18" charset="0"/>
                                  <a:cs typeface="Cambria Math" panose="02040503050406030204" pitchFamily="18" charset="0"/>
                                </a:rPr>
                                <m:t>𝑘</m:t>
                              </m:r>
                            </m:sup>
                          </m:sSup>
                        </m:e>
                      </m:nary>
                      <m:r>
                        <a:rPr lang="en-US" altLang="zh-CN" i="1">
                          <a:latin typeface="Cambria Math" panose="02040503050406030204" pitchFamily="18" charset="0"/>
                          <a:cs typeface="Cambria Math" panose="02040503050406030204" pitchFamily="18" charset="0"/>
                        </a:rPr>
                        <m:t>=</m:t>
                      </m:r>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1</m:t>
                          </m:r>
                        </m:num>
                        <m:den>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𝑥𝑦</m:t>
                          </m:r>
                        </m:den>
                      </m:f>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1</m:t>
                          </m:r>
                        </m:num>
                        <m:den>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2</m:t>
                              </m:r>
                            </m:sup>
                          </m:sSup>
                          <m:r>
                            <a:rPr lang="en-US" altLang="zh-CN" i="1">
                              <a:latin typeface="Cambria Math" panose="02040503050406030204" pitchFamily="18" charset="0"/>
                              <a:cs typeface="Cambria Math" panose="02040503050406030204" pitchFamily="18" charset="0"/>
                            </a:rPr>
                            <m:t>𝑦</m:t>
                          </m:r>
                        </m:den>
                      </m:f>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1</m:t>
                          </m:r>
                        </m:num>
                        <m:den>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3</m:t>
                              </m:r>
                            </m:sup>
                          </m:sSup>
                          <m:r>
                            <a:rPr lang="en-US" altLang="zh-CN" i="1">
                              <a:latin typeface="Cambria Math" panose="02040503050406030204" pitchFamily="18" charset="0"/>
                              <a:cs typeface="Cambria Math" panose="02040503050406030204" pitchFamily="18" charset="0"/>
                            </a:rPr>
                            <m:t>𝑦</m:t>
                          </m:r>
                        </m:den>
                      </m:f>
                      <m:r>
                        <a:rPr lang="en-US" altLang="zh-CN" i="1">
                          <a:latin typeface="Cambria Math" panose="02040503050406030204" pitchFamily="18" charset="0"/>
                          <a:cs typeface="Cambria Math" panose="02040503050406030204" pitchFamily="18" charset="0"/>
                        </a:rPr>
                        <m:t>⋯</m:t>
                      </m:r>
                    </m:oMath>
                  </m:oMathPara>
                </a14:m>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Ferrers </a:t>
            </a:r>
            <a:r>
              <a:rPr lang="zh-CN" altLang="en-US"/>
              <a:t>图</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lnSpcReduction="10000"/>
              </a:bodyPr>
              <a:p>
                <a:r>
                  <a:rPr lang="en-US" altLang="zh-CN"/>
                  <a:t>Ferrers </a:t>
                </a:r>
                <a:r>
                  <a:rPr lang="zh-CN" altLang="en-US"/>
                  <a:t>图：将分拆的每个部分用点组成的行表示。每行点的个数为这个部分的大小。</a:t>
                </a:r>
                <a:endParaRPr lang="en-US" altLang="zh-CN"/>
              </a:p>
              <a:p>
                <a:pPr marL="0" indent="0">
                  <a:buNone/>
                </a:pPr>
                <a:r>
                  <a:rPr lang="en-US" altLang="zh-CN"/>
                  <a:t>   </a:t>
                </a:r>
                <a:r>
                  <a:rPr lang="zh-CN" altLang="en-US"/>
                  <a:t>根据分拆的定义，</a:t>
                </a:r>
                <a:r>
                  <a:rPr lang="en-US" altLang="zh-CN"/>
                  <a:t>Ferrers </a:t>
                </a:r>
                <a:r>
                  <a:rPr lang="zh-CN" altLang="en-US"/>
                  <a:t>图中不同的行按照递减的次序排放。最长行在最上面。</a:t>
                </a:r>
                <a:endParaRPr lang="en-US" altLang="zh-CN"/>
              </a:p>
              <a:p>
                <a:pPr marL="0" indent="0">
                  <a:buNone/>
                </a:pPr>
                <a:r>
                  <a:rPr lang="en-US" altLang="zh-CN"/>
                  <a:t>   </a:t>
                </a:r>
                <a:r>
                  <a:rPr lang="zh-CN" altLang="en-US"/>
                  <a:t>例如：分拆</a:t>
                </a:r>
                <a:r>
                  <a:rPr lang="en-US" altLang="zh-CN"/>
                  <a:t> 12=5+4+2+1 </a:t>
                </a:r>
                <a:r>
                  <a:rPr lang="zh-CN" altLang="en-US"/>
                  <a:t>的</a:t>
                </a:r>
                <a:r>
                  <a:rPr lang="en-US" altLang="zh-CN"/>
                  <a:t> Ferrers </a:t>
                </a:r>
                <a:r>
                  <a:rPr lang="zh-CN" altLang="en-US"/>
                  <a:t>图。</a:t>
                </a: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r>
                  <a:rPr lang="zh-CN" altLang="en-US"/>
                  <a:t>将一个</a:t>
                </a:r>
                <a:r>
                  <a:rPr lang="en-US" altLang="zh-CN"/>
                  <a:t> Ferrers </a:t>
                </a:r>
                <a:r>
                  <a:rPr lang="zh-CN" altLang="en-US"/>
                  <a:t>图沿着对角线翻转，得到的新</a:t>
                </a:r>
                <a:r>
                  <a:rPr lang="en-US" altLang="zh-CN"/>
                  <a:t> Ferrers </a:t>
                </a:r>
                <a:r>
                  <a:rPr lang="zh-CN" altLang="en-US"/>
                  <a:t>图称为原图的共轭，新分拆称为原分拆的共轭。显然，共轭是对称的关系。</a:t>
                </a:r>
                <a:endParaRPr lang="en-US" altLang="zh-CN"/>
              </a:p>
              <a:p>
                <a:pPr marL="0" indent="0">
                  <a:buNone/>
                </a:pPr>
                <a:r>
                  <a:rPr lang="zh-CN" altLang="en-US"/>
                  <a:t>例如上述分拆</a:t>
                </a:r>
                <a:r>
                  <a:rPr lang="en-US" altLang="zh-CN"/>
                  <a:t> 12=5+4+2+1 </a:t>
                </a:r>
                <a:r>
                  <a:rPr lang="zh-CN" altLang="en-US"/>
                  <a:t>的共轭是分拆</a:t>
                </a:r>
                <a:r>
                  <a:rPr lang="en-US" altLang="zh-CN"/>
                  <a:t> 12=4+3+2+2+1</a:t>
                </a:r>
                <a:r>
                  <a:rPr lang="zh-CN" altLang="en-US"/>
                  <a:t>。</a:t>
                </a:r>
                <a:endParaRPr lang="en-US" altLang="zh-CN"/>
              </a:p>
              <a:p>
                <a:pPr marL="0" indent="0">
                  <a:buNone/>
                </a:pPr>
                <a:r>
                  <a:rPr lang="zh-CN" altLang="en-US"/>
                  <a:t>最大</a:t>
                </a:r>
                <a:r>
                  <a:rPr lang="en-US" altLang="zh-CN"/>
                  <a:t> k </a:t>
                </a:r>
                <a:r>
                  <a:rPr lang="zh-CN" altLang="en-US"/>
                  <a:t>分拆数：</a:t>
                </a:r>
                <a:r>
                  <a:rPr lang="en-US" altLang="zh-CN"/>
                  <a:t> </a:t>
                </a:r>
                <a:r>
                  <a:rPr lang="zh-CN" altLang="en-US"/>
                  <a:t>自然数</a:t>
                </a:r>
                <a:r>
                  <a:rPr lang="en-US" altLang="zh-CN"/>
                  <a:t> n </a:t>
                </a:r>
                <a:r>
                  <a:rPr lang="zh-CN" altLang="en-US"/>
                  <a:t>的最大部分为</a:t>
                </a:r>
                <a:r>
                  <a:rPr lang="en-US" altLang="zh-CN"/>
                  <a:t> k </a:t>
                </a:r>
                <a:r>
                  <a:rPr lang="zh-CN" altLang="en-US"/>
                  <a:t>的分拆个数。</a:t>
                </a:r>
                <a:endParaRPr lang="en-US" altLang="zh-CN"/>
              </a:p>
              <a:p>
                <a:pPr marL="0" indent="0">
                  <a:buNone/>
                </a:pPr>
                <a:r>
                  <a:rPr lang="zh-CN" altLang="en-US"/>
                  <a:t>根据共轭的定义，有显然结论：</a:t>
                </a:r>
                <a:endParaRPr lang="en-US" altLang="zh-CN"/>
              </a:p>
              <a:p>
                <a:pPr marL="0" indent="0">
                  <a:buNone/>
                </a:pPr>
                <a:r>
                  <a:rPr lang="en-US" altLang="zh-CN"/>
                  <a:t>   </a:t>
                </a:r>
                <a:r>
                  <a:rPr lang="zh-CN" altLang="en-US"/>
                  <a:t>最大</a:t>
                </a:r>
                <a:r>
                  <a:rPr lang="en-US" altLang="zh-CN"/>
                  <a:t> k </a:t>
                </a:r>
                <a:r>
                  <a:rPr lang="zh-CN" altLang="en-US"/>
                  <a:t>分拆数与</a:t>
                </a:r>
                <a:r>
                  <a:rPr lang="en-US" altLang="zh-CN"/>
                  <a:t> k </a:t>
                </a:r>
                <a:r>
                  <a:rPr lang="zh-CN" altLang="en-US"/>
                  <a:t>部分拆数相同，均为</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𝑝</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oMath>
                </a14:m>
                <a:r>
                  <a:rPr lang="zh-CN" altLang="en-US"/>
                  <a:t>。</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r="-64" b="6"/>
                </a:stretch>
              </a:blipFill>
            </p:spPr>
            <p:txBody>
              <a:bodyPr/>
              <a:lstStyle/>
              <a:p>
                <a:r>
                  <a:rPr lang="zh-CN" altLang="en-US">
                    <a:noFill/>
                  </a:rPr>
                  <a:t> </a:t>
                </a:r>
              </a:p>
            </p:txBody>
          </p:sp>
        </mc:Fallback>
      </mc:AlternateContent>
      <p:pic>
        <p:nvPicPr>
          <p:cNvPr id="4" name="图片 3"/>
          <p:cNvPicPr>
            <a:picLocks noChangeAspect="1"/>
          </p:cNvPicPr>
          <p:nvPr/>
        </p:nvPicPr>
        <p:blipFill>
          <a:blip r:embed="rId2"/>
          <a:stretch>
            <a:fillRect/>
          </a:stretch>
        </p:blipFill>
        <p:spPr>
          <a:xfrm>
            <a:off x="2392680" y="2221230"/>
            <a:ext cx="2579370" cy="164782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母函数的引入</a:t>
            </a:r>
            <a:endParaRPr lang="zh-CN" altLang="en-US" dirty="0"/>
          </a:p>
        </p:txBody>
      </p:sp>
      <p:sp>
        <p:nvSpPr>
          <p:cNvPr id="3" name="内容占位符 2"/>
          <p:cNvSpPr>
            <a:spLocks noGrp="1"/>
          </p:cNvSpPr>
          <p:nvPr>
            <p:ph idx="1"/>
          </p:nvPr>
        </p:nvSpPr>
        <p:spPr>
          <a:xfrm>
            <a:off x="880110" y="1125855"/>
            <a:ext cx="9680575" cy="5198745"/>
          </a:xfrm>
        </p:spPr>
        <p:txBody>
          <a:bodyPr/>
          <a:lstStyle/>
          <a:p>
            <a:r>
              <a:rPr lang="zh-CN" altLang="en-US" sz="2400" dirty="0"/>
              <a:t>生成函数即母函数，是组合数学中尤其是计数方面的一个重要理论和工具。</a:t>
            </a:r>
            <a:endParaRPr lang="en-US" altLang="zh-CN" sz="2400" dirty="0"/>
          </a:p>
          <a:p>
            <a:r>
              <a:rPr lang="zh-CN" altLang="en-US" sz="2400" dirty="0"/>
              <a:t>生成函数有普通型生成函数和指数型生成函数两种，其中普通型用的比较多。形式上说，普通型生成函数用于解决多重集的</a:t>
            </a:r>
            <a:r>
              <a:rPr lang="zh-CN" altLang="en-US" sz="2400" dirty="0">
                <a:solidFill>
                  <a:srgbClr val="FF0000"/>
                </a:solidFill>
              </a:rPr>
              <a:t>组合问题</a:t>
            </a:r>
            <a:r>
              <a:rPr lang="zh-CN" altLang="en-US" sz="2400" dirty="0"/>
              <a:t>，而指数型母函数用于解决多重集的</a:t>
            </a:r>
            <a:r>
              <a:rPr lang="zh-CN" altLang="en-US" sz="2400" dirty="0">
                <a:solidFill>
                  <a:srgbClr val="FF0000"/>
                </a:solidFill>
              </a:rPr>
              <a:t>排列问题</a:t>
            </a:r>
            <a:r>
              <a:rPr lang="zh-CN" altLang="en-US" sz="2400" dirty="0"/>
              <a:t>。母函数还可以解决递归数列的通项问题。</a:t>
            </a:r>
            <a:endParaRPr lang="en-US" altLang="zh-CN" sz="2400" dirty="0"/>
          </a:p>
          <a:p>
            <a:r>
              <a:rPr lang="zh-CN" altLang="en-US" sz="2400" dirty="0"/>
              <a:t>母函数的应用</a:t>
            </a:r>
            <a:r>
              <a:rPr lang="en-US" altLang="zh-CN" sz="2400" dirty="0"/>
              <a:t>:</a:t>
            </a:r>
            <a:r>
              <a:rPr lang="zh-CN" altLang="en-US" sz="2400" dirty="0"/>
              <a:t>研究未知（通项）数列规律</a:t>
            </a:r>
            <a:endParaRPr lang="en-US" altLang="zh-CN" sz="2400" dirty="0"/>
          </a:p>
          <a:p>
            <a:pPr marL="0" indent="0">
              <a:buNone/>
            </a:pPr>
            <a:r>
              <a:rPr lang="en-US" altLang="zh-CN" sz="2400" dirty="0"/>
              <a:t>  </a:t>
            </a:r>
            <a:r>
              <a:rPr lang="zh-CN" altLang="en-US" sz="2400" dirty="0"/>
              <a:t>（例如使用母函数解决斐波那契数列的通项公式） ，用这种方法在给出递推式的情况下求出数列的通项</a:t>
            </a:r>
            <a:endParaRPr lang="zh-CN" altLang="en-US" sz="2400" dirty="0"/>
          </a:p>
        </p:txBody>
      </p:sp>
      <p:sp>
        <p:nvSpPr>
          <p:cNvPr id="4" name="日期占位符 3"/>
          <p:cNvSpPr>
            <a:spLocks noGrp="1"/>
          </p:cNvSpPr>
          <p:nvPr>
            <p:ph type="dt" sz="half" idx="10"/>
          </p:nvPr>
        </p:nvSpPr>
        <p:spPr/>
        <p:txBody>
          <a:bodyPr/>
          <a:lstStyle/>
          <a:p>
            <a:pPr>
              <a:defRPr/>
            </a:pPr>
            <a:fld id="{E9C26F25-29E0-44E4-9D5C-D01F5936C2D0}"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17B5AA2A-1ED9-4E60-AA45-DA5ECEDE97FC}" type="slidenum">
              <a:rPr lang="en-US" altLang="zh-CN" smtClean="0"/>
            </a:fld>
            <a:endParaRPr lang="en-US" altLang="zh-CN"/>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互异分拆数</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zh-CN" altLang="en-US"/>
                  <a:t>互异分拆数：</a:t>
                </a:r>
                <a14:m>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𝑝𝑑</m:t>
                        </m:r>
                      </m:e>
                      <m:sub>
                        <m:r>
                          <a:rPr lang="en-US" altLang="zh-CN" i="1">
                            <a:latin typeface="Cambria Math" panose="02040503050406030204" pitchFamily="18" charset="0"/>
                            <a:cs typeface="Cambria Math" panose="02040503050406030204" pitchFamily="18" charset="0"/>
                          </a:rPr>
                          <m:t>𝑛</m:t>
                        </m:r>
                      </m:sub>
                    </m:sSub>
                  </m:oMath>
                </a14:m>
                <a:r>
                  <a:rPr lang="zh-CN" altLang="en-US"/>
                  <a:t>。自然数</a:t>
                </a:r>
                <a:r>
                  <a:rPr lang="en-US" altLang="zh-CN"/>
                  <a:t> n </a:t>
                </a:r>
                <a:r>
                  <a:rPr lang="zh-CN" altLang="en-US"/>
                  <a:t>的各部分互不相同的分拆方法数。（</a:t>
                </a:r>
                <a:r>
                  <a:rPr lang="en-US" altLang="zh-CN"/>
                  <a:t>Different</a:t>
                </a:r>
                <a:r>
                  <a:rPr lang="zh-CN" altLang="en-US"/>
                  <a:t>）</a:t>
                </a:r>
                <a:endParaRPr lang="zh-CN" altLang="en-US"/>
              </a:p>
              <a:p>
                <a:endParaRPr lang="zh-CN" altLang="en-US"/>
              </a:p>
              <a:p>
                <a:endParaRPr lang="zh-CN" altLang="en-US"/>
              </a:p>
              <a:p>
                <a:endParaRPr lang="zh-CN" altLang="en-US"/>
              </a:p>
              <a:p>
                <a:pPr marL="0" indent="0">
                  <a:buNone/>
                </a:pPr>
                <a:endParaRPr lang="zh-CN" altLang="en-US"/>
              </a:p>
              <a:p>
                <a:r>
                  <a:rPr lang="zh-CN" altLang="en-US"/>
                  <a:t>同样地，定义互异</a:t>
                </a:r>
                <a:r>
                  <a:rPr lang="en-US" altLang="zh-CN"/>
                  <a:t> k </a:t>
                </a:r>
                <a:r>
                  <a:rPr lang="zh-CN" altLang="en-US"/>
                  <a:t>部分拆数</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𝑝𝑑</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oMath>
                </a14:m>
                <a:r>
                  <a:rPr lang="zh-CN" altLang="en-US"/>
                  <a:t>，表示最大拆出</a:t>
                </a:r>
                <a:r>
                  <a:rPr lang="en-US" altLang="zh-CN"/>
                  <a:t> k </a:t>
                </a:r>
                <a:r>
                  <a:rPr lang="zh-CN" altLang="en-US"/>
                  <a:t>个部分的互异分拆，是这个方程的解数：</a:t>
                </a:r>
                <a:endParaRPr lang="en-US" altLang="zh-CN"/>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𝑟</m:t>
                          </m:r>
                        </m:e>
                        <m:sub>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𝑟</m:t>
                          </m:r>
                        </m:e>
                        <m:sub>
                          <m:r>
                            <a:rPr lang="en-US" altLang="zh-CN" i="1">
                              <a:latin typeface="Cambria Math" panose="02040503050406030204" pitchFamily="18" charset="0"/>
                              <a:cs typeface="Cambria Math" panose="02040503050406030204" pitchFamily="18" charset="0"/>
                            </a:rPr>
                            <m:t>2</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𝑟</m:t>
                          </m:r>
                        </m:e>
                        <m:sub>
                          <m:r>
                            <a:rPr lang="en-US" altLang="zh-CN" i="1">
                              <a:latin typeface="Cambria Math" panose="02040503050406030204" pitchFamily="18" charset="0"/>
                              <a:cs typeface="Cambria Math" panose="02040503050406030204" pitchFamily="18" charset="0"/>
                            </a:rPr>
                            <m:t>𝑘</m:t>
                          </m:r>
                        </m:sub>
                      </m:sSub>
                      <m:r>
                        <a:rPr lang="en-US" altLang="zh-CN" i="1">
                          <a:latin typeface="Cambria Math" panose="02040503050406030204" pitchFamily="18" charset="0"/>
                          <a:cs typeface="Cambria Math" panose="02040503050406030204" pitchFamily="18" charset="0"/>
                        </a:rPr>
                        <m:t>       </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𝑟</m:t>
                          </m:r>
                        </m:e>
                        <m:sub>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&gt;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𝑟</m:t>
                          </m:r>
                        </m:e>
                        <m:sub>
                          <m:r>
                            <a:rPr lang="en-US" altLang="zh-CN" i="1">
                              <a:latin typeface="Cambria Math" panose="02040503050406030204" pitchFamily="18" charset="0"/>
                              <a:cs typeface="Cambria Math" panose="02040503050406030204" pitchFamily="18" charset="0"/>
                            </a:rPr>
                            <m:t>2</m:t>
                          </m:r>
                        </m:sub>
                      </m:sSub>
                      <m:r>
                        <a:rPr lang="en-US" altLang="zh-CN" i="1">
                          <a:latin typeface="Cambria Math" panose="02040503050406030204" pitchFamily="18" charset="0"/>
                          <a:cs typeface="Cambria Math" panose="02040503050406030204" pitchFamily="18" charset="0"/>
                        </a:rPr>
                        <m:t>&gt;</m:t>
                      </m:r>
                      <m:r>
                        <a:rPr lang="en-US" altLang="zh-CN" i="1">
                          <a:latin typeface="Cambria Math" panose="02040503050406030204" pitchFamily="18" charset="0"/>
                          <a:cs typeface="Cambria Math" panose="02040503050406030204" pitchFamily="18" charset="0"/>
                        </a:rPr>
                        <m:t>⋯&gt;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𝑟</m:t>
                          </m:r>
                        </m:e>
                        <m:sub>
                          <m:r>
                            <a:rPr lang="en-US" altLang="zh-CN" i="1">
                              <a:latin typeface="Cambria Math" panose="02040503050406030204" pitchFamily="18" charset="0"/>
                              <a:cs typeface="Cambria Math" panose="02040503050406030204" pitchFamily="18" charset="0"/>
                            </a:rPr>
                            <m:t>𝑘</m:t>
                          </m:r>
                        </m:sub>
                      </m:sSub>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oMath>
                  </m:oMathPara>
                </a14:m>
                <a:endParaRPr lang="en-US" altLang="zh-CN" i="1">
                  <a:latin typeface="Cambria Math" panose="02040503050406030204" pitchFamily="18" charset="0"/>
                  <a:cs typeface="Cambria Math" panose="02040503050406030204" pitchFamily="18" charset="0"/>
                </a:endParaRPr>
              </a:p>
              <a:p>
                <a:r>
                  <a:rPr lang="zh-CN" altLang="en-US"/>
                  <a:t>完全同上，也是这个方程的解数：</a:t>
                </a:r>
                <a:endParaRPr lang="zh-CN" altLang="en-US"/>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𝑦</m:t>
                          </m:r>
                        </m:e>
                        <m:sub>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𝑦</m:t>
                          </m:r>
                        </m:e>
                        <m:sub>
                          <m:r>
                            <a:rPr lang="en-US" altLang="zh-CN" i="1">
                              <a:latin typeface="Cambria Math" panose="02040503050406030204" pitchFamily="18" charset="0"/>
                              <a:cs typeface="Cambria Math" panose="02040503050406030204" pitchFamily="18" charset="0"/>
                            </a:rPr>
                            <m:t>2</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𝑦</m:t>
                          </m:r>
                        </m:e>
                        <m:sub>
                          <m:r>
                            <a:rPr lang="en-US" altLang="zh-CN" i="1">
                              <a:latin typeface="Cambria Math" panose="02040503050406030204" pitchFamily="18" charset="0"/>
                              <a:cs typeface="Cambria Math" panose="02040503050406030204" pitchFamily="18" charset="0"/>
                            </a:rPr>
                            <m:t>𝑘</m:t>
                          </m:r>
                        </m:sub>
                      </m:sSub>
                      <m:r>
                        <a:rPr lang="en-US" altLang="zh-CN" i="1">
                          <a:latin typeface="Cambria Math" panose="02040503050406030204" pitchFamily="18" charset="0"/>
                          <a:cs typeface="Cambria Math" panose="02040503050406030204" pitchFamily="18" charset="0"/>
                        </a:rPr>
                        <m:t>       </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𝑦</m:t>
                          </m:r>
                        </m:e>
                        <m:sub>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&gt;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𝑦</m:t>
                          </m:r>
                        </m:e>
                        <m:sub>
                          <m:r>
                            <a:rPr lang="en-US" altLang="zh-CN" i="1">
                              <a:latin typeface="Cambria Math" panose="02040503050406030204" pitchFamily="18" charset="0"/>
                              <a:cs typeface="Cambria Math" panose="02040503050406030204" pitchFamily="18" charset="0"/>
                            </a:rPr>
                            <m:t>2</m:t>
                          </m:r>
                        </m:sub>
                      </m:sSub>
                      <m:r>
                        <a:rPr lang="en-US" altLang="zh-CN" i="1">
                          <a:latin typeface="Cambria Math" panose="02040503050406030204" pitchFamily="18" charset="0"/>
                          <a:cs typeface="Cambria Math" panose="02040503050406030204" pitchFamily="18" charset="0"/>
                        </a:rPr>
                        <m:t>&gt;</m:t>
                      </m:r>
                      <m:r>
                        <a:rPr lang="en-US" altLang="zh-CN" i="1">
                          <a:latin typeface="Cambria Math" panose="02040503050406030204" pitchFamily="18" charset="0"/>
                          <a:cs typeface="Cambria Math" panose="02040503050406030204" pitchFamily="18" charset="0"/>
                        </a:rPr>
                        <m:t>⋯&gt;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𝑦</m:t>
                          </m:r>
                        </m:e>
                        <m:sub>
                          <m:r>
                            <a:rPr lang="en-US" altLang="zh-CN" i="1">
                              <a:latin typeface="Cambria Math" panose="02040503050406030204" pitchFamily="18" charset="0"/>
                              <a:cs typeface="Cambria Math" panose="02040503050406030204" pitchFamily="18" charset="0"/>
                            </a:rPr>
                            <m:t>𝑘</m:t>
                          </m:r>
                        </m:sub>
                      </m:sSub>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oMath>
                  </m:oMathPara>
                </a14:m>
                <a:endParaRPr lang="en-US" altLang="zh-CN" i="1">
                  <a:latin typeface="Cambria Math" panose="02040503050406030204" pitchFamily="18" charset="0"/>
                  <a:cs typeface="Cambria Math" panose="02040503050406030204" pitchFamily="18" charset="0"/>
                </a:endParaRPr>
              </a:p>
              <a:p>
                <a:r>
                  <a:rPr lang="zh-CN" altLang="en-US"/>
                  <a:t>这里与上面不同的是，由于互异，新方程中至多只有一个部分为零。有不变的结论：恰有</a:t>
                </a:r>
                <a:r>
                  <a:rPr lang="en-US" altLang="zh-CN"/>
                  <a:t> j </a:t>
                </a:r>
                <a:r>
                  <a:rPr lang="zh-CN" altLang="en-US"/>
                  <a:t>个部分非</a:t>
                </a:r>
                <a:r>
                  <a:rPr lang="en-US" altLang="zh-CN"/>
                  <a:t> 0</a:t>
                </a:r>
                <a:r>
                  <a:rPr lang="zh-CN" altLang="en-US"/>
                  <a:t>，则恰有</a:t>
                </a:r>
                <a14:m>
                  <m:oMath xmlns:m="http://schemas.openxmlformats.org/officeDocument/2006/math">
                    <m:r>
                      <a:rPr lang="en-US" altLang="zh-CN" i="1">
                        <a:latin typeface="Cambria Math" panose="02040503050406030204" pitchFamily="18" charset="0"/>
                        <a:cs typeface="Cambria Math" panose="02040503050406030204" pitchFamily="18" charset="0"/>
                      </a:rPr>
                      <m:t>𝑝𝑑</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𝑗</m:t>
                    </m:r>
                    <m:r>
                      <a:rPr lang="en-US" altLang="zh-CN" i="1">
                        <a:latin typeface="Cambria Math" panose="02040503050406030204" pitchFamily="18" charset="0"/>
                        <a:cs typeface="Cambria Math" panose="02040503050406030204" pitchFamily="18" charset="0"/>
                      </a:rPr>
                      <m:t>)</m:t>
                    </m:r>
                  </m:oMath>
                </a14:m>
                <a:r>
                  <a:rPr lang="zh-CN" altLang="en-US"/>
                  <a:t>个解，这里</a:t>
                </a:r>
                <a:r>
                  <a:rPr lang="en-US" altLang="zh-CN"/>
                  <a:t> j </a:t>
                </a:r>
                <a:r>
                  <a:rPr lang="zh-CN" altLang="en-US"/>
                  <a:t>只取</a:t>
                </a:r>
                <a:r>
                  <a:rPr lang="en-US" altLang="zh-CN"/>
                  <a:t> k </a:t>
                </a:r>
                <a:r>
                  <a:rPr lang="zh-CN" altLang="en-US"/>
                  <a:t>或</a:t>
                </a:r>
                <a:r>
                  <a:rPr lang="en-US" altLang="zh-CN"/>
                  <a:t> k-1</a:t>
                </a:r>
                <a:r>
                  <a:rPr lang="zh-CN" altLang="en-US"/>
                  <a:t>。因此直接得到递推：</a:t>
                </a:r>
                <a:endParaRPr lang="zh-CN" altLang="en-US"/>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rPr>
                        <m:t>𝑝𝑑</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𝑝𝑑</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𝑝𝑑</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oMath>
                  </m:oMathPara>
                </a14:m>
                <a:endParaRPr lang="zh-CN" altLang="en-US"/>
              </a:p>
              <a:p>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3235"/>
                </a:stretch>
              </a:blipFill>
            </p:spPr>
            <p:txBody>
              <a:bodyPr/>
              <a:lstStyle/>
              <a:p>
                <a:r>
                  <a:rPr lang="zh-CN" altLang="en-US">
                    <a:noFill/>
                  </a:rPr>
                  <a:t> </a:t>
                </a:r>
              </a:p>
            </p:txBody>
          </p:sp>
        </mc:Fallback>
      </mc:AlternateContent>
      <p:pic>
        <p:nvPicPr>
          <p:cNvPr id="4" name="图片 3"/>
          <p:cNvPicPr>
            <a:picLocks noChangeAspect="1"/>
          </p:cNvPicPr>
          <p:nvPr/>
        </p:nvPicPr>
        <p:blipFill>
          <a:blip r:embed="rId2"/>
          <a:stretch>
            <a:fillRect/>
          </a:stretch>
        </p:blipFill>
        <p:spPr>
          <a:xfrm>
            <a:off x="883285" y="1724660"/>
            <a:ext cx="9122410" cy="96012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69925" y="386715"/>
            <a:ext cx="10852150" cy="719455"/>
          </a:xfrm>
        </p:spPr>
        <p:txBody>
          <a:bodyPr>
            <a:normAutofit lnSpcReduction="10000"/>
          </a:bodyPr>
          <a:p>
            <a:r>
              <a:rPr lang="zh-CN" altLang="en-US"/>
              <a:t>同样像组合数一样列出表格，每个格里的数，等于该格前一列上数，所在列数个格子中的数，加上该格向上方数，所在列数个格子中的数。</a:t>
            </a:r>
            <a:endParaRPr lang="zh-CN" altLang="en-US"/>
          </a:p>
        </p:txBody>
      </p:sp>
      <p:pic>
        <p:nvPicPr>
          <p:cNvPr id="4" name="图片 3"/>
          <p:cNvPicPr>
            <a:picLocks noChangeAspect="1"/>
          </p:cNvPicPr>
          <p:nvPr/>
        </p:nvPicPr>
        <p:blipFill>
          <a:blip r:embed="rId1"/>
          <a:stretch>
            <a:fillRect/>
          </a:stretch>
        </p:blipFill>
        <p:spPr>
          <a:xfrm>
            <a:off x="972820" y="1210310"/>
            <a:ext cx="10647680" cy="522097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例题</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zh-CN" altLang="en-US"/>
                  <a:t>计算互异分拆数</a:t>
                </a:r>
                <a:endParaRPr lang="zh-CN" altLang="en-US"/>
              </a:p>
              <a:p>
                <a:pPr marL="0" indent="0">
                  <a:buNone/>
                </a:pPr>
                <a:r>
                  <a:rPr lang="en-US" altLang="zh-CN"/>
                  <a:t>   </a:t>
                </a:r>
                <a:r>
                  <a:rPr lang="zh-CN" altLang="en-US"/>
                  <a:t>计算互异分拆数</a:t>
                </a:r>
                <a14:m>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𝑝𝑑</m:t>
                        </m:r>
                      </m:e>
                      <m:sub>
                        <m:r>
                          <a:rPr lang="en-US" altLang="zh-CN" i="1">
                            <a:latin typeface="Cambria Math" panose="02040503050406030204" pitchFamily="18" charset="0"/>
                            <a:cs typeface="Cambria Math" panose="02040503050406030204" pitchFamily="18" charset="0"/>
                          </a:rPr>
                          <m:t>𝑛</m:t>
                        </m:r>
                      </m:sub>
                    </m:sSub>
                  </m:oMath>
                </a14:m>
                <a:r>
                  <a:rPr lang="zh-CN" altLang="en-US"/>
                  <a:t>。多组输入，其中</a:t>
                </a:r>
                <a:r>
                  <a:rPr lang="en-US" altLang="zh-CN"/>
                  <a:t> n </a:t>
                </a:r>
                <a:r>
                  <a:rPr lang="zh-CN" altLang="en-US"/>
                  <a:t>上界为</a:t>
                </a:r>
                <a:r>
                  <a:rPr lang="en-US" altLang="zh-CN"/>
                  <a:t> 50000</a:t>
                </a:r>
                <a:r>
                  <a:rPr lang="zh-CN" altLang="en-US"/>
                  <a:t>，对</a:t>
                </a:r>
                <a:r>
                  <a:rPr lang="en-US" altLang="zh-CN"/>
                  <a:t> 1000007 </a:t>
                </a:r>
                <a:r>
                  <a:rPr lang="zh-CN" altLang="en-US"/>
                  <a:t>取模。</a:t>
                </a:r>
                <a:endParaRPr lang="en-US" altLang="zh-CN"/>
              </a:p>
              <a:p>
                <a:pPr marL="0" indent="0">
                  <a:buNone/>
                </a:pPr>
                <a:r>
                  <a:rPr lang="en-US" altLang="zh-CN"/>
                  <a:t>      </a:t>
                </a:r>
                <a:r>
                  <a:rPr lang="zh-CN" altLang="en-US"/>
                  <a:t>观察表格与递推式，按列更新对于存储更有利。代码中将后一位缩减了空间，仅保留相邻两项。</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pic>
        <p:nvPicPr>
          <p:cNvPr id="4" name="图片 3"/>
          <p:cNvPicPr>
            <a:picLocks noChangeAspect="1"/>
          </p:cNvPicPr>
          <p:nvPr/>
        </p:nvPicPr>
        <p:blipFill>
          <a:blip r:embed="rId2"/>
          <a:stretch>
            <a:fillRect/>
          </a:stretch>
        </p:blipFill>
        <p:spPr>
          <a:xfrm>
            <a:off x="975995" y="2259965"/>
            <a:ext cx="5180965" cy="449453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奇分拆数</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zh-CN" altLang="en-US" sz="1800"/>
                  <a:t>奇分拆数：</a:t>
                </a:r>
                <a14:m>
                  <m:oMath xmlns:m="http://schemas.openxmlformats.org/officeDocument/2006/math">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𝑝𝑜</m:t>
                        </m:r>
                      </m:e>
                      <m:sub>
                        <m:r>
                          <a:rPr lang="en-US" altLang="zh-CN" sz="1800" i="1">
                            <a:latin typeface="Cambria Math" panose="02040503050406030204" pitchFamily="18" charset="0"/>
                            <a:cs typeface="Cambria Math" panose="02040503050406030204" pitchFamily="18" charset="0"/>
                          </a:rPr>
                          <m:t>𝑛</m:t>
                        </m:r>
                      </m:sub>
                    </m:sSub>
                  </m:oMath>
                </a14:m>
                <a:r>
                  <a:rPr lang="zh-CN" altLang="en-US" sz="1800"/>
                  <a:t>。自然数</a:t>
                </a:r>
                <a:r>
                  <a:rPr lang="en-US" altLang="zh-CN" sz="1800"/>
                  <a:t> n </a:t>
                </a:r>
                <a:r>
                  <a:rPr lang="zh-CN" altLang="en-US" sz="1800"/>
                  <a:t>的各部分都是奇数的分拆方法数。（</a:t>
                </a:r>
                <a:r>
                  <a:rPr lang="en-US" altLang="zh-CN" sz="1800"/>
                  <a:t>Odd</a:t>
                </a:r>
                <a:r>
                  <a:rPr lang="zh-CN" altLang="en-US" sz="1800"/>
                  <a:t>）</a:t>
                </a:r>
                <a:endParaRPr lang="zh-CN" altLang="en-US" sz="1800"/>
              </a:p>
              <a:p>
                <a:r>
                  <a:rPr lang="zh-CN" altLang="en-US" sz="1800"/>
                  <a:t>有一个显然的等式：</a:t>
                </a:r>
                <a:endParaRPr lang="zh-CN" altLang="en-US" sz="1800"/>
              </a:p>
              <a:p>
                <a:pPr marL="0" indent="0">
                  <a:buNone/>
                </a:pPr>
                <a14:m>
                  <m:oMathPara xmlns:m="http://schemas.openxmlformats.org/officeDocument/2006/math">
                    <m:oMathParaPr>
                      <m:jc m:val="centerGroup"/>
                    </m:oMathParaPr>
                    <m:oMath xmlns:m="http://schemas.openxmlformats.org/officeDocument/2006/math">
                      <m:nary>
                        <m:naryPr>
                          <m:chr m:val="∏"/>
                          <m:limLoc m:val="undOvr"/>
                          <m:ctrlPr>
                            <a:rPr lang="en-US" altLang="zh-CN" sz="1800" i="1">
                              <a:latin typeface="Cambria Math" panose="02040503050406030204" pitchFamily="18" charset="0"/>
                              <a:cs typeface="Cambria Math" panose="02040503050406030204" pitchFamily="18" charset="0"/>
                            </a:rPr>
                          </m:ctrlPr>
                        </m:naryPr>
                        <m:sub>
                          <m:r>
                            <a:rPr lang="en-US" altLang="zh-CN" sz="1800" i="1">
                              <a:latin typeface="Cambria Math" panose="02040503050406030204" pitchFamily="18" charset="0"/>
                              <a:cs typeface="Cambria Math" panose="02040503050406030204" pitchFamily="18" charset="0"/>
                            </a:rPr>
                            <m:t>𝑖</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sub>
                        <m:sup>
                          <m:r>
                            <a:rPr lang="en-US" altLang="zh-CN" sz="1800" i="1">
                              <a:latin typeface="Cambria Math" panose="02040503050406030204" pitchFamily="18" charset="0"/>
                              <a:cs typeface="Cambria Math" panose="02040503050406030204" pitchFamily="18" charset="0"/>
                            </a:rPr>
                            <m:t>∞</m:t>
                          </m:r>
                        </m:sup>
                        <m:e>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r>
                            <a:rPr lang="en-US" altLang="zh-CN" sz="1800" i="1">
                              <a:latin typeface="Cambria Math" panose="02040503050406030204" pitchFamily="18" charset="0"/>
                              <a:cs typeface="Cambria Math" panose="02040503050406030204" pitchFamily="18" charset="0"/>
                            </a:rPr>
                            <m:t>+</m:t>
                          </m:r>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𝑥</m:t>
                              </m:r>
                            </m:e>
                            <m:sup>
                              <m:r>
                                <a:rPr lang="en-US" altLang="zh-CN" sz="1800" i="1">
                                  <a:latin typeface="Cambria Math" panose="02040503050406030204" pitchFamily="18" charset="0"/>
                                  <a:cs typeface="Cambria Math" panose="02040503050406030204" pitchFamily="18" charset="0"/>
                                </a:rPr>
                                <m:t>𝑖</m:t>
                              </m:r>
                            </m:sup>
                          </m:sSup>
                          <m:r>
                            <a:rPr lang="en-US" altLang="zh-CN" sz="1800" i="1">
                              <a:latin typeface="Cambria Math" panose="02040503050406030204" pitchFamily="18" charset="0"/>
                              <a:cs typeface="Cambria Math" panose="02040503050406030204" pitchFamily="18" charset="0"/>
                            </a:rPr>
                            <m:t>)</m:t>
                          </m:r>
                        </m:e>
                      </m:nary>
                      <m:r>
                        <a:rPr lang="en-US" altLang="zh-CN" sz="1800" i="1">
                          <a:latin typeface="Cambria Math" panose="02040503050406030204" pitchFamily="18" charset="0"/>
                          <a:cs typeface="Cambria Math" panose="02040503050406030204" pitchFamily="18" charset="0"/>
                        </a:rPr>
                        <m:t>=</m:t>
                      </m:r>
                      <m:f>
                        <m:fPr>
                          <m:ctrlPr>
                            <a:rPr lang="en-US" altLang="zh-CN" sz="1800" i="1">
                              <a:latin typeface="Cambria Math" panose="02040503050406030204" pitchFamily="18" charset="0"/>
                              <a:cs typeface="Cambria Math" panose="02040503050406030204" pitchFamily="18" charset="0"/>
                            </a:rPr>
                          </m:ctrlPr>
                        </m:fPr>
                        <m:num>
                          <m:nary>
                            <m:naryPr>
                              <m:chr m:val="∏"/>
                              <m:limLoc m:val="undOvr"/>
                              <m:ctrlPr>
                                <a:rPr lang="en-US" altLang="zh-CN" sz="1800" i="1">
                                  <a:latin typeface="Cambria Math" panose="02040503050406030204" pitchFamily="18" charset="0"/>
                                  <a:cs typeface="Cambria Math" panose="02040503050406030204" pitchFamily="18" charset="0"/>
                                </a:rPr>
                              </m:ctrlPr>
                            </m:naryPr>
                            <m:sub>
                              <m:r>
                                <a:rPr lang="en-US" altLang="zh-CN" sz="1800" i="1">
                                  <a:latin typeface="Cambria Math" panose="02040503050406030204" pitchFamily="18" charset="0"/>
                                  <a:cs typeface="Cambria Math" panose="02040503050406030204" pitchFamily="18" charset="0"/>
                                </a:rPr>
                                <m:t>𝑖</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sub>
                            <m:sup>
                              <m:r>
                                <a:rPr lang="en-US" altLang="zh-CN" sz="1800" i="1">
                                  <a:latin typeface="Cambria Math" panose="02040503050406030204" pitchFamily="18" charset="0"/>
                                  <a:cs typeface="Cambria Math" panose="02040503050406030204" pitchFamily="18" charset="0"/>
                                </a:rPr>
                                <m:t>∞</m:t>
                              </m:r>
                            </m:sup>
                            <m:e>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r>
                                <a:rPr lang="en-US" altLang="zh-CN" sz="1800" i="1">
                                  <a:latin typeface="Cambria Math" panose="02040503050406030204" pitchFamily="18" charset="0"/>
                                  <a:cs typeface="Cambria Math" panose="02040503050406030204" pitchFamily="18" charset="0"/>
                                </a:rPr>
                                <m:t>−</m:t>
                              </m:r>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𝑥</m:t>
                                  </m:r>
                                </m:e>
                                <m:sup>
                                  <m:r>
                                    <a:rPr lang="en-US" altLang="zh-CN" sz="1800" i="1">
                                      <a:latin typeface="Cambria Math" panose="02040503050406030204" pitchFamily="18" charset="0"/>
                                      <a:cs typeface="Cambria Math" panose="02040503050406030204" pitchFamily="18" charset="0"/>
                                    </a:rPr>
                                    <m:t>2</m:t>
                                  </m:r>
                                  <m:r>
                                    <a:rPr lang="en-US" altLang="zh-CN" sz="1800" i="1">
                                      <a:latin typeface="Cambria Math" panose="02040503050406030204" pitchFamily="18" charset="0"/>
                                      <a:cs typeface="Cambria Math" panose="02040503050406030204" pitchFamily="18" charset="0"/>
                                    </a:rPr>
                                    <m:t>𝑖</m:t>
                                  </m:r>
                                </m:sup>
                              </m:sSup>
                              <m:r>
                                <a:rPr lang="en-US" altLang="zh-CN" sz="1800" i="1">
                                  <a:latin typeface="Cambria Math" panose="02040503050406030204" pitchFamily="18" charset="0"/>
                                  <a:cs typeface="Cambria Math" panose="02040503050406030204" pitchFamily="18" charset="0"/>
                                </a:rPr>
                                <m:t>)</m:t>
                              </m:r>
                            </m:e>
                          </m:nary>
                        </m:num>
                        <m:den>
                          <m:nary>
                            <m:naryPr>
                              <m:chr m:val="∏"/>
                              <m:limLoc m:val="undOvr"/>
                              <m:ctrlPr>
                                <a:rPr lang="en-US" altLang="zh-CN" sz="1800" i="1">
                                  <a:latin typeface="Cambria Math" panose="02040503050406030204" pitchFamily="18" charset="0"/>
                                  <a:cs typeface="Cambria Math" panose="02040503050406030204" pitchFamily="18" charset="0"/>
                                </a:rPr>
                              </m:ctrlPr>
                            </m:naryPr>
                            <m:sub>
                              <m:r>
                                <a:rPr lang="en-US" altLang="zh-CN" sz="1800" i="1">
                                  <a:latin typeface="Cambria Math" panose="02040503050406030204" pitchFamily="18" charset="0"/>
                                  <a:cs typeface="Cambria Math" panose="02040503050406030204" pitchFamily="18" charset="0"/>
                                </a:rPr>
                                <m:t>𝑖</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sub>
                            <m:sup>
                              <m:r>
                                <a:rPr lang="en-US" altLang="zh-CN" sz="1800" i="1">
                                  <a:latin typeface="Cambria Math" panose="02040503050406030204" pitchFamily="18" charset="0"/>
                                  <a:cs typeface="Cambria Math" panose="02040503050406030204" pitchFamily="18" charset="0"/>
                                </a:rPr>
                                <m:t>∞</m:t>
                              </m:r>
                            </m:sup>
                            <m:e>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r>
                                <a:rPr lang="en-US" altLang="zh-CN" sz="1800" i="1">
                                  <a:latin typeface="Cambria Math" panose="02040503050406030204" pitchFamily="18" charset="0"/>
                                  <a:cs typeface="Cambria Math" panose="02040503050406030204" pitchFamily="18" charset="0"/>
                                </a:rPr>
                                <m:t>−</m:t>
                              </m:r>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𝑥</m:t>
                                  </m:r>
                                </m:e>
                                <m:sup>
                                  <m:r>
                                    <a:rPr lang="en-US" altLang="zh-CN" sz="1800" i="1">
                                      <a:latin typeface="Cambria Math" panose="02040503050406030204" pitchFamily="18" charset="0"/>
                                      <a:cs typeface="Cambria Math" panose="02040503050406030204" pitchFamily="18" charset="0"/>
                                    </a:rPr>
                                    <m:t>𝑖</m:t>
                                  </m:r>
                                </m:sup>
                              </m:sSup>
                              <m:r>
                                <a:rPr lang="en-US" altLang="zh-CN" sz="1800" i="1">
                                  <a:latin typeface="Cambria Math" panose="02040503050406030204" pitchFamily="18" charset="0"/>
                                  <a:cs typeface="Cambria Math" panose="02040503050406030204" pitchFamily="18" charset="0"/>
                                </a:rPr>
                                <m:t>)</m:t>
                              </m:r>
                            </m:e>
                          </m:nary>
                        </m:den>
                      </m:f>
                      <m:r>
                        <a:rPr lang="en-US" altLang="zh-CN" sz="1800" i="1">
                          <a:latin typeface="Cambria Math" panose="02040503050406030204" pitchFamily="18" charset="0"/>
                          <a:cs typeface="Cambria Math" panose="02040503050406030204" pitchFamily="18" charset="0"/>
                        </a:rPr>
                        <m:t>=</m:t>
                      </m:r>
                      <m:nary>
                        <m:naryPr>
                          <m:chr m:val="∏"/>
                          <m:limLoc m:val="undOvr"/>
                          <m:ctrlPr>
                            <a:rPr lang="en-US" altLang="zh-CN" sz="1800" i="1">
                              <a:latin typeface="Cambria Math" panose="02040503050406030204" pitchFamily="18" charset="0"/>
                              <a:cs typeface="Cambria Math" panose="02040503050406030204" pitchFamily="18" charset="0"/>
                            </a:rPr>
                          </m:ctrlPr>
                        </m:naryPr>
                        <m:sub>
                          <m:r>
                            <a:rPr lang="en-US" altLang="zh-CN" sz="1800" i="1">
                              <a:latin typeface="Cambria Math" panose="02040503050406030204" pitchFamily="18" charset="0"/>
                              <a:cs typeface="Cambria Math" panose="02040503050406030204" pitchFamily="18" charset="0"/>
                            </a:rPr>
                            <m:t>𝑖</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sub>
                        <m:sup>
                          <m:r>
                            <a:rPr lang="en-US" altLang="zh-CN" sz="1800" i="1">
                              <a:latin typeface="Cambria Math" panose="02040503050406030204" pitchFamily="18" charset="0"/>
                              <a:cs typeface="Cambria Math" panose="02040503050406030204" pitchFamily="18" charset="0"/>
                            </a:rPr>
                            <m:t>∞</m:t>
                          </m:r>
                        </m:sup>
                        <m:e>
                          <m:f>
                            <m:fPr>
                              <m:ctrlPr>
                                <a:rPr lang="en-US" altLang="zh-CN" sz="1800" i="1">
                                  <a:latin typeface="Cambria Math" panose="02040503050406030204" pitchFamily="18" charset="0"/>
                                  <a:cs typeface="Cambria Math" panose="02040503050406030204" pitchFamily="18" charset="0"/>
                                </a:rPr>
                              </m:ctrlPr>
                            </m:fPr>
                            <m:num>
                              <m:r>
                                <a:rPr lang="en-US" altLang="zh-CN" sz="1800" i="1">
                                  <a:latin typeface="Cambria Math" panose="02040503050406030204" pitchFamily="18" charset="0"/>
                                  <a:cs typeface="Cambria Math" panose="02040503050406030204" pitchFamily="18" charset="0"/>
                                </a:rPr>
                                <m:t>1</m:t>
                              </m:r>
                            </m:num>
                            <m:den>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r>
                                <a:rPr lang="en-US" altLang="zh-CN" sz="1800" i="1">
                                  <a:latin typeface="Cambria Math" panose="02040503050406030204" pitchFamily="18" charset="0"/>
                                  <a:cs typeface="Cambria Math" panose="02040503050406030204" pitchFamily="18" charset="0"/>
                                </a:rPr>
                                <m:t>−</m:t>
                              </m:r>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𝑥</m:t>
                                  </m:r>
                                </m:e>
                                <m:sup>
                                  <m:r>
                                    <a:rPr lang="en-US" altLang="zh-CN" sz="1800" i="1">
                                      <a:latin typeface="Cambria Math" panose="02040503050406030204" pitchFamily="18" charset="0"/>
                                      <a:cs typeface="Cambria Math" panose="02040503050406030204" pitchFamily="18" charset="0"/>
                                    </a:rPr>
                                    <m:t>2</m:t>
                                  </m:r>
                                  <m:r>
                                    <a:rPr lang="en-US" altLang="zh-CN" sz="1800" i="1">
                                      <a:latin typeface="Cambria Math" panose="02040503050406030204" pitchFamily="18" charset="0"/>
                                      <a:cs typeface="Cambria Math" panose="02040503050406030204" pitchFamily="18" charset="0"/>
                                    </a:rPr>
                                    <m:t>𝑖</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sup>
                              </m:sSup>
                              <m:r>
                                <a:rPr lang="en-US" altLang="zh-CN" sz="1800" i="1">
                                  <a:latin typeface="Cambria Math" panose="02040503050406030204" pitchFamily="18" charset="0"/>
                                  <a:cs typeface="Cambria Math" panose="02040503050406030204" pitchFamily="18" charset="0"/>
                                </a:rPr>
                                <m:t>)</m:t>
                              </m:r>
                            </m:den>
                          </m:f>
                        </m:e>
                      </m:nary>
                    </m:oMath>
                  </m:oMathPara>
                </a14:m>
                <a:endParaRPr lang="zh-CN" altLang="en-US" sz="1800"/>
              </a:p>
              <a:p>
                <a:r>
                  <a:rPr lang="zh-CN" altLang="en-US" sz="1800"/>
                  <a:t>最左边是互异分拆数的生成函数，最右边是奇分拆数的生成函数。两者对应系数相同，因此，奇分拆数和互异分拆数相同：</a:t>
                </a:r>
                <a:endParaRPr lang="zh-CN" altLang="en-US" sz="1800"/>
              </a:p>
              <a:p>
                <a:pPr marL="0" indent="0">
                  <a:buNone/>
                </a:pPr>
                <a:r>
                  <a:rPr lang="en-US" altLang="zh-CN" sz="1800"/>
                  <a:t>                            </a:t>
                </a:r>
                <a14:m>
                  <m:oMath xmlns:m="http://schemas.openxmlformats.org/officeDocument/2006/math">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𝑝𝑜</m:t>
                        </m:r>
                      </m:e>
                      <m:sub>
                        <m:r>
                          <a:rPr lang="en-US" altLang="zh-CN" sz="1800" i="1">
                            <a:latin typeface="Cambria Math" panose="02040503050406030204" pitchFamily="18" charset="0"/>
                            <a:cs typeface="Cambria Math" panose="02040503050406030204" pitchFamily="18" charset="0"/>
                          </a:rPr>
                          <m:t>𝑛</m:t>
                        </m:r>
                      </m:sub>
                    </m:sSub>
                    <m:r>
                      <a:rPr lang="en-US" altLang="zh-CN" sz="1800" i="1">
                        <a:latin typeface="Cambria Math" panose="02040503050406030204" pitchFamily="18" charset="0"/>
                        <a:cs typeface="Cambria Math" panose="02040503050406030204" pitchFamily="18" charset="0"/>
                      </a:rPr>
                      <m:t>=</m:t>
                    </m:r>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𝑝𝑑</m:t>
                        </m:r>
                      </m:e>
                      <m:sub>
                        <m:r>
                          <a:rPr lang="en-US" altLang="zh-CN" sz="1800" i="1">
                            <a:latin typeface="Cambria Math" panose="02040503050406030204" pitchFamily="18" charset="0"/>
                            <a:cs typeface="Cambria Math" panose="02040503050406030204" pitchFamily="18" charset="0"/>
                          </a:rPr>
                          <m:t>𝑛</m:t>
                        </m:r>
                      </m:sub>
                    </m:sSub>
                  </m:oMath>
                </a14:m>
                <a:endParaRPr lang="en-US" altLang="zh-CN" sz="1800"/>
              </a:p>
              <a:p>
                <a:r>
                  <a:rPr lang="zh-CN" altLang="en-US" sz="1800"/>
                  <a:t>但显然</a:t>
                </a:r>
                <a:r>
                  <a:rPr lang="en-US" altLang="zh-CN" sz="1800"/>
                  <a:t> k </a:t>
                </a:r>
                <a:r>
                  <a:rPr lang="zh-CN" altLang="en-US" sz="1800"/>
                  <a:t>部奇分拆数和互异</a:t>
                </a:r>
                <a:r>
                  <a:rPr lang="en-US" altLang="zh-CN" sz="1800"/>
                  <a:t> k </a:t>
                </a:r>
                <a:r>
                  <a:rPr lang="zh-CN" altLang="en-US" sz="1800"/>
                  <a:t>部分拆数不是一个概念，这里就不列出了。</a:t>
                </a:r>
                <a:endParaRPr lang="zh-CN" altLang="en-US" sz="1800"/>
              </a:p>
              <a:p>
                <a:endParaRPr lang="zh-CN" altLang="en-US"/>
              </a:p>
              <a:p>
                <a:endParaRPr lang="zh-CN" altLang="en-US"/>
              </a:p>
              <a:p>
                <a:endParaRPr lang="zh-CN" altLang="en-US"/>
              </a:p>
              <a:p>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3282"/>
                </a:stretch>
              </a:blipFill>
            </p:spPr>
            <p:txBody>
              <a:bodyPr/>
              <a:lstStyle/>
              <a:p>
                <a:r>
                  <a:rPr lang="zh-CN" altLang="en-US">
                    <a:noFill/>
                  </a:rPr>
                  <a:t> </a:t>
                </a:r>
              </a:p>
            </p:txBody>
          </p:sp>
        </mc:Fallback>
      </mc:AlternateContent>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pPr marL="0" indent="0">
                  <a:buNone/>
                </a:pPr>
                <a:r>
                  <a:rPr lang="en-US" altLang="zh-CN" sz="1800"/>
                  <a:t>  </a:t>
                </a:r>
                <a:r>
                  <a:rPr lang="zh-CN" altLang="en-US" sz="1800"/>
                  <a:t>再引入两个概念：</a:t>
                </a:r>
                <a:endParaRPr lang="en-US" altLang="zh-CN" sz="1800"/>
              </a:p>
              <a:p>
                <a:pPr lvl="1">
                  <a:buFont typeface="Wingdings" panose="05000000000000000000" charset="0"/>
                  <a:buChar char="Ø"/>
                </a:pPr>
                <a:r>
                  <a:rPr lang="zh-CN" altLang="en-US" sz="1800"/>
                  <a:t>互异偶分拆数：</a:t>
                </a:r>
                <a14:m>
                  <m:oMath xmlns:m="http://schemas.openxmlformats.org/officeDocument/2006/math">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𝑝𝑑𝑒</m:t>
                        </m:r>
                      </m:e>
                      <m:sub>
                        <m:r>
                          <a:rPr lang="en-US" altLang="zh-CN" sz="1800" i="1">
                            <a:latin typeface="Cambria Math" panose="02040503050406030204" pitchFamily="18" charset="0"/>
                            <a:cs typeface="Cambria Math" panose="02040503050406030204" pitchFamily="18" charset="0"/>
                          </a:rPr>
                          <m:t>𝑛</m:t>
                        </m:r>
                      </m:sub>
                    </m:sSub>
                  </m:oMath>
                </a14:m>
                <a:r>
                  <a:rPr lang="zh-CN" altLang="en-US" sz="1800"/>
                  <a:t>。自然数</a:t>
                </a:r>
                <a:r>
                  <a:rPr lang="en-US" altLang="zh-CN" sz="1800"/>
                  <a:t> n </a:t>
                </a:r>
                <a:r>
                  <a:rPr lang="zh-CN" altLang="en-US" sz="1800"/>
                  <a:t>的部分数为偶数的互异分拆方法数。（</a:t>
                </a:r>
                <a:r>
                  <a:rPr lang="en-US" altLang="zh-CN" sz="1800"/>
                  <a:t>Even</a:t>
                </a:r>
                <a:r>
                  <a:rPr lang="zh-CN" altLang="en-US" sz="1800"/>
                  <a:t>）</a:t>
                </a:r>
                <a:endParaRPr lang="en-US" altLang="zh-CN" sz="1800"/>
              </a:p>
              <a:p>
                <a:pPr lvl="1">
                  <a:buFont typeface="Wingdings" panose="05000000000000000000" charset="0"/>
                  <a:buChar char="Ø"/>
                </a:pPr>
                <a:r>
                  <a:rPr lang="zh-CN" altLang="en-US" sz="1800"/>
                  <a:t>互异奇分拆数：</a:t>
                </a:r>
                <a14:m>
                  <m:oMath xmlns:m="http://schemas.openxmlformats.org/officeDocument/2006/math">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𝑝𝑑𝑜</m:t>
                        </m:r>
                      </m:e>
                      <m:sub>
                        <m:r>
                          <a:rPr lang="en-US" altLang="zh-CN" sz="1800" i="1">
                            <a:latin typeface="Cambria Math" panose="02040503050406030204" pitchFamily="18" charset="0"/>
                            <a:cs typeface="Cambria Math" panose="02040503050406030204" pitchFamily="18" charset="0"/>
                          </a:rPr>
                          <m:t>𝑛</m:t>
                        </m:r>
                      </m:sub>
                    </m:sSub>
                  </m:oMath>
                </a14:m>
                <a:r>
                  <a:rPr lang="zh-CN" altLang="en-US" sz="1800"/>
                  <a:t>。自然数</a:t>
                </a:r>
                <a:r>
                  <a:rPr lang="en-US" altLang="zh-CN" sz="1800"/>
                  <a:t> n </a:t>
                </a:r>
                <a:r>
                  <a:rPr lang="zh-CN" altLang="en-US" sz="1800"/>
                  <a:t>的部分数为奇数的互异分拆方法数。（</a:t>
                </a:r>
                <a:r>
                  <a:rPr lang="en-US" altLang="zh-CN" sz="1800"/>
                  <a:t>Odd</a:t>
                </a:r>
                <a:r>
                  <a:rPr lang="zh-CN" altLang="en-US" sz="1800"/>
                  <a:t>）</a:t>
                </a:r>
                <a:endParaRPr lang="en-US" altLang="zh-CN" sz="1800"/>
              </a:p>
              <a:p>
                <a:pPr marL="0" indent="0">
                  <a:buNone/>
                </a:pPr>
                <a:r>
                  <a:rPr lang="en-US" altLang="zh-CN" sz="1800"/>
                  <a:t>   </a:t>
                </a:r>
                <a:r>
                  <a:rPr lang="zh-CN" altLang="en-US" sz="1800"/>
                  <a:t>因此有：</a:t>
                </a:r>
                <a:endParaRPr lang="en-US" altLang="zh-CN" sz="1800"/>
              </a:p>
              <a:p>
                <a:pPr marL="0" indent="0">
                  <a:buNone/>
                </a:pPr>
                <a14:m>
                  <m:oMathPara xmlns:m="http://schemas.openxmlformats.org/officeDocument/2006/math">
                    <m:oMathParaPr>
                      <m:jc m:val="centerGroup"/>
                    </m:oMathParaPr>
                    <m:oMath xmlns:m="http://schemas.openxmlformats.org/officeDocument/2006/math">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𝑝𝑑</m:t>
                          </m:r>
                        </m:e>
                        <m:sub>
                          <m:r>
                            <a:rPr lang="en-US" altLang="zh-CN" sz="1800" i="1">
                              <a:latin typeface="Cambria Math" panose="02040503050406030204" pitchFamily="18" charset="0"/>
                              <a:cs typeface="Cambria Math" panose="02040503050406030204" pitchFamily="18" charset="0"/>
                            </a:rPr>
                            <m:t>𝑛</m:t>
                          </m:r>
                        </m:sub>
                      </m:sSub>
                      <m:r>
                        <a:rPr lang="en-US" altLang="zh-CN" sz="1800" i="1">
                          <a:latin typeface="Cambria Math" panose="02040503050406030204" pitchFamily="18" charset="0"/>
                          <a:cs typeface="Cambria Math" panose="02040503050406030204" pitchFamily="18" charset="0"/>
                        </a:rPr>
                        <m:t>=</m:t>
                      </m:r>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𝑝𝑑𝑒</m:t>
                          </m:r>
                        </m:e>
                        <m:sub>
                          <m:r>
                            <a:rPr lang="en-US" altLang="zh-CN" sz="1800" i="1">
                              <a:latin typeface="Cambria Math" panose="02040503050406030204" pitchFamily="18" charset="0"/>
                              <a:cs typeface="Cambria Math" panose="02040503050406030204" pitchFamily="18" charset="0"/>
                            </a:rPr>
                            <m:t>𝑛</m:t>
                          </m:r>
                        </m:sub>
                      </m:sSub>
                      <m:r>
                        <a:rPr lang="en-US" altLang="zh-CN" sz="1800" i="1">
                          <a:latin typeface="Cambria Math" panose="02040503050406030204" pitchFamily="18" charset="0"/>
                          <a:cs typeface="Cambria Math" panose="02040503050406030204" pitchFamily="18" charset="0"/>
                        </a:rPr>
                        <m:t>+</m:t>
                      </m:r>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𝑝𝑑𝑜</m:t>
                          </m:r>
                        </m:e>
                        <m:sub>
                          <m:r>
                            <a:rPr lang="en-US" altLang="zh-CN" sz="1800" i="1">
                              <a:latin typeface="Cambria Math" panose="02040503050406030204" pitchFamily="18" charset="0"/>
                              <a:cs typeface="Cambria Math" panose="02040503050406030204" pitchFamily="18" charset="0"/>
                            </a:rPr>
                            <m:t>𝑛</m:t>
                          </m:r>
                        </m:sub>
                      </m:sSub>
                    </m:oMath>
                  </m:oMathPara>
                </a14:m>
                <a:endParaRPr lang="en-US" altLang="zh-CN" sz="1800" i="1">
                  <a:latin typeface="Cambria Math" panose="02040503050406030204" pitchFamily="18" charset="0"/>
                  <a:cs typeface="Cambria Math" panose="02040503050406030204" pitchFamily="18" charset="0"/>
                </a:endParaRPr>
              </a:p>
              <a:p>
                <a:pPr marL="0" indent="0">
                  <a:buNone/>
                </a:pPr>
                <a:endParaRPr lang="zh-CN" altLang="en-US" sz="1800"/>
              </a:p>
              <a:p>
                <a:r>
                  <a:rPr lang="zh-CN" altLang="en-US" sz="1800"/>
                  <a:t>同样也有相应的</a:t>
                </a:r>
                <a:r>
                  <a:rPr lang="en-US" altLang="zh-CN" sz="1800"/>
                  <a:t> k </a:t>
                </a:r>
                <a:r>
                  <a:rPr lang="zh-CN" altLang="en-US" sz="1800"/>
                  <a:t>部概念。由于过于复杂，不再列出。</a:t>
                </a:r>
                <a:endParaRPr lang="zh-CN" altLang="en-US" sz="18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solidFill>
                  <a:srgbClr val="FF0000"/>
                </a:solidFill>
              </a:rPr>
              <a:t>*</a:t>
            </a:r>
            <a:r>
              <a:rPr lang="zh-CN" altLang="en-US">
                <a:solidFill>
                  <a:srgbClr val="FF0000"/>
                </a:solidFill>
              </a:rPr>
              <a:t>五边形数定理</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a:bodyPr>
              <a:p>
                <a:pPr marL="0" indent="0">
                  <a:buNone/>
                </a:pPr>
                <a:r>
                  <a:rPr lang="en-US" altLang="zh-CN"/>
                  <a:t>  </a:t>
                </a:r>
                <a:r>
                  <a:rPr lang="en-US" altLang="zh-CN" sz="1800"/>
                  <a:t>  </a:t>
                </a:r>
                <a:r>
                  <a:rPr lang="zh-CN" altLang="en-US" sz="1800"/>
                  <a:t>单独观察分拆数的生成函数的分母部分：</a:t>
                </a:r>
                <a:endParaRPr lang="zh-CN" altLang="en-US" sz="1800"/>
              </a:p>
              <a:p>
                <a:pPr marL="0" indent="0">
                  <a:buNone/>
                </a:pPr>
                <a:r>
                  <a:rPr lang="en-US" altLang="zh-CN" sz="1800">
                    <a:latin typeface="Cambria Math" panose="02040503050406030204" pitchFamily="18" charset="0"/>
                    <a:cs typeface="Cambria Math" panose="02040503050406030204" pitchFamily="18" charset="0"/>
                  </a:rPr>
                  <a:t>                                                   </a:t>
                </a:r>
                <a14:m>
                  <m:oMath xmlns:m="http://schemas.openxmlformats.org/officeDocument/2006/math">
                    <m:nary>
                      <m:naryPr>
                        <m:chr m:val="∏"/>
                        <m:limLoc m:val="undOvr"/>
                        <m:ctrlPr>
                          <a:rPr lang="en-US" altLang="zh-CN" sz="1800" i="1">
                            <a:latin typeface="Cambria Math" panose="02040503050406030204" pitchFamily="18" charset="0"/>
                            <a:cs typeface="Cambria Math" panose="02040503050406030204" pitchFamily="18" charset="0"/>
                          </a:rPr>
                        </m:ctrlPr>
                      </m:naryPr>
                      <m:sub>
                        <m:r>
                          <a:rPr lang="en-US" altLang="zh-CN" sz="1800" i="1">
                            <a:latin typeface="Cambria Math" panose="02040503050406030204" pitchFamily="18" charset="0"/>
                            <a:cs typeface="Cambria Math" panose="02040503050406030204" pitchFamily="18" charset="0"/>
                          </a:rPr>
                          <m:t>𝑖</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sub>
                      <m:sup>
                        <m:r>
                          <a:rPr lang="en-US" altLang="zh-CN" sz="1800" i="1">
                            <a:latin typeface="Cambria Math" panose="02040503050406030204" pitchFamily="18" charset="0"/>
                            <a:cs typeface="Cambria Math" panose="02040503050406030204" pitchFamily="18" charset="0"/>
                          </a:rPr>
                          <m:t>∞</m:t>
                        </m:r>
                      </m:sup>
                      <m:e>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r>
                          <a:rPr lang="en-US" altLang="zh-CN" sz="1800" i="1">
                            <a:latin typeface="Cambria Math" panose="02040503050406030204" pitchFamily="18" charset="0"/>
                            <a:cs typeface="Cambria Math" panose="02040503050406030204" pitchFamily="18" charset="0"/>
                          </a:rPr>
                          <m:t>−</m:t>
                        </m:r>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𝑥</m:t>
                            </m:r>
                          </m:e>
                          <m:sup>
                            <m:r>
                              <a:rPr lang="en-US" altLang="zh-CN" sz="1800" i="1">
                                <a:latin typeface="Cambria Math" panose="02040503050406030204" pitchFamily="18" charset="0"/>
                                <a:cs typeface="Cambria Math" panose="02040503050406030204" pitchFamily="18" charset="0"/>
                              </a:rPr>
                              <m:t>𝑖</m:t>
                            </m:r>
                          </m:sup>
                        </m:sSup>
                        <m:r>
                          <a:rPr lang="en-US" altLang="zh-CN" sz="1800" i="1">
                            <a:latin typeface="Cambria Math" panose="02040503050406030204" pitchFamily="18" charset="0"/>
                            <a:cs typeface="Cambria Math" panose="02040503050406030204" pitchFamily="18" charset="0"/>
                          </a:rPr>
                          <m:t>)</m:t>
                        </m:r>
                      </m:e>
                    </m:nary>
                  </m:oMath>
                </a14:m>
                <a:r>
                  <a:rPr lang="en-US" altLang="zh-CN" sz="1800"/>
                  <a:t> </a:t>
                </a:r>
                <a:endParaRPr lang="en-US" altLang="zh-CN" sz="1800"/>
              </a:p>
              <a:p>
                <a:pPr marL="0" indent="0">
                  <a:buNone/>
                </a:pPr>
                <a:r>
                  <a:rPr lang="en-US" altLang="zh-CN" sz="1800"/>
                  <a:t>    </a:t>
                </a:r>
                <a:r>
                  <a:rPr lang="zh-CN" altLang="en-US" sz="1800"/>
                  <a:t>将这部分展开，可以想到互异分拆，与互异分拆拆出的部分数奇偶性有关。</a:t>
                </a:r>
                <a:endParaRPr lang="en-US" altLang="zh-CN" sz="1800"/>
              </a:p>
              <a:p>
                <a:pPr marL="0" indent="0">
                  <a:buNone/>
                </a:pPr>
                <a:r>
                  <a:rPr lang="en-US" altLang="zh-CN" sz="1800"/>
                  <a:t>    </a:t>
                </a:r>
                <a:r>
                  <a:rPr lang="zh-CN" altLang="en-US" sz="1800"/>
                  <a:t>具体地，互异偶部分拆在展开式中被正向计数，互异奇部分拆在展开式中被负向计数。因此展开式中各项系数为两方法数之差。即：</a:t>
                </a:r>
                <a:endParaRPr lang="en-US" altLang="zh-CN" sz="1800"/>
              </a:p>
              <a:p>
                <a:pPr marL="0" indent="0">
                  <a:buNone/>
                </a:pPr>
                <a14:m>
                  <m:oMathPara xmlns:m="http://schemas.openxmlformats.org/officeDocument/2006/math">
                    <m:oMathParaPr>
                      <m:jc m:val="centerGroup"/>
                    </m:oMathParaPr>
                    <m:oMath xmlns:m="http://schemas.openxmlformats.org/officeDocument/2006/math">
                      <m:nary>
                        <m:naryPr>
                          <m:chr m:val="∑"/>
                          <m:limLoc m:val="undOvr"/>
                          <m:ctrlPr>
                            <a:rPr lang="en-US" altLang="zh-CN" sz="1800" i="1">
                              <a:latin typeface="Cambria Math" panose="02040503050406030204" pitchFamily="18" charset="0"/>
                              <a:cs typeface="Cambria Math" panose="02040503050406030204" pitchFamily="18" charset="0"/>
                            </a:rPr>
                          </m:ctrlPr>
                        </m:naryPr>
                        <m:sub>
                          <m:r>
                            <a:rPr lang="en-US" altLang="zh-CN" sz="1800" i="1">
                              <a:latin typeface="Cambria Math" panose="02040503050406030204" pitchFamily="18" charset="0"/>
                              <a:cs typeface="Cambria Math" panose="02040503050406030204" pitchFamily="18" charset="0"/>
                            </a:rPr>
                            <m:t>𝑖</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0</m:t>
                          </m:r>
                        </m:sub>
                        <m:sup>
                          <m:r>
                            <a:rPr lang="en-US" altLang="zh-CN" sz="1800" i="1">
                              <a:latin typeface="Cambria Math" panose="02040503050406030204" pitchFamily="18" charset="0"/>
                              <a:cs typeface="Cambria Math" panose="02040503050406030204" pitchFamily="18" charset="0"/>
                            </a:rPr>
                            <m:t>∞</m:t>
                          </m:r>
                        </m:sup>
                        <m:e>
                          <m:r>
                            <a:rPr lang="en-US" altLang="zh-CN" sz="1800" i="1">
                              <a:latin typeface="Cambria Math" panose="02040503050406030204" pitchFamily="18" charset="0"/>
                              <a:cs typeface="Cambria Math" panose="02040503050406030204" pitchFamily="18" charset="0"/>
                            </a:rPr>
                            <m:t>(</m:t>
                          </m:r>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𝑝𝑑𝑒</m:t>
                              </m:r>
                            </m:e>
                            <m:sub>
                              <m:r>
                                <a:rPr lang="en-US" altLang="zh-CN" sz="1800" i="1">
                                  <a:latin typeface="Cambria Math" panose="02040503050406030204" pitchFamily="18" charset="0"/>
                                  <a:cs typeface="Cambria Math" panose="02040503050406030204" pitchFamily="18" charset="0"/>
                                </a:rPr>
                                <m:t>𝑛</m:t>
                              </m:r>
                            </m:sub>
                          </m:sSub>
                          <m:r>
                            <a:rPr lang="en-US" altLang="zh-CN" sz="1800" i="1">
                              <a:latin typeface="Cambria Math" panose="02040503050406030204" pitchFamily="18" charset="0"/>
                              <a:cs typeface="Cambria Math" panose="02040503050406030204" pitchFamily="18" charset="0"/>
                            </a:rPr>
                            <m:t>−</m:t>
                          </m:r>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𝑝𝑑𝑜</m:t>
                              </m:r>
                            </m:e>
                            <m:sub>
                              <m:r>
                                <a:rPr lang="en-US" altLang="zh-CN" sz="1800" i="1">
                                  <a:latin typeface="Cambria Math" panose="02040503050406030204" pitchFamily="18" charset="0"/>
                                  <a:cs typeface="Cambria Math" panose="02040503050406030204" pitchFamily="18" charset="0"/>
                                </a:rPr>
                                <m:t>𝑛</m:t>
                              </m:r>
                            </m:sub>
                          </m:sSub>
                          <m:r>
                            <a:rPr lang="en-US" altLang="zh-CN" sz="1800" i="1">
                              <a:latin typeface="Cambria Math" panose="02040503050406030204" pitchFamily="18" charset="0"/>
                              <a:cs typeface="Cambria Math" panose="02040503050406030204" pitchFamily="18" charset="0"/>
                            </a:rPr>
                            <m:t>)</m:t>
                          </m:r>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𝑥</m:t>
                              </m:r>
                            </m:e>
                            <m:sup>
                              <m:r>
                                <a:rPr lang="en-US" altLang="zh-CN" sz="1800" i="1">
                                  <a:latin typeface="Cambria Math" panose="02040503050406030204" pitchFamily="18" charset="0"/>
                                  <a:cs typeface="Cambria Math" panose="02040503050406030204" pitchFamily="18" charset="0"/>
                                </a:rPr>
                                <m:t>𝑛</m:t>
                              </m:r>
                            </m:sup>
                          </m:sSup>
                        </m:e>
                      </m:nary>
                      <m:r>
                        <a:rPr lang="en-US" altLang="zh-CN" sz="1800" i="1">
                          <a:latin typeface="Cambria Math" panose="02040503050406030204" pitchFamily="18" charset="0"/>
                          <a:cs typeface="Cambria Math" panose="02040503050406030204" pitchFamily="18" charset="0"/>
                        </a:rPr>
                        <m:t>=</m:t>
                      </m:r>
                      <m:nary>
                        <m:naryPr>
                          <m:chr m:val="∏"/>
                          <m:limLoc m:val="undOvr"/>
                          <m:ctrlPr>
                            <a:rPr lang="en-US" altLang="zh-CN" sz="1800" i="1">
                              <a:latin typeface="Cambria Math" panose="02040503050406030204" pitchFamily="18" charset="0"/>
                              <a:cs typeface="Cambria Math" panose="02040503050406030204" pitchFamily="18" charset="0"/>
                            </a:rPr>
                          </m:ctrlPr>
                        </m:naryPr>
                        <m:sub>
                          <m:r>
                            <a:rPr lang="en-US" altLang="zh-CN" sz="1800" i="1">
                              <a:latin typeface="Cambria Math" panose="02040503050406030204" pitchFamily="18" charset="0"/>
                              <a:cs typeface="Cambria Math" panose="02040503050406030204" pitchFamily="18" charset="0"/>
                            </a:rPr>
                            <m:t>𝑖</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sub>
                        <m:sup>
                          <m:r>
                            <a:rPr lang="en-US" altLang="zh-CN" sz="1800" i="1">
                              <a:latin typeface="Cambria Math" panose="02040503050406030204" pitchFamily="18" charset="0"/>
                              <a:cs typeface="Cambria Math" panose="02040503050406030204" pitchFamily="18" charset="0"/>
                            </a:rPr>
                            <m:t>∞</m:t>
                          </m:r>
                        </m:sup>
                        <m:e>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r>
                            <a:rPr lang="en-US" altLang="zh-CN" sz="1800" i="1">
                              <a:latin typeface="Cambria Math" panose="02040503050406030204" pitchFamily="18" charset="0"/>
                              <a:cs typeface="Cambria Math" panose="02040503050406030204" pitchFamily="18" charset="0"/>
                            </a:rPr>
                            <m:t>−</m:t>
                          </m:r>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𝑥</m:t>
                              </m:r>
                            </m:e>
                            <m:sup>
                              <m:r>
                                <a:rPr lang="en-US" altLang="zh-CN" sz="1800" i="1">
                                  <a:latin typeface="Cambria Math" panose="02040503050406030204" pitchFamily="18" charset="0"/>
                                  <a:cs typeface="Cambria Math" panose="02040503050406030204" pitchFamily="18" charset="0"/>
                                </a:rPr>
                                <m:t>𝑖</m:t>
                              </m:r>
                            </m:sup>
                          </m:sSup>
                          <m:r>
                            <a:rPr lang="en-US" altLang="zh-CN" sz="1800" i="1">
                              <a:latin typeface="Cambria Math" panose="02040503050406030204" pitchFamily="18" charset="0"/>
                              <a:cs typeface="Cambria Math" panose="02040503050406030204" pitchFamily="18" charset="0"/>
                            </a:rPr>
                            <m:t>)</m:t>
                          </m:r>
                        </m:e>
                      </m:nary>
                    </m:oMath>
                  </m:oMathPara>
                </a14:m>
                <a:endParaRPr lang="en-US" altLang="zh-CN" sz="1800" i="1">
                  <a:latin typeface="Cambria Math" panose="02040503050406030204" pitchFamily="18" charset="0"/>
                  <a:cs typeface="Cambria Math" panose="02040503050406030204" pitchFamily="18" charset="0"/>
                </a:endParaRPr>
              </a:p>
              <a:p>
                <a:pPr marL="0" indent="0">
                  <a:buNone/>
                </a:pPr>
                <a:r>
                  <a:rPr lang="en-US" altLang="zh-CN" sz="1800"/>
                  <a:t>   </a:t>
                </a:r>
                <a:r>
                  <a:rPr lang="zh-CN" altLang="en-US" sz="1800"/>
                  <a:t>接下来说明，多数情况下，上述两方法数相等，在展开式中系数为</a:t>
                </a:r>
                <a:r>
                  <a:rPr lang="en-US" altLang="zh-CN" sz="1800"/>
                  <a:t> 0</a:t>
                </a:r>
                <a:r>
                  <a:rPr lang="zh-CN" altLang="en-US" sz="1800"/>
                  <a:t>；仅在少数位置，两方法数相差</a:t>
                </a:r>
                <a:r>
                  <a:rPr lang="en-US" altLang="zh-CN" sz="1800"/>
                  <a:t> 1 </a:t>
                </a:r>
                <a:r>
                  <a:rPr lang="zh-CN" altLang="en-US" sz="1800"/>
                  <a:t>或</a:t>
                </a:r>
                <a:r>
                  <a:rPr lang="en-US" altLang="zh-CN" sz="1800"/>
                  <a:t> -1</a:t>
                </a:r>
                <a:r>
                  <a:rPr lang="zh-CN" altLang="en-US"/>
                  <a:t>。</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a:bodyPr>
          <a:p>
            <a:r>
              <a:rPr lang="zh-CN" altLang="en-US"/>
              <a:t>这里可以借助构造对应的办法。</a:t>
            </a:r>
            <a:endParaRPr lang="en-US" altLang="zh-CN"/>
          </a:p>
          <a:p>
            <a:r>
              <a:rPr lang="zh-CN" altLang="en-US"/>
              <a:t>画出每个互异分拆的</a:t>
            </a:r>
            <a:r>
              <a:rPr lang="en-US" altLang="zh-CN"/>
              <a:t> Ferrers </a:t>
            </a:r>
            <a:r>
              <a:rPr lang="zh-CN" altLang="en-US"/>
              <a:t>图。最后一行称为这个图的底，底上点的个数记为</a:t>
            </a:r>
            <a:r>
              <a:rPr lang="en-US" altLang="zh-CN"/>
              <a:t> b</a:t>
            </a:r>
            <a:r>
              <a:rPr lang="zh-CN" altLang="en-US"/>
              <a:t>（</a:t>
            </a:r>
            <a:r>
              <a:rPr lang="en-US" altLang="zh-CN"/>
              <a:t>Bottom</a:t>
            </a:r>
            <a:r>
              <a:rPr lang="zh-CN" altLang="en-US"/>
              <a:t>）；连接最上面一行的最后一个点与图中某点的最长</a:t>
            </a:r>
            <a:r>
              <a:rPr lang="en-US" altLang="zh-CN"/>
              <a:t> 45 </a:t>
            </a:r>
            <a:r>
              <a:rPr lang="zh-CN" altLang="en-US"/>
              <a:t>度角线段，称为这个图的坡，坡上点的个数记为</a:t>
            </a:r>
            <a:r>
              <a:rPr lang="en-US" altLang="zh-CN"/>
              <a:t> s</a:t>
            </a:r>
            <a:r>
              <a:rPr lang="zh-CN" altLang="en-US"/>
              <a:t>（</a:t>
            </a:r>
            <a:r>
              <a:rPr lang="en-US" altLang="zh-CN"/>
              <a:t>Slide</a:t>
            </a:r>
            <a:r>
              <a:rPr lang="zh-CN" altLang="en-US"/>
              <a:t>）。</a:t>
            </a:r>
            <a:endParaRPr lang="zh-CN" altLang="en-US"/>
          </a:p>
          <a:p>
            <a:endParaRPr lang="zh-CN" altLang="en-US"/>
          </a:p>
          <a:p>
            <a:endParaRPr lang="zh-CN" altLang="en-US"/>
          </a:p>
          <a:p>
            <a:endParaRPr lang="zh-CN" altLang="en-US"/>
          </a:p>
          <a:p>
            <a:endParaRPr lang="zh-CN" altLang="en-US"/>
          </a:p>
          <a:p>
            <a:r>
              <a:rPr lang="zh-CN" altLang="en-US"/>
              <a:t>要想在互异偶部分拆与互异奇部分拆之间构造对应，就要定义变换，在保证互异条件不变的前提下，使得行数改变</a:t>
            </a:r>
            <a:r>
              <a:rPr lang="en-US" altLang="zh-CN"/>
              <a:t> 1</a:t>
            </a:r>
            <a:r>
              <a:rPr lang="zh-CN" altLang="en-US"/>
              <a:t>：</a:t>
            </a:r>
            <a:endParaRPr lang="en-US" altLang="zh-CN"/>
          </a:p>
          <a:p>
            <a:r>
              <a:rPr lang="zh-CN" altLang="en-US"/>
              <a:t>变换</a:t>
            </a:r>
            <a:r>
              <a:rPr lang="en-US" altLang="zh-CN"/>
              <a:t> A</a:t>
            </a:r>
            <a:r>
              <a:rPr lang="zh-CN" altLang="en-US"/>
              <a:t>：当</a:t>
            </a:r>
            <a:r>
              <a:rPr lang="en-US" altLang="zh-CN"/>
              <a:t> b </a:t>
            </a:r>
            <a:r>
              <a:rPr lang="zh-CN" altLang="en-US"/>
              <a:t>小于等于</a:t>
            </a:r>
            <a:r>
              <a:rPr lang="en-US" altLang="zh-CN"/>
              <a:t> s </a:t>
            </a:r>
            <a:r>
              <a:rPr lang="zh-CN" altLang="en-US"/>
              <a:t>的时候，就将底移到右边，成为一个新坡。</a:t>
            </a:r>
            <a:endParaRPr lang="en-US" altLang="zh-CN"/>
          </a:p>
          <a:p>
            <a:r>
              <a:rPr lang="zh-CN" altLang="en-US"/>
              <a:t>变换</a:t>
            </a:r>
            <a:r>
              <a:rPr lang="en-US" altLang="zh-CN"/>
              <a:t> B</a:t>
            </a:r>
            <a:r>
              <a:rPr lang="zh-CN" altLang="en-US"/>
              <a:t>：当</a:t>
            </a:r>
            <a:r>
              <a:rPr lang="en-US" altLang="zh-CN"/>
              <a:t> b </a:t>
            </a:r>
            <a:r>
              <a:rPr lang="zh-CN" altLang="en-US"/>
              <a:t>大于</a:t>
            </a:r>
            <a:r>
              <a:rPr lang="en-US" altLang="zh-CN"/>
              <a:t> s </a:t>
            </a:r>
            <a:r>
              <a:rPr lang="zh-CN" altLang="en-US"/>
              <a:t>的时候，就将坡移到下边，成为一个新底。</a:t>
            </a:r>
            <a:endParaRPr lang="en-US" altLang="zh-CN"/>
          </a:p>
          <a:p>
            <a:r>
              <a:rPr lang="zh-CN" altLang="en-US"/>
              <a:t>这两个变换对于大多数</a:t>
            </a:r>
            <a:r>
              <a:rPr lang="en-US" altLang="zh-CN"/>
              <a:t> n </a:t>
            </a:r>
            <a:r>
              <a:rPr lang="zh-CN" altLang="en-US"/>
              <a:t>的任意互异分拆，恰有一个变换可以进行，就在互异偶部分拆与互异奇部分拆之间构造了一个一一对应。已经构造了一一对应的两部分分拆个数相等，因此这时展开式中第</a:t>
            </a:r>
            <a:r>
              <a:rPr lang="en-US" altLang="zh-CN"/>
              <a:t> n </a:t>
            </a:r>
            <a:r>
              <a:rPr lang="zh-CN" altLang="en-US"/>
              <a:t>项系数为</a:t>
            </a:r>
            <a:r>
              <a:rPr lang="en-US" altLang="zh-CN"/>
              <a:t> 0</a:t>
            </a:r>
            <a:r>
              <a:rPr lang="zh-CN" altLang="en-US"/>
              <a:t>。</a:t>
            </a:r>
            <a:endParaRPr lang="zh-CN" altLang="en-US"/>
          </a:p>
        </p:txBody>
      </p:sp>
      <p:pic>
        <p:nvPicPr>
          <p:cNvPr id="4" name="图片 3"/>
          <p:cNvPicPr/>
          <p:nvPr/>
        </p:nvPicPr>
        <p:blipFill>
          <a:blip r:embed="rId1"/>
          <a:stretch>
            <a:fillRect/>
          </a:stretch>
        </p:blipFill>
        <p:spPr>
          <a:xfrm>
            <a:off x="1346200" y="2166620"/>
            <a:ext cx="3479165" cy="177990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a:bodyPr>
              <a:p>
                <a:pPr marL="0" indent="0">
                  <a:buNone/>
                </a:pPr>
                <a:r>
                  <a:rPr lang="en-US" altLang="zh-CN"/>
                  <a:t>   </a:t>
                </a:r>
                <a:r>
                  <a:rPr lang="zh-CN" altLang="en-US" sz="1800"/>
                  <a:t>但是对于某些</a:t>
                </a:r>
                <a:r>
                  <a:rPr lang="en-US" altLang="zh-CN" sz="1800"/>
                  <a:t> n</a:t>
                </a:r>
                <a:r>
                  <a:rPr lang="zh-CN" altLang="en-US" sz="1800"/>
                  <a:t>，其存在恰一个互异分拆无法进行上述变换。</a:t>
                </a:r>
                <a:endParaRPr lang="en-US" altLang="zh-CN" sz="1800"/>
              </a:p>
              <a:p>
                <a:r>
                  <a:rPr lang="zh-CN" altLang="en-US" sz="1800"/>
                  <a:t>情况一：</a:t>
                </a:r>
                <a:r>
                  <a:rPr lang="en-US" altLang="zh-CN" sz="1800"/>
                  <a:t>b=s </a:t>
                </a:r>
                <a:r>
                  <a:rPr lang="zh-CN" altLang="en-US" sz="1800"/>
                  <a:t>且底与坡有一个公共点时，变换</a:t>
                </a:r>
                <a:r>
                  <a:rPr lang="en-US" altLang="zh-CN" sz="1800"/>
                  <a:t> A </a:t>
                </a:r>
                <a:r>
                  <a:rPr lang="zh-CN" altLang="en-US" sz="1800"/>
                  <a:t>不能进行。此时</a:t>
                </a:r>
                <a:endParaRPr lang="zh-CN" altLang="en-US" sz="1800"/>
              </a:p>
              <a:p>
                <a:pPr marL="0" indent="0">
                  <a:buNone/>
                </a:pPr>
                <a14:m>
                  <m:oMathPara xmlns:m="http://schemas.openxmlformats.org/officeDocument/2006/math">
                    <m:oMathParaPr>
                      <m:jc m:val="centerGroup"/>
                    </m:oMathParaPr>
                    <m:oMath xmlns:m="http://schemas.openxmlformats.org/officeDocument/2006/math">
                      <m:r>
                        <a:rPr lang="en-US" altLang="zh-CN" sz="1800" i="1">
                          <a:latin typeface="Cambria Math" panose="02040503050406030204" pitchFamily="18" charset="0"/>
                          <a:cs typeface="Cambria Math" panose="02040503050406030204" pitchFamily="18" charset="0"/>
                        </a:rPr>
                        <m:t>𝑛</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𝑠</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𝑠</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𝑠</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𝑠</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r>
                        <a:rPr lang="en-US" altLang="zh-CN" sz="1800" i="1">
                          <a:latin typeface="Cambria Math" panose="02040503050406030204" pitchFamily="18" charset="0"/>
                          <a:cs typeface="Cambria Math" panose="02040503050406030204" pitchFamily="18" charset="0"/>
                        </a:rPr>
                        <m:t>)=</m:t>
                      </m:r>
                      <m:f>
                        <m:fPr>
                          <m:ctrlPr>
                            <a:rPr lang="en-US" altLang="zh-CN" sz="1800" i="1">
                              <a:latin typeface="Cambria Math" panose="02040503050406030204" pitchFamily="18" charset="0"/>
                              <a:cs typeface="Cambria Math" panose="02040503050406030204" pitchFamily="18" charset="0"/>
                            </a:rPr>
                          </m:ctrlPr>
                        </m:fPr>
                        <m:num>
                          <m:r>
                            <a:rPr lang="en-US" altLang="zh-CN" sz="1800" i="1">
                              <a:latin typeface="Cambria Math" panose="02040503050406030204" pitchFamily="18" charset="0"/>
                              <a:cs typeface="Cambria Math" panose="02040503050406030204" pitchFamily="18" charset="0"/>
                            </a:rPr>
                            <m:t>𝑠</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3</m:t>
                          </m:r>
                          <m:r>
                            <a:rPr lang="en-US" altLang="zh-CN" sz="1800" i="1">
                              <a:latin typeface="Cambria Math" panose="02040503050406030204" pitchFamily="18" charset="0"/>
                              <a:cs typeface="Cambria Math" panose="02040503050406030204" pitchFamily="18" charset="0"/>
                            </a:rPr>
                            <m:t>𝑠</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r>
                            <a:rPr lang="en-US" altLang="zh-CN" sz="1800" i="1">
                              <a:latin typeface="Cambria Math" panose="02040503050406030204" pitchFamily="18" charset="0"/>
                              <a:cs typeface="Cambria Math" panose="02040503050406030204" pitchFamily="18" charset="0"/>
                            </a:rPr>
                            <m:t>)</m:t>
                          </m:r>
                        </m:num>
                        <m:den>
                          <m:r>
                            <a:rPr lang="en-US" altLang="zh-CN" sz="1800" i="1">
                              <a:latin typeface="Cambria Math" panose="02040503050406030204" pitchFamily="18" charset="0"/>
                              <a:cs typeface="Cambria Math" panose="02040503050406030204" pitchFamily="18" charset="0"/>
                            </a:rPr>
                            <m:t>2</m:t>
                          </m:r>
                        </m:den>
                      </m:f>
                    </m:oMath>
                  </m:oMathPara>
                </a14:m>
                <a:endParaRPr lang="en-US" altLang="zh-CN" sz="1800"/>
              </a:p>
              <a:p>
                <a:pPr marL="0" indent="0">
                  <a:buNone/>
                </a:pPr>
                <a:r>
                  <a:rPr lang="en-US" altLang="zh-CN" sz="1800"/>
                  <a:t>   </a:t>
                </a:r>
                <a:r>
                  <a:rPr lang="zh-CN" altLang="en-US" sz="1800"/>
                  <a:t>展开式的第</a:t>
                </a:r>
                <a:r>
                  <a:rPr lang="en-US" altLang="zh-CN" sz="1800"/>
                  <a:t> n </a:t>
                </a:r>
                <a:r>
                  <a:rPr lang="zh-CN" altLang="en-US" sz="1800"/>
                  <a:t>项与分拆部分数的奇偶性有关，为</a:t>
                </a:r>
                <a:r>
                  <a:rPr lang="en-US" altLang="zh-CN" sz="1800"/>
                  <a:t> </a:t>
                </a:r>
                <a14:m>
                  <m:oMath xmlns:m="http://schemas.openxmlformats.org/officeDocument/2006/math">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r>
                          <a:rPr lang="en-US" altLang="zh-CN" sz="1800" i="1">
                            <a:latin typeface="Cambria Math" panose="02040503050406030204" pitchFamily="18" charset="0"/>
                            <a:cs typeface="Cambria Math" panose="02040503050406030204" pitchFamily="18" charset="0"/>
                          </a:rPr>
                          <m:t>)</m:t>
                        </m:r>
                      </m:e>
                      <m:sup>
                        <m:r>
                          <a:rPr lang="en-US" altLang="zh-CN" sz="1800" i="1">
                            <a:latin typeface="Cambria Math" panose="02040503050406030204" pitchFamily="18" charset="0"/>
                            <a:cs typeface="Cambria Math" panose="02040503050406030204" pitchFamily="18" charset="0"/>
                          </a:rPr>
                          <m:t>𝑠</m:t>
                        </m:r>
                      </m:sup>
                    </m:sSup>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𝑥</m:t>
                        </m:r>
                      </m:e>
                      <m:sup>
                        <m:r>
                          <a:rPr lang="en-US" altLang="zh-CN" sz="1800" i="1">
                            <a:latin typeface="Cambria Math" panose="02040503050406030204" pitchFamily="18" charset="0"/>
                            <a:cs typeface="Cambria Math" panose="02040503050406030204" pitchFamily="18" charset="0"/>
                          </a:rPr>
                          <m:t>𝑛</m:t>
                        </m:r>
                      </m:sup>
                    </m:sSup>
                  </m:oMath>
                </a14:m>
                <a:r>
                  <a:rPr lang="zh-CN" altLang="en-US" sz="1800"/>
                  <a:t>。</a:t>
                </a:r>
                <a:endParaRPr lang="en-US" altLang="zh-CN" sz="1800"/>
              </a:p>
              <a:p>
                <a:r>
                  <a:rPr lang="zh-CN" altLang="en-US" sz="1800"/>
                  <a:t>情况二：</a:t>
                </a:r>
                <a:r>
                  <a:rPr lang="en-US" altLang="zh-CN" sz="1800"/>
                  <a:t>b=s+1 </a:t>
                </a:r>
                <a:r>
                  <a:rPr lang="zh-CN" altLang="en-US" sz="1800"/>
                  <a:t>且底与坡有一个公共点时，变换</a:t>
                </a:r>
                <a:r>
                  <a:rPr lang="en-US" altLang="zh-CN" sz="1800"/>
                  <a:t> B </a:t>
                </a:r>
                <a:r>
                  <a:rPr lang="zh-CN" altLang="en-US" sz="1800"/>
                  <a:t>不能进行。此时</a:t>
                </a:r>
                <a:endParaRPr lang="en-US" altLang="zh-CN" sz="1800"/>
              </a:p>
              <a:p>
                <a:pPr marL="0" indent="0">
                  <a:buNone/>
                </a:pPr>
                <a14:m>
                  <m:oMathPara xmlns:m="http://schemas.openxmlformats.org/officeDocument/2006/math">
                    <m:oMathParaPr>
                      <m:jc m:val="centerGroup"/>
                    </m:oMathParaPr>
                    <m:oMath xmlns:m="http://schemas.openxmlformats.org/officeDocument/2006/math">
                      <m:r>
                        <a:rPr lang="en-US" altLang="zh-CN" sz="1800" i="1">
                          <a:latin typeface="Cambria Math" panose="02040503050406030204" pitchFamily="18" charset="0"/>
                          <a:cs typeface="Cambria Math" panose="02040503050406030204" pitchFamily="18" charset="0"/>
                        </a:rPr>
                        <m:t>𝑛</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𝑠</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𝑠</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2</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𝑠</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𝑠</m:t>
                      </m:r>
                      <m:r>
                        <a:rPr lang="en-US" altLang="zh-CN" sz="1800" i="1">
                          <a:latin typeface="Cambria Math" panose="02040503050406030204" pitchFamily="18" charset="0"/>
                          <a:cs typeface="Cambria Math" panose="02040503050406030204" pitchFamily="18" charset="0"/>
                        </a:rPr>
                        <m:t>)=</m:t>
                      </m:r>
                      <m:f>
                        <m:fPr>
                          <m:ctrlPr>
                            <a:rPr lang="en-US" altLang="zh-CN" sz="1800" i="1">
                              <a:latin typeface="Cambria Math" panose="02040503050406030204" pitchFamily="18" charset="0"/>
                              <a:cs typeface="Cambria Math" panose="02040503050406030204" pitchFamily="18" charset="0"/>
                            </a:rPr>
                          </m:ctrlPr>
                        </m:fPr>
                        <m:num>
                          <m:r>
                            <a:rPr lang="en-US" altLang="zh-CN" sz="1800" i="1">
                              <a:latin typeface="Cambria Math" panose="02040503050406030204" pitchFamily="18" charset="0"/>
                              <a:cs typeface="Cambria Math" panose="02040503050406030204" pitchFamily="18" charset="0"/>
                            </a:rPr>
                            <m:t>𝑠</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3</m:t>
                          </m:r>
                          <m:r>
                            <a:rPr lang="en-US" altLang="zh-CN" sz="1800" i="1">
                              <a:latin typeface="Cambria Math" panose="02040503050406030204" pitchFamily="18" charset="0"/>
                              <a:cs typeface="Cambria Math" panose="02040503050406030204" pitchFamily="18" charset="0"/>
                            </a:rPr>
                            <m:t>𝑠</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r>
                            <a:rPr lang="en-US" altLang="zh-CN" sz="1800" i="1">
                              <a:latin typeface="Cambria Math" panose="02040503050406030204" pitchFamily="18" charset="0"/>
                              <a:cs typeface="Cambria Math" panose="02040503050406030204" pitchFamily="18" charset="0"/>
                            </a:rPr>
                            <m:t>)</m:t>
                          </m:r>
                        </m:num>
                        <m:den>
                          <m:r>
                            <a:rPr lang="en-US" altLang="zh-CN" sz="1800" i="1">
                              <a:latin typeface="Cambria Math" panose="02040503050406030204" pitchFamily="18" charset="0"/>
                              <a:cs typeface="Cambria Math" panose="02040503050406030204" pitchFamily="18" charset="0"/>
                            </a:rPr>
                            <m:t>2</m:t>
                          </m:r>
                        </m:den>
                      </m:f>
                    </m:oMath>
                  </m:oMathPara>
                </a14:m>
                <a:endParaRPr lang="en-US" altLang="zh-CN" sz="1800" i="1">
                  <a:latin typeface="Cambria Math" panose="02040503050406030204" pitchFamily="18" charset="0"/>
                  <a:cs typeface="Cambria Math" panose="02040503050406030204" pitchFamily="18" charset="0"/>
                </a:endParaRPr>
              </a:p>
              <a:p>
                <a:pPr marL="0" indent="0">
                  <a:buNone/>
                </a:pPr>
                <a:r>
                  <a:rPr lang="en-US" altLang="zh-CN" sz="1800"/>
                  <a:t>   </a:t>
                </a:r>
                <a:r>
                  <a:rPr lang="zh-CN" altLang="en-US" sz="1800"/>
                  <a:t>展开式的第</a:t>
                </a:r>
                <a:r>
                  <a:rPr lang="en-US" altLang="zh-CN" sz="1800"/>
                  <a:t> n </a:t>
                </a:r>
                <a:r>
                  <a:rPr lang="zh-CN" altLang="en-US" sz="1800"/>
                  <a:t>项为</a:t>
                </a:r>
                <a:r>
                  <a:rPr lang="en-US" altLang="zh-CN" sz="1800"/>
                  <a:t> </a:t>
                </a:r>
                <a14:m>
                  <m:oMath xmlns:m="http://schemas.openxmlformats.org/officeDocument/2006/math">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r>
                          <a:rPr lang="en-US" altLang="zh-CN" sz="1800" i="1">
                            <a:latin typeface="Cambria Math" panose="02040503050406030204" pitchFamily="18" charset="0"/>
                            <a:cs typeface="Cambria Math" panose="02040503050406030204" pitchFamily="18" charset="0"/>
                          </a:rPr>
                          <m:t>)</m:t>
                        </m:r>
                      </m:e>
                      <m:sup>
                        <m:r>
                          <a:rPr lang="en-US" altLang="zh-CN" sz="1800" i="1">
                            <a:latin typeface="Cambria Math" panose="02040503050406030204" pitchFamily="18" charset="0"/>
                            <a:cs typeface="Cambria Math" panose="02040503050406030204" pitchFamily="18" charset="0"/>
                          </a:rPr>
                          <m:t>𝑠</m:t>
                        </m:r>
                      </m:sup>
                    </m:sSup>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𝑥</m:t>
                        </m:r>
                      </m:e>
                      <m:sup>
                        <m:r>
                          <a:rPr lang="en-US" altLang="zh-CN" sz="1800" i="1">
                            <a:latin typeface="Cambria Math" panose="02040503050406030204" pitchFamily="18" charset="0"/>
                            <a:cs typeface="Cambria Math" panose="02040503050406030204" pitchFamily="18" charset="0"/>
                          </a:rPr>
                          <m:t>𝑛</m:t>
                        </m:r>
                      </m:sup>
                    </m:sSup>
                  </m:oMath>
                </a14:m>
                <a:r>
                  <a:rPr lang="zh-CN" altLang="en-US" sz="1800"/>
                  <a:t>。</a:t>
                </a:r>
                <a:endParaRPr lang="en-US" altLang="zh-CN" sz="1800"/>
              </a:p>
              <a:p>
                <a:pPr marL="0" indent="0">
                  <a:buNone/>
                </a:pPr>
                <a:r>
                  <a:rPr lang="en-US" altLang="zh-CN" sz="1800"/>
                  <a:t>   </a:t>
                </a:r>
                <a:r>
                  <a:rPr lang="zh-CN" altLang="en-US" sz="1800"/>
                  <a:t>用</a:t>
                </a:r>
                <a:r>
                  <a:rPr lang="en-US" altLang="zh-CN" sz="1800"/>
                  <a:t> -s </a:t>
                </a:r>
                <a:r>
                  <a:rPr lang="zh-CN" altLang="en-US" sz="1800"/>
                  <a:t>替换上式的</a:t>
                </a:r>
                <a:r>
                  <a:rPr lang="en-US" altLang="zh-CN" sz="1800"/>
                  <a:t> s</a:t>
                </a:r>
                <a:r>
                  <a:rPr lang="zh-CN" altLang="en-US" sz="1800"/>
                  <a:t>，得到</a:t>
                </a:r>
                <a:r>
                  <a:rPr lang="en-US" altLang="zh-CN" sz="1800"/>
                  <a:t> </a:t>
                </a:r>
                <a14:m>
                  <m:oMath xmlns:m="http://schemas.openxmlformats.org/officeDocument/2006/math">
                    <m:r>
                      <a:rPr lang="en-US" altLang="zh-CN" sz="1800" i="1">
                        <a:latin typeface="Cambria Math" panose="02040503050406030204" pitchFamily="18" charset="0"/>
                        <a:cs typeface="Cambria Math" panose="02040503050406030204" pitchFamily="18" charset="0"/>
                      </a:rPr>
                      <m:t>𝑛</m:t>
                    </m:r>
                    <m:r>
                      <a:rPr lang="en-US" altLang="zh-CN" sz="1800" i="1">
                        <a:latin typeface="Cambria Math" panose="02040503050406030204" pitchFamily="18" charset="0"/>
                        <a:cs typeface="Cambria Math" panose="02040503050406030204" pitchFamily="18" charset="0"/>
                      </a:rPr>
                      <m:t>=</m:t>
                    </m:r>
                    <m:f>
                      <m:fPr>
                        <m:ctrlPr>
                          <a:rPr lang="en-US" altLang="zh-CN" sz="1800" i="1">
                            <a:latin typeface="Cambria Math" panose="02040503050406030204" pitchFamily="18" charset="0"/>
                            <a:cs typeface="Cambria Math" panose="02040503050406030204" pitchFamily="18" charset="0"/>
                          </a:rPr>
                        </m:ctrlPr>
                      </m:fPr>
                      <m:num>
                        <m:r>
                          <a:rPr lang="en-US" altLang="zh-CN" sz="1800" i="1">
                            <a:latin typeface="Cambria Math" panose="02040503050406030204" pitchFamily="18" charset="0"/>
                            <a:cs typeface="Cambria Math" panose="02040503050406030204" pitchFamily="18" charset="0"/>
                          </a:rPr>
                          <m:t>𝑠</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3</m:t>
                        </m:r>
                        <m:r>
                          <a:rPr lang="en-US" altLang="zh-CN" sz="1800" i="1">
                            <a:latin typeface="Cambria Math" panose="02040503050406030204" pitchFamily="18" charset="0"/>
                            <a:cs typeface="Cambria Math" panose="02040503050406030204" pitchFamily="18" charset="0"/>
                          </a:rPr>
                          <m:t>𝑠</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r>
                          <a:rPr lang="en-US" altLang="zh-CN" sz="1800" i="1">
                            <a:latin typeface="Cambria Math" panose="02040503050406030204" pitchFamily="18" charset="0"/>
                            <a:cs typeface="Cambria Math" panose="02040503050406030204" pitchFamily="18" charset="0"/>
                          </a:rPr>
                          <m:t>)</m:t>
                        </m:r>
                      </m:num>
                      <m:den>
                        <m:r>
                          <a:rPr lang="en-US" altLang="zh-CN" sz="1800" i="1">
                            <a:latin typeface="Cambria Math" panose="02040503050406030204" pitchFamily="18" charset="0"/>
                            <a:cs typeface="Cambria Math" panose="02040503050406030204" pitchFamily="18" charset="0"/>
                          </a:rPr>
                          <m:t>2</m:t>
                        </m:r>
                      </m:den>
                    </m:f>
                  </m:oMath>
                </a14:m>
                <a:r>
                  <a:rPr lang="zh-CN" altLang="en-US" sz="1800"/>
                  <a:t>，其中</a:t>
                </a:r>
                <a:r>
                  <a:rPr lang="en-US" altLang="zh-CN" sz="1800"/>
                  <a:t> s </a:t>
                </a:r>
                <a:r>
                  <a:rPr lang="zh-CN" altLang="en-US" sz="1800"/>
                  <a:t>为负整数，展开式的第</a:t>
                </a:r>
                <a:r>
                  <a:rPr lang="en-US" altLang="zh-CN" sz="1800"/>
                  <a:t> n </a:t>
                </a:r>
                <a:r>
                  <a:rPr lang="zh-CN" altLang="en-US" sz="1800"/>
                  <a:t>项仍为</a:t>
                </a:r>
                <a:r>
                  <a:rPr lang="en-US" altLang="zh-CN" sz="1800"/>
                  <a:t> </a:t>
                </a:r>
                <a14:m>
                  <m:oMath xmlns:m="http://schemas.openxmlformats.org/officeDocument/2006/math">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r>
                          <a:rPr lang="en-US" altLang="zh-CN" sz="1800" i="1">
                            <a:latin typeface="Cambria Math" panose="02040503050406030204" pitchFamily="18" charset="0"/>
                            <a:cs typeface="Cambria Math" panose="02040503050406030204" pitchFamily="18" charset="0"/>
                          </a:rPr>
                          <m:t>)</m:t>
                        </m:r>
                      </m:e>
                      <m:sup>
                        <m:r>
                          <a:rPr lang="en-US" altLang="zh-CN" sz="1800" i="1">
                            <a:latin typeface="Cambria Math" panose="02040503050406030204" pitchFamily="18" charset="0"/>
                            <a:cs typeface="Cambria Math" panose="02040503050406030204" pitchFamily="18" charset="0"/>
                          </a:rPr>
                          <m:t>𝑠</m:t>
                        </m:r>
                      </m:sup>
                    </m:sSup>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𝑥</m:t>
                        </m:r>
                      </m:e>
                      <m:sup>
                        <m:r>
                          <a:rPr lang="en-US" altLang="zh-CN" sz="1800" i="1">
                            <a:latin typeface="Cambria Math" panose="02040503050406030204" pitchFamily="18" charset="0"/>
                            <a:cs typeface="Cambria Math" panose="02040503050406030204" pitchFamily="18" charset="0"/>
                          </a:rPr>
                          <m:t>𝑛</m:t>
                        </m:r>
                      </m:sup>
                    </m:sSup>
                  </m:oMath>
                </a14:m>
                <a:r>
                  <a:rPr lang="zh-CN" altLang="en-US" sz="1800"/>
                  <a:t>。</a:t>
                </a:r>
                <a:endParaRPr lang="zh-CN" altLang="en-US" sz="18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a:bodyPr>
              <a:p>
                <a:r>
                  <a:rPr lang="zh-CN" altLang="en-US"/>
                  <a:t>由于两种情况不会在同一个</a:t>
                </a:r>
                <a:r>
                  <a:rPr lang="en-US" altLang="zh-CN"/>
                  <a:t> n </a:t>
                </a:r>
                <a:r>
                  <a:rPr lang="zh-CN" altLang="en-US"/>
                  <a:t>同时出现，我们可以把两个条件合起来，得到</a:t>
                </a:r>
                <a:r>
                  <a:rPr lang="en-US" altLang="zh-CN"/>
                  <a:t> n </a:t>
                </a:r>
                <a:r>
                  <a:rPr lang="zh-CN" altLang="en-US"/>
                  <a:t>需要满足的条件是</a:t>
                </a:r>
                <a:endParaRPr lang="en-US" altLang="zh-CN"/>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ℤ</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3</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num>
                        <m:den>
                          <m:r>
                            <a:rPr lang="en-US" altLang="zh-CN" i="1">
                              <a:latin typeface="Cambria Math" panose="02040503050406030204" pitchFamily="18" charset="0"/>
                              <a:cs typeface="Cambria Math" panose="02040503050406030204" pitchFamily="18" charset="0"/>
                            </a:rPr>
                            <m:t>2</m:t>
                          </m:r>
                        </m:den>
                      </m:f>
                    </m:oMath>
                  </m:oMathPara>
                </a14:m>
                <a:endParaRPr lang="en-US" altLang="zh-CN"/>
              </a:p>
              <a:p>
                <a:r>
                  <a:rPr lang="zh-CN" altLang="en-US"/>
                  <a:t>至此，我们就证明了：</a:t>
                </a:r>
                <a:endParaRPr lang="en-US" altLang="zh-CN"/>
              </a:p>
              <a:p>
                <a:pPr marL="0" indent="0">
                  <a:buNone/>
                </a:pPr>
                <a14:m>
                  <m:oMathPara xmlns:m="http://schemas.openxmlformats.org/officeDocument/2006/math">
                    <m:oMathParaPr>
                      <m:jc m:val="centerGroup"/>
                    </m:oMathParaPr>
                    <m:oMath xmlns:m="http://schemas.openxmlformats.org/officeDocument/2006/math">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sub>
                        <m:sup>
                          <m:r>
                            <a:rPr lang="en-US" altLang="zh-CN" i="1">
                              <a:latin typeface="Cambria Math" panose="02040503050406030204" pitchFamily="18" charset="0"/>
                              <a:cs typeface="Cambria Math" panose="02040503050406030204" pitchFamily="18" charset="0"/>
                            </a:rPr>
                            <m:t>∞</m:t>
                          </m:r>
                        </m:sup>
                        <m:e>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𝑖</m:t>
                              </m:r>
                            </m:sup>
                          </m:sSup>
                          <m:r>
                            <a:rPr lang="en-US" altLang="zh-CN" i="1">
                              <a:latin typeface="Cambria Math" panose="02040503050406030204" pitchFamily="18" charset="0"/>
                              <a:cs typeface="Cambria Math" panose="02040503050406030204" pitchFamily="18" charset="0"/>
                            </a:rPr>
                            <m:t>)</m:t>
                          </m:r>
                        </m:e>
                      </m:nary>
                      <m:r>
                        <a:rPr lang="en-US" altLang="zh-CN" i="1">
                          <a:latin typeface="Cambria Math" panose="02040503050406030204" pitchFamily="18" charset="0"/>
                          <a:cs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m:t>
                          </m:r>
                        </m:sub>
                        <m:sup>
                          <m:r>
                            <a:rPr lang="en-US" altLang="zh-CN" i="1">
                              <a:latin typeface="Cambria Math" panose="02040503050406030204" pitchFamily="18" charset="0"/>
                              <a:cs typeface="Cambria Math" panose="02040503050406030204" pitchFamily="18" charset="0"/>
                            </a:rPr>
                            <m:t>+∞</m:t>
                          </m:r>
                        </m:sup>
                        <m:e>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e>
                            <m:sup>
                              <m:r>
                                <a:rPr lang="en-US" altLang="zh-CN" i="1">
                                  <a:latin typeface="Cambria Math" panose="02040503050406030204" pitchFamily="18" charset="0"/>
                                  <a:cs typeface="Cambria Math" panose="02040503050406030204" pitchFamily="18" charset="0"/>
                                </a:rPr>
                                <m:t>𝑘</m:t>
                              </m:r>
                            </m:sup>
                          </m:sSup>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3</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num>
                                <m:den>
                                  <m:r>
                                    <a:rPr lang="en-US" altLang="zh-CN" i="1">
                                      <a:latin typeface="Cambria Math" panose="02040503050406030204" pitchFamily="18" charset="0"/>
                                      <a:cs typeface="Cambria Math" panose="02040503050406030204" pitchFamily="18" charset="0"/>
                                    </a:rPr>
                                    <m:t>2</m:t>
                                  </m:r>
                                </m:den>
                              </m:f>
                            </m:sup>
                          </m:sSup>
                        </m:e>
                      </m:nary>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26</m:t>
                          </m:r>
                        </m:sup>
                      </m:sSup>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15</m:t>
                          </m:r>
                        </m:sup>
                      </m:sSup>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7</m:t>
                          </m:r>
                        </m:sup>
                      </m:sSup>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2</m:t>
                          </m:r>
                        </m:sup>
                      </m:sSup>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5</m:t>
                          </m:r>
                        </m:sup>
                      </m:sSup>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12</m:t>
                          </m:r>
                        </m:sup>
                      </m:sSup>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22</m:t>
                          </m:r>
                        </m:sup>
                      </m:sSup>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m:t>
                      </m:r>
                    </m:oMath>
                  </m:oMathPara>
                </a14:m>
                <a:endParaRPr lang="en-US" altLang="zh-CN" i="1">
                  <a:latin typeface="Cambria Math" panose="02040503050406030204" pitchFamily="18" charset="0"/>
                  <a:cs typeface="Cambria Math" panose="02040503050406030204" pitchFamily="18" charset="0"/>
                </a:endParaRPr>
              </a:p>
              <a:p>
                <a:r>
                  <a:rPr lang="zh-CN" altLang="en-US"/>
                  <a:t>回忆一下：这个式子是分拆数的生成函数的倒数，因此其与分拆数的生成函数相乘的结果是</a:t>
                </a:r>
                <a:r>
                  <a:rPr lang="en-US" altLang="zh-CN"/>
                  <a:t> 1</a:t>
                </a:r>
                <a:r>
                  <a:rPr lang="zh-CN" altLang="en-US"/>
                  <a:t>。整理并对比两边各项系数，就得到分拆数数列的递推式。</a:t>
                </a:r>
                <a:endParaRPr lang="en-US" altLang="zh-CN"/>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𝑝</m:t>
                          </m:r>
                        </m:e>
                        <m:sub>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𝑝</m:t>
                          </m:r>
                        </m:e>
                        <m:sub>
                          <m:r>
                            <a:rPr lang="en-US" altLang="zh-CN" i="1">
                              <a:latin typeface="Cambria Math" panose="02040503050406030204" pitchFamily="18" charset="0"/>
                              <a:cs typeface="Cambria Math" panose="02040503050406030204" pitchFamily="18" charset="0"/>
                            </a:rPr>
                            <m:t>2</m:t>
                          </m:r>
                        </m:sub>
                      </m:sSub>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2</m:t>
                          </m:r>
                        </m:sup>
                      </m:sSup>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𝑝</m:t>
                          </m:r>
                        </m:e>
                        <m:sub>
                          <m:r>
                            <a:rPr lang="en-US" altLang="zh-CN" i="1">
                              <a:latin typeface="Cambria Math" panose="02040503050406030204" pitchFamily="18" charset="0"/>
                              <a:cs typeface="Cambria Math" panose="02040503050406030204" pitchFamily="18" charset="0"/>
                            </a:rPr>
                            <m:t>3</m:t>
                          </m:r>
                        </m:sub>
                      </m:sSub>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3</m:t>
                          </m:r>
                        </m:sup>
                      </m:sSup>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2</m:t>
                          </m:r>
                        </m:sup>
                      </m:sSup>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5</m:t>
                          </m:r>
                        </m:sup>
                      </m:sSup>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7</m:t>
                          </m:r>
                        </m:sup>
                      </m:sSup>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12</m:t>
                          </m:r>
                        </m:sup>
                      </m:sSup>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15</m:t>
                          </m:r>
                        </m:sup>
                      </m:sSup>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22</m:t>
                          </m:r>
                        </m:sup>
                      </m:sSup>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26</m:t>
                          </m:r>
                        </m:sup>
                      </m:sSup>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oMath>
                  </m:oMathPara>
                </a14:m>
                <a:endParaRPr lang="en-US" altLang="zh-CN" i="1">
                  <a:latin typeface="Cambria Math" panose="02040503050406030204" pitchFamily="18" charset="0"/>
                  <a:cs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𝑝</m:t>
                          </m:r>
                        </m:e>
                        <m:sub>
                          <m:r>
                            <a:rPr lang="en-US" altLang="zh-CN" i="1">
                              <a:latin typeface="Cambria Math" panose="02040503050406030204" pitchFamily="18" charset="0"/>
                              <a:cs typeface="Cambria Math" panose="02040503050406030204" pitchFamily="18" charset="0"/>
                            </a:rPr>
                            <m:t>𝑛</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𝑝</m:t>
                          </m:r>
                        </m:e>
                        <m:sub>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𝑝</m:t>
                          </m:r>
                        </m:e>
                        <m:sub>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2</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𝑝</m:t>
                          </m:r>
                        </m:e>
                        <m:sub>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5</m:t>
                          </m:r>
                        </m:sub>
                      </m:sSub>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𝑝</m:t>
                          </m:r>
                        </m:e>
                        <m:sub>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7</m:t>
                          </m:r>
                        </m:sub>
                      </m:sSub>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m:t>
                      </m:r>
                    </m:oMath>
                  </m:oMathPara>
                </a14:m>
                <a:endParaRPr lang="en-US" altLang="zh-CN"/>
              </a:p>
              <a:p>
                <a:pPr marL="0" indent="0">
                  <a:buNone/>
                </a:pPr>
                <a:r>
                  <a:rPr lang="zh-CN" altLang="en-US"/>
                  <a:t> </a:t>
                </a:r>
                <a:r>
                  <a:rPr lang="en-US" altLang="zh-CN"/>
                  <a:t>   </a:t>
                </a:r>
                <a:r>
                  <a:rPr lang="zh-CN" altLang="en-US"/>
                  <a:t>这个递推式有无限项，但是如果规定负数的分拆数是</a:t>
                </a:r>
                <a:r>
                  <a:rPr lang="en-US" altLang="zh-CN"/>
                  <a:t> 0</a:t>
                </a:r>
                <a:r>
                  <a:rPr lang="zh-CN" altLang="en-US"/>
                  <a:t>（</a:t>
                </a:r>
                <a:r>
                  <a:rPr lang="en-US" altLang="zh-CN"/>
                  <a:t>0 </a:t>
                </a:r>
                <a:r>
                  <a:rPr lang="zh-CN" altLang="en-US"/>
                  <a:t>的分拆数已经定义为</a:t>
                </a:r>
                <a:r>
                  <a:rPr lang="en-US" altLang="zh-CN"/>
                  <a:t> 1</a:t>
                </a:r>
                <a:r>
                  <a:rPr lang="zh-CN" altLang="en-US"/>
                  <a:t>），那么就简化为了有限项。</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例题</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zh-CN" altLang="en-US"/>
                  <a:t>计算分拆数</a:t>
                </a:r>
                <a:endParaRPr lang="zh-CN" altLang="en-US"/>
              </a:p>
              <a:p>
                <a:pPr marL="0" indent="0">
                  <a:buNone/>
                </a:pPr>
                <a:r>
                  <a:rPr lang="en-US" altLang="zh-CN"/>
                  <a:t>  </a:t>
                </a:r>
                <a:r>
                  <a:rPr lang="zh-CN" altLang="en-US"/>
                  <a:t>计算分拆数</a:t>
                </a:r>
                <a:r>
                  <a:rPr lang="en-US" altLang="zh-CN"/>
                  <a:t> </a:t>
                </a:r>
                <a14:m>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𝑝</m:t>
                        </m:r>
                      </m:e>
                      <m:sub>
                        <m:r>
                          <a:rPr lang="en-US" altLang="zh-CN" i="1">
                            <a:latin typeface="Cambria Math" panose="02040503050406030204" pitchFamily="18" charset="0"/>
                            <a:cs typeface="Cambria Math" panose="02040503050406030204" pitchFamily="18" charset="0"/>
                          </a:rPr>
                          <m:t>𝑛</m:t>
                        </m:r>
                      </m:sub>
                    </m:sSub>
                  </m:oMath>
                </a14:m>
                <a:r>
                  <a:rPr lang="zh-CN" altLang="en-US"/>
                  <a:t>。多组输入，其中</a:t>
                </a:r>
                <a:r>
                  <a:rPr lang="en-US" altLang="zh-CN"/>
                  <a:t> n </a:t>
                </a:r>
                <a:r>
                  <a:rPr lang="zh-CN" altLang="en-US"/>
                  <a:t>上界为</a:t>
                </a:r>
                <a:r>
                  <a:rPr lang="en-US" altLang="zh-CN"/>
                  <a:t> 50000</a:t>
                </a:r>
                <a:r>
                  <a:rPr lang="zh-CN" altLang="en-US"/>
                  <a:t>，对</a:t>
                </a:r>
                <a:r>
                  <a:rPr lang="en-US" altLang="zh-CN"/>
                  <a:t> 1000007 </a:t>
                </a:r>
                <a:r>
                  <a:rPr lang="zh-CN" altLang="en-US"/>
                  <a:t>取模。</a:t>
                </a:r>
                <a:endParaRPr lang="en-US" altLang="zh-CN"/>
              </a:p>
              <a:p>
                <a:pPr marL="0" indent="0">
                  <a:buNone/>
                </a:pPr>
                <a:r>
                  <a:rPr lang="en-US" altLang="zh-CN"/>
                  <a:t>  </a:t>
                </a:r>
                <a:r>
                  <a:rPr lang="zh-CN" altLang="en-US"/>
                  <a:t>采用五边形数定理的方法。有代码：</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pic>
        <p:nvPicPr>
          <p:cNvPr id="4" name="图片 3"/>
          <p:cNvPicPr>
            <a:picLocks noChangeAspect="1"/>
          </p:cNvPicPr>
          <p:nvPr/>
        </p:nvPicPr>
        <p:blipFill>
          <a:blip r:embed="rId2"/>
          <a:stretch>
            <a:fillRect/>
          </a:stretch>
        </p:blipFill>
        <p:spPr>
          <a:xfrm>
            <a:off x="964565" y="2370455"/>
            <a:ext cx="5252085" cy="440118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762C99F8-912C-45A2-A818-20EA61D1BB5E}"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8195"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A37DBE28-D61B-4431-997A-36F9B34418F2}"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mc:AlternateContent xmlns:mc="http://schemas.openxmlformats.org/markup-compatibility/2006">
        <mc:Choice xmlns:a14="http://schemas.microsoft.com/office/drawing/2010/main" Requires="a14">
          <p:sp>
            <p:nvSpPr>
              <p:cNvPr id="10438658" name="Rectangle 2"/>
              <p:cNvSpPr>
                <a:spLocks noGrp="1" noChangeArrowheads="1"/>
              </p:cNvSpPr>
              <p:nvPr>
                <p:ph type="body" idx="1"/>
              </p:nvPr>
            </p:nvSpPr>
            <p:spPr>
              <a:xfrm>
                <a:off x="789940" y="1171575"/>
                <a:ext cx="10520680" cy="5281930"/>
              </a:xfrm>
            </p:spPr>
            <p:txBody>
              <a:bodyPr/>
              <a:lstStyle/>
              <a:p>
                <a:pPr marL="571500" indent="-571500" algn="just" eaLnBrk="1" hangingPunct="1">
                  <a:buSzTx/>
                  <a:buFont typeface="Wingdings" panose="05000000000000000000" pitchFamily="2" charset="2"/>
                  <a:buChar char="§"/>
                </a:pPr>
                <a:r>
                  <a:rPr lang="zh-CN" altLang="en-US" sz="2400" dirty="0"/>
                  <a:t>母函数是求解计数问题的一个强有力的工具。</a:t>
                </a:r>
                <a:endParaRPr lang="zh-CN" altLang="en-US" sz="2400" dirty="0"/>
              </a:p>
              <a:p>
                <a:pPr marL="571500" indent="-571500" algn="just" eaLnBrk="1" hangingPunct="1">
                  <a:buSzTx/>
                  <a:buFont typeface="Wingdings" panose="05000000000000000000" pitchFamily="2" charset="2"/>
                  <a:buChar char="§"/>
                </a:pPr>
                <a:r>
                  <a:rPr lang="zh-CN" altLang="en-US" sz="2400" dirty="0"/>
                  <a:t>其中心思想是：将一个有限或无限序列  </a:t>
                </a:r>
                <a:endParaRPr lang="zh-CN" altLang="en-US" sz="2400" dirty="0"/>
              </a:p>
              <a:p>
                <a:pPr marL="571500" indent="-571500" algn="just" eaLnBrk="1" hangingPunct="1">
                  <a:buSzTx/>
                  <a:buFont typeface="Wingdings" panose="05000000000000000000" pitchFamily="2" charset="2"/>
                  <a:buNone/>
                </a:pPr>
                <a:r>
                  <a:rPr lang="zh-CN" altLang="en-US" sz="2400" dirty="0"/>
                  <a:t>     </a:t>
                </a:r>
                <a:r>
                  <a:rPr lang="en-US" altLang="zh-CN" sz="2400" dirty="0"/>
                  <a:t>  </a:t>
                </a:r>
                <a:r>
                  <a:rPr lang="zh-CN" altLang="en-US" sz="2400" dirty="0"/>
                  <a:t>与一个函数项级数 </a:t>
                </a:r>
                <a:endParaRPr lang="zh-CN" altLang="en-US" sz="2400" dirty="0"/>
              </a:p>
              <a:p>
                <a:pPr marL="571500" indent="-571500" algn="l" eaLnBrk="1" hangingPunct="1">
                  <a:buSzTx/>
                  <a:buFont typeface="Wingdings" panose="05000000000000000000" pitchFamily="2" charset="2"/>
                  <a:buNone/>
                </a:pPr>
                <a:r>
                  <a:rPr lang="en-US" altLang="zh-CN" sz="2400" dirty="0"/>
                  <a:t> </a:t>
                </a:r>
                <a:r>
                  <a:rPr lang="zh-CN" altLang="en-US" sz="2400" dirty="0"/>
                  <a:t>     </a:t>
                </a:r>
                <a:r>
                  <a:rPr lang="en-US" altLang="zh-CN" sz="2400" dirty="0"/>
                  <a:t> </a:t>
                </a:r>
                <a:r>
                  <a:rPr lang="zh-CN" altLang="en-US" sz="2400" dirty="0"/>
                  <a:t>联系起来，使得我们可以通过用</a:t>
                </a:r>
                <a:r>
                  <a:rPr lang="zh-CN" altLang="en-US" sz="2400" dirty="0">
                    <a:solidFill>
                      <a:srgbClr val="FF0000"/>
                    </a:solidFill>
                  </a:rPr>
                  <a:t>解析的方法</a:t>
                </a:r>
                <a:r>
                  <a:rPr lang="zh-CN" altLang="en-US" sz="2400" dirty="0"/>
                  <a:t>研究</a:t>
                </a:r>
                <a14:m>
                  <m:oMath xmlns:m="http://schemas.openxmlformats.org/officeDocument/2006/math">
                    <m:r>
                      <a:rPr lang="zh-CN" altLang="en-US" sz="2400" i="1">
                        <a:solidFill>
                          <a:srgbClr val="000000"/>
                        </a:solidFill>
                        <a:latin typeface="Cambria Math" panose="02040503050406030204" pitchFamily="18" charset="0"/>
                      </a:rPr>
                      <m:t>𝐺</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𝑥</m:t>
                    </m:r>
                    <m:r>
                      <a:rPr lang="zh-CN" altLang="en-US" sz="2400" i="1">
                        <a:solidFill>
                          <a:srgbClr val="000000"/>
                        </a:solidFill>
                        <a:latin typeface="Cambria Math" panose="02040503050406030204" pitchFamily="18" charset="0"/>
                      </a:rPr>
                      <m:t>)</m:t>
                    </m:r>
                  </m:oMath>
                </a14:m>
                <a:r>
                  <a:rPr lang="zh-CN" altLang="en-US" sz="2400" dirty="0"/>
                  <a:t>来得到序列</a:t>
                </a:r>
                <a:endParaRPr lang="zh-CN" altLang="en-US" sz="2400" dirty="0"/>
              </a:p>
              <a:p>
                <a:pPr marL="571500" indent="-571500" algn="l" eaLnBrk="1" hangingPunct="1">
                  <a:buSzTx/>
                  <a:buFont typeface="Wingdings" panose="05000000000000000000" pitchFamily="2" charset="2"/>
                  <a:buNone/>
                </a:pPr>
                <a:r>
                  <a:rPr lang="en-US" altLang="zh-CN" sz="2400" dirty="0"/>
                  <a:t>                          </a:t>
                </a:r>
                <a:r>
                  <a:rPr lang="zh-CN" altLang="en-US" sz="2400" dirty="0"/>
                  <a:t>的一些性质。</a:t>
                </a:r>
                <a:endParaRPr lang="zh-CN" altLang="en-US"/>
              </a:p>
              <a:p>
                <a:pPr marL="571500" indent="-571500" algn="just" eaLnBrk="1" hangingPunct="1">
                  <a:buSzTx/>
                  <a:buFont typeface="Wingdings" panose="05000000000000000000" pitchFamily="2" charset="2"/>
                  <a:buChar char="§"/>
                </a:pPr>
                <a:r>
                  <a:rPr lang="zh-CN" altLang="en-US" sz="2400" dirty="0"/>
                  <a:t>最常用的函数项级数：</a:t>
                </a:r>
                <a:endParaRPr lang="zh-CN" altLang="en-US" sz="2400" dirty="0"/>
              </a:p>
              <a:p>
                <a:pPr marL="571500" indent="-571500" algn="just" eaLnBrk="1" hangingPunct="1">
                  <a:buSzTx/>
                  <a:buFont typeface="Wingdings" panose="05000000000000000000" pitchFamily="2" charset="2"/>
                  <a:buNone/>
                </a:pPr>
                <a:r>
                  <a:rPr lang="zh-CN" altLang="en-US" dirty="0"/>
                  <a:t>                                </a:t>
                </a:r>
                <a:r>
                  <a:rPr lang="en-US" altLang="zh-CN" dirty="0"/>
                  <a:t>             </a:t>
                </a:r>
                <a14:m>
                  <m:oMath xmlns:m="http://schemas.openxmlformats.org/officeDocument/2006/math">
                    <m:r>
                      <a:rPr lang="zh-CN" altLang="en-US" i="1">
                        <a:solidFill>
                          <a:srgbClr val="000000"/>
                        </a:solidFill>
                        <a:latin typeface="Cambria Math" panose="02040503050406030204" pitchFamily="18" charset="0"/>
                      </a:rPr>
                      <m:t>𝐺</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nary>
                      <m:naryPr>
                        <m:chr m:val="∑"/>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0</m:t>
                        </m:r>
                      </m:sub>
                      <m:sup>
                        <m:r>
                          <a:rPr lang="zh-CN" altLang="en-US" i="1">
                            <a:solidFill>
                              <a:srgbClr val="000000"/>
                            </a:solidFill>
                            <a:latin typeface="Cambria Math" panose="02040503050406030204" pitchFamily="18" charset="0"/>
                          </a:rPr>
                          <m:t>∞</m:t>
                        </m:r>
                      </m:sup>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𝑛</m:t>
                            </m:r>
                          </m:sub>
                        </m:sSub>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𝑛</m:t>
                                </m:r>
                              </m:sup>
                            </m:sSup>
                          </m:num>
                          <m:den>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den>
                        </m:f>
                      </m:e>
                    </m:nary>
                  </m:oMath>
                </a14:m>
                <a:endParaRPr lang="zh-CN" altLang="en-US" dirty="0"/>
              </a:p>
              <a:p>
                <a:pPr marL="571500" indent="-571500" algn="just" eaLnBrk="1" hangingPunct="1">
                  <a:buSzTx/>
                  <a:buFont typeface="Wingdings" panose="05000000000000000000" pitchFamily="2" charset="2"/>
                  <a:buNone/>
                </a:pPr>
                <a:endParaRPr lang="zh-CN" altLang="en-US" dirty="0"/>
              </a:p>
            </p:txBody>
          </p:sp>
        </mc:Choice>
        <mc:Fallback>
          <p:sp>
            <p:nvSpPr>
              <p:cNvPr id="10438658" name="Rectangle 2"/>
              <p:cNvSpPr>
                <a:spLocks noRot="1" noChangeAspect="1" noMove="1" noResize="1" noEditPoints="1" noAdjustHandles="1" noChangeArrowheads="1" noChangeShapeType="1" noTextEdit="1"/>
              </p:cNvSpPr>
              <p:nvPr>
                <p:ph type="body" idx="1"/>
              </p:nvPr>
            </p:nvSpPr>
            <p:spPr>
              <a:xfrm>
                <a:off x="789940" y="1171575"/>
                <a:ext cx="10520680" cy="5281930"/>
              </a:xfrm>
              <a:blipFill rotWithShape="1">
                <a:blip r:embed="rId1"/>
                <a:stretch>
                  <a:fillRect/>
                </a:stretch>
              </a:blipFill>
            </p:spPr>
            <p:txBody>
              <a:bodyPr/>
              <a:lstStyle/>
              <a:p>
                <a:r>
                  <a:rPr lang="zh-CN" altLang="en-US">
                    <a:noFill/>
                  </a:rPr>
                  <a:t> </a:t>
                </a:r>
              </a:p>
            </p:txBody>
          </p:sp>
        </mc:Fallback>
      </mc:AlternateContent>
      <p:sp>
        <p:nvSpPr>
          <p:cNvPr id="8197" name="Rectangle 3"/>
          <p:cNvSpPr>
            <a:spLocks noGrp="1" noChangeArrowheads="1"/>
          </p:cNvSpPr>
          <p:nvPr>
            <p:ph type="title"/>
          </p:nvPr>
        </p:nvSpPr>
        <p:spPr>
          <a:xfrm>
            <a:off x="789623" y="188913"/>
            <a:ext cx="6386512" cy="882650"/>
          </a:xfrm>
          <a:noFill/>
        </p:spPr>
        <p:txBody>
          <a:bodyPr/>
          <a:lstStyle/>
          <a:p>
            <a:pPr eaLnBrk="1" hangingPunct="1"/>
            <a:r>
              <a:rPr lang="zh-CN" altLang="en-US" dirty="0"/>
              <a:t>母函数的引入</a:t>
            </a:r>
            <a:endParaRPr lang="zh-CN" altLang="en-US" dirty="0">
              <a:latin typeface="黑体" panose="02010609060101010101" charset="-122"/>
            </a:endParaRPr>
          </a:p>
        </p:txBody>
      </p:sp>
      <p:sp>
        <p:nvSpPr>
          <p:cNvPr id="8198" name="Rectangle 4"/>
          <p:cNvSpPr>
            <a:spLocks noChangeArrowheads="1"/>
          </p:cNvSpPr>
          <p:nvPr/>
        </p:nvSpPr>
        <p:spPr bwMode="auto">
          <a:xfrm>
            <a:off x="555783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199" name="Rectangle 5"/>
          <p:cNvSpPr>
            <a:spLocks noChangeArrowheads="1"/>
          </p:cNvSpPr>
          <p:nvPr/>
        </p:nvSpPr>
        <p:spPr bwMode="auto">
          <a:xfrm>
            <a:off x="56007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00" name="Rectangle 6"/>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01" name="Rectangle 7"/>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02" name="Rectangle 8"/>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03" name="Rectangle 9"/>
          <p:cNvSpPr>
            <a:spLocks noChangeArrowheads="1"/>
          </p:cNvSpPr>
          <p:nvPr/>
        </p:nvSpPr>
        <p:spPr bwMode="auto">
          <a:xfrm>
            <a:off x="5576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04" name="Rectangle 10"/>
          <p:cNvSpPr>
            <a:spLocks noChangeArrowheads="1"/>
          </p:cNvSpPr>
          <p:nvPr/>
        </p:nvSpPr>
        <p:spPr bwMode="auto">
          <a:xfrm>
            <a:off x="5867400"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05" name="Rectangle 11"/>
          <p:cNvSpPr>
            <a:spLocks noChangeArrowheads="1"/>
          </p:cNvSpPr>
          <p:nvPr/>
        </p:nvSpPr>
        <p:spPr bwMode="auto">
          <a:xfrm>
            <a:off x="4872038" y="321945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06" name="Rectangle 12"/>
          <p:cNvSpPr>
            <a:spLocks noChangeArrowheads="1"/>
          </p:cNvSpPr>
          <p:nvPr/>
        </p:nvSpPr>
        <p:spPr bwMode="auto">
          <a:xfrm>
            <a:off x="5491163"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07" name="Rectangle 13"/>
          <p:cNvSpPr>
            <a:spLocks noChangeArrowheads="1"/>
          </p:cNvSpPr>
          <p:nvPr/>
        </p:nvSpPr>
        <p:spPr bwMode="auto">
          <a:xfrm>
            <a:off x="5195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08" name="Rectangle 14"/>
          <p:cNvSpPr>
            <a:spLocks noChangeArrowheads="1"/>
          </p:cNvSpPr>
          <p:nvPr/>
        </p:nvSpPr>
        <p:spPr bwMode="auto">
          <a:xfrm>
            <a:off x="6024563" y="333851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09" name="Rectangle 15"/>
          <p:cNvSpPr>
            <a:spLocks noChangeArrowheads="1"/>
          </p:cNvSpPr>
          <p:nvPr/>
        </p:nvSpPr>
        <p:spPr bwMode="auto">
          <a:xfrm>
            <a:off x="54244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10" name="Rectangle 16"/>
          <p:cNvSpPr>
            <a:spLocks noChangeArrowheads="1"/>
          </p:cNvSpPr>
          <p:nvPr/>
        </p:nvSpPr>
        <p:spPr bwMode="auto">
          <a:xfrm>
            <a:off x="5072063" y="318611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11" name="Rectangle 17"/>
          <p:cNvSpPr>
            <a:spLocks noChangeArrowheads="1"/>
          </p:cNvSpPr>
          <p:nvPr/>
        </p:nvSpPr>
        <p:spPr bwMode="auto">
          <a:xfrm>
            <a:off x="56388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12" name="Rectangle 18"/>
          <p:cNvSpPr>
            <a:spLocks noChangeArrowheads="1"/>
          </p:cNvSpPr>
          <p:nvPr/>
        </p:nvSpPr>
        <p:spPr bwMode="auto">
          <a:xfrm>
            <a:off x="1524000" y="2984501"/>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13" name="Rectangle 20"/>
          <p:cNvSpPr>
            <a:spLocks noChangeArrowheads="1"/>
          </p:cNvSpPr>
          <p:nvPr/>
        </p:nvSpPr>
        <p:spPr bwMode="auto">
          <a:xfrm>
            <a:off x="1524000" y="3084513"/>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mc:AlternateContent xmlns:mc="http://schemas.openxmlformats.org/markup-compatibility/2006">
        <mc:Choice xmlns:a14="http://schemas.microsoft.com/office/drawing/2010/main" Requires="a14">
          <p:sp>
            <p:nvSpPr>
              <p:cNvPr id="10438675" name="Object 19"/>
              <p:cNvSpPr txBox="1"/>
              <p:nvPr/>
            </p:nvSpPr>
            <p:spPr bwMode="auto">
              <a:xfrm>
                <a:off x="7014528" y="1858963"/>
                <a:ext cx="2641600" cy="444500"/>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0</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𝑛</m:t>
                          </m:r>
                        </m:sub>
                      </m:sSub>
                      <m:r>
                        <a:rPr lang="zh-CN" altLang="en-US" i="1">
                          <a:solidFill>
                            <a:srgbClr val="000000"/>
                          </a:solidFill>
                          <a:latin typeface="Cambria Math" panose="02040503050406030204" pitchFamily="18" charset="0"/>
                        </a:rPr>
                        <m:t>,⋯</m:t>
                      </m:r>
                    </m:oMath>
                  </m:oMathPara>
                </a14:m>
                <a:endParaRPr lang="zh-CN" altLang="en-US" dirty="0"/>
              </a:p>
            </p:txBody>
          </p:sp>
        </mc:Choice>
        <mc:Fallback>
          <p:sp>
            <p:nvSpPr>
              <p:cNvPr id="10438675" name="Object 19"/>
              <p:cNvSpPr txBox="1">
                <a:spLocks noRot="1" noChangeAspect="1" noMove="1" noResize="1" noEditPoints="1" noAdjustHandles="1" noChangeArrowheads="1" noChangeShapeType="1" noTextEdit="1"/>
              </p:cNvSpPr>
              <p:nvPr/>
            </p:nvSpPr>
            <p:spPr bwMode="auto">
              <a:xfrm>
                <a:off x="7014528" y="1858963"/>
                <a:ext cx="2641600" cy="444500"/>
              </a:xfrm>
              <a:prstGeom prst="rect">
                <a:avLst/>
              </a:prstGeom>
              <a:blipFill rotWithShape="1">
                <a:blip r:embed="rId2"/>
                <a:stretch>
                  <a:fillRect l="-12" t="-72" r="12" b="72"/>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438677" name="Object 21"/>
              <p:cNvSpPr txBox="1"/>
              <p:nvPr/>
            </p:nvSpPr>
            <p:spPr bwMode="auto">
              <a:xfrm>
                <a:off x="4316095" y="2303780"/>
                <a:ext cx="2903220" cy="715010"/>
              </a:xfrm>
              <a:prstGeom prst="rect">
                <a:avLst/>
              </a:prstGeom>
              <a:noFill/>
              <a:ln>
                <a:noFill/>
              </a:ln>
            </p:spPr>
            <p:txBody>
              <a:bodyPr>
                <a:normAutofit fontScale="90000" lnSpcReduction="10000"/>
              </a:bodyPr>
              <a:lstStyle/>
              <a:p>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𝐺</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nary>
                        <m:naryPr>
                          <m:chr m:val="∑"/>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0</m:t>
                          </m:r>
                        </m:sub>
                        <m:sup>
                          <m:r>
                            <a:rPr lang="zh-CN" altLang="en-US" i="1">
                              <a:solidFill>
                                <a:srgbClr val="000000"/>
                              </a:solidFill>
                              <a:latin typeface="Cambria Math" panose="02040503050406030204" pitchFamily="18" charset="0"/>
                            </a:rPr>
                            <m:t>∞</m:t>
                          </m:r>
                        </m:sup>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𝑛</m:t>
                              </m:r>
                            </m:sub>
                          </m:sSub>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𝑢</m:t>
                              </m:r>
                            </m:e>
                            <m:sub>
                              <m:r>
                                <a:rPr lang="zh-CN" altLang="en-US" i="1">
                                  <a:solidFill>
                                    <a:srgbClr val="000000"/>
                                  </a:solidFill>
                                  <a:latin typeface="Cambria Math" panose="02040503050406030204" pitchFamily="18" charset="0"/>
                                </a:rPr>
                                <m:t>𝑛</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e>
                      </m:nary>
                    </m:oMath>
                  </m:oMathPara>
                </a14:m>
                <a:endParaRPr lang="zh-CN" altLang="en-US" dirty="0"/>
              </a:p>
            </p:txBody>
          </p:sp>
        </mc:Choice>
        <mc:Fallback>
          <p:sp>
            <p:nvSpPr>
              <p:cNvPr id="10438677" name="Object 21"/>
              <p:cNvSpPr txBox="1">
                <a:spLocks noRot="1" noChangeAspect="1" noMove="1" noResize="1" noEditPoints="1" noAdjustHandles="1" noChangeArrowheads="1" noChangeShapeType="1" noTextEdit="1"/>
              </p:cNvSpPr>
              <p:nvPr/>
            </p:nvSpPr>
            <p:spPr bwMode="auto">
              <a:xfrm>
                <a:off x="4316095" y="2303780"/>
                <a:ext cx="2903220" cy="715010"/>
              </a:xfrm>
              <a:prstGeom prst="rect">
                <a:avLst/>
              </a:prstGeom>
              <a:blipFill rotWithShape="1">
                <a:blip r:embed="rId3"/>
                <a:stretch>
                  <a:fillRect/>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438681" name="Object 25"/>
              <p:cNvSpPr txBox="1"/>
              <p:nvPr/>
            </p:nvSpPr>
            <p:spPr bwMode="auto">
              <a:xfrm>
                <a:off x="1601470" y="3679825"/>
                <a:ext cx="1978025" cy="444500"/>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0</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𝑛</m:t>
                          </m:r>
                        </m:sub>
                      </m:sSub>
                      <m:r>
                        <a:rPr lang="zh-CN" altLang="en-US" i="1">
                          <a:solidFill>
                            <a:srgbClr val="000000"/>
                          </a:solidFill>
                          <a:latin typeface="Cambria Math" panose="02040503050406030204" pitchFamily="18" charset="0"/>
                        </a:rPr>
                        <m:t>,⋯</m:t>
                      </m:r>
                    </m:oMath>
                  </m:oMathPara>
                </a14:m>
                <a:endParaRPr lang="zh-CN" altLang="en-US"/>
              </a:p>
            </p:txBody>
          </p:sp>
        </mc:Choice>
        <mc:Fallback>
          <p:sp>
            <p:nvSpPr>
              <p:cNvPr id="10438681" name="Object 25"/>
              <p:cNvSpPr txBox="1">
                <a:spLocks noRot="1" noChangeAspect="1" noMove="1" noResize="1" noEditPoints="1" noAdjustHandles="1" noChangeArrowheads="1" noChangeShapeType="1" noTextEdit="1"/>
              </p:cNvSpPr>
              <p:nvPr/>
            </p:nvSpPr>
            <p:spPr bwMode="auto">
              <a:xfrm>
                <a:off x="1601470" y="3679825"/>
                <a:ext cx="1978025" cy="444500"/>
              </a:xfrm>
              <a:prstGeom prst="rect">
                <a:avLst/>
              </a:prstGeom>
              <a:blipFill rotWithShape="1">
                <a:blip r:embed="rId4"/>
                <a:stretch>
                  <a:fillRect/>
                </a:stretch>
              </a:blipFill>
              <a:ln>
                <a:noFill/>
              </a:ln>
            </p:spPr>
            <p:txBody>
              <a:bodyPr/>
              <a:lstStyle/>
              <a:p>
                <a:r>
                  <a:rPr lang="zh-CN" altLang="en-US">
                    <a:noFill/>
                  </a:rPr>
                  <a:t> </a:t>
                </a:r>
              </a:p>
            </p:txBody>
          </p:sp>
        </mc:Fallback>
      </mc:AlternateContent>
      <p:sp>
        <p:nvSpPr>
          <p:cNvPr id="8217" name="Rectangle 28"/>
          <p:cNvSpPr>
            <a:spLocks noChangeArrowheads="1"/>
          </p:cNvSpPr>
          <p:nvPr/>
        </p:nvSpPr>
        <p:spPr bwMode="auto">
          <a:xfrm>
            <a:off x="1524000" y="3084513"/>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8218" name="Rectangle 32"/>
          <p:cNvSpPr>
            <a:spLocks noChangeArrowheads="1"/>
          </p:cNvSpPr>
          <p:nvPr/>
        </p:nvSpPr>
        <p:spPr bwMode="auto">
          <a:xfrm>
            <a:off x="1524000" y="2894013"/>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mc:AlternateContent xmlns:mc="http://schemas.openxmlformats.org/markup-compatibility/2006">
        <mc:Choice xmlns:a14="http://schemas.microsoft.com/office/drawing/2010/main" Requires="a14">
          <p:sp>
            <p:nvSpPr>
              <p:cNvPr id="10438687" name="Object 31"/>
              <p:cNvSpPr txBox="1"/>
              <p:nvPr/>
            </p:nvSpPr>
            <p:spPr bwMode="auto">
              <a:xfrm>
                <a:off x="1601470" y="4881245"/>
                <a:ext cx="2038350" cy="1021080"/>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𝐺</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nary>
                        <m:naryPr>
                          <m:chr m:val="∑"/>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0</m:t>
                          </m:r>
                        </m:sub>
                        <m:sup>
                          <m:r>
                            <a:rPr lang="zh-CN" altLang="en-US" i="1">
                              <a:solidFill>
                                <a:srgbClr val="000000"/>
                              </a:solidFill>
                              <a:latin typeface="Cambria Math" panose="02040503050406030204" pitchFamily="18" charset="0"/>
                            </a:rPr>
                            <m:t>∞</m:t>
                          </m:r>
                        </m:sup>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𝑛</m:t>
                              </m:r>
                            </m:sub>
                          </m:sSub>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𝑛</m:t>
                              </m:r>
                            </m:sup>
                          </m:sSup>
                        </m:e>
                      </m:nary>
                    </m:oMath>
                  </m:oMathPara>
                </a14:m>
                <a:endParaRPr lang="zh-CN" altLang="en-US" dirty="0"/>
              </a:p>
            </p:txBody>
          </p:sp>
        </mc:Choice>
        <mc:Fallback>
          <p:sp>
            <p:nvSpPr>
              <p:cNvPr id="10438687" name="Object 31"/>
              <p:cNvSpPr txBox="1">
                <a:spLocks noRot="1" noChangeAspect="1" noMove="1" noResize="1" noEditPoints="1" noAdjustHandles="1" noChangeArrowheads="1" noChangeShapeType="1" noTextEdit="1"/>
              </p:cNvSpPr>
              <p:nvPr/>
            </p:nvSpPr>
            <p:spPr bwMode="auto">
              <a:xfrm>
                <a:off x="1601470" y="4881245"/>
                <a:ext cx="2038350" cy="1021080"/>
              </a:xfrm>
              <a:prstGeom prst="rect">
                <a:avLst/>
              </a:prstGeom>
              <a:blipFill rotWithShape="1">
                <a:blip r:embed="rId5"/>
                <a:stretch>
                  <a:fillRect/>
                </a:stretch>
              </a:blipFill>
              <a:ln>
                <a:noFill/>
              </a:ln>
            </p:spPr>
            <p:txBody>
              <a:bodyPr/>
              <a:lstStyle/>
              <a:p>
                <a:r>
                  <a:rPr lang="zh-CN" altLang="en-US">
                    <a:noFill/>
                  </a:rPr>
                  <a:t> </a:t>
                </a:r>
              </a:p>
            </p:txBody>
          </p:sp>
        </mc:Fallback>
      </mc:AlternateContent>
      <p:sp>
        <p:nvSpPr>
          <p:cNvPr id="8220" name="Rectangle 34"/>
          <p:cNvSpPr>
            <a:spLocks noChangeArrowheads="1"/>
          </p:cNvSpPr>
          <p:nvPr/>
        </p:nvSpPr>
        <p:spPr bwMode="auto">
          <a:xfrm>
            <a:off x="1524000" y="2746376"/>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mc:AlternateContent xmlns:mc="http://schemas.openxmlformats.org/markup-compatibility/2006">
        <mc:Choice xmlns:a14="http://schemas.microsoft.com/office/drawing/2010/main" Requires="a14">
          <p:sp>
            <p:nvSpPr>
              <p:cNvPr id="10438689" name="Object 33"/>
              <p:cNvSpPr txBox="1"/>
              <p:nvPr/>
            </p:nvSpPr>
            <p:spPr bwMode="auto">
              <a:xfrm>
                <a:off x="6915460" y="4963937"/>
                <a:ext cx="2841533" cy="1040304"/>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𝐺</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nary>
                        <m:naryPr>
                          <m:chr m:val="∑"/>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0</m:t>
                          </m:r>
                        </m:sub>
                        <m:sup>
                          <m:r>
                            <a:rPr lang="zh-CN" altLang="en-US" i="1">
                              <a:solidFill>
                                <a:srgbClr val="000000"/>
                              </a:solidFill>
                              <a:latin typeface="Cambria Math" panose="02040503050406030204" pitchFamily="18" charset="0"/>
                            </a:rPr>
                            <m:t>∞</m:t>
                          </m:r>
                        </m:sup>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𝑛</m:t>
                              </m:r>
                            </m:sub>
                          </m:sSub>
                          <m:f>
                            <m:fPr>
                              <m:ctrlPr>
                                <a:rPr lang="zh-CN" altLang="en-US" i="1">
                                  <a:solidFill>
                                    <a:srgbClr val="000000"/>
                                  </a:solidFill>
                                  <a:latin typeface="Cambria Math" panose="02040503050406030204" pitchFamily="18" charset="0"/>
                                </a:rPr>
                              </m:ctrlPr>
                            </m:fPr>
                            <m:num>
                              <m:r>
                                <a:rPr lang="en-US" altLang="zh-CN" i="1">
                                  <a:solidFill>
                                    <a:srgbClr val="000000"/>
                                  </a:solidFill>
                                  <a:latin typeface="Cambria Math" panose="02040503050406030204" pitchFamily="18" charset="0"/>
                                </a:rPr>
                                <m:t>1</m:t>
                              </m:r>
                            </m:num>
                            <m:den>
                              <m:sSup>
                                <m:sSupPr>
                                  <m:ctrlPr>
                                    <a:rPr lang="zh-CN" altLang="en-US" i="1">
                                      <a:solidFill>
                                        <a:srgbClr val="000000"/>
                                      </a:solidFill>
                                      <a:latin typeface="Cambria Math" panose="02040503050406030204" pitchFamily="18" charset="0"/>
                                    </a:rPr>
                                  </m:ctrlPr>
                                </m:sSupPr>
                                <m:e>
                                  <m:r>
                                    <a:rPr lang="en-US" altLang="zh-CN" i="1">
                                      <a:solidFill>
                                        <a:srgbClr val="000000"/>
                                      </a:solidFill>
                                      <a:latin typeface="Cambria Math" panose="02040503050406030204" pitchFamily="18" charset="0"/>
                                    </a:rPr>
                                    <m:t>𝑛</m:t>
                                  </m:r>
                                </m:e>
                                <m:sup>
                                  <m:r>
                                    <a:rPr lang="en-US" altLang="zh-CN" i="1">
                                      <a:solidFill>
                                        <a:srgbClr val="000000"/>
                                      </a:solidFill>
                                      <a:latin typeface="Cambria Math" panose="02040503050406030204" pitchFamily="18" charset="0"/>
                                    </a:rPr>
                                    <m:t>𝑥</m:t>
                                  </m:r>
                                </m:sup>
                              </m:sSup>
                            </m:den>
                          </m:f>
                        </m:e>
                      </m:nary>
                    </m:oMath>
                  </m:oMathPara>
                </a14:m>
                <a:endParaRPr lang="zh-CN" altLang="en-US" dirty="0"/>
              </a:p>
            </p:txBody>
          </p:sp>
        </mc:Choice>
        <mc:Fallback>
          <p:sp>
            <p:nvSpPr>
              <p:cNvPr id="10438689" name="Object 33"/>
              <p:cNvSpPr txBox="1">
                <a:spLocks noRot="1" noChangeAspect="1" noMove="1" noResize="1" noEditPoints="1" noAdjustHandles="1" noChangeArrowheads="1" noChangeShapeType="1" noTextEdit="1"/>
              </p:cNvSpPr>
              <p:nvPr/>
            </p:nvSpPr>
            <p:spPr bwMode="auto">
              <a:xfrm>
                <a:off x="6915460" y="4963937"/>
                <a:ext cx="2841533" cy="1040304"/>
              </a:xfrm>
              <a:prstGeom prst="rect">
                <a:avLst/>
              </a:prstGeom>
              <a:blipFill rotWithShape="1">
                <a:blip r:embed="rId6"/>
                <a:stretch>
                  <a:fillRect l="-11" t="-14" r="8" b="30"/>
                </a:stretch>
              </a:blipFill>
              <a:ln>
                <a:noFill/>
              </a:ln>
            </p:spPr>
            <p:txBody>
              <a:bodyPr/>
              <a:lstStyle/>
              <a:p>
                <a:r>
                  <a:rPr lang="zh-CN" altLang="en-US">
                    <a:noFill/>
                  </a:rPr>
                  <a:t> </a:t>
                </a:r>
              </a:p>
            </p:txBody>
          </p:sp>
        </mc:Fallback>
      </mc:AlternateContent>
      <p:sp>
        <p:nvSpPr>
          <p:cNvPr id="2" name="文本框 1"/>
          <p:cNvSpPr txBox="1"/>
          <p:nvPr/>
        </p:nvSpPr>
        <p:spPr>
          <a:xfrm>
            <a:off x="7051040" y="4558030"/>
            <a:ext cx="2345055" cy="368300"/>
          </a:xfrm>
          <a:prstGeom prst="rect">
            <a:avLst/>
          </a:prstGeom>
          <a:noFill/>
        </p:spPr>
        <p:txBody>
          <a:bodyPr wrap="square" rtlCol="0" anchor="t">
            <a:spAutoFit/>
          </a:bodyPr>
          <a:p>
            <a:pPr marL="571500" indent="-571500" algn="l" eaLnBrk="1" hangingPunct="1">
              <a:buSzTx/>
              <a:buFont typeface="Wingdings" panose="05000000000000000000" pitchFamily="2" charset="2"/>
              <a:buNone/>
            </a:pPr>
            <a:r>
              <a:rPr lang="zh-CN" altLang="en-US">
                <a:sym typeface="+mn-ea"/>
              </a:rPr>
              <a:t>狄利克雷生成函数</a:t>
            </a:r>
            <a:endParaRPr lang="zh-CN" altLang="en-U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3865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438658">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438658">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438658">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438658">
                                            <p:txEl>
                                              <p:pRg st="5" end="5"/>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1043865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p:cNvPicPr>
          <p:nvPr/>
        </p:nvPicPr>
        <p:blipFill>
          <a:blip r:embed="rId1">
            <a:duotone>
              <a:schemeClr val="accent1">
                <a:shade val="45000"/>
                <a:satMod val="135000"/>
              </a:schemeClr>
              <a:prstClr val="white"/>
            </a:duotone>
          </a:blip>
          <a:stretch>
            <a:fillRect/>
          </a:stretch>
        </p:blipFill>
        <p:spPr>
          <a:xfrm>
            <a:off x="-2372" y="2561021"/>
            <a:ext cx="12190013" cy="4296980"/>
          </a:xfrm>
          <a:prstGeom prst="rect">
            <a:avLst/>
          </a:prstGeom>
        </p:spPr>
      </p:pic>
      <p:sp>
        <p:nvSpPr>
          <p:cNvPr id="10" name="文本框 9"/>
          <p:cNvSpPr txBox="1"/>
          <p:nvPr/>
        </p:nvSpPr>
        <p:spPr>
          <a:xfrm>
            <a:off x="5354905" y="1845366"/>
            <a:ext cx="5486400" cy="1107440"/>
          </a:xfrm>
          <a:prstGeom prst="rect">
            <a:avLst/>
          </a:prstGeom>
          <a:noFill/>
        </p:spPr>
        <p:txBody>
          <a:bodyPr wrap="none" lIns="0" tIns="0" rIns="0" bIns="0" rtlCol="0" anchor="t">
            <a:spAutoFit/>
          </a:bodyPr>
          <a:lstStyle/>
          <a:p>
            <a:pPr algn="l"/>
            <a:r>
              <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斐波那契数列</a:t>
            </a:r>
            <a:endPar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椭圆 11"/>
          <p:cNvSpPr>
            <a:spLocks noChangeAspect="1"/>
          </p:cNvSpPr>
          <p:nvPr/>
        </p:nvSpPr>
        <p:spPr>
          <a:xfrm>
            <a:off x="5383346"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椭圆 20"/>
          <p:cNvSpPr>
            <a:spLocks noChangeAspect="1"/>
          </p:cNvSpPr>
          <p:nvPr/>
        </p:nvSpPr>
        <p:spPr>
          <a:xfrm>
            <a:off x="5786758"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椭圆 22"/>
          <p:cNvSpPr>
            <a:spLocks noChangeAspect="1"/>
          </p:cNvSpPr>
          <p:nvPr/>
        </p:nvSpPr>
        <p:spPr>
          <a:xfrm>
            <a:off x="6190170"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矩形 7"/>
          <p:cNvSpPr/>
          <p:nvPr/>
        </p:nvSpPr>
        <p:spPr>
          <a:xfrm>
            <a:off x="2788285" y="1924685"/>
            <a:ext cx="2153285" cy="1883410"/>
          </a:xfrm>
          <a:prstGeom prst="rect">
            <a:avLst/>
          </a:prstGeom>
          <a:no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矩形 8"/>
          <p:cNvSpPr/>
          <p:nvPr/>
        </p:nvSpPr>
        <p:spPr>
          <a:xfrm>
            <a:off x="2220595" y="1924685"/>
            <a:ext cx="1014730" cy="1883410"/>
          </a:xfrm>
          <a:prstGeom prst="rect">
            <a:avLst/>
          </a:prstGeom>
          <a:solidFill>
            <a:srgbClr val="144A74"/>
          </a:solid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3461350" y="2183527"/>
            <a:ext cx="1219200" cy="1477010"/>
          </a:xfrm>
          <a:prstGeom prst="rect">
            <a:avLst/>
          </a:prstGeom>
          <a:noFill/>
        </p:spPr>
        <p:txBody>
          <a:bodyPr wrap="none" lIns="0" tIns="0" rIns="0" bIns="0" rtlCol="0" anchor="t">
            <a:spAutoFit/>
          </a:bodyPr>
          <a:lstStyle/>
          <a:p>
            <a:pPr algn="l"/>
            <a:r>
              <a:rPr kumimoji="1" lang="en-US" altLang="zh-CN"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04</a:t>
            </a:r>
            <a:endParaRPr kumimoji="1" lang="zh-CN" altLang="en-US"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en-US" altLang="en-US"/>
          </a:p>
        </p:txBody>
      </p:sp>
      <mc:AlternateContent xmlns:mc="http://schemas.openxmlformats.org/markup-compatibility/2006">
        <mc:Choice xmlns:a14="http://schemas.microsoft.com/office/drawing/2010/main" Requires="a14">
          <p:sp>
            <p:nvSpPr>
              <p:cNvPr id="3" name="内容占位符 2"/>
              <p:cNvSpPr>
                <a:spLocks noGrp="1"/>
              </p:cNvSpPr>
              <p:nvPr>
                <p:ph idx="1"/>
                <p:custDataLst>
                  <p:tags r:id="rId1"/>
                </p:custDataLst>
              </p:nvPr>
            </p:nvSpPr>
            <p:spPr/>
            <p:txBody>
              <a:bodyPr>
                <a:normAutofit/>
              </a:bodyPr>
              <a:lstStyle/>
              <a:p>
                <a:pPr algn="l">
                  <a:buClrTx/>
                  <a:buSzTx/>
                </a:pPr>
                <a:r>
                  <a:rPr lang="zh-CN" altLang="en-US" sz="2400"/>
                  <a:t>斐波那契数列（</a:t>
                </a:r>
                <a:r>
                  <a:rPr sz="2400"/>
                  <a:t>The Fibonacci sequence</a:t>
                </a:r>
                <a:r>
                  <a:rPr lang="zh-CN" altLang="en-US" sz="2400"/>
                  <a:t>）的定义如下：</a:t>
                </a:r>
                <a:endParaRPr lang="zh-CN" altLang="en-US" sz="2400"/>
              </a:p>
              <a:p>
                <a:pPr marL="0" indent="0" algn="l">
                  <a:buClrTx/>
                  <a:buSzTx/>
                  <a:buNone/>
                </a:pPr>
                <a14:m>
                  <m:oMathPara xmlns:m="http://schemas.openxmlformats.org/officeDocument/2006/math">
                    <m:oMathParaPr>
                      <m:jc m:val="centerGroup"/>
                    </m:oMathParaPr>
                    <m:oMath xmlns:m="http://schemas.openxmlformats.org/officeDocument/2006/math">
                      <m:sSub>
                        <m:sSubPr>
                          <m:ctrlPr>
                            <a:rPr lang="zh-CN" altLang="en-US" sz="2400" i="1">
                              <a:solidFill>
                                <a:srgbClr val="000000"/>
                              </a:solidFill>
                              <a:latin typeface="Cambria Math" panose="02040503050406030204" pitchFamily="18" charset="0"/>
                            </a:rPr>
                          </m:ctrlPr>
                        </m:sSubPr>
                        <m:e>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𝐹</m:t>
                              </m:r>
                            </m:e>
                            <m:sub>
                              <m:r>
                                <a:rPr lang="en-US" altLang="zh-CN" sz="2400" i="1">
                                  <a:solidFill>
                                    <a:srgbClr val="000000"/>
                                  </a:solidFill>
                                  <a:latin typeface="Cambria Math" panose="02040503050406030204" pitchFamily="18" charset="0"/>
                                </a:rPr>
                                <m:t>0</m:t>
                              </m:r>
                            </m:sub>
                          </m:sSub>
                          <m:r>
                            <a:rPr lang="zh-CN" altLang="en-US" sz="2400" i="1">
                              <a:solidFill>
                                <a:srgbClr val="000000"/>
                              </a:solidFill>
                              <a:latin typeface="Cambria Math" panose="02040503050406030204" pitchFamily="18" charset="0"/>
                            </a:rPr>
                            <m:t>=</m:t>
                          </m:r>
                          <m:r>
                            <a:rPr lang="en-US" altLang="zh-CN" sz="2400" i="1">
                              <a:solidFill>
                                <a:srgbClr val="000000"/>
                              </a:solidFill>
                              <a:latin typeface="Cambria Math" panose="02040503050406030204" pitchFamily="18" charset="0"/>
                            </a:rPr>
                            <m:t>0</m:t>
                          </m:r>
                          <m:r>
                            <a:rPr lang="zh-CN" altLang="en-US" sz="2400" i="1">
                              <a:solidFill>
                                <a:srgbClr val="000000"/>
                              </a:solidFill>
                              <a:latin typeface="Cambria Math" panose="02040503050406030204" pitchFamily="18" charset="0"/>
                            </a:rPr>
                            <m:t>,</m:t>
                          </m:r>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𝐹</m:t>
                              </m:r>
                            </m:e>
                            <m:sub>
                              <m:r>
                                <a:rPr lang="en-US" altLang="zh-CN" sz="2400" i="1">
                                  <a:solidFill>
                                    <a:srgbClr val="000000"/>
                                  </a:solidFill>
                                  <a:latin typeface="Cambria Math" panose="02040503050406030204" pitchFamily="18" charset="0"/>
                                </a:rPr>
                                <m:t>1</m:t>
                              </m:r>
                            </m:sub>
                          </m:sSub>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1</m:t>
                          </m:r>
                          <m:r>
                            <a:rPr lang="en-US" altLang="zh-CN"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𝐹</m:t>
                          </m:r>
                        </m:e>
                        <m:sub>
                          <m:r>
                            <a:rPr lang="zh-CN" altLang="en-US" sz="2400" i="1">
                              <a:solidFill>
                                <a:srgbClr val="000000"/>
                              </a:solidFill>
                              <a:latin typeface="Cambria Math" panose="02040503050406030204" pitchFamily="18" charset="0"/>
                            </a:rPr>
                            <m:t>𝑛</m:t>
                          </m:r>
                        </m:sub>
                      </m:sSub>
                      <m:r>
                        <a:rPr lang="zh-CN" altLang="en-US" sz="2400" i="1">
                          <a:solidFill>
                            <a:srgbClr val="000000"/>
                          </a:solidFill>
                          <a:latin typeface="Cambria Math" panose="02040503050406030204" pitchFamily="18" charset="0"/>
                        </a:rPr>
                        <m:t>=</m:t>
                      </m:r>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𝐹</m:t>
                          </m:r>
                        </m:e>
                        <m:sub>
                          <m:r>
                            <a:rPr lang="zh-CN" altLang="en-US" sz="2400" i="1">
                              <a:solidFill>
                                <a:srgbClr val="000000"/>
                              </a:solidFill>
                              <a:latin typeface="Cambria Math" panose="02040503050406030204" pitchFamily="18" charset="0"/>
                            </a:rPr>
                            <m:t>𝑛</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1</m:t>
                          </m:r>
                        </m:sub>
                      </m:sSub>
                      <m:r>
                        <a:rPr lang="zh-CN" altLang="en-US" sz="2400" i="1">
                          <a:solidFill>
                            <a:srgbClr val="000000"/>
                          </a:solidFill>
                          <a:latin typeface="Cambria Math" panose="02040503050406030204" pitchFamily="18" charset="0"/>
                        </a:rPr>
                        <m:t>+</m:t>
                      </m:r>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𝐹</m:t>
                          </m:r>
                        </m:e>
                        <m:sub>
                          <m:r>
                            <a:rPr lang="zh-CN" altLang="en-US" sz="2400" i="1">
                              <a:solidFill>
                                <a:srgbClr val="000000"/>
                              </a:solidFill>
                              <a:latin typeface="Cambria Math" panose="02040503050406030204" pitchFamily="18" charset="0"/>
                            </a:rPr>
                            <m:t>𝑛</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2</m:t>
                          </m:r>
                        </m:sub>
                      </m:sSub>
                    </m:oMath>
                  </m:oMathPara>
                </a14:m>
                <a:endParaRPr sz="2400"/>
              </a:p>
              <a:p>
                <a:pPr algn="l">
                  <a:buClrTx/>
                  <a:buSzTx/>
                </a:pPr>
                <a:r>
                  <a:rPr lang="zh-CN" altLang="en-US" sz="2400"/>
                  <a:t>该数列的前几项如下：</a:t>
                </a:r>
                <a:endParaRPr lang="zh-CN" altLang="en-US" sz="2400"/>
              </a:p>
              <a:p>
                <a:pPr marL="0" indent="0" algn="l">
                  <a:buClrTx/>
                  <a:buSzTx/>
                  <a:buNone/>
                </a:pPr>
                <a:r>
                  <a:rPr lang="en-US" altLang="zh-CN" sz="2400"/>
                  <a:t>    </a:t>
                </a:r>
                <a:r>
                  <a:rPr sz="2400"/>
                  <a:t>    0,1,1,2,3,5,8,13,21,34,55,89,...</a:t>
                </a:r>
                <a:endParaRPr sz="2400"/>
              </a:p>
              <a:p>
                <a:pPr marL="0" indent="0" algn="l">
                  <a:buClrTx/>
                  <a:buSzTx/>
                  <a:buNone/>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cs typeface="Cambria Math" panose="02040503050406030204" pitchFamily="18" charset="0"/>
                        </a:rPr>
                        <m:t>        </m:t>
                      </m:r>
                    </m:oMath>
                  </m:oMathPara>
                </a14:m>
                <a:endParaRPr lang="zh-CN" altLang="en-US" sz="2400" dirty="0"/>
              </a:p>
            </p:txBody>
          </p:sp>
        </mc:Choice>
        <mc:Fallback>
          <p:sp>
            <p:nvSpPr>
              <p:cNvPr id="3" name="内容占位符 2"/>
              <p:cNvSpPr>
                <a:spLocks noRot="1" noChangeAspect="1" noMove="1" noResize="1" noEditPoints="1" noAdjustHandles="1" noChangeArrowheads="1" noChangeShapeType="1" noTextEdit="1"/>
              </p:cNvSpPr>
              <p:nvPr>
                <p:ph idx="1"/>
                <p:custDataLst>
                  <p:tags r:id="rId2"/>
                </p:custDataLst>
              </p:nvPr>
            </p:nvSpPr>
            <p:spPr>
              <a:blipFill rotWithShape="1">
                <a:blip r:embed="rId3"/>
                <a:stretch>
                  <a:fillRect l="-5" b="6"/>
                </a:stretch>
              </a:blipFill>
            </p:spPr>
            <p:txBody>
              <a:bodyPr/>
              <a:lstStyle/>
              <a:p>
                <a:r>
                  <a:rPr lang="zh-CN" altLang="en-US">
                    <a:noFill/>
                  </a:rPr>
                  <a:t> </a:t>
                </a:r>
              </a:p>
            </p:txBody>
          </p:sp>
        </mc:Fallback>
      </mc:AlternateContent>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性质</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zh-CN" altLang="en-US" sz="2000"/>
                  <a:t>斐波那契数列拥有许多有趣的性质，这里列举出一部分简单的性质：</a:t>
                </a:r>
                <a:endParaRPr lang="en-US" altLang="zh-CN" sz="2000"/>
              </a:p>
              <a:p>
                <a:pPr marL="342900" indent="-342900">
                  <a:buAutoNum type="arabicPeriod"/>
                </a:pPr>
                <a:r>
                  <a:rPr lang="en-US" altLang="zh-CN" sz="2000"/>
                  <a:t>   </a:t>
                </a:r>
                <a:r>
                  <a:rPr lang="zh-CN" altLang="en-US" sz="2000"/>
                  <a:t>卡西尼性质（</a:t>
                </a:r>
                <a:r>
                  <a:rPr lang="en-US" altLang="zh-CN" sz="2000"/>
                  <a:t>Cassini's identity</a:t>
                </a:r>
                <a:r>
                  <a:rPr lang="zh-CN" altLang="en-US" sz="2000"/>
                  <a:t>）：</a:t>
                </a:r>
                <a14:m>
                  <m:oMath xmlns:m="http://schemas.openxmlformats.org/officeDocument/2006/math">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𝐹</m:t>
                        </m:r>
                      </m:e>
                      <m:sub>
                        <m:r>
                          <a:rPr lang="en-US" altLang="zh-CN" sz="2000" i="1">
                            <a:solidFill>
                              <a:srgbClr val="000000"/>
                            </a:solidFill>
                            <a:latin typeface="Cambria Math" panose="02040503050406030204" pitchFamily="18" charset="0"/>
                            <a:cs typeface="Cambria Math" panose="02040503050406030204" pitchFamily="18" charset="0"/>
                          </a:rPr>
                          <m:t>𝑛</m:t>
                        </m:r>
                        <m:r>
                          <a:rPr lang="en-US" altLang="zh-CN" sz="2000" i="1">
                            <a:solidFill>
                              <a:srgbClr val="000000"/>
                            </a:solidFill>
                            <a:latin typeface="Cambria Math" panose="02040503050406030204" pitchFamily="18" charset="0"/>
                            <a:cs typeface="Cambria Math" panose="02040503050406030204" pitchFamily="18" charset="0"/>
                          </a:rPr>
                          <m:t>−</m:t>
                        </m:r>
                        <m:r>
                          <a:rPr lang="en-US" altLang="zh-CN" sz="2000" i="1">
                            <a:solidFill>
                              <a:srgbClr val="000000"/>
                            </a:solidFill>
                            <a:latin typeface="Cambria Math" panose="02040503050406030204" pitchFamily="18" charset="0"/>
                            <a:cs typeface="Cambria Math" panose="02040503050406030204" pitchFamily="18" charset="0"/>
                          </a:rPr>
                          <m:t>1</m:t>
                        </m:r>
                      </m:sub>
                    </m:sSub>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𝐹</m:t>
                        </m:r>
                      </m:e>
                      <m:sub>
                        <m:r>
                          <a:rPr lang="en-US" altLang="zh-CN"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1</m:t>
                        </m:r>
                      </m:sub>
                    </m:sSub>
                    <m:r>
                      <a:rPr lang="en-US" altLang="zh-CN" sz="2000" i="1">
                        <a:solidFill>
                          <a:srgbClr val="000000"/>
                        </a:solidFill>
                        <a:latin typeface="Cambria Math" panose="02040503050406030204" pitchFamily="18" charset="0"/>
                      </a:rPr>
                      <m:t>−</m:t>
                    </m:r>
                    <m:sSup>
                      <m:sSupPr>
                        <m:ctrlPr>
                          <a:rPr lang="en-US" altLang="zh-CN" sz="2000" i="1">
                            <a:solidFill>
                              <a:srgbClr val="000000"/>
                            </a:solidFill>
                            <a:latin typeface="Cambria Math" panose="02040503050406030204" pitchFamily="18" charset="0"/>
                            <a:cs typeface="Cambria Math" panose="02040503050406030204" pitchFamily="18" charset="0"/>
                          </a:rPr>
                        </m:ctrlPr>
                      </m:sSupPr>
                      <m:e>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𝐹</m:t>
                            </m:r>
                          </m:e>
                          <m:sub>
                            <m:r>
                              <a:rPr lang="en-US" altLang="zh-CN" sz="2000" i="1">
                                <a:solidFill>
                                  <a:srgbClr val="000000"/>
                                </a:solidFill>
                                <a:latin typeface="Cambria Math" panose="02040503050406030204" pitchFamily="18" charset="0"/>
                              </a:rPr>
                              <m:t>𝑛</m:t>
                            </m:r>
                          </m:sub>
                        </m:sSub>
                      </m:e>
                      <m:sup>
                        <m:r>
                          <a:rPr lang="en-US" altLang="zh-CN" sz="2000" i="1">
                            <a:solidFill>
                              <a:srgbClr val="000000"/>
                            </a:solidFill>
                            <a:latin typeface="Cambria Math" panose="02040503050406030204" pitchFamily="18" charset="0"/>
                            <a:cs typeface="Cambria Math" panose="02040503050406030204" pitchFamily="18" charset="0"/>
                          </a:rPr>
                          <m:t>2</m:t>
                        </m:r>
                      </m:sup>
                    </m:sSup>
                    <m:r>
                      <a:rPr lang="en-US" altLang="zh-CN" sz="2000" i="1">
                        <a:solidFill>
                          <a:srgbClr val="000000"/>
                        </a:solidFill>
                        <a:latin typeface="Cambria Math" panose="02040503050406030204" pitchFamily="18" charset="0"/>
                      </a:rPr>
                      <m:t>=</m:t>
                    </m:r>
                    <m:sSup>
                      <m:sSupPr>
                        <m:ctrlPr>
                          <a:rPr lang="en-US" altLang="zh-CN" sz="2000" i="1">
                            <a:solidFill>
                              <a:srgbClr val="000000"/>
                            </a:solidFill>
                            <a:latin typeface="Cambria Math" panose="02040503050406030204" pitchFamily="18" charset="0"/>
                            <a:cs typeface="Cambria Math" panose="02040503050406030204" pitchFamily="18" charset="0"/>
                          </a:rPr>
                        </m:ctrlPr>
                      </m:sSupPr>
                      <m:e>
                        <m:d>
                          <m:dPr>
                            <m:ctrlPr>
                              <a:rPr lang="en-US" altLang="zh-CN" sz="2000" i="1">
                                <a:solidFill>
                                  <a:srgbClr val="000000"/>
                                </a:solidFill>
                                <a:latin typeface="Cambria Math" panose="02040503050406030204" pitchFamily="18" charset="0"/>
                                <a:cs typeface="Cambria Math" panose="02040503050406030204" pitchFamily="18" charset="0"/>
                              </a:rPr>
                            </m:ctrlPr>
                          </m:dPr>
                          <m:e>
                            <m:r>
                              <a:rPr lang="en-US" altLang="zh-CN" sz="2000" i="1">
                                <a:solidFill>
                                  <a:srgbClr val="000000"/>
                                </a:solidFill>
                                <a:latin typeface="Cambria Math" panose="02040503050406030204" pitchFamily="18" charset="0"/>
                                <a:cs typeface="Cambria Math" panose="02040503050406030204" pitchFamily="18" charset="0"/>
                              </a:rPr>
                              <m:t>−</m:t>
                            </m:r>
                            <m:r>
                              <a:rPr lang="en-US" altLang="zh-CN" sz="2000" i="1">
                                <a:solidFill>
                                  <a:srgbClr val="000000"/>
                                </a:solidFill>
                                <a:latin typeface="Cambria Math" panose="02040503050406030204" pitchFamily="18" charset="0"/>
                                <a:cs typeface="Cambria Math" panose="02040503050406030204" pitchFamily="18" charset="0"/>
                              </a:rPr>
                              <m:t>1</m:t>
                            </m:r>
                          </m:e>
                        </m:d>
                      </m:e>
                      <m:sup>
                        <m:r>
                          <a:rPr lang="en-US" altLang="zh-CN" sz="2000" i="1">
                            <a:solidFill>
                              <a:srgbClr val="000000"/>
                            </a:solidFill>
                            <a:latin typeface="Cambria Math" panose="02040503050406030204" pitchFamily="18" charset="0"/>
                            <a:cs typeface="Cambria Math" panose="02040503050406030204" pitchFamily="18" charset="0"/>
                          </a:rPr>
                          <m:t>𝑛</m:t>
                        </m:r>
                      </m:sup>
                    </m:sSup>
                  </m:oMath>
                </a14:m>
                <a:r>
                  <a:rPr sz="2000"/>
                  <a:t>。</a:t>
                </a:r>
                <a:endParaRPr lang="zh-CN" altLang="en-US" sz="2000"/>
              </a:p>
              <a:p>
                <a:pPr marL="342900" indent="-342900">
                  <a:buAutoNum type="arabicPeriod"/>
                </a:pPr>
                <a:r>
                  <a:rPr lang="en-US" altLang="zh-CN" sz="2000"/>
                  <a:t>    </a:t>
                </a:r>
                <a:r>
                  <a:rPr lang="zh-CN" altLang="en-US" sz="2000"/>
                  <a:t>附加性质：</a:t>
                </a:r>
                <a:r>
                  <a:rPr lang="en-US" altLang="zh-CN" sz="2000"/>
                  <a:t> </a:t>
                </a:r>
                <a14:m>
                  <m:oMath xmlns:m="http://schemas.openxmlformats.org/officeDocument/2006/math">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𝐹</m:t>
                        </m:r>
                      </m:e>
                      <m:sub>
                        <m:r>
                          <a:rPr lang="en-US" altLang="zh-CN"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𝑘</m:t>
                        </m:r>
                      </m:sub>
                    </m:sSub>
                    <m:r>
                      <a:rPr lang="en-US" altLang="zh-CN"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𝐹</m:t>
                        </m:r>
                      </m:e>
                      <m:sub>
                        <m:r>
                          <a:rPr lang="en-US" altLang="zh-CN" sz="2000" i="1">
                            <a:solidFill>
                              <a:srgbClr val="000000"/>
                            </a:solidFill>
                            <a:latin typeface="Cambria Math" panose="02040503050406030204" pitchFamily="18" charset="0"/>
                          </a:rPr>
                          <m:t>𝑘</m:t>
                        </m:r>
                      </m:sub>
                    </m:sSub>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𝐹</m:t>
                        </m:r>
                      </m:e>
                      <m:sub>
                        <m:r>
                          <a:rPr lang="en-US" altLang="zh-CN"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1</m:t>
                        </m:r>
                      </m:sub>
                    </m:sSub>
                    <m:r>
                      <a:rPr lang="en-US" altLang="zh-CN"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𝐹</m:t>
                        </m:r>
                      </m:e>
                      <m:sub>
                        <m:r>
                          <a:rPr lang="en-US" altLang="zh-CN" sz="2000" i="1">
                            <a:solidFill>
                              <a:srgbClr val="000000"/>
                            </a:solidFill>
                            <a:latin typeface="Cambria Math" panose="02040503050406030204" pitchFamily="18" charset="0"/>
                          </a:rPr>
                          <m:t>𝑘</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1</m:t>
                        </m:r>
                      </m:sub>
                    </m:sSub>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𝐹</m:t>
                        </m:r>
                      </m:e>
                      <m:sub>
                        <m:r>
                          <a:rPr lang="en-US" altLang="zh-CN" sz="2000" i="1">
                            <a:solidFill>
                              <a:srgbClr val="000000"/>
                            </a:solidFill>
                            <a:latin typeface="Cambria Math" panose="02040503050406030204" pitchFamily="18" charset="0"/>
                          </a:rPr>
                          <m:t>𝑛</m:t>
                        </m:r>
                      </m:sub>
                    </m:sSub>
                  </m:oMath>
                </a14:m>
                <a:r>
                  <a:rPr sz="2000">
                    <a:solidFill>
                      <a:srgbClr val="000000"/>
                    </a:solidFill>
                    <a:latin typeface="Cambria Math" panose="02040503050406030204" pitchFamily="18" charset="0"/>
                  </a:rPr>
                  <a:t>。</a:t>
                </a:r>
                <a:endParaRPr lang="zh-CN" altLang="en-US" sz="2000"/>
              </a:p>
              <a:p>
                <a:pPr marL="342900" indent="-342900">
                  <a:buAutoNum type="arabicPeriod"/>
                </a:pPr>
                <a:r>
                  <a:rPr lang="en-US" altLang="zh-CN" sz="2000"/>
                  <a:t>    </a:t>
                </a:r>
                <a:r>
                  <a:rPr lang="zh-CN" altLang="en-US" sz="2000"/>
                  <a:t>取上一条性质中</a:t>
                </a:r>
                <a:r>
                  <a:rPr lang="en-US" altLang="zh-CN" sz="2000"/>
                  <a:t> k = n </a:t>
                </a:r>
                <a:r>
                  <a:rPr lang="zh-CN" altLang="en-US" sz="2000"/>
                  <a:t>，我们得到</a:t>
                </a:r>
                <a14:m>
                  <m:oMath xmlns:m="http://schemas.openxmlformats.org/officeDocument/2006/math">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𝐹</m:t>
                        </m:r>
                      </m:e>
                      <m:sub>
                        <m:r>
                          <a:rPr lang="en-US" altLang="zh-CN" sz="2000" i="1">
                            <a:solidFill>
                              <a:srgbClr val="000000"/>
                            </a:solidFill>
                            <a:latin typeface="Cambria Math" panose="02040503050406030204" pitchFamily="18" charset="0"/>
                          </a:rPr>
                          <m:t>2</m:t>
                        </m:r>
                        <m:r>
                          <a:rPr lang="en-US" altLang="zh-CN" sz="2000" i="1">
                            <a:solidFill>
                              <a:srgbClr val="000000"/>
                            </a:solidFill>
                            <a:latin typeface="Cambria Math" panose="02040503050406030204" pitchFamily="18" charset="0"/>
                          </a:rPr>
                          <m:t>𝑛</m:t>
                        </m:r>
                      </m:sub>
                    </m:sSub>
                    <m:r>
                      <a:rPr lang="en-US" altLang="zh-CN"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𝐹</m:t>
                        </m:r>
                      </m:e>
                      <m:sub>
                        <m:r>
                          <a:rPr lang="en-US" altLang="zh-CN" sz="2000" i="1">
                            <a:solidFill>
                              <a:srgbClr val="000000"/>
                            </a:solidFill>
                            <a:latin typeface="Cambria Math" panose="02040503050406030204" pitchFamily="18" charset="0"/>
                          </a:rPr>
                          <m:t>𝑛</m:t>
                        </m:r>
                      </m:sub>
                    </m:sSub>
                    <m:r>
                      <a:rPr lang="en-US" altLang="zh-CN"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𝐹</m:t>
                        </m:r>
                      </m:e>
                      <m:sub>
                        <m:r>
                          <a:rPr lang="en-US" altLang="zh-CN"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1</m:t>
                        </m:r>
                      </m:sub>
                    </m:sSub>
                    <m:r>
                      <a:rPr lang="en-US" altLang="zh-CN"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𝐹</m:t>
                        </m:r>
                      </m:e>
                      <m:sub>
                        <m:r>
                          <a:rPr lang="en-US" altLang="zh-CN"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1</m:t>
                        </m:r>
                      </m:sub>
                    </m:sSub>
                    <m:r>
                      <a:rPr lang="en-US" altLang="zh-CN" sz="2000" i="1">
                        <a:solidFill>
                          <a:srgbClr val="000000"/>
                        </a:solidFill>
                        <a:latin typeface="Cambria Math" panose="02040503050406030204" pitchFamily="18" charset="0"/>
                      </a:rPr>
                      <m:t>)</m:t>
                    </m:r>
                  </m:oMath>
                </a14:m>
                <a:r>
                  <a:rPr lang="zh-CN" altLang="en-US" sz="2000"/>
                  <a:t>。</a:t>
                </a:r>
                <a:endParaRPr lang="zh-CN" altLang="en-US" sz="2000"/>
              </a:p>
              <a:p>
                <a:pPr marL="342900" indent="-342900">
                  <a:buAutoNum type="arabicPeriod"/>
                </a:pPr>
                <a:r>
                  <a:rPr lang="en-US" altLang="zh-CN" sz="2000"/>
                  <a:t>    </a:t>
                </a:r>
                <a:r>
                  <a:rPr lang="zh-CN" altLang="en-US" sz="2000"/>
                  <a:t>由上一条性质可以归纳证明，</a:t>
                </a:r>
                <a14:m>
                  <m:oMath xmlns:m="http://schemas.openxmlformats.org/officeDocument/2006/math">
                    <m:r>
                      <a:rPr lang="en-US" altLang="zh-CN" sz="2000">
                        <a:latin typeface="Cambria Math" panose="02040503050406030204" pitchFamily="18" charset="0"/>
                        <a:ea typeface="MS Mincho" charset="0"/>
                        <a:cs typeface="Cambria Math" panose="02040503050406030204" pitchFamily="18" charset="0"/>
                      </a:rPr>
                      <m:t>∀</m:t>
                    </m:r>
                    <m:r>
                      <m:rPr>
                        <m:sty m:val="p"/>
                      </m:rPr>
                      <a:rPr lang="en-US" altLang="zh-CN" sz="2000">
                        <a:latin typeface="Cambria Math" panose="02040503050406030204" pitchFamily="18" charset="0"/>
                        <a:cs typeface="Cambria Math" panose="02040503050406030204" pitchFamily="18" charset="0"/>
                      </a:rPr>
                      <m:t>k</m:t>
                    </m:r>
                    <m:r>
                      <a:rPr lang="en-US" altLang="zh-CN" sz="2000">
                        <a:latin typeface="Cambria Math" panose="02040503050406030204" pitchFamily="18" charset="0"/>
                        <a:cs typeface="Cambria Math" panose="02040503050406030204" pitchFamily="18" charset="0"/>
                      </a:rPr>
                      <m:t>∈</m:t>
                    </m:r>
                    <m:r>
                      <a:rPr lang="en-US" altLang="zh-CN" sz="2000">
                        <a:latin typeface="Cambria Math" panose="02040503050406030204" pitchFamily="18" charset="0"/>
                        <a:cs typeface="Cambria Math" panose="02040503050406030204" pitchFamily="18" charset="0"/>
                      </a:rPr>
                      <m:t>ℕ</m:t>
                    </m:r>
                    <m:r>
                      <a:rPr lang="en-US" altLang="zh-CN" sz="2000">
                        <a:latin typeface="Cambria Math" panose="02040503050406030204" pitchFamily="18" charset="0"/>
                        <a:cs typeface="Cambria Math" panose="02040503050406030204" pitchFamily="18" charset="0"/>
                      </a:rPr>
                      <m:t> ,</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𝐹</m:t>
                        </m:r>
                      </m:e>
                      <m:sub>
                        <m:r>
                          <a:rPr lang="en-US" altLang="zh-CN" sz="2000" i="1">
                            <a:solidFill>
                              <a:srgbClr val="000000"/>
                            </a:solidFill>
                            <a:latin typeface="Cambria Math" panose="02040503050406030204" pitchFamily="18" charset="0"/>
                          </a:rPr>
                          <m:t>𝑛</m:t>
                        </m:r>
                      </m:sub>
                    </m:sSub>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𝐹</m:t>
                        </m:r>
                      </m:e>
                      <m:sub>
                        <m:r>
                          <a:rPr lang="en-US" altLang="zh-CN" sz="2000" i="1">
                            <a:solidFill>
                              <a:srgbClr val="000000"/>
                            </a:solidFill>
                            <a:latin typeface="Cambria Math" panose="02040503050406030204" pitchFamily="18" charset="0"/>
                          </a:rPr>
                          <m:t>𝑛𝑘</m:t>
                        </m:r>
                      </m:sub>
                    </m:sSub>
                  </m:oMath>
                </a14:m>
                <a:r>
                  <a:rPr lang="en-US" altLang="zh-CN" sz="2000"/>
                  <a:t> </a:t>
                </a:r>
                <a:r>
                  <a:rPr lang="zh-CN" altLang="en-US" sz="2000"/>
                  <a:t>。</a:t>
                </a:r>
                <a:endParaRPr lang="zh-CN" altLang="en-US" sz="2000"/>
              </a:p>
              <a:p>
                <a:pPr marL="342900" indent="-342900">
                  <a:buAutoNum type="arabicPeriod"/>
                </a:pPr>
                <a:r>
                  <a:rPr lang="en-US" altLang="zh-CN" sz="2000"/>
                  <a:t>    </a:t>
                </a:r>
                <a:r>
                  <a:rPr lang="zh-CN" altLang="en-US" sz="2000"/>
                  <a:t>上述性质可逆，即</a:t>
                </a:r>
                <a:r>
                  <a:rPr lang="en-US" altLang="zh-CN" sz="2000"/>
                  <a:t> </a:t>
                </a:r>
                <a14:m>
                  <m:oMath xmlns:m="http://schemas.openxmlformats.org/officeDocument/2006/math">
                    <m:r>
                      <a:rPr lang="en-US" altLang="zh-CN" sz="2000">
                        <a:latin typeface="Cambria Math" panose="02040503050406030204" pitchFamily="18" charset="0"/>
                        <a:ea typeface="MS Mincho" charset="0"/>
                        <a:cs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𝐹</m:t>
                        </m:r>
                      </m:e>
                      <m:sub>
                        <m:r>
                          <a:rPr lang="en-US" altLang="zh-CN" sz="2000" i="1">
                            <a:solidFill>
                              <a:srgbClr val="000000"/>
                            </a:solidFill>
                            <a:latin typeface="Cambria Math" panose="02040503050406030204" pitchFamily="18" charset="0"/>
                          </a:rPr>
                          <m:t>𝑎</m:t>
                        </m:r>
                      </m:sub>
                    </m:sSub>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𝐹</m:t>
                        </m:r>
                      </m:e>
                      <m:sub>
                        <m:r>
                          <a:rPr lang="en-US" altLang="zh-CN" sz="2000" i="1">
                            <a:solidFill>
                              <a:srgbClr val="000000"/>
                            </a:solidFill>
                            <a:latin typeface="Cambria Math" panose="02040503050406030204" pitchFamily="18" charset="0"/>
                          </a:rPr>
                          <m:t>𝑏</m:t>
                        </m:r>
                      </m:sub>
                    </m:sSub>
                    <m:r>
                      <a:rPr lang="en-US" altLang="zh-CN" sz="2000">
                        <a:latin typeface="Cambria Math" panose="02040503050406030204" pitchFamily="18" charset="0"/>
                        <a:cs typeface="Cambria Math" panose="02040503050406030204" pitchFamily="18" charset="0"/>
                      </a:rPr>
                      <m:t> ,</m:t>
                    </m:r>
                    <m:r>
                      <a:rPr lang="en-US" altLang="zh-CN" sz="2000" i="1">
                        <a:solidFill>
                          <a:srgbClr val="000000"/>
                        </a:solidFill>
                        <a:latin typeface="Cambria Math" panose="02040503050406030204" pitchFamily="18" charset="0"/>
                      </a:rPr>
                      <m:t>𝑎</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𝑏</m:t>
                    </m:r>
                  </m:oMath>
                </a14:m>
                <a:r>
                  <a:rPr lang="en-US" altLang="zh-CN" sz="2000"/>
                  <a:t> </a:t>
                </a:r>
                <a:r>
                  <a:rPr lang="zh-CN" altLang="en-US" sz="2000"/>
                  <a:t>。</a:t>
                </a:r>
                <a:endParaRPr lang="zh-CN" altLang="en-US" sz="2000"/>
              </a:p>
              <a:p>
                <a:pPr marL="342900" indent="-342900">
                  <a:buAutoNum type="arabicPeriod"/>
                </a:pPr>
                <a:r>
                  <a:rPr lang="en-US" altLang="zh-CN" sz="2000"/>
                  <a:t>    GCD </a:t>
                </a:r>
                <a:r>
                  <a:rPr lang="zh-CN" altLang="en-US" sz="2000"/>
                  <a:t>性质：</a:t>
                </a:r>
                <a14:m>
                  <m:oMath xmlns:m="http://schemas.openxmlformats.org/officeDocument/2006/math">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𝐹</m:t>
                        </m:r>
                      </m:e>
                      <m:sub>
                        <m:r>
                          <a:rPr lang="en-US" altLang="zh-CN" sz="2000" i="1">
                            <a:solidFill>
                              <a:srgbClr val="000000"/>
                            </a:solidFill>
                            <a:latin typeface="Cambria Math" panose="02040503050406030204" pitchFamily="18" charset="0"/>
                          </a:rPr>
                          <m:t>𝑚</m:t>
                        </m:r>
                      </m:sub>
                    </m:sSub>
                    <m:r>
                      <a:rPr lang="en-US" altLang="zh-CN"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𝐹</m:t>
                        </m:r>
                      </m:e>
                      <m:sub>
                        <m:r>
                          <a:rPr lang="en-US" altLang="zh-CN" sz="2000" i="1">
                            <a:solidFill>
                              <a:srgbClr val="000000"/>
                            </a:solidFill>
                            <a:latin typeface="Cambria Math" panose="02040503050406030204" pitchFamily="18" charset="0"/>
                          </a:rPr>
                          <m:t>𝑛</m:t>
                        </m:r>
                      </m:sub>
                    </m:sSub>
                    <m:r>
                      <a:rPr lang="en-US" altLang="zh-CN"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𝐹</m:t>
                        </m:r>
                      </m:e>
                      <m:sub>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𝑚</m:t>
                        </m:r>
                        <m:r>
                          <a:rPr lang="en-US" altLang="zh-CN" sz="2000" i="1">
                            <a:solidFill>
                              <a:srgbClr val="000000"/>
                            </a:solidFill>
                            <a:latin typeface="Cambria Math" panose="02040503050406030204" pitchFamily="18" charset="0"/>
                          </a:rPr>
                          <m:t>, </m:t>
                        </m:r>
                        <m:r>
                          <a:rPr lang="en-US" altLang="zh-CN"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m:t>
                        </m:r>
                      </m:sub>
                    </m:sSub>
                  </m:oMath>
                </a14:m>
                <a:r>
                  <a:rPr lang="zh-CN" altLang="en-US" sz="2000"/>
                  <a:t>。</a:t>
                </a:r>
                <a:endParaRPr lang="zh-CN" altLang="en-US" sz="2000"/>
              </a:p>
              <a:p>
                <a:pPr marL="342900" indent="-342900">
                  <a:buAutoNum type="arabicPeriod"/>
                </a:pPr>
                <a:r>
                  <a:rPr lang="en-US" altLang="zh-CN" sz="2000"/>
                  <a:t>    </a:t>
                </a:r>
                <a:r>
                  <a:rPr lang="zh-CN" altLang="en-US" sz="2000"/>
                  <a:t>以斐波那契数列相邻两项作为输入会使欧几里德算法达到最坏复杂度（具体参见</a:t>
                </a:r>
                <a:r>
                  <a:rPr lang="en-US" altLang="zh-CN" sz="2000"/>
                  <a:t> </a:t>
                </a:r>
                <a:r>
                  <a:rPr lang="zh-CN" altLang="en-US" sz="2000"/>
                  <a:t>维基</a:t>
                </a:r>
                <a:r>
                  <a:rPr lang="en-US" altLang="zh-CN" sz="2000"/>
                  <a:t> - </a:t>
                </a:r>
                <a:r>
                  <a:rPr lang="zh-CN" altLang="en-US" sz="2000"/>
                  <a:t>拉梅）。</a:t>
                </a:r>
                <a:r>
                  <a:rPr lang="en-US" altLang="zh-CN" sz="2000"/>
                  <a:t>     </a:t>
                </a:r>
                <a:endParaRPr lang="en-US" altLang="zh-CN" sz="20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en-US" altLang="en-US"/>
          </a:p>
        </p:txBody>
      </p:sp>
      <mc:AlternateContent xmlns:mc="http://schemas.openxmlformats.org/markup-compatibility/2006">
        <mc:Choice xmlns:a14="http://schemas.microsoft.com/office/drawing/2010/main" Requires="a14">
          <p:sp>
            <p:nvSpPr>
              <p:cNvPr id="3" name="内容占位符 2"/>
              <p:cNvSpPr>
                <a:spLocks noGrp="1"/>
              </p:cNvSpPr>
              <p:nvPr>
                <p:ph idx="1"/>
                <p:custDataLst>
                  <p:tags r:id="rId1"/>
                </p:custDataLst>
              </p:nvPr>
            </p:nvSpPr>
            <p:spPr/>
            <p:txBody>
              <a:bodyPr>
                <a:normAutofit/>
              </a:bodyPr>
              <a:lstStyle/>
              <a:p>
                <a:pPr algn="l">
                  <a:buClrTx/>
                  <a:buSzTx/>
                </a:pPr>
                <a:r>
                  <a:rPr lang="zh-CN" altLang="en-US" sz="2400"/>
                  <a:t>设斐波那契数列的普通生成函数是</a:t>
                </a:r>
                <a:r>
                  <a:rPr sz="2400"/>
                  <a:t> </a:t>
                </a:r>
                <a14:m>
                  <m:oMath xmlns:m="http://schemas.openxmlformats.org/officeDocument/2006/math">
                    <m:r>
                      <m:rPr>
                        <m:sty m:val="p"/>
                      </m:rPr>
                      <a:rPr lang="en-US" sz="2400">
                        <a:latin typeface="Cambria Math" panose="02040503050406030204" pitchFamily="18" charset="0"/>
                        <a:cs typeface="Cambria Math" panose="02040503050406030204" pitchFamily="18" charset="0"/>
                      </a:rPr>
                      <m:t>F</m:t>
                    </m:r>
                    <m:r>
                      <a:rPr lang="en-US" sz="2400">
                        <a:latin typeface="Cambria Math" panose="02040503050406030204" pitchFamily="18" charset="0"/>
                        <a:cs typeface="Cambria Math" panose="02040503050406030204" pitchFamily="18" charset="0"/>
                      </a:rPr>
                      <m:t>(</m:t>
                    </m:r>
                    <m:r>
                      <m:rPr>
                        <m:sty m:val="p"/>
                      </m:rPr>
                      <a:rPr lang="en-US" sz="2400">
                        <a:latin typeface="Cambria Math" panose="02040503050406030204" pitchFamily="18" charset="0"/>
                        <a:cs typeface="Cambria Math" panose="02040503050406030204" pitchFamily="18" charset="0"/>
                      </a:rPr>
                      <m:t>x</m:t>
                    </m:r>
                    <m:r>
                      <a:rPr lang="en-US" sz="2400">
                        <a:latin typeface="Cambria Math" panose="02040503050406030204" pitchFamily="18" charset="0"/>
                        <a:cs typeface="Cambria Math" panose="02040503050406030204" pitchFamily="18" charset="0"/>
                      </a:rPr>
                      <m:t>)</m:t>
                    </m:r>
                  </m:oMath>
                </a14:m>
                <a:r>
                  <a:rPr lang="zh-CN" altLang="en-US" sz="2400"/>
                  <a:t>，那么根据它的定义</a:t>
                </a:r>
                <a:r>
                  <a:rPr lang="zh-CN" altLang="en-US" sz="2400"/>
                  <a:t>和递推式，我们可以类似地列出关于</a:t>
                </a:r>
                <a:r>
                  <a:rPr sz="2400"/>
                  <a:t> </a:t>
                </a:r>
                <a14:m>
                  <m:oMath xmlns:m="http://schemas.openxmlformats.org/officeDocument/2006/math">
                    <m:r>
                      <m:rPr>
                        <m:sty m:val="p"/>
                      </m:rPr>
                      <a:rPr lang="en-US" sz="2400">
                        <a:latin typeface="Cambria Math" panose="02040503050406030204" pitchFamily="18" charset="0"/>
                        <a:cs typeface="Cambria Math" panose="02040503050406030204" pitchFamily="18" charset="0"/>
                      </a:rPr>
                      <m:t>F</m:t>
                    </m:r>
                    <m:r>
                      <a:rPr lang="en-US" sz="2400">
                        <a:latin typeface="Cambria Math" panose="02040503050406030204" pitchFamily="18" charset="0"/>
                        <a:cs typeface="Cambria Math" panose="02040503050406030204" pitchFamily="18" charset="0"/>
                      </a:rPr>
                      <m:t>(</m:t>
                    </m:r>
                    <m:r>
                      <m:rPr>
                        <m:sty m:val="p"/>
                      </m:rPr>
                      <a:rPr lang="en-US" sz="2400">
                        <a:latin typeface="Cambria Math" panose="02040503050406030204" pitchFamily="18" charset="0"/>
                        <a:cs typeface="Cambria Math" panose="02040503050406030204" pitchFamily="18" charset="0"/>
                      </a:rPr>
                      <m:t>x</m:t>
                    </m:r>
                    <m:r>
                      <a:rPr lang="en-US" sz="2400">
                        <a:latin typeface="Cambria Math" panose="02040503050406030204" pitchFamily="18" charset="0"/>
                        <a:cs typeface="Cambria Math" panose="02040503050406030204" pitchFamily="18" charset="0"/>
                      </a:rPr>
                      <m:t>)</m:t>
                    </m:r>
                  </m:oMath>
                </a14:m>
                <a:r>
                  <a:rPr lang="zh-CN" altLang="en-US" sz="2400"/>
                  <a:t>的方程：</a:t>
                </a:r>
                <a:endParaRPr lang="zh-CN" altLang="en-US" sz="2400"/>
              </a:p>
              <a:p>
                <a:pPr marL="0" indent="0" algn="l">
                  <a:buClrTx/>
                  <a:buSzTx/>
                  <a:buNone/>
                </a:pPr>
                <a14:m>
                  <m:oMathPara xmlns:m="http://schemas.openxmlformats.org/officeDocument/2006/math">
                    <m:oMathParaPr>
                      <m:jc m:val="centerGroup"/>
                    </m:oMathParaPr>
                    <m:oMath xmlns:m="http://schemas.openxmlformats.org/officeDocument/2006/math">
                      <m:r>
                        <m:rPr>
                          <m:sty m:val="p"/>
                        </m:rPr>
                        <a:rPr lang="en-US" sz="2400">
                          <a:latin typeface="Cambria Math" panose="02040503050406030204" pitchFamily="18" charset="0"/>
                          <a:cs typeface="Cambria Math" panose="02040503050406030204" pitchFamily="18" charset="0"/>
                        </a:rPr>
                        <m:t>F</m:t>
                      </m:r>
                      <m:r>
                        <a:rPr lang="en-US" sz="2400">
                          <a:latin typeface="Cambria Math" panose="02040503050406030204" pitchFamily="18" charset="0"/>
                          <a:cs typeface="Cambria Math" panose="02040503050406030204" pitchFamily="18" charset="0"/>
                        </a:rPr>
                        <m:t>(</m:t>
                      </m:r>
                      <m:r>
                        <m:rPr>
                          <m:sty m:val="p"/>
                        </m:rPr>
                        <a:rPr lang="en-US" sz="2400">
                          <a:latin typeface="Cambria Math" panose="02040503050406030204" pitchFamily="18" charset="0"/>
                          <a:cs typeface="Cambria Math" panose="02040503050406030204" pitchFamily="18" charset="0"/>
                        </a:rPr>
                        <m:t>x</m:t>
                      </m:r>
                      <m:r>
                        <a:rPr lang="en-US" sz="2400">
                          <a:latin typeface="Cambria Math" panose="02040503050406030204" pitchFamily="18" charset="0"/>
                          <a:cs typeface="Cambria Math" panose="02040503050406030204" pitchFamily="18" charset="0"/>
                        </a:rPr>
                        <m:t>)</m:t>
                      </m:r>
                      <m:r>
                        <a:rPr lang="en-US" sz="2400">
                          <a:latin typeface="Cambria Math" panose="02040503050406030204" pitchFamily="18" charset="0"/>
                          <a:cs typeface="Cambria Math" panose="02040503050406030204" pitchFamily="18" charset="0"/>
                        </a:rPr>
                        <m:t>=</m:t>
                      </m:r>
                      <m:nary>
                        <m:naryPr>
                          <m:chr m:val="∑"/>
                          <m:limLoc m:val="undOvr"/>
                          <m:ctrlPr>
                            <a:rPr lang="en-US" sz="2400" i="1">
                              <a:latin typeface="Cambria Math" panose="02040503050406030204" pitchFamily="18" charset="0"/>
                              <a:cs typeface="Cambria Math" panose="02040503050406030204" pitchFamily="18" charset="0"/>
                            </a:rPr>
                          </m:ctrlPr>
                        </m:naryPr>
                        <m:sub>
                          <m:r>
                            <a:rPr lang="en-US" sz="2400" i="1">
                              <a:latin typeface="Cambria Math" panose="02040503050406030204" pitchFamily="18" charset="0"/>
                              <a:cs typeface="Cambria Math" panose="02040503050406030204" pitchFamily="18" charset="0"/>
                            </a:rPr>
                            <m:t>𝑛</m:t>
                          </m:r>
                          <m:r>
                            <a:rPr lang="en-US" sz="2400" i="1">
                              <a:latin typeface="Cambria Math" panose="02040503050406030204" pitchFamily="18" charset="0"/>
                              <a:cs typeface="Cambria Math" panose="02040503050406030204" pitchFamily="18" charset="0"/>
                            </a:rPr>
                            <m:t>=</m:t>
                          </m:r>
                          <m:r>
                            <a:rPr lang="en-US" sz="2400" i="1">
                              <a:latin typeface="Cambria Math" panose="02040503050406030204" pitchFamily="18" charset="0"/>
                              <a:cs typeface="Cambria Math" panose="02040503050406030204" pitchFamily="18" charset="0"/>
                            </a:rPr>
                            <m:t>0</m:t>
                          </m:r>
                        </m:sub>
                        <m:sup>
                          <m:r>
                            <a:rPr lang="en-US" sz="2400" i="1">
                              <a:latin typeface="Cambria Math" panose="02040503050406030204" pitchFamily="18" charset="0"/>
                              <a:cs typeface="Cambria Math" panose="02040503050406030204" pitchFamily="18" charset="0"/>
                            </a:rPr>
                            <m:t>∞</m:t>
                          </m:r>
                        </m:sup>
                        <m:e>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𝐹</m:t>
                              </m:r>
                            </m:e>
                            <m:sub>
                              <m:r>
                                <a:rPr lang="zh-CN" altLang="en-US" sz="2400" i="1">
                                  <a:solidFill>
                                    <a:srgbClr val="000000"/>
                                  </a:solidFill>
                                  <a:latin typeface="Cambria Math" panose="02040503050406030204" pitchFamily="18" charset="0"/>
                                </a:rPr>
                                <m:t>𝑛</m:t>
                              </m:r>
                            </m:sub>
                          </m:sSub>
                          <m:sSup>
                            <m:sSupPr>
                              <m:ctrlPr>
                                <a:rPr lang="zh-CN" altLang="en-US" sz="2400" i="1">
                                  <a:solidFill>
                                    <a:srgbClr val="000000"/>
                                  </a:solidFill>
                                  <a:latin typeface="Cambria Math" panose="02040503050406030204" pitchFamily="18" charset="0"/>
                                  <a:cs typeface="Cambria Math" panose="02040503050406030204" pitchFamily="18" charset="0"/>
                                </a:rPr>
                              </m:ctrlPr>
                            </m:sSupPr>
                            <m:e>
                              <m:r>
                                <a:rPr lang="en-US" altLang="zh-CN" sz="2400" i="1">
                                  <a:solidFill>
                                    <a:srgbClr val="000000"/>
                                  </a:solidFill>
                                  <a:latin typeface="Cambria Math" panose="02040503050406030204" pitchFamily="18" charset="0"/>
                                  <a:cs typeface="Cambria Math" panose="02040503050406030204" pitchFamily="18" charset="0"/>
                                </a:rPr>
                                <m:t>𝑥</m:t>
                              </m:r>
                            </m:e>
                            <m:sup>
                              <m:r>
                                <a:rPr lang="en-US" altLang="zh-CN" sz="2400" i="1">
                                  <a:solidFill>
                                    <a:srgbClr val="000000"/>
                                  </a:solidFill>
                                  <a:latin typeface="Cambria Math" panose="02040503050406030204" pitchFamily="18" charset="0"/>
                                  <a:cs typeface="Cambria Math" panose="02040503050406030204" pitchFamily="18" charset="0"/>
                                </a:rPr>
                                <m:t>𝑛</m:t>
                              </m:r>
                            </m:sup>
                          </m:sSup>
                        </m:e>
                      </m:nary>
                      <m:r>
                        <a:rPr lang="en-US" sz="2400">
                          <a:latin typeface="Cambria Math" panose="02040503050406030204" pitchFamily="18" charset="0"/>
                          <a:cs typeface="Cambria Math" panose="02040503050406030204" pitchFamily="18" charset="0"/>
                        </a:rPr>
                        <m:t>=</m:t>
                      </m:r>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𝐹</m:t>
                          </m:r>
                        </m:e>
                        <m:sub>
                          <m:r>
                            <a:rPr lang="en-US" altLang="zh-CN" sz="2400" i="1">
                              <a:solidFill>
                                <a:srgbClr val="000000"/>
                              </a:solidFill>
                              <a:latin typeface="Cambria Math" panose="02040503050406030204" pitchFamily="18" charset="0"/>
                            </a:rPr>
                            <m:t>0</m:t>
                          </m:r>
                        </m:sub>
                      </m:sSub>
                      <m:r>
                        <a:rPr lang="zh-CN" altLang="en-US" sz="2400" i="1">
                          <a:solidFill>
                            <a:srgbClr val="000000"/>
                          </a:solidFill>
                          <a:latin typeface="Cambria Math" panose="02040503050406030204" pitchFamily="18" charset="0"/>
                        </a:rPr>
                        <m:t>+</m:t>
                      </m:r>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𝐹</m:t>
                          </m:r>
                        </m:e>
                        <m:sub>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cs typeface="Cambria Math" panose="02040503050406030204" pitchFamily="18" charset="0"/>
                        </a:rPr>
                        <m:t>𝑥</m:t>
                      </m:r>
                      <m:r>
                        <a:rPr lang="en-US" sz="2400">
                          <a:latin typeface="Cambria Math" panose="02040503050406030204" pitchFamily="18" charset="0"/>
                          <a:cs typeface="Cambria Math" panose="02040503050406030204" pitchFamily="18" charset="0"/>
                        </a:rPr>
                        <m:t>+</m:t>
                      </m:r>
                      <m:nary>
                        <m:naryPr>
                          <m:chr m:val="∑"/>
                          <m:limLoc m:val="undOvr"/>
                          <m:ctrlPr>
                            <a:rPr lang="en-US" sz="2400" i="1">
                              <a:latin typeface="Cambria Math" panose="02040503050406030204" pitchFamily="18" charset="0"/>
                              <a:cs typeface="Cambria Math" panose="02040503050406030204" pitchFamily="18" charset="0"/>
                            </a:rPr>
                          </m:ctrlPr>
                        </m:naryPr>
                        <m:sub>
                          <m:r>
                            <a:rPr lang="en-US" sz="2400" i="1">
                              <a:latin typeface="Cambria Math" panose="02040503050406030204" pitchFamily="18" charset="0"/>
                              <a:cs typeface="Cambria Math" panose="02040503050406030204" pitchFamily="18" charset="0"/>
                            </a:rPr>
                            <m:t>𝑛</m:t>
                          </m:r>
                          <m:r>
                            <a:rPr lang="en-US" sz="2400" i="1">
                              <a:latin typeface="Cambria Math" panose="02040503050406030204" pitchFamily="18" charset="0"/>
                              <a:cs typeface="Cambria Math" panose="02040503050406030204" pitchFamily="18" charset="0"/>
                            </a:rPr>
                            <m:t>=</m:t>
                          </m:r>
                          <m:r>
                            <a:rPr lang="en-US" sz="2400" i="1">
                              <a:latin typeface="Cambria Math" panose="02040503050406030204" pitchFamily="18" charset="0"/>
                              <a:cs typeface="Cambria Math" panose="02040503050406030204" pitchFamily="18" charset="0"/>
                            </a:rPr>
                            <m:t>2</m:t>
                          </m:r>
                        </m:sub>
                        <m:sup>
                          <m:r>
                            <a:rPr lang="en-US" sz="2400" i="1">
                              <a:latin typeface="Cambria Math" panose="02040503050406030204" pitchFamily="18" charset="0"/>
                              <a:cs typeface="Cambria Math" panose="02040503050406030204" pitchFamily="18" charset="0"/>
                            </a:rPr>
                            <m:t>∞</m:t>
                          </m:r>
                        </m:sup>
                        <m:e>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𝐹</m:t>
                              </m:r>
                            </m:e>
                            <m:sub>
                              <m:r>
                                <a:rPr lang="zh-CN" altLang="en-US" sz="2400" i="1">
                                  <a:solidFill>
                                    <a:srgbClr val="000000"/>
                                  </a:solidFill>
                                  <a:latin typeface="Cambria Math" panose="02040503050406030204" pitchFamily="18" charset="0"/>
                                </a:rPr>
                                <m:t>𝑛</m:t>
                              </m:r>
                            </m:sub>
                          </m:sSub>
                          <m:sSup>
                            <m:sSupPr>
                              <m:ctrlPr>
                                <a:rPr lang="zh-CN" altLang="en-US" sz="2400" i="1">
                                  <a:solidFill>
                                    <a:srgbClr val="000000"/>
                                  </a:solidFill>
                                  <a:latin typeface="Cambria Math" panose="02040503050406030204" pitchFamily="18" charset="0"/>
                                  <a:cs typeface="Cambria Math" panose="02040503050406030204" pitchFamily="18" charset="0"/>
                                </a:rPr>
                              </m:ctrlPr>
                            </m:sSupPr>
                            <m:e>
                              <m:r>
                                <a:rPr lang="en-US" altLang="zh-CN" sz="2400" i="1">
                                  <a:solidFill>
                                    <a:srgbClr val="000000"/>
                                  </a:solidFill>
                                  <a:latin typeface="Cambria Math" panose="02040503050406030204" pitchFamily="18" charset="0"/>
                                  <a:cs typeface="Cambria Math" panose="02040503050406030204" pitchFamily="18" charset="0"/>
                                </a:rPr>
                                <m:t>𝑥</m:t>
                              </m:r>
                            </m:e>
                            <m:sup>
                              <m:r>
                                <a:rPr lang="en-US" altLang="zh-CN" sz="2400" i="1">
                                  <a:solidFill>
                                    <a:srgbClr val="000000"/>
                                  </a:solidFill>
                                  <a:latin typeface="Cambria Math" panose="02040503050406030204" pitchFamily="18" charset="0"/>
                                  <a:cs typeface="Cambria Math" panose="02040503050406030204" pitchFamily="18" charset="0"/>
                                </a:rPr>
                                <m:t>𝑛</m:t>
                              </m:r>
                            </m:sup>
                          </m:sSup>
                        </m:e>
                      </m:nary>
                    </m:oMath>
                  </m:oMathPara>
                </a14:m>
                <a:endParaRPr lang="en-US" altLang="zh-CN" sz="2400" i="1">
                  <a:solidFill>
                    <a:srgbClr val="000000"/>
                  </a:solidFill>
                  <a:latin typeface="Cambria Math" panose="02040503050406030204" pitchFamily="18" charset="0"/>
                  <a:cs typeface="Cambria Math" panose="02040503050406030204" pitchFamily="18" charset="0"/>
                </a:endParaRPr>
              </a:p>
              <a:p>
                <a:pPr marL="0" indent="0" algn="l">
                  <a:buClrTx/>
                  <a:buSzTx/>
                  <a:buNone/>
                </a:pPr>
                <a14:m>
                  <m:oMathPara xmlns:m="http://schemas.openxmlformats.org/officeDocument/2006/math">
                    <m:oMathParaPr>
                      <m:jc m:val="centerGroup"/>
                    </m:oMathParaPr>
                    <m:oMath xmlns:m="http://schemas.openxmlformats.org/officeDocument/2006/math">
                      <m:r>
                        <a:rPr lang="en-US" sz="2400">
                          <a:latin typeface="Cambria Math" panose="02040503050406030204" pitchFamily="18" charset="0"/>
                          <a:cs typeface="Cambria Math" panose="02040503050406030204" pitchFamily="18" charset="0"/>
                        </a:rPr>
                        <m:t>=</m:t>
                      </m:r>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𝐹</m:t>
                          </m:r>
                        </m:e>
                        <m:sub>
                          <m:r>
                            <a:rPr lang="en-US" altLang="zh-CN" sz="2400" i="1">
                              <a:solidFill>
                                <a:srgbClr val="000000"/>
                              </a:solidFill>
                              <a:latin typeface="Cambria Math" panose="02040503050406030204" pitchFamily="18" charset="0"/>
                            </a:rPr>
                            <m:t>0</m:t>
                          </m:r>
                        </m:sub>
                      </m:sSub>
                      <m:r>
                        <a:rPr lang="zh-CN" altLang="en-US" sz="2400" i="1">
                          <a:solidFill>
                            <a:srgbClr val="000000"/>
                          </a:solidFill>
                          <a:latin typeface="Cambria Math" panose="02040503050406030204" pitchFamily="18" charset="0"/>
                        </a:rPr>
                        <m:t>+</m:t>
                      </m:r>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𝐹</m:t>
                          </m:r>
                        </m:e>
                        <m:sub>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cs typeface="Cambria Math" panose="02040503050406030204" pitchFamily="18" charset="0"/>
                        </a:rPr>
                        <m:t>𝑥</m:t>
                      </m:r>
                      <m:r>
                        <a:rPr lang="en-US" sz="2400">
                          <a:latin typeface="Cambria Math" panose="02040503050406030204" pitchFamily="18" charset="0"/>
                          <a:cs typeface="Cambria Math" panose="02040503050406030204" pitchFamily="18" charset="0"/>
                        </a:rPr>
                        <m:t>+</m:t>
                      </m:r>
                      <m:nary>
                        <m:naryPr>
                          <m:chr m:val="∑"/>
                          <m:limLoc m:val="undOvr"/>
                          <m:ctrlPr>
                            <a:rPr lang="en-US" sz="2400" i="1">
                              <a:latin typeface="Cambria Math" panose="02040503050406030204" pitchFamily="18" charset="0"/>
                              <a:cs typeface="Cambria Math" panose="02040503050406030204" pitchFamily="18" charset="0"/>
                            </a:rPr>
                          </m:ctrlPr>
                        </m:naryPr>
                        <m:sub>
                          <m:r>
                            <a:rPr lang="en-US" sz="2400" i="1">
                              <a:latin typeface="Cambria Math" panose="02040503050406030204" pitchFamily="18" charset="0"/>
                              <a:cs typeface="Cambria Math" panose="02040503050406030204" pitchFamily="18" charset="0"/>
                            </a:rPr>
                            <m:t>𝑛</m:t>
                          </m:r>
                          <m:r>
                            <a:rPr lang="en-US" sz="2400" i="1">
                              <a:latin typeface="Cambria Math" panose="02040503050406030204" pitchFamily="18" charset="0"/>
                              <a:cs typeface="Cambria Math" panose="02040503050406030204" pitchFamily="18" charset="0"/>
                            </a:rPr>
                            <m:t>=</m:t>
                          </m:r>
                          <m:r>
                            <a:rPr lang="en-US" sz="2400" i="1">
                              <a:latin typeface="Cambria Math" panose="02040503050406030204" pitchFamily="18" charset="0"/>
                              <a:cs typeface="Cambria Math" panose="02040503050406030204" pitchFamily="18" charset="0"/>
                            </a:rPr>
                            <m:t>2</m:t>
                          </m:r>
                        </m:sub>
                        <m:sup>
                          <m:r>
                            <a:rPr lang="en-US" sz="2400" i="1">
                              <a:latin typeface="Cambria Math" panose="02040503050406030204" pitchFamily="18" charset="0"/>
                              <a:cs typeface="Cambria Math" panose="02040503050406030204" pitchFamily="18" charset="0"/>
                            </a:rPr>
                            <m:t>∞</m:t>
                          </m:r>
                        </m:sup>
                        <m:e>
                          <m:r>
                            <a:rPr lang="en-US" altLang="zh-CN" sz="2400" i="1">
                              <a:solidFill>
                                <a:srgbClr val="000000"/>
                              </a:solidFill>
                              <a:latin typeface="Cambria Math" panose="02040503050406030204" pitchFamily="18" charset="0"/>
                            </a:rPr>
                            <m:t>(</m:t>
                          </m:r>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𝐹</m:t>
                              </m:r>
                            </m:e>
                            <m:sub>
                              <m:r>
                                <a:rPr lang="zh-CN" altLang="en-US" sz="2400" i="1">
                                  <a:solidFill>
                                    <a:srgbClr val="000000"/>
                                  </a:solidFill>
                                  <a:latin typeface="Cambria Math" panose="02040503050406030204" pitchFamily="18" charset="0"/>
                                </a:rPr>
                                <m:t>𝑛</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1</m:t>
                              </m:r>
                            </m:sub>
                          </m:sSub>
                          <m:r>
                            <a:rPr lang="zh-CN" altLang="en-US" sz="2400" i="1">
                              <a:solidFill>
                                <a:srgbClr val="000000"/>
                              </a:solidFill>
                              <a:latin typeface="Cambria Math" panose="02040503050406030204" pitchFamily="18" charset="0"/>
                            </a:rPr>
                            <m:t>+</m:t>
                          </m:r>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𝐹</m:t>
                              </m:r>
                            </m:e>
                            <m:sub>
                              <m:r>
                                <a:rPr lang="zh-CN" altLang="en-US" sz="2400" i="1">
                                  <a:solidFill>
                                    <a:srgbClr val="000000"/>
                                  </a:solidFill>
                                  <a:latin typeface="Cambria Math" panose="02040503050406030204" pitchFamily="18" charset="0"/>
                                </a:rPr>
                                <m:t>𝑛</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2</m:t>
                              </m:r>
                            </m:sub>
                          </m:sSub>
                          <m:r>
                            <a:rPr lang="en-US" altLang="zh-CN" sz="2400" i="1">
                              <a:solidFill>
                                <a:srgbClr val="000000"/>
                              </a:solidFill>
                              <a:latin typeface="Cambria Math" panose="02040503050406030204" pitchFamily="18" charset="0"/>
                            </a:rPr>
                            <m:t>)</m:t>
                          </m:r>
                          <m:sSup>
                            <m:sSupPr>
                              <m:ctrlPr>
                                <a:rPr lang="zh-CN" altLang="en-US" sz="2400" i="1">
                                  <a:solidFill>
                                    <a:srgbClr val="000000"/>
                                  </a:solidFill>
                                  <a:latin typeface="Cambria Math" panose="02040503050406030204" pitchFamily="18" charset="0"/>
                                  <a:cs typeface="Cambria Math" panose="02040503050406030204" pitchFamily="18" charset="0"/>
                                </a:rPr>
                              </m:ctrlPr>
                            </m:sSupPr>
                            <m:e>
                              <m:r>
                                <a:rPr lang="en-US" altLang="zh-CN" sz="2400" i="1">
                                  <a:solidFill>
                                    <a:srgbClr val="000000"/>
                                  </a:solidFill>
                                  <a:latin typeface="Cambria Math" panose="02040503050406030204" pitchFamily="18" charset="0"/>
                                  <a:cs typeface="Cambria Math" panose="02040503050406030204" pitchFamily="18" charset="0"/>
                                </a:rPr>
                                <m:t>𝑥</m:t>
                              </m:r>
                            </m:e>
                            <m:sup>
                              <m:r>
                                <a:rPr lang="en-US" altLang="zh-CN" sz="2400" i="1">
                                  <a:solidFill>
                                    <a:srgbClr val="000000"/>
                                  </a:solidFill>
                                  <a:latin typeface="Cambria Math" panose="02040503050406030204" pitchFamily="18" charset="0"/>
                                  <a:cs typeface="Cambria Math" panose="02040503050406030204" pitchFamily="18" charset="0"/>
                                </a:rPr>
                                <m:t>𝑛</m:t>
                              </m:r>
                            </m:sup>
                          </m:sSup>
                        </m:e>
                      </m:nary>
                    </m:oMath>
                  </m:oMathPara>
                </a14:m>
                <a:endParaRPr lang="en-US" altLang="zh-CN" sz="2400" i="1">
                  <a:solidFill>
                    <a:srgbClr val="000000"/>
                  </a:solidFill>
                  <a:latin typeface="Cambria Math" panose="02040503050406030204" pitchFamily="18" charset="0"/>
                  <a:cs typeface="Cambria Math" panose="02040503050406030204" pitchFamily="18" charset="0"/>
                </a:endParaRPr>
              </a:p>
              <a:p>
                <a:pPr marL="0" indent="0" algn="l">
                  <a:buClrTx/>
                  <a:buSzTx/>
                  <a:buNone/>
                </a:pPr>
                <a14:m>
                  <m:oMathPara xmlns:m="http://schemas.openxmlformats.org/officeDocument/2006/math">
                    <m:oMathParaPr>
                      <m:jc m:val="centerGroup"/>
                    </m:oMathParaPr>
                    <m:oMath xmlns:m="http://schemas.openxmlformats.org/officeDocument/2006/math">
                      <m:r>
                        <a:rPr lang="en-US" sz="2400">
                          <a:latin typeface="Cambria Math" panose="02040503050406030204" pitchFamily="18" charset="0"/>
                          <a:cs typeface="Cambria Math" panose="02040503050406030204" pitchFamily="18" charset="0"/>
                        </a:rPr>
                        <m:t>=</m:t>
                      </m:r>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𝐹</m:t>
                          </m:r>
                        </m:e>
                        <m:sub>
                          <m:r>
                            <a:rPr lang="en-US" altLang="zh-CN" sz="2400" i="1">
                              <a:solidFill>
                                <a:srgbClr val="000000"/>
                              </a:solidFill>
                              <a:latin typeface="Cambria Math" panose="02040503050406030204" pitchFamily="18" charset="0"/>
                            </a:rPr>
                            <m:t>0</m:t>
                          </m:r>
                        </m:sub>
                      </m:sSub>
                      <m:r>
                        <a:rPr lang="zh-CN" altLang="en-US" sz="2400" i="1">
                          <a:solidFill>
                            <a:srgbClr val="000000"/>
                          </a:solidFill>
                          <a:latin typeface="Cambria Math" panose="02040503050406030204" pitchFamily="18" charset="0"/>
                        </a:rPr>
                        <m:t>+</m:t>
                      </m:r>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𝐹</m:t>
                          </m:r>
                        </m:e>
                        <m:sub>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cs typeface="Cambria Math" panose="02040503050406030204" pitchFamily="18" charset="0"/>
                        </a:rPr>
                        <m:t>𝑥</m:t>
                      </m:r>
                      <m:r>
                        <a:rPr lang="en-US" sz="2400">
                          <a:latin typeface="Cambria Math" panose="02040503050406030204" pitchFamily="18" charset="0"/>
                          <a:cs typeface="Cambria Math" panose="02040503050406030204" pitchFamily="18" charset="0"/>
                        </a:rPr>
                        <m:t>+</m:t>
                      </m:r>
                      <m:nary>
                        <m:naryPr>
                          <m:chr m:val="∑"/>
                          <m:limLoc m:val="undOvr"/>
                          <m:ctrlPr>
                            <a:rPr lang="en-US" sz="2400" i="1">
                              <a:latin typeface="Cambria Math" panose="02040503050406030204" pitchFamily="18" charset="0"/>
                              <a:cs typeface="Cambria Math" panose="02040503050406030204" pitchFamily="18" charset="0"/>
                            </a:rPr>
                          </m:ctrlPr>
                        </m:naryPr>
                        <m:sub>
                          <m:r>
                            <a:rPr lang="en-US" sz="2400" i="1">
                              <a:latin typeface="Cambria Math" panose="02040503050406030204" pitchFamily="18" charset="0"/>
                              <a:cs typeface="Cambria Math" panose="02040503050406030204" pitchFamily="18" charset="0"/>
                            </a:rPr>
                            <m:t>𝑛</m:t>
                          </m:r>
                          <m:r>
                            <a:rPr lang="en-US" sz="2400" i="1">
                              <a:latin typeface="Cambria Math" panose="02040503050406030204" pitchFamily="18" charset="0"/>
                              <a:cs typeface="Cambria Math" panose="02040503050406030204" pitchFamily="18" charset="0"/>
                            </a:rPr>
                            <m:t>=</m:t>
                          </m:r>
                          <m:r>
                            <a:rPr lang="en-US" sz="2400" i="1">
                              <a:latin typeface="Cambria Math" panose="02040503050406030204" pitchFamily="18" charset="0"/>
                              <a:cs typeface="Cambria Math" panose="02040503050406030204" pitchFamily="18" charset="0"/>
                            </a:rPr>
                            <m:t>2</m:t>
                          </m:r>
                        </m:sub>
                        <m:sup>
                          <m:r>
                            <a:rPr lang="en-US" sz="2400" i="1">
                              <a:latin typeface="Cambria Math" panose="02040503050406030204" pitchFamily="18" charset="0"/>
                              <a:cs typeface="Cambria Math" panose="02040503050406030204" pitchFamily="18" charset="0"/>
                            </a:rPr>
                            <m:t>∞</m:t>
                          </m:r>
                        </m:sup>
                        <m:e>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𝐹</m:t>
                              </m:r>
                            </m:e>
                            <m:sub>
                              <m:r>
                                <a:rPr lang="zh-CN" altLang="en-US" sz="2400" i="1">
                                  <a:solidFill>
                                    <a:srgbClr val="000000"/>
                                  </a:solidFill>
                                  <a:latin typeface="Cambria Math" panose="02040503050406030204" pitchFamily="18" charset="0"/>
                                </a:rPr>
                                <m:t>𝑛</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1</m:t>
                              </m:r>
                            </m:sub>
                          </m:sSub>
                          <m:sSup>
                            <m:sSupPr>
                              <m:ctrlPr>
                                <a:rPr lang="zh-CN" altLang="en-US" sz="2400" i="1">
                                  <a:solidFill>
                                    <a:srgbClr val="000000"/>
                                  </a:solidFill>
                                  <a:latin typeface="Cambria Math" panose="02040503050406030204" pitchFamily="18" charset="0"/>
                                  <a:cs typeface="Cambria Math" panose="02040503050406030204" pitchFamily="18" charset="0"/>
                                </a:rPr>
                              </m:ctrlPr>
                            </m:sSupPr>
                            <m:e>
                              <m:r>
                                <a:rPr lang="en-US" altLang="zh-CN" sz="2400" i="1">
                                  <a:solidFill>
                                    <a:srgbClr val="000000"/>
                                  </a:solidFill>
                                  <a:latin typeface="Cambria Math" panose="02040503050406030204" pitchFamily="18" charset="0"/>
                                  <a:cs typeface="Cambria Math" panose="02040503050406030204" pitchFamily="18" charset="0"/>
                                </a:rPr>
                                <m:t>𝑥</m:t>
                              </m:r>
                            </m:e>
                            <m:sup>
                              <m:r>
                                <a:rPr lang="en-US" altLang="zh-CN" sz="2400" i="1">
                                  <a:solidFill>
                                    <a:srgbClr val="000000"/>
                                  </a:solidFill>
                                  <a:latin typeface="Cambria Math" panose="02040503050406030204" pitchFamily="18" charset="0"/>
                                  <a:cs typeface="Cambria Math" panose="02040503050406030204" pitchFamily="18" charset="0"/>
                                </a:rPr>
                                <m:t>𝑛</m:t>
                              </m:r>
                            </m:sup>
                          </m:sSup>
                        </m:e>
                      </m:nary>
                      <m:r>
                        <a:rPr lang="en-US" altLang="zh-CN" sz="2400" i="1">
                          <a:solidFill>
                            <a:srgbClr val="000000"/>
                          </a:solidFill>
                          <a:latin typeface="Cambria Math" panose="02040503050406030204" pitchFamily="18" charset="0"/>
                          <a:cs typeface="Cambria Math" panose="02040503050406030204" pitchFamily="18" charset="0"/>
                        </a:rPr>
                        <m:t>+</m:t>
                      </m:r>
                      <m:nary>
                        <m:naryPr>
                          <m:chr m:val="∑"/>
                          <m:limLoc m:val="undOvr"/>
                          <m:ctrlPr>
                            <a:rPr lang="en-US" sz="2400" i="1">
                              <a:latin typeface="Cambria Math" panose="02040503050406030204" pitchFamily="18" charset="0"/>
                              <a:cs typeface="Cambria Math" panose="02040503050406030204" pitchFamily="18" charset="0"/>
                            </a:rPr>
                          </m:ctrlPr>
                        </m:naryPr>
                        <m:sub>
                          <m:r>
                            <a:rPr lang="en-US" sz="2400" i="1">
                              <a:latin typeface="Cambria Math" panose="02040503050406030204" pitchFamily="18" charset="0"/>
                              <a:cs typeface="Cambria Math" panose="02040503050406030204" pitchFamily="18" charset="0"/>
                            </a:rPr>
                            <m:t>𝑛</m:t>
                          </m:r>
                          <m:r>
                            <a:rPr lang="en-US" sz="2400" i="1">
                              <a:latin typeface="Cambria Math" panose="02040503050406030204" pitchFamily="18" charset="0"/>
                              <a:cs typeface="Cambria Math" panose="02040503050406030204" pitchFamily="18" charset="0"/>
                            </a:rPr>
                            <m:t>=</m:t>
                          </m:r>
                          <m:r>
                            <a:rPr lang="en-US" sz="2400" i="1">
                              <a:latin typeface="Cambria Math" panose="02040503050406030204" pitchFamily="18" charset="0"/>
                              <a:cs typeface="Cambria Math" panose="02040503050406030204" pitchFamily="18" charset="0"/>
                            </a:rPr>
                            <m:t>2</m:t>
                          </m:r>
                        </m:sub>
                        <m:sup>
                          <m:r>
                            <a:rPr lang="en-US" sz="2400" i="1">
                              <a:latin typeface="Cambria Math" panose="02040503050406030204" pitchFamily="18" charset="0"/>
                              <a:cs typeface="Cambria Math" panose="02040503050406030204" pitchFamily="18" charset="0"/>
                            </a:rPr>
                            <m:t>∞</m:t>
                          </m:r>
                        </m:sup>
                        <m:e>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𝐹</m:t>
                              </m:r>
                            </m:e>
                            <m:sub>
                              <m:r>
                                <a:rPr lang="zh-CN" altLang="en-US" sz="2400" i="1">
                                  <a:solidFill>
                                    <a:srgbClr val="000000"/>
                                  </a:solidFill>
                                  <a:latin typeface="Cambria Math" panose="02040503050406030204" pitchFamily="18" charset="0"/>
                                </a:rPr>
                                <m:t>𝑛</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2</m:t>
                              </m:r>
                            </m:sub>
                          </m:sSub>
                          <m:sSup>
                            <m:sSupPr>
                              <m:ctrlPr>
                                <a:rPr lang="zh-CN" altLang="en-US" sz="2400" i="1">
                                  <a:solidFill>
                                    <a:srgbClr val="000000"/>
                                  </a:solidFill>
                                  <a:latin typeface="Cambria Math" panose="02040503050406030204" pitchFamily="18" charset="0"/>
                                  <a:cs typeface="Cambria Math" panose="02040503050406030204" pitchFamily="18" charset="0"/>
                                </a:rPr>
                              </m:ctrlPr>
                            </m:sSupPr>
                            <m:e>
                              <m:r>
                                <a:rPr lang="en-US" altLang="zh-CN" sz="2400" i="1">
                                  <a:solidFill>
                                    <a:srgbClr val="000000"/>
                                  </a:solidFill>
                                  <a:latin typeface="Cambria Math" panose="02040503050406030204" pitchFamily="18" charset="0"/>
                                  <a:cs typeface="Cambria Math" panose="02040503050406030204" pitchFamily="18" charset="0"/>
                                </a:rPr>
                                <m:t>𝑥</m:t>
                              </m:r>
                            </m:e>
                            <m:sup>
                              <m:r>
                                <a:rPr lang="en-US" altLang="zh-CN" sz="2400" i="1">
                                  <a:solidFill>
                                    <a:srgbClr val="000000"/>
                                  </a:solidFill>
                                  <a:latin typeface="Cambria Math" panose="02040503050406030204" pitchFamily="18" charset="0"/>
                                  <a:cs typeface="Cambria Math" panose="02040503050406030204" pitchFamily="18" charset="0"/>
                                </a:rPr>
                                <m:t>𝑛</m:t>
                              </m:r>
                            </m:sup>
                          </m:sSup>
                        </m:e>
                      </m:nary>
                      <m:r>
                        <a:rPr lang="en-US" altLang="zh-CN" sz="2400" i="1">
                          <a:solidFill>
                            <a:srgbClr val="000000"/>
                          </a:solidFill>
                          <a:latin typeface="Cambria Math" panose="02040503050406030204" pitchFamily="18" charset="0"/>
                          <a:cs typeface="Cambria Math" panose="02040503050406030204" pitchFamily="18" charset="0"/>
                        </a:rPr>
                        <m:t>          </m:t>
                      </m:r>
                    </m:oMath>
                  </m:oMathPara>
                </a14:m>
                <a:endParaRPr lang="zh-CN" altLang="en-US" sz="2400" dirty="0"/>
              </a:p>
            </p:txBody>
          </p:sp>
        </mc:Choice>
        <mc:Fallback>
          <p:sp>
            <p:nvSpPr>
              <p:cNvPr id="3" name="内容占位符 2"/>
              <p:cNvSpPr>
                <a:spLocks noRot="1" noChangeAspect="1" noMove="1" noResize="1" noEditPoints="1" noAdjustHandles="1" noChangeArrowheads="1" noChangeShapeType="1" noTextEdit="1"/>
              </p:cNvSpPr>
              <p:nvPr>
                <p:ph idx="1"/>
                <p:custDataLst>
                  <p:tags r:id="rId2"/>
                </p:custDataLst>
              </p:nvPr>
            </p:nvSpPr>
            <p:spPr>
              <a:blipFill rotWithShape="1">
                <a:blip r:embed="rId3"/>
                <a:stretch>
                  <a:fillRect l="-5" b="6"/>
                </a:stretch>
              </a:blipFill>
            </p:spPr>
            <p:txBody>
              <a:bodyPr/>
              <a:lstStyle/>
              <a:p>
                <a:r>
                  <a:rPr lang="zh-CN" altLang="en-US">
                    <a:noFill/>
                  </a:rPr>
                  <a:t> </a:t>
                </a:r>
              </a:p>
            </p:txBody>
          </p:sp>
        </mc:Fallback>
      </mc:AlternateContent>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fontScale="90000" lnSpcReduction="20000"/>
              </a:bodyPr>
              <a:p>
                <a:pPr algn="l">
                  <a:buClrTx/>
                  <a:buSzTx/>
                </a:pPr>
                <a:r>
                  <a:rPr>
                    <a:sym typeface="+mn-ea"/>
                  </a:rPr>
                  <a:t>整理后可得</a:t>
                </a:r>
                <a:endParaRPr>
                  <a:sym typeface="+mn-ea"/>
                </a:endParaRPr>
              </a:p>
              <a:p>
                <a:pPr marL="0" indent="0" algn="l">
                  <a:buClrTx/>
                  <a:buSzTx/>
                  <a:buNone/>
                </a:pPr>
                <a14:m>
                  <m:oMathPara xmlns:m="http://schemas.openxmlformats.org/officeDocument/2006/math">
                    <m:oMathParaPr>
                      <m:jc m:val="centerGroup"/>
                    </m:oMathParaPr>
                    <m:oMath xmlns:m="http://schemas.openxmlformats.org/officeDocument/2006/math">
                      <m:r>
                        <m:rPr>
                          <m:sty m:val="p"/>
                        </m:rPr>
                        <a:rPr lang="en-US">
                          <a:latin typeface="Cambria Math" panose="02040503050406030204" pitchFamily="18" charset="0"/>
                          <a:cs typeface="Cambria Math" panose="02040503050406030204" pitchFamily="18" charset="0"/>
                        </a:rPr>
                        <m:t>F</m:t>
                      </m:r>
                      <m:r>
                        <a:rPr lang="en-US">
                          <a:latin typeface="Cambria Math" panose="02040503050406030204" pitchFamily="18" charset="0"/>
                          <a:cs typeface="Cambria Math" panose="02040503050406030204" pitchFamily="18" charset="0"/>
                        </a:rPr>
                        <m:t>(</m:t>
                      </m:r>
                      <m:r>
                        <m:rPr>
                          <m:sty m:val="p"/>
                        </m:rPr>
                        <a:rPr lang="en-US">
                          <a:latin typeface="Cambria Math" panose="02040503050406030204" pitchFamily="18" charset="0"/>
                          <a:cs typeface="Cambria Math" panose="02040503050406030204" pitchFamily="18" charset="0"/>
                        </a:rPr>
                        <m:t>x</m:t>
                      </m:r>
                      <m:r>
                        <a:rPr lang="en-US">
                          <a:latin typeface="Cambria Math" panose="02040503050406030204" pitchFamily="18" charset="0"/>
                          <a:cs typeface="Cambria Math" panose="02040503050406030204" pitchFamily="18" charset="0"/>
                        </a:rPr>
                        <m:t>)</m:t>
                      </m:r>
                      <m:r>
                        <a:rPr lang="en-US">
                          <a:latin typeface="Cambria Math" panose="02040503050406030204" pitchFamily="18" charset="0"/>
                          <a:cs typeface="Cambria Math" panose="02040503050406030204" pitchFamily="18" charset="0"/>
                        </a:rPr>
                        <m:t>=</m:t>
                      </m:r>
                      <m:f>
                        <m:fPr>
                          <m:ctrlPr>
                            <a:rPr lang="en-US" i="1">
                              <a:latin typeface="Cambria Math" panose="02040503050406030204" pitchFamily="18" charset="0"/>
                              <a:cs typeface="Cambria Math" panose="02040503050406030204" pitchFamily="18" charset="0"/>
                            </a:rPr>
                          </m:ctrlPr>
                        </m:fPr>
                        <m:num>
                          <m:r>
                            <a:rPr lang="en-US" i="1">
                              <a:latin typeface="Cambria Math" panose="02040503050406030204" pitchFamily="18" charset="0"/>
                              <a:cs typeface="Cambria Math" panose="02040503050406030204" pitchFamily="18" charset="0"/>
                            </a:rPr>
                            <m:t>𝑥</m:t>
                          </m:r>
                        </m:num>
                        <m:den>
                          <m:r>
                            <a:rPr lang="en-US" i="1">
                              <a:latin typeface="Cambria Math" panose="02040503050406030204" pitchFamily="18" charset="0"/>
                              <a:cs typeface="Cambria Math" panose="02040503050406030204" pitchFamily="18" charset="0"/>
                            </a:rPr>
                            <m:t>1</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𝑥</m:t>
                          </m:r>
                          <m:r>
                            <a:rPr lang="en-US" i="1">
                              <a:latin typeface="Cambria Math" panose="02040503050406030204" pitchFamily="18" charset="0"/>
                              <a:cs typeface="Cambria Math" panose="02040503050406030204" pitchFamily="18" charset="0"/>
                            </a:rPr>
                            <m:t>−</m:t>
                          </m:r>
                          <m:sSup>
                            <m:sSupPr>
                              <m:ctrlPr>
                                <a:rPr lang="en-US" i="1">
                                  <a:latin typeface="Cambria Math" panose="02040503050406030204" pitchFamily="18" charset="0"/>
                                  <a:cs typeface="Cambria Math" panose="02040503050406030204" pitchFamily="18" charset="0"/>
                                </a:rPr>
                              </m:ctrlPr>
                            </m:sSupPr>
                            <m:e>
                              <m:r>
                                <a:rPr lang="en-US" i="1">
                                  <a:latin typeface="Cambria Math" panose="02040503050406030204" pitchFamily="18" charset="0"/>
                                  <a:cs typeface="Cambria Math" panose="02040503050406030204" pitchFamily="18" charset="0"/>
                                </a:rPr>
                                <m:t>𝑥</m:t>
                              </m:r>
                            </m:e>
                            <m:sup>
                              <m:r>
                                <a:rPr lang="en-US" i="1">
                                  <a:latin typeface="Cambria Math" panose="02040503050406030204" pitchFamily="18" charset="0"/>
                                  <a:cs typeface="Cambria Math" panose="02040503050406030204" pitchFamily="18" charset="0"/>
                                </a:rPr>
                                <m:t>2</m:t>
                              </m:r>
                            </m:sup>
                          </m:sSup>
                        </m:den>
                      </m:f>
                    </m:oMath>
                  </m:oMathPara>
                </a14:m>
              </a:p>
              <a:p>
                <a:pPr marL="0" indent="0" algn="l">
                  <a:buClrTx/>
                  <a:buSzTx/>
                  <a:buNone/>
                </a:pPr>
                <a:r>
                  <a:rPr lang="en-US" altLang="zh-CN">
                    <a:sym typeface="+mn-ea"/>
                  </a:rPr>
                  <a:t>   </a:t>
                </a:r>
                <a:r>
                  <a:rPr>
                    <a:sym typeface="+mn-ea"/>
                  </a:rPr>
                  <a:t>那么接下来的问题是，如何求出它的展开形式？</a:t>
                </a:r>
                <a:endParaRPr lang="zh-CN" altLang="en-US" dirty="0"/>
              </a:p>
              <a:p>
                <a:pPr marL="0" indent="0">
                  <a:buNone/>
                </a:pPr>
                <a:r>
                  <a:rPr lang="en-US" altLang="zh-CN"/>
                  <a:t>   </a:t>
                </a:r>
                <a:r>
                  <a:rPr lang="zh-CN" altLang="en-US"/>
                  <a:t>考虑求解一个待定系数的方程：</a:t>
                </a:r>
                <a:endParaRPr lang="zh-CN" altLang="en-US"/>
              </a:p>
              <a:p>
                <a:pPr marL="0" indent="0">
                  <a:buNone/>
                </a:pPr>
                <a14:m>
                  <m:oMathPara xmlns:m="http://schemas.openxmlformats.org/officeDocument/2006/math">
                    <m:oMathParaPr>
                      <m:jc m:val="centerGroup"/>
                    </m:oMathParaPr>
                    <m:oMath xmlns:m="http://schemas.openxmlformats.org/officeDocument/2006/math">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𝐴</m:t>
                          </m:r>
                        </m:num>
                        <m:den>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𝑎𝑥</m:t>
                          </m:r>
                        </m:den>
                      </m:f>
                      <m:r>
                        <a:rPr lang="en-US" altLang="zh-CN" i="1">
                          <a:latin typeface="Cambria Math" panose="02040503050406030204" pitchFamily="18" charset="0"/>
                          <a:cs typeface="Cambria Math" panose="02040503050406030204" pitchFamily="18" charset="0"/>
                        </a:rPr>
                        <m:t>+</m:t>
                      </m:r>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𝐵</m:t>
                          </m:r>
                        </m:num>
                        <m:den>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𝑏</m:t>
                          </m:r>
                          <m:r>
                            <a:rPr lang="en-US" altLang="zh-CN" i="1">
                              <a:latin typeface="Cambria Math" panose="02040503050406030204" pitchFamily="18" charset="0"/>
                              <a:cs typeface="Cambria Math" panose="02040503050406030204" pitchFamily="18" charset="0"/>
                            </a:rPr>
                            <m:t>𝑥</m:t>
                          </m:r>
                        </m:den>
                      </m:f>
                      <m:r>
                        <a:rPr lang="en-US" altLang="zh-CN" i="1">
                          <a:latin typeface="Cambria Math" panose="02040503050406030204" pitchFamily="18" charset="0"/>
                          <a:cs typeface="Cambria Math" panose="02040503050406030204" pitchFamily="18" charset="0"/>
                        </a:rPr>
                        <m:t>=</m:t>
                      </m:r>
                      <m:f>
                        <m:fPr>
                          <m:ctrlPr>
                            <a:rPr lang="en-US" i="1">
                              <a:latin typeface="Cambria Math" panose="02040503050406030204" pitchFamily="18" charset="0"/>
                              <a:cs typeface="Cambria Math" panose="02040503050406030204" pitchFamily="18" charset="0"/>
                            </a:rPr>
                          </m:ctrlPr>
                        </m:fPr>
                        <m:num>
                          <m:r>
                            <a:rPr lang="en-US" i="1">
                              <a:latin typeface="Cambria Math" panose="02040503050406030204" pitchFamily="18" charset="0"/>
                              <a:cs typeface="Cambria Math" panose="02040503050406030204" pitchFamily="18" charset="0"/>
                            </a:rPr>
                            <m:t>𝑥</m:t>
                          </m:r>
                        </m:num>
                        <m:den>
                          <m:r>
                            <a:rPr lang="en-US" i="1">
                              <a:latin typeface="Cambria Math" panose="02040503050406030204" pitchFamily="18" charset="0"/>
                              <a:cs typeface="Cambria Math" panose="02040503050406030204" pitchFamily="18" charset="0"/>
                            </a:rPr>
                            <m:t>1</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𝑥</m:t>
                          </m:r>
                          <m:r>
                            <a:rPr lang="en-US" i="1">
                              <a:latin typeface="Cambria Math" panose="02040503050406030204" pitchFamily="18" charset="0"/>
                              <a:cs typeface="Cambria Math" panose="02040503050406030204" pitchFamily="18" charset="0"/>
                            </a:rPr>
                            <m:t>−</m:t>
                          </m:r>
                          <m:sSup>
                            <m:sSupPr>
                              <m:ctrlPr>
                                <a:rPr lang="en-US" i="1">
                                  <a:latin typeface="Cambria Math" panose="02040503050406030204" pitchFamily="18" charset="0"/>
                                  <a:cs typeface="Cambria Math" panose="02040503050406030204" pitchFamily="18" charset="0"/>
                                </a:rPr>
                              </m:ctrlPr>
                            </m:sSupPr>
                            <m:e>
                              <m:r>
                                <a:rPr lang="en-US" i="1">
                                  <a:latin typeface="Cambria Math" panose="02040503050406030204" pitchFamily="18" charset="0"/>
                                  <a:cs typeface="Cambria Math" panose="02040503050406030204" pitchFamily="18" charset="0"/>
                                </a:rPr>
                                <m:t>𝑥</m:t>
                              </m:r>
                            </m:e>
                            <m:sup>
                              <m:r>
                                <a:rPr lang="en-US" i="1">
                                  <a:latin typeface="Cambria Math" panose="02040503050406030204" pitchFamily="18" charset="0"/>
                                  <a:cs typeface="Cambria Math" panose="02040503050406030204" pitchFamily="18" charset="0"/>
                                </a:rPr>
                                <m:t>2</m:t>
                              </m:r>
                            </m:sup>
                          </m:sSup>
                        </m:den>
                      </m:f>
                    </m:oMath>
                  </m:oMathPara>
                </a14:m>
              </a:p>
              <a:p>
                <a:pPr marL="0" indent="0">
                  <a:buNone/>
                </a:pPr>
                <a14:m>
                  <m:oMathPara xmlns:m="http://schemas.openxmlformats.org/officeDocument/2006/math">
                    <m:oMathParaPr>
                      <m:jc m:val="centerGroup"/>
                    </m:oMathParaPr>
                    <m:oMath xmlns:m="http://schemas.openxmlformats.org/officeDocument/2006/math">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𝐴</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𝐴𝑏𝑥</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𝐵</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𝑎𝐵𝑥</m:t>
                          </m:r>
                        </m:num>
                        <m:den>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𝑎𝑥</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𝑏𝑥</m:t>
                          </m:r>
                          <m:r>
                            <a:rPr lang="en-US" altLang="zh-CN" i="1">
                              <a:latin typeface="Cambria Math" panose="02040503050406030204" pitchFamily="18" charset="0"/>
                              <a:cs typeface="Cambria Math" panose="02040503050406030204" pitchFamily="18" charset="0"/>
                            </a:rPr>
                            <m:t>)</m:t>
                          </m:r>
                        </m:den>
                      </m:f>
                      <m:r>
                        <a:rPr lang="en-US" altLang="zh-CN" i="1">
                          <a:latin typeface="Cambria Math" panose="02040503050406030204" pitchFamily="18" charset="0"/>
                          <a:cs typeface="Cambria Math" panose="02040503050406030204" pitchFamily="18" charset="0"/>
                        </a:rPr>
                        <m:t>=</m:t>
                      </m:r>
                      <m:f>
                        <m:fPr>
                          <m:ctrlPr>
                            <a:rPr lang="en-US" i="1">
                              <a:latin typeface="Cambria Math" panose="02040503050406030204" pitchFamily="18" charset="0"/>
                              <a:cs typeface="Cambria Math" panose="02040503050406030204" pitchFamily="18" charset="0"/>
                            </a:rPr>
                          </m:ctrlPr>
                        </m:fPr>
                        <m:num>
                          <m:r>
                            <a:rPr lang="en-US" i="1">
                              <a:latin typeface="Cambria Math" panose="02040503050406030204" pitchFamily="18" charset="0"/>
                              <a:cs typeface="Cambria Math" panose="02040503050406030204" pitchFamily="18" charset="0"/>
                            </a:rPr>
                            <m:t>𝑥</m:t>
                          </m:r>
                        </m:num>
                        <m:den>
                          <m:r>
                            <a:rPr lang="en-US" i="1">
                              <a:latin typeface="Cambria Math" panose="02040503050406030204" pitchFamily="18" charset="0"/>
                              <a:cs typeface="Cambria Math" panose="02040503050406030204" pitchFamily="18" charset="0"/>
                            </a:rPr>
                            <m:t>1</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𝑥</m:t>
                          </m:r>
                          <m:r>
                            <a:rPr lang="en-US" i="1">
                              <a:latin typeface="Cambria Math" panose="02040503050406030204" pitchFamily="18" charset="0"/>
                              <a:cs typeface="Cambria Math" panose="02040503050406030204" pitchFamily="18" charset="0"/>
                            </a:rPr>
                            <m:t>−</m:t>
                          </m:r>
                          <m:sSup>
                            <m:sSupPr>
                              <m:ctrlPr>
                                <a:rPr lang="en-US" i="1">
                                  <a:latin typeface="Cambria Math" panose="02040503050406030204" pitchFamily="18" charset="0"/>
                                  <a:cs typeface="Cambria Math" panose="02040503050406030204" pitchFamily="18" charset="0"/>
                                </a:rPr>
                              </m:ctrlPr>
                            </m:sSupPr>
                            <m:e>
                              <m:r>
                                <a:rPr lang="en-US" i="1">
                                  <a:latin typeface="Cambria Math" panose="02040503050406030204" pitchFamily="18" charset="0"/>
                                  <a:cs typeface="Cambria Math" panose="02040503050406030204" pitchFamily="18" charset="0"/>
                                </a:rPr>
                                <m:t>𝑥</m:t>
                              </m:r>
                            </m:e>
                            <m:sup>
                              <m:r>
                                <a:rPr lang="en-US" i="1">
                                  <a:latin typeface="Cambria Math" panose="02040503050406030204" pitchFamily="18" charset="0"/>
                                  <a:cs typeface="Cambria Math" panose="02040503050406030204" pitchFamily="18" charset="0"/>
                                </a:rPr>
                                <m:t>2</m:t>
                              </m:r>
                            </m:sup>
                          </m:sSup>
                        </m:den>
                      </m:f>
                    </m:oMath>
                  </m:oMathPara>
                </a14:m>
                <a:endParaRPr lang="zh-CN" altLang="en-US"/>
              </a:p>
              <a:p>
                <a:r>
                  <a:rPr lang="zh-CN" altLang="en-US"/>
                  <a:t>待定项系数相等，我们得到</a:t>
                </a:r>
                <a:endParaRPr lang="zh-CN" altLang="en-US"/>
              </a:p>
              <a:p>
                <a:pPr marL="0" indent="0">
                  <a:buNone/>
                </a:pPr>
                <a14:m>
                  <m:oMathPara xmlns:m="http://schemas.openxmlformats.org/officeDocument/2006/math">
                    <m:oMathParaPr>
                      <m:jc m:val="centerGroup"/>
                    </m:oMathParaPr>
                    <m:oMath xmlns:m="http://schemas.openxmlformats.org/officeDocument/2006/math">
                      <m:d>
                        <m:dPr>
                          <m:begChr m:val="{"/>
                          <m:endChr m:val=""/>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𝐴</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𝐵</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e>
                                  </m:mr>
                                  <m:mr>
                                    <m:e>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𝐴𝑏</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𝑎𝐵</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e>
                                  </m:mr>
                                </m:m>
                              </m:e>
                            </m:mr>
                            <m:m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𝑎</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𝑏</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e>
                                  </m:mr>
                                  <m:mr>
                                    <m:e>
                                      <m:r>
                                        <a:rPr lang="en-US" altLang="zh-CN" i="1">
                                          <a:latin typeface="Cambria Math" panose="02040503050406030204" pitchFamily="18" charset="0"/>
                                          <a:cs typeface="Cambria Math" panose="02040503050406030204" pitchFamily="18" charset="0"/>
                                        </a:rPr>
                                        <m:t>𝑎𝑏</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e>
                                  </m:mr>
                                </m:m>
                              </m:e>
                            </m:mr>
                          </m:m>
                        </m:e>
                      </m:d>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   </m:t>
                      </m:r>
                      <m:d>
                        <m:dPr>
                          <m:begChr m:val="{"/>
                          <m:endChr m:val=""/>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𝐴</m:t>
                                      </m:r>
                                      <m:r>
                                        <a:rPr lang="en-US" altLang="zh-CN" i="1">
                                          <a:latin typeface="Cambria Math" panose="02040503050406030204" pitchFamily="18" charset="0"/>
                                          <a:cs typeface="Cambria Math" panose="02040503050406030204" pitchFamily="18" charset="0"/>
                                        </a:rPr>
                                        <m:t>=</m:t>
                                      </m:r>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1</m:t>
                                          </m:r>
                                        </m:num>
                                        <m:den>
                                          <m:rad>
                                            <m:radPr>
                                              <m:degHide m:val="on"/>
                                              <m:ctrlPr>
                                                <a:rPr lang="en-US" altLang="zh-CN" i="1">
                                                  <a:latin typeface="Cambria Math" panose="02040503050406030204" pitchFamily="18" charset="0"/>
                                                  <a:cs typeface="Cambria Math" panose="02040503050406030204" pitchFamily="18" charset="0"/>
                                                </a:rPr>
                                              </m:ctrlPr>
                                            </m:radPr>
                                            <m:deg/>
                                            <m:e>
                                              <m:r>
                                                <a:rPr lang="en-US" altLang="zh-CN" i="1">
                                                  <a:latin typeface="Cambria Math" panose="02040503050406030204" pitchFamily="18" charset="0"/>
                                                  <a:cs typeface="Cambria Math" panose="02040503050406030204" pitchFamily="18" charset="0"/>
                                                </a:rPr>
                                                <m:t>5</m:t>
                                              </m:r>
                                            </m:e>
                                          </m:rad>
                                        </m:den>
                                      </m:f>
                                    </m:e>
                                  </m:mr>
                                  <m:mr>
                                    <m:e>
                                      <m:r>
                                        <a:rPr lang="en-US" altLang="zh-CN" i="1">
                                          <a:latin typeface="Cambria Math" panose="02040503050406030204" pitchFamily="18" charset="0"/>
                                          <a:cs typeface="Cambria Math" panose="02040503050406030204" pitchFamily="18" charset="0"/>
                                        </a:rPr>
                                        <m:t>𝐵</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m:t>
                                      </m:r>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1</m:t>
                                          </m:r>
                                        </m:num>
                                        <m:den>
                                          <m:rad>
                                            <m:radPr>
                                              <m:degHide m:val="on"/>
                                              <m:ctrlPr>
                                                <a:rPr lang="en-US" altLang="zh-CN" i="1">
                                                  <a:latin typeface="Cambria Math" panose="02040503050406030204" pitchFamily="18" charset="0"/>
                                                  <a:cs typeface="Cambria Math" panose="02040503050406030204" pitchFamily="18" charset="0"/>
                                                </a:rPr>
                                              </m:ctrlPr>
                                            </m:radPr>
                                            <m:deg/>
                                            <m:e>
                                              <m:r>
                                                <a:rPr lang="en-US" altLang="zh-CN" i="1">
                                                  <a:latin typeface="Cambria Math" panose="02040503050406030204" pitchFamily="18" charset="0"/>
                                                  <a:cs typeface="Cambria Math" panose="02040503050406030204" pitchFamily="18" charset="0"/>
                                                </a:rPr>
                                                <m:t>5</m:t>
                                              </m:r>
                                            </m:e>
                                          </m:rad>
                                        </m:den>
                                      </m:f>
                                    </m:e>
                                  </m:mr>
                                </m:m>
                              </m:e>
                            </m:mr>
                            <m:m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𝑎</m:t>
                                      </m:r>
                                      <m:r>
                                        <a:rPr lang="en-US" altLang="zh-CN" i="1">
                                          <a:latin typeface="Cambria Math" panose="02040503050406030204" pitchFamily="18" charset="0"/>
                                          <a:cs typeface="Cambria Math" panose="02040503050406030204" pitchFamily="18" charset="0"/>
                                        </a:rPr>
                                        <m:t>=</m:t>
                                      </m:r>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rad>
                                            <m:radPr>
                                              <m:degHide m:val="on"/>
                                              <m:ctrlPr>
                                                <a:rPr lang="en-US" altLang="zh-CN" i="1">
                                                  <a:latin typeface="Cambria Math" panose="02040503050406030204" pitchFamily="18" charset="0"/>
                                                  <a:cs typeface="Cambria Math" panose="02040503050406030204" pitchFamily="18" charset="0"/>
                                                </a:rPr>
                                              </m:ctrlPr>
                                            </m:radPr>
                                            <m:deg/>
                                            <m:e>
                                              <m:r>
                                                <a:rPr lang="en-US" altLang="zh-CN" i="1">
                                                  <a:latin typeface="Cambria Math" panose="02040503050406030204" pitchFamily="18" charset="0"/>
                                                  <a:cs typeface="Cambria Math" panose="02040503050406030204" pitchFamily="18" charset="0"/>
                                                </a:rPr>
                                                <m:t>5</m:t>
                                              </m:r>
                                            </m:e>
                                          </m:rad>
                                        </m:num>
                                        <m:den>
                                          <m:r>
                                            <a:rPr lang="en-US" altLang="zh-CN" i="1">
                                              <a:latin typeface="Cambria Math" panose="02040503050406030204" pitchFamily="18" charset="0"/>
                                              <a:cs typeface="Cambria Math" panose="02040503050406030204" pitchFamily="18" charset="0"/>
                                            </a:rPr>
                                            <m:t>2</m:t>
                                          </m:r>
                                        </m:den>
                                      </m:f>
                                    </m:e>
                                  </m:mr>
                                  <m:mr>
                                    <m:e>
                                      <m:r>
                                        <a:rPr lang="en-US" altLang="zh-CN" i="1">
                                          <a:latin typeface="Cambria Math" panose="02040503050406030204" pitchFamily="18" charset="0"/>
                                          <a:cs typeface="Cambria Math" panose="02040503050406030204" pitchFamily="18" charset="0"/>
                                        </a:rPr>
                                        <m:t>𝑏</m:t>
                                      </m:r>
                                      <m:r>
                                        <a:rPr lang="en-US" altLang="zh-CN" i="1">
                                          <a:latin typeface="Cambria Math" panose="02040503050406030204" pitchFamily="18" charset="0"/>
                                          <a:cs typeface="Cambria Math" panose="02040503050406030204" pitchFamily="18" charset="0"/>
                                        </a:rPr>
                                        <m:t>=</m:t>
                                      </m:r>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rad>
                                            <m:radPr>
                                              <m:degHide m:val="on"/>
                                              <m:ctrlPr>
                                                <a:rPr lang="en-US" altLang="zh-CN" i="1">
                                                  <a:latin typeface="Cambria Math" panose="02040503050406030204" pitchFamily="18" charset="0"/>
                                                  <a:cs typeface="Cambria Math" panose="02040503050406030204" pitchFamily="18" charset="0"/>
                                                </a:rPr>
                                              </m:ctrlPr>
                                            </m:radPr>
                                            <m:deg/>
                                            <m:e>
                                              <m:r>
                                                <a:rPr lang="en-US" altLang="zh-CN" i="1">
                                                  <a:latin typeface="Cambria Math" panose="02040503050406030204" pitchFamily="18" charset="0"/>
                                                  <a:cs typeface="Cambria Math" panose="02040503050406030204" pitchFamily="18" charset="0"/>
                                                </a:rPr>
                                                <m:t>5</m:t>
                                              </m:r>
                                            </m:e>
                                          </m:rad>
                                        </m:num>
                                        <m:den>
                                          <m:r>
                                            <a:rPr lang="en-US" altLang="zh-CN" i="1">
                                              <a:latin typeface="Cambria Math" panose="02040503050406030204" pitchFamily="18" charset="0"/>
                                              <a:cs typeface="Cambria Math" panose="02040503050406030204" pitchFamily="18" charset="0"/>
                                            </a:rPr>
                                            <m:t>2</m:t>
                                          </m:r>
                                        </m:den>
                                      </m:f>
                                    </m:e>
                                  </m:mr>
                                </m:m>
                              </m:e>
                            </m:mr>
                          </m:m>
                        </m:e>
                      </m:d>
                    </m:oMath>
                  </m:oMathPara>
                </a14:m>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zh-CN" altLang="en-US"/>
                  <a:t>那么我们根据等比数列的展开式，就可以得到斐波那契数列的通项公式：</a:t>
                </a:r>
                <a:endParaRPr lang="zh-CN" altLang="en-US"/>
              </a:p>
              <a:p>
                <a:pPr marL="0" indent="0">
                  <a:buNone/>
                </a:pPr>
                <a14:m>
                  <m:oMathPara xmlns:m="http://schemas.openxmlformats.org/officeDocument/2006/math">
                    <m:oMathParaPr>
                      <m:jc m:val="centerGroup"/>
                    </m:oMathParaPr>
                    <m:oMath xmlns:m="http://schemas.openxmlformats.org/officeDocument/2006/math">
                      <m:r>
                        <m:rPr>
                          <m:sty m:val="p"/>
                        </m:rPr>
                        <a:rPr lang="en-US">
                          <a:latin typeface="Cambria Math" panose="02040503050406030204" pitchFamily="18" charset="0"/>
                          <a:cs typeface="Cambria Math" panose="02040503050406030204" pitchFamily="18" charset="0"/>
                        </a:rPr>
                        <m:t>F</m:t>
                      </m:r>
                      <m:r>
                        <a:rPr lang="en-US">
                          <a:latin typeface="Cambria Math" panose="02040503050406030204" pitchFamily="18" charset="0"/>
                          <a:cs typeface="Cambria Math" panose="02040503050406030204" pitchFamily="18" charset="0"/>
                        </a:rPr>
                        <m:t>(</m:t>
                      </m:r>
                      <m:r>
                        <m:rPr>
                          <m:sty m:val="p"/>
                        </m:rPr>
                        <a:rPr lang="en-US">
                          <a:latin typeface="Cambria Math" panose="02040503050406030204" pitchFamily="18" charset="0"/>
                          <a:cs typeface="Cambria Math" panose="02040503050406030204" pitchFamily="18" charset="0"/>
                        </a:rPr>
                        <m:t>x</m:t>
                      </m:r>
                      <m:r>
                        <a:rPr lang="en-US">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m:t>
                      </m:r>
                      <m:f>
                        <m:fPr>
                          <m:ctrlPr>
                            <a:rPr lang="en-US" i="1">
                              <a:latin typeface="Cambria Math" panose="02040503050406030204" pitchFamily="18" charset="0"/>
                              <a:cs typeface="Cambria Math" panose="02040503050406030204" pitchFamily="18" charset="0"/>
                            </a:rPr>
                          </m:ctrlPr>
                        </m:fPr>
                        <m:num>
                          <m:r>
                            <a:rPr lang="en-US" i="1">
                              <a:latin typeface="Cambria Math" panose="02040503050406030204" pitchFamily="18" charset="0"/>
                              <a:cs typeface="Cambria Math" panose="02040503050406030204" pitchFamily="18" charset="0"/>
                            </a:rPr>
                            <m:t>𝑥</m:t>
                          </m:r>
                        </m:num>
                        <m:den>
                          <m:r>
                            <a:rPr lang="en-US" i="1">
                              <a:latin typeface="Cambria Math" panose="02040503050406030204" pitchFamily="18" charset="0"/>
                              <a:cs typeface="Cambria Math" panose="02040503050406030204" pitchFamily="18" charset="0"/>
                            </a:rPr>
                            <m:t>1</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𝑥</m:t>
                          </m:r>
                          <m:r>
                            <a:rPr lang="en-US" i="1">
                              <a:latin typeface="Cambria Math" panose="02040503050406030204" pitchFamily="18" charset="0"/>
                              <a:cs typeface="Cambria Math" panose="02040503050406030204" pitchFamily="18" charset="0"/>
                            </a:rPr>
                            <m:t>−</m:t>
                          </m:r>
                          <m:sSup>
                            <m:sSupPr>
                              <m:ctrlPr>
                                <a:rPr lang="en-US" i="1">
                                  <a:latin typeface="Cambria Math" panose="02040503050406030204" pitchFamily="18" charset="0"/>
                                  <a:cs typeface="Cambria Math" panose="02040503050406030204" pitchFamily="18" charset="0"/>
                                </a:rPr>
                              </m:ctrlPr>
                            </m:sSupPr>
                            <m:e>
                              <m:r>
                                <a:rPr lang="en-US" i="1">
                                  <a:latin typeface="Cambria Math" panose="02040503050406030204" pitchFamily="18" charset="0"/>
                                  <a:cs typeface="Cambria Math" panose="02040503050406030204" pitchFamily="18" charset="0"/>
                                </a:rPr>
                                <m:t>𝑥</m:t>
                              </m:r>
                            </m:e>
                            <m:sup>
                              <m:r>
                                <a:rPr lang="en-US" i="1">
                                  <a:latin typeface="Cambria Math" panose="02040503050406030204" pitchFamily="18" charset="0"/>
                                  <a:cs typeface="Cambria Math" panose="02040503050406030204" pitchFamily="18" charset="0"/>
                                </a:rPr>
                                <m:t>2</m:t>
                              </m:r>
                            </m:sup>
                          </m:sSup>
                        </m:den>
                      </m:f>
                      <m:r>
                        <a:rPr lang="en-US" i="1">
                          <a:latin typeface="Cambria Math" panose="02040503050406030204" pitchFamily="18" charset="0"/>
                          <a:cs typeface="Cambria Math" panose="02040503050406030204" pitchFamily="18" charset="0"/>
                        </a:rPr>
                        <m:t>=</m:t>
                      </m:r>
                      <m:nary>
                        <m:naryPr>
                          <m:chr m:val="∑"/>
                          <m:limLoc m:val="undOvr"/>
                          <m:ctrlPr>
                            <a:rPr lang="en-US" i="1">
                              <a:latin typeface="Cambria Math" panose="02040503050406030204" pitchFamily="18" charset="0"/>
                              <a:cs typeface="Cambria Math" panose="02040503050406030204" pitchFamily="18" charset="0"/>
                            </a:rPr>
                          </m:ctrlPr>
                        </m:naryPr>
                        <m:sub>
                          <m:r>
                            <a:rPr lang="en-US" i="1">
                              <a:latin typeface="Cambria Math" panose="02040503050406030204" pitchFamily="18" charset="0"/>
                              <a:cs typeface="Cambria Math" panose="02040503050406030204" pitchFamily="18" charset="0"/>
                            </a:rPr>
                            <m:t>𝑛</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0</m:t>
                          </m:r>
                        </m:sub>
                        <m:sup>
                          <m:r>
                            <a:rPr lang="en-US" i="1">
                              <a:latin typeface="Cambria Math" panose="02040503050406030204" pitchFamily="18" charset="0"/>
                              <a:cs typeface="Cambria Math" panose="02040503050406030204" pitchFamily="18" charset="0"/>
                            </a:rPr>
                            <m:t>∞</m:t>
                          </m:r>
                        </m:sup>
                        <m:e>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1</m:t>
                              </m:r>
                            </m:num>
                            <m:den>
                              <m:rad>
                                <m:radPr>
                                  <m:degHide m:val="on"/>
                                  <m:ctrlPr>
                                    <a:rPr lang="en-US" altLang="zh-CN" i="1">
                                      <a:latin typeface="Cambria Math" panose="02040503050406030204" pitchFamily="18" charset="0"/>
                                      <a:cs typeface="Cambria Math" panose="02040503050406030204" pitchFamily="18" charset="0"/>
                                    </a:rPr>
                                  </m:ctrlPr>
                                </m:radPr>
                                <m:deg/>
                                <m:e>
                                  <m:r>
                                    <a:rPr lang="en-US" altLang="zh-CN" i="1">
                                      <a:latin typeface="Cambria Math" panose="02040503050406030204" pitchFamily="18" charset="0"/>
                                      <a:cs typeface="Cambria Math" panose="02040503050406030204" pitchFamily="18" charset="0"/>
                                    </a:rPr>
                                    <m:t>5</m:t>
                                  </m:r>
                                </m:e>
                              </m:rad>
                            </m:den>
                          </m:f>
                          <m:sSup>
                            <m:sSupPr>
                              <m:ctrlPr>
                                <a:rPr lang="zh-CN" altLang="en-US" i="1">
                                  <a:solidFill>
                                    <a:srgbClr val="000000"/>
                                  </a:solidFill>
                                  <a:latin typeface="Cambria Math" panose="02040503050406030204" pitchFamily="18" charset="0"/>
                                  <a:cs typeface="Cambria Math" panose="02040503050406030204" pitchFamily="18" charset="0"/>
                                </a:rPr>
                              </m:ctrlPr>
                            </m:sSupPr>
                            <m:e>
                              <m:r>
                                <a:rPr lang="en-US" altLang="zh-CN" i="1">
                                  <a:solidFill>
                                    <a:srgbClr val="000000"/>
                                  </a:solidFill>
                                  <a:latin typeface="Cambria Math" panose="02040503050406030204" pitchFamily="18" charset="0"/>
                                  <a:cs typeface="Cambria Math" panose="02040503050406030204" pitchFamily="18" charset="0"/>
                                </a:rPr>
                                <m:t>(</m:t>
                              </m:r>
                              <m:sSup>
                                <m:sSupPr>
                                  <m:ctrlPr>
                                    <a:rPr lang="en-US" altLang="zh-CN" i="1">
                                      <a:solidFill>
                                        <a:srgbClr val="000000"/>
                                      </a:solidFill>
                                      <a:latin typeface="Cambria Math" panose="02040503050406030204" pitchFamily="18" charset="0"/>
                                      <a:cs typeface="Cambria Math" panose="02040503050406030204" pitchFamily="18" charset="0"/>
                                    </a:rPr>
                                  </m:ctrlPr>
                                </m:sSupPr>
                                <m:e>
                                  <m:r>
                                    <a:rPr lang="en-US" altLang="zh-CN" i="1">
                                      <a:solidFill>
                                        <a:srgbClr val="000000"/>
                                      </a:solidFill>
                                      <a:latin typeface="Cambria Math" panose="02040503050406030204" pitchFamily="18" charset="0"/>
                                      <a:cs typeface="Cambria Math" panose="02040503050406030204" pitchFamily="18" charset="0"/>
                                    </a:rPr>
                                    <m:t>(</m:t>
                                  </m:r>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rad>
                                        <m:radPr>
                                          <m:degHide m:val="on"/>
                                          <m:ctrlPr>
                                            <a:rPr lang="en-US" altLang="zh-CN" i="1">
                                              <a:latin typeface="Cambria Math" panose="02040503050406030204" pitchFamily="18" charset="0"/>
                                              <a:cs typeface="Cambria Math" panose="02040503050406030204" pitchFamily="18" charset="0"/>
                                            </a:rPr>
                                          </m:ctrlPr>
                                        </m:radPr>
                                        <m:deg/>
                                        <m:e>
                                          <m:r>
                                            <a:rPr lang="en-US" altLang="zh-CN" i="1">
                                              <a:latin typeface="Cambria Math" panose="02040503050406030204" pitchFamily="18" charset="0"/>
                                              <a:cs typeface="Cambria Math" panose="02040503050406030204" pitchFamily="18" charset="0"/>
                                            </a:rPr>
                                            <m:t>5</m:t>
                                          </m:r>
                                        </m:e>
                                      </m:rad>
                                    </m:num>
                                    <m:den>
                                      <m:r>
                                        <a:rPr lang="en-US" altLang="zh-CN" i="1">
                                          <a:latin typeface="Cambria Math" panose="02040503050406030204" pitchFamily="18" charset="0"/>
                                          <a:cs typeface="Cambria Math" panose="02040503050406030204" pitchFamily="18" charset="0"/>
                                        </a:rPr>
                                        <m:t>2</m:t>
                                      </m:r>
                                    </m:den>
                                  </m:f>
                                  <m:r>
                                    <a:rPr lang="en-US" altLang="zh-CN" i="1">
                                      <a:solidFill>
                                        <a:srgbClr val="000000"/>
                                      </a:solidFill>
                                      <a:latin typeface="Cambria Math" panose="02040503050406030204" pitchFamily="18" charset="0"/>
                                      <a:cs typeface="Cambria Math" panose="02040503050406030204" pitchFamily="18" charset="0"/>
                                    </a:rPr>
                                    <m:t>)</m:t>
                                  </m:r>
                                </m:e>
                                <m:sup>
                                  <m:r>
                                    <a:rPr lang="en-US" altLang="zh-CN" i="1">
                                      <a:solidFill>
                                        <a:srgbClr val="000000"/>
                                      </a:solidFill>
                                      <a:latin typeface="Cambria Math" panose="02040503050406030204" pitchFamily="18" charset="0"/>
                                      <a:cs typeface="Cambria Math" panose="02040503050406030204" pitchFamily="18" charset="0"/>
                                    </a:rPr>
                                    <m:t>𝑛</m:t>
                                  </m:r>
                                </m:sup>
                              </m:sSup>
                              <m:r>
                                <a:rPr lang="en-US" altLang="zh-CN" i="1">
                                  <a:solidFill>
                                    <a:srgbClr val="000000"/>
                                  </a:solidFill>
                                  <a:latin typeface="Cambria Math" panose="02040503050406030204" pitchFamily="18" charset="0"/>
                                  <a:cs typeface="Cambria Math" panose="02040503050406030204" pitchFamily="18" charset="0"/>
                                </a:rPr>
                                <m:t>−</m:t>
                              </m:r>
                              <m:sSup>
                                <m:sSupPr>
                                  <m:ctrlPr>
                                    <a:rPr lang="en-US" altLang="zh-CN" i="1">
                                      <a:solidFill>
                                        <a:srgbClr val="000000"/>
                                      </a:solidFill>
                                      <a:latin typeface="Cambria Math" panose="02040503050406030204" pitchFamily="18" charset="0"/>
                                      <a:cs typeface="Cambria Math" panose="02040503050406030204" pitchFamily="18" charset="0"/>
                                    </a:rPr>
                                  </m:ctrlPr>
                                </m:sSupPr>
                                <m:e>
                                  <m:r>
                                    <a:rPr lang="en-US" altLang="zh-CN" i="1">
                                      <a:solidFill>
                                        <a:srgbClr val="000000"/>
                                      </a:solidFill>
                                      <a:latin typeface="Cambria Math" panose="02040503050406030204" pitchFamily="18" charset="0"/>
                                      <a:cs typeface="Cambria Math" panose="02040503050406030204" pitchFamily="18" charset="0"/>
                                    </a:rPr>
                                    <m:t>(</m:t>
                                  </m:r>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rad>
                                        <m:radPr>
                                          <m:degHide m:val="on"/>
                                          <m:ctrlPr>
                                            <a:rPr lang="en-US" altLang="zh-CN" i="1">
                                              <a:latin typeface="Cambria Math" panose="02040503050406030204" pitchFamily="18" charset="0"/>
                                              <a:cs typeface="Cambria Math" panose="02040503050406030204" pitchFamily="18" charset="0"/>
                                            </a:rPr>
                                          </m:ctrlPr>
                                        </m:radPr>
                                        <m:deg/>
                                        <m:e>
                                          <m:r>
                                            <a:rPr lang="en-US" altLang="zh-CN" i="1">
                                              <a:latin typeface="Cambria Math" panose="02040503050406030204" pitchFamily="18" charset="0"/>
                                              <a:cs typeface="Cambria Math" panose="02040503050406030204" pitchFamily="18" charset="0"/>
                                            </a:rPr>
                                            <m:t>5</m:t>
                                          </m:r>
                                        </m:e>
                                      </m:rad>
                                    </m:num>
                                    <m:den>
                                      <m:r>
                                        <a:rPr lang="en-US" altLang="zh-CN" i="1">
                                          <a:latin typeface="Cambria Math" panose="02040503050406030204" pitchFamily="18" charset="0"/>
                                          <a:cs typeface="Cambria Math" panose="02040503050406030204" pitchFamily="18" charset="0"/>
                                        </a:rPr>
                                        <m:t>2</m:t>
                                      </m:r>
                                    </m:den>
                                  </m:f>
                                  <m:r>
                                    <a:rPr lang="en-US" altLang="zh-CN" i="1">
                                      <a:solidFill>
                                        <a:srgbClr val="000000"/>
                                      </a:solidFill>
                                      <a:latin typeface="Cambria Math" panose="02040503050406030204" pitchFamily="18" charset="0"/>
                                      <a:cs typeface="Cambria Math" panose="02040503050406030204" pitchFamily="18" charset="0"/>
                                    </a:rPr>
                                    <m:t>)</m:t>
                                  </m:r>
                                </m:e>
                                <m:sup>
                                  <m:r>
                                    <a:rPr lang="en-US" altLang="zh-CN" i="1">
                                      <a:latin typeface="Cambria Math" panose="02040503050406030204" pitchFamily="18" charset="0"/>
                                    </a:rPr>
                                    <m:t>𝑛</m:t>
                                  </m:r>
                                </m:sup>
                              </m:sSup>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𝑥</m:t>
                              </m:r>
                            </m:e>
                            <m:sup>
                              <m:r>
                                <a:rPr lang="en-US" altLang="zh-CN" i="1">
                                  <a:solidFill>
                                    <a:srgbClr val="000000"/>
                                  </a:solidFill>
                                  <a:latin typeface="Cambria Math" panose="02040503050406030204" pitchFamily="18" charset="0"/>
                                  <a:cs typeface="Cambria Math" panose="02040503050406030204" pitchFamily="18" charset="0"/>
                                </a:rPr>
                                <m:t>𝑛</m:t>
                              </m:r>
                            </m:sup>
                          </m:sSup>
                        </m:e>
                      </m:nary>
                    </m:oMath>
                  </m:oMathPara>
                </a14:m>
                <a:endParaRPr lang="zh-CN" altLang="en-US"/>
              </a:p>
              <a:p>
                <a:pPr marL="0" indent="0" algn="l">
                  <a:buNone/>
                </a:pPr>
                <a:r>
                  <a:rPr lang="en-US" altLang="zh-CN"/>
                  <a:t>     </a:t>
                </a:r>
                <a:endParaRPr lang="zh-CN" altLang="en-US"/>
              </a:p>
              <a:p>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练习题</a:t>
            </a:r>
            <a:endParaRPr lang="zh-CN" altLang="en-US"/>
          </a:p>
        </p:txBody>
      </p:sp>
      <p:sp>
        <p:nvSpPr>
          <p:cNvPr id="3" name="内容占位符 2"/>
          <p:cNvSpPr>
            <a:spLocks noGrp="1"/>
          </p:cNvSpPr>
          <p:nvPr>
            <p:ph idx="1"/>
          </p:nvPr>
        </p:nvSpPr>
        <p:spPr/>
        <p:txBody>
          <a:bodyPr>
            <a:normAutofit lnSpcReduction="10000"/>
          </a:bodyPr>
          <a:p>
            <a:r>
              <a:rPr lang="zh-CN" altLang="en-US"/>
              <a:t>信息学奥赛一本通</a:t>
            </a:r>
            <a:r>
              <a:rPr lang="en-US" altLang="zh-CN"/>
              <a:t>-T1201:(</a:t>
            </a:r>
            <a:r>
              <a:rPr lang="zh-CN" altLang="en-US"/>
              <a:t>递归实现</a:t>
            </a:r>
            <a:r>
              <a:rPr lang="en-US" altLang="zh-CN"/>
              <a:t>)</a:t>
            </a:r>
            <a:endParaRPr lang="en-US" altLang="zh-CN"/>
          </a:p>
          <a:p>
            <a:r>
              <a:rPr lang="zh-CN" altLang="en-US"/>
              <a:t>信息学奥赛一本通</a:t>
            </a:r>
            <a:r>
              <a:rPr lang="en-US" altLang="zh-CN"/>
              <a:t>-T1188:(</a:t>
            </a:r>
            <a:r>
              <a:rPr lang="zh-CN" altLang="en-US"/>
              <a:t>递推实现</a:t>
            </a:r>
            <a:r>
              <a:rPr lang="en-US" altLang="zh-CN"/>
              <a:t>)</a:t>
            </a:r>
            <a:endParaRPr lang="en-US" altLang="zh-CN"/>
          </a:p>
          <a:p>
            <a:r>
              <a:rPr lang="zh-CN" altLang="en-US"/>
              <a:t>爬楼梯（信息学奥赛一本通</a:t>
            </a:r>
            <a:r>
              <a:rPr lang="en-US" altLang="zh-CN"/>
              <a:t>-T1204</a:t>
            </a:r>
            <a:r>
              <a:rPr lang="zh-CN" altLang="en-US"/>
              <a:t>）</a:t>
            </a:r>
            <a:r>
              <a:rPr lang="en-US" altLang="zh-CN"/>
              <a:t>(</a:t>
            </a:r>
            <a:r>
              <a:rPr lang="zh-CN" altLang="en-US"/>
              <a:t>推导</a:t>
            </a:r>
            <a:r>
              <a:rPr lang="en-US" altLang="zh-CN"/>
              <a:t>+</a:t>
            </a:r>
            <a:r>
              <a:rPr lang="zh-CN" altLang="en-US"/>
              <a:t>斐波那契数列</a:t>
            </a:r>
            <a:r>
              <a:rPr lang="en-US" altLang="zh-CN"/>
              <a:t>)</a:t>
            </a:r>
            <a:r>
              <a:rPr lang="zh-CN" altLang="en-US"/>
              <a:t>：</a:t>
            </a:r>
            <a:endParaRPr lang="zh-CN" altLang="en-US"/>
          </a:p>
          <a:p>
            <a:r>
              <a:rPr lang="zh-CN" altLang="en-US"/>
              <a:t>一只小蜜蜂（</a:t>
            </a:r>
            <a:r>
              <a:rPr lang="en-US" altLang="zh-CN"/>
              <a:t>HDU-2044</a:t>
            </a:r>
            <a:r>
              <a:rPr lang="zh-CN" altLang="en-US"/>
              <a:t>）：</a:t>
            </a:r>
            <a:endParaRPr lang="zh-CN" altLang="en-US"/>
          </a:p>
          <a:p>
            <a:pPr marL="0" indent="0">
              <a:buNone/>
            </a:pPr>
            <a:r>
              <a:rPr lang="en-US" altLang="zh-CN"/>
              <a:t>   https://acm.hdu.edu.cn/showproblem.php?pid=2044</a:t>
            </a:r>
            <a:endParaRPr lang="en-US" altLang="zh-CN"/>
          </a:p>
          <a:p>
            <a:r>
              <a:rPr lang="zh-CN" altLang="en-US"/>
              <a:t>骨牌铺方格（</a:t>
            </a:r>
            <a:r>
              <a:rPr lang="en-US" altLang="zh-CN"/>
              <a:t>HDU-2046</a:t>
            </a:r>
            <a:r>
              <a:rPr lang="zh-CN" altLang="en-US"/>
              <a:t>）</a:t>
            </a:r>
            <a:endParaRPr lang="zh-CN" altLang="en-US"/>
          </a:p>
          <a:p>
            <a:pPr marL="0" indent="0">
              <a:buNone/>
            </a:pPr>
            <a:r>
              <a:rPr lang="en-US" altLang="zh-CN"/>
              <a:t>   https://acm.hdu.edu.cn/showproblem.php?pid=2046</a:t>
            </a:r>
            <a:endParaRPr lang="en-US" altLang="zh-CN"/>
          </a:p>
          <a:p>
            <a:r>
              <a:rPr lang="zh-CN" altLang="en-US"/>
              <a:t>数楼梯（洛谷</a:t>
            </a:r>
            <a:r>
              <a:rPr lang="en-US" altLang="zh-CN"/>
              <a:t>-P1255</a:t>
            </a:r>
            <a:r>
              <a:rPr lang="zh-CN" altLang="en-US"/>
              <a:t>）</a:t>
            </a:r>
            <a:r>
              <a:rPr lang="en-US" altLang="zh-CN"/>
              <a:t>(</a:t>
            </a:r>
            <a:r>
              <a:rPr lang="zh-CN" altLang="en-US"/>
              <a:t>高精度</a:t>
            </a:r>
            <a:r>
              <a:rPr lang="en-US" altLang="zh-CN"/>
              <a:t>+</a:t>
            </a:r>
            <a:r>
              <a:rPr lang="zh-CN" altLang="en-US"/>
              <a:t>斐波那契数列</a:t>
            </a:r>
            <a:r>
              <a:rPr lang="en-US" altLang="zh-CN"/>
              <a:t>)</a:t>
            </a:r>
            <a:endParaRPr lang="en-US" altLang="zh-CN"/>
          </a:p>
          <a:p>
            <a:pPr marL="0" indent="0">
              <a:buNone/>
            </a:pPr>
            <a:r>
              <a:rPr lang="en-US" altLang="zh-CN"/>
              <a:t>   https://www.luogu.com.cn/problem/P1255</a:t>
            </a:r>
            <a:endParaRPr lang="en-US" altLang="zh-CN"/>
          </a:p>
          <a:p>
            <a:r>
              <a:rPr>
                <a:sym typeface="+mn-ea"/>
              </a:rPr>
              <a:t>洛谷</a:t>
            </a:r>
            <a:r>
              <a:rPr lang="en-US" altLang="zh-CN">
                <a:sym typeface="+mn-ea"/>
              </a:rPr>
              <a:t> </a:t>
            </a:r>
            <a:r>
              <a:rPr lang="en-US" altLang="zh-CN">
                <a:sym typeface="+mn-ea"/>
              </a:rPr>
              <a:t>P5303 [GXOI/GZOI2019] </a:t>
            </a:r>
            <a:r>
              <a:rPr>
                <a:sym typeface="+mn-ea"/>
              </a:rPr>
              <a:t>逼死强迫症</a:t>
            </a:r>
            <a:endParaRPr lang="zh-CN" altLang="en-US"/>
          </a:p>
          <a:p>
            <a:pPr marL="0" indent="0">
              <a:buNone/>
            </a:pPr>
            <a:endParaRPr lang="en-US" altLang="zh-CN"/>
          </a:p>
          <a:p>
            <a:endParaRPr lang="en-US" altLang="zh-CN"/>
          </a:p>
          <a:p>
            <a:endParaRPr lang="en-US" altLang="zh-CN"/>
          </a:p>
          <a:p>
            <a:endParaRPr lang="en-US" altLang="zh-CN"/>
          </a:p>
          <a:p>
            <a:endParaRPr lang="en-US" altLang="zh-CN"/>
          </a:p>
          <a:p>
            <a:endParaRPr lang="en-US" altLang="zh-CN"/>
          </a:p>
          <a:p>
            <a:endParaRPr lang="en-US" altLang="zh-CN"/>
          </a:p>
          <a:p>
            <a:endParaRPr lang="en-US" altLang="zh-CN"/>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a:sym typeface="+mn-ea"/>
              </a:rPr>
              <a:t>进阶题目</a:t>
            </a:r>
            <a:endParaRPr lang="en-US" altLang="zh-CN">
              <a:sym typeface="+mn-ea"/>
            </a:endParaRPr>
          </a:p>
          <a:p>
            <a:r>
              <a:rPr lang="en-US" altLang="zh-CN"/>
              <a:t>Anniversary</a:t>
            </a:r>
            <a:r>
              <a:rPr lang="zh-CN" altLang="en-US"/>
              <a:t>（</a:t>
            </a:r>
            <a:r>
              <a:rPr lang="en-US" altLang="zh-CN"/>
              <a:t>CF-226C</a:t>
            </a:r>
            <a:r>
              <a:rPr lang="zh-CN" altLang="en-US"/>
              <a:t>）</a:t>
            </a:r>
            <a:r>
              <a:rPr lang="en-US" altLang="zh-CN"/>
              <a:t>(</a:t>
            </a:r>
            <a:r>
              <a:rPr lang="zh-CN" altLang="en-US"/>
              <a:t>矩阵快速幂构造斐波那契数列</a:t>
            </a:r>
            <a:r>
              <a:rPr lang="en-US" altLang="zh-CN"/>
              <a:t>+</a:t>
            </a:r>
            <a:r>
              <a:rPr lang="zh-CN" altLang="en-US"/>
              <a:t>斐波那契数列性质</a:t>
            </a:r>
            <a:r>
              <a:rPr lang="en-US" altLang="zh-CN"/>
              <a:t>)</a:t>
            </a:r>
            <a:r>
              <a:t>：</a:t>
            </a:r>
          </a:p>
          <a:p>
            <a:pPr marL="0" indent="0">
              <a:buNone/>
            </a:pPr>
            <a:r>
              <a:rPr lang="en-US" altLang="zh-CN"/>
              <a:t>   https://www.nowcoder.com/questionTerminal/23b1b18220a54a268815d6aa44bf3b0d</a:t>
            </a:r>
            <a:endParaRPr lang="en-US" altLang="zh-CN"/>
          </a:p>
          <a:p>
            <a:r>
              <a:rPr lang="en-US" altLang="zh-CN">
                <a:sym typeface="+mn-ea"/>
              </a:rPr>
              <a:t>SPOJ - Euclid Algorithm Revisited</a:t>
            </a:r>
            <a:endParaRPr lang="en-US" altLang="zh-CN">
              <a:sym typeface="+mn-ea"/>
            </a:endParaRPr>
          </a:p>
          <a:p>
            <a:pPr marL="0" indent="0">
              <a:buNone/>
            </a:pPr>
            <a:r>
              <a:rPr lang="en-US" altLang="zh-CN">
                <a:sym typeface="+mn-ea"/>
              </a:rPr>
              <a:t>   https://www.spoj.com/problems/MAIN74/ </a:t>
            </a:r>
            <a:endParaRPr lang="en-US" altLang="zh-CN"/>
          </a:p>
          <a:p>
            <a:r>
              <a:rPr lang="en-US" altLang="zh-CN">
                <a:sym typeface="+mn-ea"/>
              </a:rPr>
              <a:t>SPOJ - Fibonacci Sum</a:t>
            </a:r>
            <a:endParaRPr lang="en-US" altLang="zh-CN">
              <a:sym typeface="+mn-ea"/>
            </a:endParaRPr>
          </a:p>
          <a:p>
            <a:pPr marL="0" indent="0">
              <a:buNone/>
            </a:pPr>
            <a:r>
              <a:rPr lang="en-US" altLang="zh-CN">
                <a:sym typeface="+mn-ea"/>
              </a:rPr>
              <a:t>   http://www.spoj.com/problems/FIBOSUM/</a:t>
            </a:r>
            <a:endParaRPr lang="en-US" altLang="zh-CN">
              <a:sym typeface="+mn-ea"/>
            </a:endParaRPr>
          </a:p>
          <a:p>
            <a:r>
              <a:rPr lang="en-US" altLang="zh-CN">
                <a:sym typeface="+mn-ea"/>
              </a:rPr>
              <a:t>HackerRank - Is Fibo</a:t>
            </a:r>
            <a:endParaRPr lang="en-US" altLang="zh-CN">
              <a:sym typeface="+mn-ea"/>
            </a:endParaRPr>
          </a:p>
          <a:p>
            <a:pPr marL="0" indent="0">
              <a:buNone/>
            </a:pPr>
            <a:r>
              <a:rPr lang="en-US" altLang="zh-CN">
                <a:sym typeface="+mn-ea"/>
              </a:rPr>
              <a:t>   https://www.hackerrank.com/challenges/is-fibo/problem</a:t>
            </a:r>
            <a:endParaRPr lang="en-US" altLang="zh-CN"/>
          </a:p>
          <a:p>
            <a:r>
              <a:rPr lang="en-US" altLang="zh-CN">
                <a:sym typeface="+mn-ea"/>
              </a:rPr>
              <a:t>Project Euler - Even Fibonacci numbers </a:t>
            </a:r>
            <a:endParaRPr lang="en-US" altLang="zh-CN">
              <a:sym typeface="+mn-ea"/>
            </a:endParaRPr>
          </a:p>
          <a:p>
            <a:pPr marL="0" indent="0">
              <a:buNone/>
            </a:pPr>
            <a:r>
              <a:rPr lang="en-US" altLang="zh-CN">
                <a:sym typeface="+mn-ea"/>
              </a:rPr>
              <a:t>   https://www.hackerrank.com/contests/projecteuler/challenges/euler002/problem</a:t>
            </a:r>
            <a:endParaRPr lang="en-US" altLang="zh-CN"/>
          </a:p>
          <a:p>
            <a:endParaRPr lang="zh-CN"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pPr marL="0" indent="0" algn="l">
                  <a:buNone/>
                </a:pPr>
                <a:r>
                  <a:rPr>
                    <a:sym typeface="+mn-ea"/>
                  </a:rPr>
                  <a:t>对于任意多项式</a:t>
                </a:r>
                <a:r>
                  <a:rPr lang="en-US" altLang="zh-CN">
                    <a:sym typeface="+mn-ea"/>
                  </a:rPr>
                  <a:t> </a:t>
                </a:r>
                <a14:m>
                  <m:oMath xmlns:m="http://schemas.openxmlformats.org/officeDocument/2006/math">
                    <m:r>
                      <a:rPr lang="en-US" altLang="zh-CN" i="1">
                        <a:latin typeface="Cambria Math" panose="02040503050406030204" pitchFamily="18" charset="0"/>
                        <a:cs typeface="Cambria Math" panose="02040503050406030204" pitchFamily="18" charset="0"/>
                      </a:rPr>
                      <m:t>𝑃</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oMath>
                </a14:m>
                <a:r>
                  <a:rPr lang="en-US" altLang="zh-CN">
                    <a:sym typeface="+mn-ea"/>
                  </a:rPr>
                  <a:t>,</a:t>
                </a:r>
                <a14:m>
                  <m:oMath xmlns:m="http://schemas.openxmlformats.org/officeDocument/2006/math">
                    <m:r>
                      <a:rPr lang="en-US" altLang="zh-CN" i="1">
                        <a:latin typeface="Cambria Math" panose="02040503050406030204" pitchFamily="18" charset="0"/>
                        <a:cs typeface="Cambria Math" panose="02040503050406030204" pitchFamily="18" charset="0"/>
                      </a:rPr>
                      <m:t>𝑄</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oMath>
                </a14:m>
                <a:r>
                  <a:rPr>
                    <a:sym typeface="+mn-ea"/>
                  </a:rPr>
                  <a:t>，生成函数</a:t>
                </a:r>
                <a14:m>
                  <m:oMath xmlns:m="http://schemas.openxmlformats.org/officeDocument/2006/math">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𝑃</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num>
                      <m:den>
                        <m:r>
                          <a:rPr lang="en-US" altLang="zh-CN" i="1">
                            <a:latin typeface="Cambria Math" panose="02040503050406030204" pitchFamily="18" charset="0"/>
                            <a:cs typeface="Cambria Math" panose="02040503050406030204" pitchFamily="18" charset="0"/>
                          </a:rPr>
                          <m:t>𝑄</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den>
                    </m:f>
                  </m:oMath>
                </a14:m>
                <a:r>
                  <a:rPr>
                    <a:sym typeface="+mn-ea"/>
                  </a:rPr>
                  <a:t>的展开式都可以使用上述方法求出。在实际运用的过程中，我们往往先求出</a:t>
                </a:r>
                <a:r>
                  <a:rPr lang="en-US" altLang="zh-CN">
                    <a:sym typeface="+mn-ea"/>
                  </a:rPr>
                  <a:t> </a:t>
                </a:r>
                <a14:m>
                  <m:oMath xmlns:m="http://schemas.openxmlformats.org/officeDocument/2006/math">
                    <m:r>
                      <a:rPr lang="en-US" altLang="zh-CN" i="1">
                        <a:latin typeface="Cambria Math" panose="02040503050406030204" pitchFamily="18" charset="0"/>
                        <a:cs typeface="Cambria Math" panose="02040503050406030204" pitchFamily="18" charset="0"/>
                      </a:rPr>
                      <m:t>𝑄</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oMath>
                </a14:m>
                <a:r>
                  <a:rPr>
                    <a:sym typeface="+mn-ea"/>
                  </a:rPr>
                  <a:t>的根，把分母表示为</a:t>
                </a:r>
                <a:r>
                  <a:rPr lang="en-US" altLang="zh-CN">
                    <a:sym typeface="+mn-ea"/>
                  </a:rPr>
                  <a:t> </a:t>
                </a:r>
                <a14:m>
                  <m:oMath xmlns:m="http://schemas.openxmlformats.org/officeDocument/2006/math">
                    <m:nary>
                      <m:naryPr>
                        <m:chr m:val="∏"/>
                        <m:limLoc m:val="undOvr"/>
                        <m:subHide m:val="on"/>
                        <m:supHide m:val="on"/>
                        <m:ctrlPr>
                          <a:rPr lang="en-US" altLang="zh-CN" i="1">
                            <a:latin typeface="Cambria Math" panose="02040503050406030204" pitchFamily="18" charset="0"/>
                            <a:cs typeface="Cambria Math" panose="02040503050406030204" pitchFamily="18" charset="0"/>
                          </a:rPr>
                        </m:ctrlPr>
                      </m:naryPr>
                      <m:sub/>
                      <m:sup/>
                      <m:e>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𝑝</m:t>
                                </m:r>
                              </m:e>
                              <m:sub>
                                <m:r>
                                  <a:rPr lang="en-US" altLang="zh-CN" i="1">
                                    <a:latin typeface="Cambria Math" panose="02040503050406030204" pitchFamily="18" charset="0"/>
                                    <a:cs typeface="Cambria Math" panose="02040503050406030204" pitchFamily="18" charset="0"/>
                                  </a:rPr>
                                  <m:t>𝑖</m:t>
                                </m:r>
                              </m:sub>
                            </m:sSub>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e>
                          <m:sup>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𝑑</m:t>
                                </m:r>
                              </m:e>
                              <m:sub>
                                <m:r>
                                  <a:rPr lang="en-US" altLang="zh-CN" i="1">
                                    <a:latin typeface="Cambria Math" panose="02040503050406030204" pitchFamily="18" charset="0"/>
                                    <a:cs typeface="Cambria Math" panose="02040503050406030204" pitchFamily="18" charset="0"/>
                                  </a:rPr>
                                  <m:t>𝑖</m:t>
                                </m:r>
                              </m:sub>
                            </m:sSub>
                          </m:sup>
                        </m:sSup>
                      </m:e>
                    </m:nary>
                  </m:oMath>
                </a14:m>
                <a:r>
                  <a:rPr lang="en-US" altLang="zh-CN">
                    <a:sym typeface="+mn-ea"/>
                  </a:rPr>
                  <a:t> </a:t>
                </a:r>
                <a:r>
                  <a:rPr>
                    <a:sym typeface="+mn-ea"/>
                  </a:rPr>
                  <a:t>的形式</a:t>
                </a:r>
                <a:r>
                  <a:rPr lang="en-US" altLang="zh-CN">
                    <a:sym typeface="+mn-ea"/>
                  </a:rPr>
                  <a:t>(</a:t>
                </a:r>
                <a:r>
                  <a:rPr>
                    <a:sym typeface="+mn-ea"/>
                  </a:rPr>
                  <a:t>其中</a:t>
                </a:r>
                <a14:m>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𝑝</m:t>
                        </m:r>
                      </m:e>
                      <m:sub>
                        <m:r>
                          <a:rPr lang="en-US" altLang="zh-CN" i="1">
                            <a:latin typeface="Cambria Math" panose="02040503050406030204" pitchFamily="18" charset="0"/>
                            <a:cs typeface="Cambria Math" panose="02040503050406030204" pitchFamily="18" charset="0"/>
                          </a:rPr>
                          <m:t>𝑖</m:t>
                        </m:r>
                      </m:sub>
                    </m:sSub>
                  </m:oMath>
                </a14:m>
                <a:r>
                  <a:rPr>
                    <a:latin typeface="Cambria Math" panose="02040503050406030204" pitchFamily="18" charset="0"/>
                    <a:cs typeface="Cambria Math" panose="02040503050406030204" pitchFamily="18" charset="0"/>
                    <a:sym typeface="+mn-ea"/>
                  </a:rPr>
                  <a:t>为</a:t>
                </a:r>
                <a14:m>
                  <m:oMath xmlns:m="http://schemas.openxmlformats.org/officeDocument/2006/math">
                    <m:r>
                      <a:rPr lang="en-US" altLang="zh-CN" i="1">
                        <a:latin typeface="Cambria Math" panose="02040503050406030204" pitchFamily="18" charset="0"/>
                        <a:cs typeface="Cambria Math" panose="02040503050406030204" pitchFamily="18" charset="0"/>
                      </a:rPr>
                      <m:t>𝑄</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oMath>
                </a14:m>
                <a:r>
                  <a:rPr>
                    <a:sym typeface="+mn-ea"/>
                  </a:rPr>
                  <a:t>的</a:t>
                </a:r>
                <a14:m>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𝑑</m:t>
                        </m:r>
                      </m:e>
                      <m:sub>
                        <m:r>
                          <a:rPr lang="en-US" altLang="zh-CN" i="1">
                            <a:latin typeface="Cambria Math" panose="02040503050406030204" pitchFamily="18" charset="0"/>
                            <a:cs typeface="Cambria Math" panose="02040503050406030204" pitchFamily="18" charset="0"/>
                          </a:rPr>
                          <m:t>𝑖</m:t>
                        </m:r>
                      </m:sub>
                    </m:sSub>
                  </m:oMath>
                </a14:m>
                <a:r>
                  <a:rPr>
                    <a:latin typeface="Cambria Math" panose="02040503050406030204" pitchFamily="18" charset="0"/>
                    <a:cs typeface="Cambria Math" panose="02040503050406030204" pitchFamily="18" charset="0"/>
                    <a:sym typeface="+mn-ea"/>
                  </a:rPr>
                  <a:t>重</a:t>
                </a:r>
                <a:r>
                  <a:rPr>
                    <a:sym typeface="+mn-ea"/>
                  </a:rPr>
                  <a:t>根</a:t>
                </a:r>
                <a:r>
                  <a:rPr lang="en-US" altLang="zh-CN">
                    <a:sym typeface="+mn-ea"/>
                  </a:rPr>
                  <a:t>)</a:t>
                </a:r>
                <a:r>
                  <a:rPr>
                    <a:sym typeface="+mn-ea"/>
                  </a:rPr>
                  <a:t>，然后再求分子。</a:t>
                </a:r>
                <a:endParaRPr lang="en-US" altLang="zh-CN"/>
              </a:p>
              <a:p>
                <a:pPr marL="0" indent="0">
                  <a:buNone/>
                </a:pPr>
                <a:r>
                  <a:rPr>
                    <a:sym typeface="+mn-ea"/>
                  </a:rPr>
                  <a:t>当对分母进行因式分解但有重根时，每有一个重根就要多一个分式，如考虑生成函数</a:t>
                </a:r>
                <a:endParaRPr>
                  <a:sym typeface="+mn-ea"/>
                </a:endParaRPr>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sym typeface="+mn-ea"/>
                        </a:rPr>
                        <m:t>𝐺</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𝑥</m:t>
                      </m:r>
                      <m:r>
                        <a:rPr lang="en-US" altLang="zh-CN" i="1">
                          <a:latin typeface="Cambria Math" panose="02040503050406030204" pitchFamily="18" charset="0"/>
                          <a:cs typeface="Cambria Math" panose="02040503050406030204" pitchFamily="18" charset="0"/>
                          <a:sym typeface="+mn-ea"/>
                        </a:rPr>
                        <m:t>)=</m:t>
                      </m:r>
                      <m:f>
                        <m:fPr>
                          <m:ctrlPr>
                            <a:rPr lang="en-US" i="1">
                              <a:latin typeface="Cambria Math" panose="02040503050406030204" pitchFamily="18" charset="0"/>
                              <a:cs typeface="Cambria Math" panose="02040503050406030204" pitchFamily="18" charset="0"/>
                            </a:rPr>
                          </m:ctrlPr>
                        </m:fPr>
                        <m:num>
                          <m:r>
                            <a:rPr lang="en-US" i="1">
                              <a:latin typeface="Cambria Math" panose="02040503050406030204" pitchFamily="18" charset="0"/>
                              <a:cs typeface="Cambria Math" panose="02040503050406030204" pitchFamily="18" charset="0"/>
                            </a:rPr>
                            <m:t>1</m:t>
                          </m:r>
                        </m:num>
                        <m:den>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1</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𝑥</m:t>
                          </m:r>
                          <m:r>
                            <a:rPr lang="en-US" i="1">
                              <a:latin typeface="Cambria Math" panose="02040503050406030204" pitchFamily="18" charset="0"/>
                              <a:cs typeface="Cambria Math" panose="02040503050406030204" pitchFamily="18" charset="0"/>
                            </a:rPr>
                            <m:t>)(</m:t>
                          </m:r>
                          <m:sSup>
                            <m:sSupPr>
                              <m:ctrlPr>
                                <a:rPr lang="en-US" i="1">
                                  <a:latin typeface="Cambria Math" panose="02040503050406030204" pitchFamily="18" charset="0"/>
                                  <a:cs typeface="Cambria Math" panose="02040503050406030204" pitchFamily="18" charset="0"/>
                                </a:rPr>
                              </m:ctrlPr>
                            </m:sSupPr>
                            <m:e>
                              <m:r>
                                <a:rPr lang="en-US" i="1">
                                  <a:latin typeface="Cambria Math" panose="02040503050406030204" pitchFamily="18" charset="0"/>
                                  <a:cs typeface="Cambria Math" panose="02040503050406030204" pitchFamily="18" charset="0"/>
                                </a:rPr>
                                <m:t>1</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2</m:t>
                              </m:r>
                              <m:r>
                                <a:rPr lang="en-US" i="1">
                                  <a:latin typeface="Cambria Math" panose="02040503050406030204" pitchFamily="18" charset="0"/>
                                  <a:cs typeface="Cambria Math" panose="02040503050406030204" pitchFamily="18" charset="0"/>
                                </a:rPr>
                                <m:t>𝑥</m:t>
                              </m:r>
                              <m:r>
                                <a:rPr lang="en-US" i="1">
                                  <a:latin typeface="Cambria Math" panose="02040503050406030204" pitchFamily="18" charset="0"/>
                                  <a:cs typeface="Cambria Math" panose="02040503050406030204" pitchFamily="18" charset="0"/>
                                </a:rPr>
                                <m:t>)</m:t>
                              </m:r>
                            </m:e>
                            <m:sup>
                              <m:r>
                                <a:rPr lang="en-US" i="1">
                                  <a:latin typeface="Cambria Math" panose="02040503050406030204" pitchFamily="18" charset="0"/>
                                  <a:cs typeface="Cambria Math" panose="02040503050406030204" pitchFamily="18" charset="0"/>
                                </a:rPr>
                                <m:t>2</m:t>
                              </m:r>
                            </m:sup>
                          </m:sSup>
                        </m:den>
                      </m:f>
                    </m:oMath>
                  </m:oMathPara>
                </a14:m>
                <a:endParaRPr lang="zh-CN" altLang="en-US"/>
              </a:p>
              <a:p>
                <a:pPr marL="0" indent="0">
                  <a:buNone/>
                </a:pPr>
                <a:r>
                  <a:rPr lang="zh-CN" altLang="en-US"/>
                  <a:t>的系数的通项公式，那么有</a:t>
                </a:r>
                <a:endParaRPr lang="zh-CN" altLang="en-US"/>
              </a:p>
              <a:p>
                <a:pPr marL="0" indent="0">
                  <a:buNone/>
                </a:pP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sym typeface="+mn-ea"/>
                      </a:rPr>
                      <m:t>𝐺</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𝑥</m:t>
                    </m:r>
                    <m:r>
                      <a:rPr lang="en-US" altLang="zh-CN" i="1">
                        <a:latin typeface="Cambria Math" panose="02040503050406030204" pitchFamily="18" charset="0"/>
                        <a:cs typeface="Cambria Math" panose="02040503050406030204" pitchFamily="18" charset="0"/>
                        <a:sym typeface="+mn-ea"/>
                      </a:rPr>
                      <m:t>)=</m:t>
                    </m:r>
                    <m:f>
                      <m:fPr>
                        <m:ctrlPr>
                          <a:rPr lang="en-US" i="1">
                            <a:latin typeface="Cambria Math" panose="02040503050406030204" pitchFamily="18" charset="0"/>
                            <a:cs typeface="Cambria Math" panose="02040503050406030204" pitchFamily="18" charset="0"/>
                          </a:rPr>
                        </m:ctrlPr>
                      </m:fPr>
                      <m:num>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𝑐</m:t>
                            </m:r>
                          </m:e>
                          <m:sub>
                            <m:r>
                              <a:rPr lang="en-US" altLang="zh-CN" i="1">
                                <a:latin typeface="Cambria Math" panose="02040503050406030204" pitchFamily="18" charset="0"/>
                                <a:cs typeface="Cambria Math" panose="02040503050406030204" pitchFamily="18" charset="0"/>
                              </a:rPr>
                              <m:t>0</m:t>
                            </m:r>
                          </m:sub>
                        </m:sSub>
                      </m:num>
                      <m:den>
                        <m:r>
                          <a:rPr lang="en-US" i="1">
                            <a:latin typeface="Cambria Math" panose="02040503050406030204" pitchFamily="18" charset="0"/>
                            <a:cs typeface="Cambria Math" panose="02040503050406030204" pitchFamily="18" charset="0"/>
                          </a:rPr>
                          <m:t>1</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𝑥</m:t>
                        </m:r>
                      </m:den>
                    </m:f>
                    <m:r>
                      <a:rPr lang="en-US" i="1">
                        <a:latin typeface="Cambria Math" panose="02040503050406030204" pitchFamily="18" charset="0"/>
                        <a:cs typeface="Cambria Math" panose="02040503050406030204" pitchFamily="18" charset="0"/>
                      </a:rPr>
                      <m:t>+</m:t>
                    </m:r>
                    <m:f>
                      <m:fPr>
                        <m:ctrlPr>
                          <a:rPr lang="en-US" i="1">
                            <a:latin typeface="Cambria Math" panose="02040503050406030204" pitchFamily="18" charset="0"/>
                            <a:cs typeface="Cambria Math" panose="02040503050406030204" pitchFamily="18" charset="0"/>
                          </a:rPr>
                        </m:ctrlPr>
                      </m:fPr>
                      <m:num>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𝑐</m:t>
                            </m:r>
                          </m:e>
                          <m:sub>
                            <m:r>
                              <a:rPr lang="en-US" altLang="zh-CN" i="1">
                                <a:latin typeface="Cambria Math" panose="02040503050406030204" pitchFamily="18" charset="0"/>
                                <a:cs typeface="Cambria Math" panose="02040503050406030204" pitchFamily="18" charset="0"/>
                              </a:rPr>
                              <m:t>1</m:t>
                            </m:r>
                          </m:sub>
                        </m:sSub>
                      </m:num>
                      <m:den>
                        <m:r>
                          <a:rPr lang="en-US" i="1">
                            <a:latin typeface="Cambria Math" panose="02040503050406030204" pitchFamily="18" charset="0"/>
                            <a:cs typeface="Cambria Math" panose="02040503050406030204" pitchFamily="18" charset="0"/>
                          </a:rPr>
                          <m:t>1</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2</m:t>
                        </m:r>
                        <m:r>
                          <a:rPr lang="en-US" i="1">
                            <a:latin typeface="Cambria Math" panose="02040503050406030204" pitchFamily="18" charset="0"/>
                            <a:cs typeface="Cambria Math" panose="02040503050406030204" pitchFamily="18" charset="0"/>
                          </a:rPr>
                          <m:t>𝑥</m:t>
                        </m:r>
                      </m:den>
                    </m:f>
                    <m:r>
                      <a:rPr lang="en-US" i="1">
                        <a:latin typeface="Cambria Math" panose="02040503050406030204" pitchFamily="18" charset="0"/>
                        <a:cs typeface="Cambria Math" panose="02040503050406030204" pitchFamily="18" charset="0"/>
                      </a:rPr>
                      <m:t>+</m:t>
                    </m:r>
                    <m:f>
                      <m:fPr>
                        <m:ctrlPr>
                          <a:rPr lang="en-US" i="1">
                            <a:latin typeface="Cambria Math" panose="02040503050406030204" pitchFamily="18" charset="0"/>
                            <a:cs typeface="Cambria Math" panose="02040503050406030204" pitchFamily="18" charset="0"/>
                          </a:rPr>
                        </m:ctrlPr>
                      </m:fPr>
                      <m:num>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𝑐</m:t>
                            </m:r>
                          </m:e>
                          <m:sub>
                            <m:r>
                              <a:rPr lang="en-US" altLang="zh-CN" i="1">
                                <a:latin typeface="Cambria Math" panose="02040503050406030204" pitchFamily="18" charset="0"/>
                                <a:cs typeface="Cambria Math" panose="02040503050406030204" pitchFamily="18" charset="0"/>
                              </a:rPr>
                              <m:t>2</m:t>
                            </m:r>
                          </m:sub>
                        </m:sSub>
                      </m:num>
                      <m:den>
                        <m:r>
                          <a:rPr lang="en-US" i="1">
                            <a:latin typeface="Cambria Math" panose="02040503050406030204" pitchFamily="18" charset="0"/>
                            <a:cs typeface="Cambria Math" panose="02040503050406030204" pitchFamily="18" charset="0"/>
                          </a:rPr>
                          <m:t>(</m:t>
                        </m:r>
                        <m:sSup>
                          <m:sSupPr>
                            <m:ctrlPr>
                              <a:rPr lang="en-US" i="1">
                                <a:latin typeface="Cambria Math" panose="02040503050406030204" pitchFamily="18" charset="0"/>
                                <a:cs typeface="Cambria Math" panose="02040503050406030204" pitchFamily="18" charset="0"/>
                              </a:rPr>
                            </m:ctrlPr>
                          </m:sSupPr>
                          <m:e>
                            <m:r>
                              <a:rPr lang="en-US" i="1">
                                <a:latin typeface="Cambria Math" panose="02040503050406030204" pitchFamily="18" charset="0"/>
                                <a:cs typeface="Cambria Math" panose="02040503050406030204" pitchFamily="18" charset="0"/>
                              </a:rPr>
                              <m:t>1</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2</m:t>
                            </m:r>
                            <m:r>
                              <a:rPr lang="en-US" i="1">
                                <a:latin typeface="Cambria Math" panose="02040503050406030204" pitchFamily="18" charset="0"/>
                                <a:cs typeface="Cambria Math" panose="02040503050406030204" pitchFamily="18" charset="0"/>
                              </a:rPr>
                              <m:t>𝑥</m:t>
                            </m:r>
                            <m:r>
                              <a:rPr lang="en-US" i="1">
                                <a:latin typeface="Cambria Math" panose="02040503050406030204" pitchFamily="18" charset="0"/>
                                <a:cs typeface="Cambria Math" panose="02040503050406030204" pitchFamily="18" charset="0"/>
                              </a:rPr>
                              <m:t>)</m:t>
                            </m:r>
                          </m:e>
                          <m:sup>
                            <m:r>
                              <a:rPr lang="en-US" i="1">
                                <a:latin typeface="Cambria Math" panose="02040503050406030204" pitchFamily="18" charset="0"/>
                                <a:cs typeface="Cambria Math" panose="02040503050406030204" pitchFamily="18" charset="0"/>
                              </a:rPr>
                              <m:t>2</m:t>
                            </m:r>
                          </m:sup>
                        </m:sSup>
                      </m:den>
                    </m:f>
                  </m:oMath>
                </a14:m>
                <a:endParaRPr lang="en-US" altLang="zh-CN"/>
              </a:p>
              <a:p>
                <a:pPr marL="0" indent="0">
                  <a:buNone/>
                </a:pPr>
                <a:r>
                  <a:rPr lang="zh-CN" altLang="en-US"/>
                  <a:t>解得</a:t>
                </a:r>
                <a:r>
                  <a:rPr lang="en-US" altLang="zh-CN"/>
                  <a:t>                 </a:t>
                </a:r>
                <a14:m>
                  <m:oMath xmlns:m="http://schemas.openxmlformats.org/officeDocument/2006/math">
                    <m:d>
                      <m:dPr>
                        <m:begChr m:val="{"/>
                        <m:endChr m:val=""/>
                        <m:ctrlPr>
                          <a:rPr lang="en-US" altLang="zh-CN" i="1">
                            <a:latin typeface="Cambria Math" panose="02040503050406030204" pitchFamily="18" charset="0"/>
                            <a:cs typeface="Cambria Math" panose="02040503050406030204" pitchFamily="18" charset="0"/>
                          </a:rPr>
                        </m:ctrlPr>
                      </m:dPr>
                      <m:e>
                        <m:r>
                          <a:rPr lang="en-US" altLang="zh-CN" i="1">
                            <a:latin typeface="Cambria Math" panose="02040503050406030204" pitchFamily="18" charset="0"/>
                            <a:cs typeface="Cambria Math" panose="02040503050406030204" pitchFamily="18" charset="0"/>
                          </a:rPr>
                          <m:t> </m:t>
                        </m:r>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𝑐</m:t>
                                  </m:r>
                                </m:e>
                                <m:sub>
                                  <m:r>
                                    <a:rPr lang="en-US" altLang="zh-CN" i="1">
                                      <a:latin typeface="Cambria Math" panose="02040503050406030204" pitchFamily="18" charset="0"/>
                                      <a:cs typeface="Cambria Math" panose="02040503050406030204" pitchFamily="18" charset="0"/>
                                    </a:rPr>
                                    <m:t>0</m:t>
                                  </m:r>
                                </m:sub>
                              </m:sSub>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e>
                          </m:mr>
                          <m:mr>
                            <m:e>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𝑐</m:t>
                                  </m:r>
                                </m:e>
                                <m:sub>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2</m:t>
                              </m:r>
                            </m:e>
                          </m:mr>
                          <m:mr>
                            <m:e>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𝑐</m:t>
                                  </m:r>
                                </m:e>
                                <m:sub>
                                  <m:r>
                                    <a:rPr lang="en-US" altLang="zh-CN" i="1">
                                      <a:latin typeface="Cambria Math" panose="02040503050406030204" pitchFamily="18" charset="0"/>
                                      <a:cs typeface="Cambria Math" panose="02040503050406030204" pitchFamily="18" charset="0"/>
                                    </a:rPr>
                                    <m:t>2</m:t>
                                  </m:r>
                                </m:sub>
                              </m:sSub>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2</m:t>
                              </m:r>
                            </m:e>
                          </m:mr>
                        </m:m>
                      </m:e>
                    </m:d>
                  </m:oMath>
                </a14:m>
                <a:endParaRPr lang="zh-CN" altLang="en-US"/>
              </a:p>
              <a:p>
                <a:pPr marL="0" indent="0">
                  <a:buNone/>
                </a:pPr>
                <a:r>
                  <a:rPr lang="zh-CN" altLang="en-US"/>
                  <a:t>那么</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sym typeface="+mn-ea"/>
                      </a:rPr>
                      <m:t>[</m:t>
                    </m:r>
                    <m:sSup>
                      <m:sSupPr>
                        <m:ctrlPr>
                          <a:rPr lang="en-US" i="1">
                            <a:latin typeface="Cambria Math" panose="02040503050406030204" pitchFamily="18" charset="0"/>
                            <a:cs typeface="Cambria Math" panose="02040503050406030204" pitchFamily="18" charset="0"/>
                          </a:rPr>
                        </m:ctrlPr>
                      </m:sSupPr>
                      <m:e>
                        <m:r>
                          <a:rPr lang="en-US" i="1">
                            <a:latin typeface="Cambria Math" panose="02040503050406030204" pitchFamily="18" charset="0"/>
                            <a:cs typeface="Cambria Math" panose="02040503050406030204" pitchFamily="18" charset="0"/>
                          </a:rPr>
                          <m:t>𝑥</m:t>
                        </m:r>
                      </m:e>
                      <m:sup>
                        <m:r>
                          <a:rPr lang="en-US" i="1">
                            <a:latin typeface="Cambria Math" panose="02040503050406030204" pitchFamily="18" charset="0"/>
                            <a:cs typeface="Cambria Math" panose="02040503050406030204" pitchFamily="18" charset="0"/>
                          </a:rPr>
                          <m:t>𝑛</m:t>
                        </m:r>
                      </m:sup>
                    </m:sSup>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𝐺</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𝑥</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sSup>
                      <m:sSupPr>
                        <m:ctrlPr>
                          <a:rPr lang="zh-CN" altLang="en-US" i="1">
                            <a:solidFill>
                              <a:srgbClr val="000000"/>
                            </a:solidFill>
                            <a:latin typeface="Cambria Math" panose="02040503050406030204" pitchFamily="18" charset="0"/>
                            <a:cs typeface="Cambria Math" panose="02040503050406030204" pitchFamily="18" charset="0"/>
                          </a:rPr>
                        </m:ctrlPr>
                      </m:sSupPr>
                      <m:e>
                        <m:r>
                          <a:rPr lang="en-US" altLang="zh-CN" i="1">
                            <a:solidFill>
                              <a:srgbClr val="000000"/>
                            </a:solidFill>
                            <a:latin typeface="Cambria Math" panose="02040503050406030204" pitchFamily="18" charset="0"/>
                            <a:cs typeface="Cambria Math" panose="02040503050406030204" pitchFamily="18" charset="0"/>
                          </a:rPr>
                          <m:t>2</m:t>
                        </m:r>
                      </m:e>
                      <m:sup>
                        <m:r>
                          <a:rPr lang="en-US" altLang="zh-CN" i="1">
                            <a:solidFill>
                              <a:srgbClr val="000000"/>
                            </a:solidFill>
                            <a:latin typeface="Cambria Math" panose="02040503050406030204" pitchFamily="18" charset="0"/>
                            <a:cs typeface="Cambria Math" panose="02040503050406030204" pitchFamily="18" charset="0"/>
                          </a:rPr>
                          <m:t>𝑛</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sup>
                    </m:sSup>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𝑛</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sSup>
                      <m:sSupPr>
                        <m:ctrlPr>
                          <a:rPr lang="zh-CN" altLang="en-US" i="1">
                            <a:solidFill>
                              <a:srgbClr val="000000"/>
                            </a:solidFill>
                            <a:latin typeface="Cambria Math" panose="02040503050406030204" pitchFamily="18" charset="0"/>
                            <a:cs typeface="Cambria Math" panose="02040503050406030204" pitchFamily="18" charset="0"/>
                          </a:rPr>
                        </m:ctrlPr>
                      </m:sSupPr>
                      <m:e>
                        <m:r>
                          <a:rPr lang="en-US" altLang="zh-CN" i="1">
                            <a:solidFill>
                              <a:srgbClr val="000000"/>
                            </a:solidFill>
                            <a:latin typeface="Cambria Math" panose="02040503050406030204" pitchFamily="18" charset="0"/>
                            <a:cs typeface="Cambria Math" panose="02040503050406030204" pitchFamily="18" charset="0"/>
                          </a:rPr>
                          <m:t>2</m:t>
                        </m:r>
                      </m:e>
                      <m:sup>
                        <m:r>
                          <a:rPr lang="en-US" altLang="zh-CN" i="1">
                            <a:solidFill>
                              <a:srgbClr val="000000"/>
                            </a:solidFill>
                            <a:latin typeface="Cambria Math" panose="02040503050406030204" pitchFamily="18" charset="0"/>
                            <a:cs typeface="Cambria Math" panose="02040503050406030204" pitchFamily="18" charset="0"/>
                          </a:rPr>
                          <m:t>𝑛</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sup>
                    </m:sSup>
                  </m:oMath>
                </a14:m>
                <a:endParaRPr lang="en-US" altLang="zh-CN"/>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应用</a:t>
            </a:r>
            <a:endParaRPr lang="zh-CN" altLang="en-US"/>
          </a:p>
        </p:txBody>
      </p:sp>
      <p:sp>
        <p:nvSpPr>
          <p:cNvPr id="3" name="内容占位符 2"/>
          <p:cNvSpPr>
            <a:spLocks noGrp="1"/>
          </p:cNvSpPr>
          <p:nvPr>
            <p:ph idx="1"/>
          </p:nvPr>
        </p:nvSpPr>
        <p:spPr/>
        <p:txBody>
          <a:bodyPr>
            <a:normAutofit lnSpcReduction="10000"/>
          </a:bodyPr>
          <a:p>
            <a:r>
              <a:rPr lang="zh-CN" altLang="en-US"/>
              <a:t>食物</a:t>
            </a:r>
            <a:endParaRPr lang="zh-CN" altLang="en-US"/>
          </a:p>
          <a:p>
            <a:pPr marL="0" indent="0">
              <a:buNone/>
            </a:pPr>
            <a:r>
              <a:rPr lang="en-US" altLang="zh-CN"/>
              <a:t> </a:t>
            </a:r>
            <a:r>
              <a:rPr lang="zh-CN" altLang="en-US"/>
              <a:t>在许多不同种类的食物中选出</a:t>
            </a:r>
            <a:r>
              <a:rPr lang="en-US" altLang="zh-CN"/>
              <a:t> n </a:t>
            </a:r>
            <a:r>
              <a:rPr lang="zh-CN" altLang="en-US"/>
              <a:t>个，每种食物的限制如下：</a:t>
            </a:r>
            <a:endParaRPr lang="en-US" altLang="zh-CN"/>
          </a:p>
          <a:p>
            <a:pPr marL="342900" indent="-342900">
              <a:buAutoNum type="arabicPeriod"/>
            </a:pPr>
            <a:r>
              <a:rPr lang="zh-CN" altLang="en-US"/>
              <a:t>承德汉堡：偶数个</a:t>
            </a:r>
            <a:endParaRPr lang="zh-CN" altLang="en-US"/>
          </a:p>
          <a:p>
            <a:pPr marL="342900" indent="-342900">
              <a:buAutoNum type="arabicPeriod"/>
            </a:pPr>
            <a:r>
              <a:rPr lang="zh-CN" altLang="en-US"/>
              <a:t>可乐：</a:t>
            </a:r>
            <a:r>
              <a:rPr lang="en-US" altLang="zh-CN"/>
              <a:t>0 </a:t>
            </a:r>
            <a:r>
              <a:rPr lang="zh-CN" altLang="en-US"/>
              <a:t>个或</a:t>
            </a:r>
            <a:r>
              <a:rPr lang="en-US" altLang="zh-CN"/>
              <a:t> 1 </a:t>
            </a:r>
            <a:r>
              <a:rPr lang="zh-CN" altLang="en-US"/>
              <a:t>个</a:t>
            </a:r>
            <a:endParaRPr lang="zh-CN" altLang="en-US"/>
          </a:p>
          <a:p>
            <a:pPr marL="342900" indent="-342900">
              <a:buAutoNum type="arabicPeriod"/>
            </a:pPr>
            <a:r>
              <a:rPr lang="zh-CN" altLang="en-US"/>
              <a:t>鸡腿：</a:t>
            </a:r>
            <a:r>
              <a:rPr lang="en-US" altLang="zh-CN"/>
              <a:t>0 </a:t>
            </a:r>
            <a:r>
              <a:rPr lang="zh-CN" altLang="en-US"/>
              <a:t>个，</a:t>
            </a:r>
            <a:r>
              <a:rPr lang="en-US" altLang="zh-CN"/>
              <a:t>1 </a:t>
            </a:r>
            <a:r>
              <a:rPr lang="zh-CN" altLang="en-US"/>
              <a:t>个或</a:t>
            </a:r>
            <a:r>
              <a:rPr lang="en-US" altLang="zh-CN"/>
              <a:t> 2 </a:t>
            </a:r>
            <a:r>
              <a:rPr lang="zh-CN" altLang="en-US"/>
              <a:t>个</a:t>
            </a:r>
            <a:endParaRPr lang="zh-CN" altLang="en-US"/>
          </a:p>
          <a:p>
            <a:pPr marL="342900" indent="-342900">
              <a:buAutoNum type="arabicPeriod"/>
            </a:pPr>
            <a:r>
              <a:rPr lang="zh-CN" altLang="en-US"/>
              <a:t>蜜桃多：奇数个</a:t>
            </a:r>
            <a:endParaRPr lang="zh-CN" altLang="en-US"/>
          </a:p>
          <a:p>
            <a:pPr marL="342900" indent="-342900">
              <a:buAutoNum type="arabicPeriod"/>
            </a:pPr>
            <a:r>
              <a:rPr lang="zh-CN" altLang="en-US"/>
              <a:t>鸡块：</a:t>
            </a:r>
            <a:r>
              <a:rPr lang="en-US" altLang="zh-CN"/>
              <a:t>4 </a:t>
            </a:r>
            <a:r>
              <a:rPr lang="zh-CN" altLang="en-US"/>
              <a:t>的倍数个</a:t>
            </a:r>
            <a:endParaRPr lang="zh-CN" altLang="en-US"/>
          </a:p>
          <a:p>
            <a:pPr marL="342900" indent="-342900">
              <a:buAutoNum type="arabicPeriod"/>
            </a:pPr>
            <a:r>
              <a:rPr lang="zh-CN" altLang="en-US"/>
              <a:t>包子：</a:t>
            </a:r>
            <a:r>
              <a:rPr lang="en-US" altLang="zh-CN"/>
              <a:t>0 </a:t>
            </a:r>
            <a:r>
              <a:rPr lang="zh-CN" altLang="en-US"/>
              <a:t>个，</a:t>
            </a:r>
            <a:r>
              <a:rPr lang="en-US" altLang="zh-CN"/>
              <a:t>1 </a:t>
            </a:r>
            <a:r>
              <a:rPr lang="zh-CN" altLang="en-US"/>
              <a:t>个，</a:t>
            </a:r>
            <a:r>
              <a:rPr lang="en-US" altLang="zh-CN"/>
              <a:t>2 </a:t>
            </a:r>
            <a:r>
              <a:rPr lang="zh-CN" altLang="en-US"/>
              <a:t>个或</a:t>
            </a:r>
            <a:r>
              <a:rPr lang="en-US" altLang="zh-CN"/>
              <a:t> 3 </a:t>
            </a:r>
            <a:r>
              <a:rPr lang="zh-CN" altLang="en-US"/>
              <a:t>个</a:t>
            </a:r>
            <a:endParaRPr lang="zh-CN" altLang="en-US"/>
          </a:p>
          <a:p>
            <a:pPr marL="342900" indent="-342900">
              <a:buAutoNum type="arabicPeriod"/>
            </a:pPr>
            <a:r>
              <a:rPr lang="zh-CN" altLang="en-US"/>
              <a:t>土豆片炒肉：不超过一个。</a:t>
            </a:r>
            <a:endParaRPr lang="zh-CN" altLang="en-US"/>
          </a:p>
          <a:p>
            <a:pPr marL="342900" indent="-342900">
              <a:buAutoNum type="arabicPeriod"/>
            </a:pPr>
            <a:r>
              <a:rPr lang="zh-CN" altLang="en-US"/>
              <a:t>面包：</a:t>
            </a:r>
            <a:r>
              <a:rPr lang="en-US" altLang="zh-CN"/>
              <a:t>3 </a:t>
            </a:r>
            <a:r>
              <a:rPr lang="zh-CN" altLang="en-US"/>
              <a:t>的倍数个</a:t>
            </a:r>
            <a:endParaRPr lang="zh-CN" altLang="en-US"/>
          </a:p>
          <a:p>
            <a:r>
              <a:rPr lang="zh-CN" altLang="en-US"/>
              <a:t>每种食物都是以「个」为单位，只要总数加起来是</a:t>
            </a:r>
            <a:r>
              <a:rPr lang="en-US" altLang="zh-CN"/>
              <a:t> n </a:t>
            </a:r>
            <a:r>
              <a:rPr lang="zh-CN" altLang="en-US"/>
              <a:t>就算一种方案。对于给出的</a:t>
            </a:r>
            <a:r>
              <a:rPr lang="en-US" altLang="zh-CN"/>
              <a:t> n </a:t>
            </a:r>
            <a:r>
              <a:rPr lang="zh-CN" altLang="en-US"/>
              <a:t>你需要计算出方案数，对</a:t>
            </a:r>
            <a:r>
              <a:rPr lang="en-US" altLang="zh-CN"/>
              <a:t> 10007 </a:t>
            </a:r>
            <a:r>
              <a:rPr lang="zh-CN" altLang="en-US"/>
              <a:t>取模。</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9F55C296-80C2-458D-B612-CD41879BD8DA}"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12291"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602FEB3E-8F6E-4275-B3C2-832079D68EC8}"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mc:AlternateContent xmlns:mc="http://schemas.openxmlformats.org/markup-compatibility/2006">
        <mc:Choice xmlns:a14="http://schemas.microsoft.com/office/drawing/2010/main" Requires="a14">
          <p:sp>
            <p:nvSpPr>
              <p:cNvPr id="10443778" name="Rectangle 2"/>
              <p:cNvSpPr>
                <a:spLocks noGrp="1" noChangeArrowheads="1"/>
              </p:cNvSpPr>
              <p:nvPr>
                <p:ph type="body" idx="1"/>
              </p:nvPr>
            </p:nvSpPr>
            <p:spPr>
              <a:xfrm>
                <a:off x="689610" y="775970"/>
                <a:ext cx="10522585" cy="5929630"/>
              </a:xfrm>
            </p:spPr>
            <p:txBody>
              <a:bodyPr/>
              <a:lstStyle/>
              <a:p>
                <a:pPr algn="just" eaLnBrk="1" hangingPunct="1">
                  <a:buSzTx/>
                </a:pPr>
                <a:r>
                  <a:rPr lang="zh-CN" altLang="en-US" sz="1800" dirty="0"/>
                  <a:t>通常序列                     </a:t>
                </a:r>
                <a:r>
                  <a:rPr lang="en-US" altLang="zh-CN" sz="1800" dirty="0"/>
                  <a:t>      </a:t>
                </a:r>
                <a:r>
                  <a:rPr lang="zh-CN" altLang="en-US" sz="1800" dirty="0"/>
                  <a:t>与某个问题序列           </a:t>
                </a:r>
                <a:endParaRPr lang="zh-CN" altLang="en-US" sz="1800" dirty="0"/>
              </a:p>
              <a:p>
                <a:pPr marL="571500" indent="-571500" algn="just" eaLnBrk="1" hangingPunct="1">
                  <a:buSzTx/>
                  <a:buFont typeface="Wingdings" panose="05000000000000000000" pitchFamily="2" charset="2"/>
                  <a:buNone/>
                </a:pPr>
                <a:r>
                  <a:rPr lang="zh-CN" altLang="en-US" sz="1800" dirty="0"/>
                  <a:t>     的计数问题相对应，若已知序列的母函数，则可确定该序列，从而可以解决相应的计数问题。</a:t>
                </a:r>
                <a:endParaRPr lang="zh-CN" altLang="en-US" sz="1800" dirty="0">
                  <a:latin typeface="黑体" panose="02010609060101010101" charset="-122"/>
                </a:endParaRPr>
              </a:p>
              <a:p>
                <a:pPr eaLnBrk="1" hangingPunct="1"/>
                <a:r>
                  <a:rPr lang="zh-CN" altLang="en-US" sz="1800" dirty="0"/>
                  <a:t>例</a:t>
                </a:r>
                <a:r>
                  <a:rPr lang="en-US" altLang="zh-CN" sz="1800" dirty="0">
                    <a:latin typeface="黑体" panose="02010609060101010101" charset="-122"/>
                  </a:rPr>
                  <a:t>2.2 </a:t>
                </a:r>
                <a:r>
                  <a:rPr lang="zh-CN" altLang="en-US" sz="1800" dirty="0"/>
                  <a:t>有</a:t>
                </a:r>
                <a:r>
                  <a:rPr lang="zh-CN" altLang="en-US" sz="1800" dirty="0">
                    <a:solidFill>
                      <a:srgbClr val="FF0000"/>
                    </a:solidFill>
                  </a:rPr>
                  <a:t>红球</a:t>
                </a:r>
                <a:r>
                  <a:rPr lang="zh-CN" altLang="en-US" sz="1800" dirty="0"/>
                  <a:t>两只，</a:t>
                </a:r>
                <a:r>
                  <a:rPr lang="zh-CN" altLang="en-US" sz="1800" dirty="0">
                    <a:solidFill>
                      <a:srgbClr val="0070C0"/>
                    </a:solidFill>
                  </a:rPr>
                  <a:t>蓝</a:t>
                </a:r>
                <a:r>
                  <a:rPr lang="zh-CN" altLang="en-US" sz="1800" dirty="0"/>
                  <a:t>、</a:t>
                </a:r>
                <a:r>
                  <a:rPr lang="zh-CN" altLang="en-US" sz="1800" dirty="0">
                    <a:solidFill>
                      <a:srgbClr val="008000"/>
                    </a:solidFill>
                  </a:rPr>
                  <a:t>绿</a:t>
                </a:r>
                <a:r>
                  <a:rPr lang="zh-CN" altLang="en-US" sz="1800" dirty="0"/>
                  <a:t>球各一只，试求有多少种不同的组合方案？</a:t>
                </a:r>
                <a:endParaRPr lang="en-US" altLang="zh-CN" sz="1800" dirty="0"/>
              </a:p>
              <a:p>
                <a:pPr marL="0" indent="0" eaLnBrk="1" hangingPunct="1">
                  <a:buNone/>
                </a:pPr>
                <a:r>
                  <a:rPr lang="en-US" altLang="zh-CN" sz="1800" dirty="0"/>
                  <a:t>  </a:t>
                </a:r>
                <a:r>
                  <a:rPr lang="zh-CN" altLang="en-US" sz="1800" dirty="0"/>
                  <a:t>考虑：用</a:t>
                </a:r>
                <a:r>
                  <a:rPr lang="en-US" altLang="zh-CN" sz="1800" dirty="0"/>
                  <a:t>x</a:t>
                </a:r>
                <a:r>
                  <a:rPr lang="zh-CN" altLang="en-US" sz="1800" dirty="0"/>
                  <a:t>的指数表示球的总数，</a:t>
                </a:r>
                <a:r>
                  <a:rPr lang="en-US" altLang="zh-CN" sz="1800" dirty="0" err="1"/>
                  <a:t>rbg</a:t>
                </a:r>
                <a:r>
                  <a:rPr lang="zh-CN" altLang="en-US" sz="1800" dirty="0"/>
                  <a:t>的指数表示取该颜色的球总数，项的系数表示对应选择方案的方案数目</a:t>
                </a:r>
                <a:endParaRPr lang="zh-CN" altLang="en-US" sz="1800" dirty="0"/>
              </a:p>
              <a:p>
                <a:pPr marL="571500" indent="-571500" eaLnBrk="1" hangingPunct="1">
                  <a:buFont typeface="Wingdings" panose="05000000000000000000" pitchFamily="2" charset="2"/>
                  <a:buNone/>
                </a:pPr>
                <a:r>
                  <a:rPr lang="zh-CN" altLang="en-US" sz="1800" dirty="0"/>
                  <a:t> 解 ：所求组合方案的母函数为</a:t>
                </a:r>
                <a:endParaRPr lang="en-US" altLang="zh-CN" sz="1800" dirty="0"/>
              </a:p>
              <a:p>
                <a:pPr marL="571500" indent="-571500" eaLnBrk="1" hangingPunct="1">
                  <a:buFont typeface="Wingdings" panose="05000000000000000000" pitchFamily="2" charset="2"/>
                  <a:buNone/>
                </a:pPr>
                <a14:m>
                  <m:oMathPara xmlns:m="http://schemas.openxmlformats.org/officeDocument/2006/math">
                    <m:oMathParaPr>
                      <m:jc m:val="left"/>
                    </m:oMathParaPr>
                    <m:oMath xmlns:m="http://schemas.openxmlformats.org/officeDocument/2006/math">
                      <m:r>
                        <a:rPr lang="en-US" altLang="zh-CN" i="1" smtClean="0">
                          <a:latin typeface="Cambria Math" panose="02040503050406030204" pitchFamily="18" charset="0"/>
                        </a:rPr>
                        <m:t>𝐴</m:t>
                      </m:r>
                      <m:d>
                        <m:dPr>
                          <m:ctrlPr>
                            <a:rPr lang="en-US" altLang="zh-CN" b="1" i="1" smtClean="0">
                              <a:latin typeface="Cambria Math" panose="02040503050406030204" pitchFamily="18" charset="0"/>
                            </a:rPr>
                          </m:ctrlPr>
                        </m:dPr>
                        <m:e>
                          <m:r>
                            <a:rPr lang="en-US" altLang="zh-CN" b="1" i="1" smtClean="0">
                              <a:latin typeface="Cambria Math" panose="02040503050406030204" pitchFamily="18" charset="0"/>
                            </a:rPr>
                            <m:t>𝒙</m:t>
                          </m:r>
                        </m:e>
                      </m:d>
                      <m:r>
                        <a:rPr lang="en-US" altLang="zh-CN" i="1" smtClean="0">
                          <a:latin typeface="Cambria Math" panose="02040503050406030204" pitchFamily="18" charset="0"/>
                        </a:rPr>
                        <m:t>=</m:t>
                      </m:r>
                      <m:d>
                        <m:dPr>
                          <m:ctrlPr>
                            <a:rPr lang="en-US" altLang="zh-CN" b="1" i="1" smtClean="0">
                              <a:latin typeface="Cambria Math" panose="02040503050406030204" pitchFamily="18" charset="0"/>
                            </a:rPr>
                          </m:ctrlPr>
                        </m:dPr>
                        <m:e>
                          <m:r>
                            <a:rPr lang="en-US" altLang="zh-CN" b="1" i="1" smtClean="0">
                              <a:latin typeface="Cambria Math" panose="02040503050406030204" pitchFamily="18" charset="0"/>
                            </a:rPr>
                            <m:t>𝟏</m:t>
                          </m:r>
                          <m:r>
                            <a:rPr lang="en-US" altLang="zh-CN" b="1" i="1" smtClean="0">
                              <a:latin typeface="Cambria Math" panose="02040503050406030204" pitchFamily="18" charset="0"/>
                            </a:rPr>
                            <m:t>+</m:t>
                          </m:r>
                          <m:r>
                            <a:rPr lang="en-US" altLang="zh-CN" b="1" i="1" smtClean="0">
                              <a:solidFill>
                                <a:srgbClr val="FF0000"/>
                              </a:solidFill>
                              <a:latin typeface="Cambria Math" panose="02040503050406030204" pitchFamily="18" charset="0"/>
                            </a:rPr>
                            <m:t>𝒓</m:t>
                          </m:r>
                          <m:r>
                            <a:rPr lang="en-US" altLang="zh-CN" b="1" i="1" smtClean="0">
                              <a:latin typeface="Cambria Math" panose="02040503050406030204" pitchFamily="18" charset="0"/>
                            </a:rPr>
                            <m:t>𝒙</m:t>
                          </m:r>
                          <m:r>
                            <a:rPr lang="en-US" altLang="zh-CN" b="1" i="1" smtClean="0">
                              <a:latin typeface="Cambria Math" panose="02040503050406030204" pitchFamily="18" charset="0"/>
                            </a:rPr>
                            <m:t>+</m:t>
                          </m:r>
                          <m:sSup>
                            <m:sSupPr>
                              <m:ctrlPr>
                                <a:rPr lang="en-US" altLang="zh-CN" b="1" i="1" smtClean="0">
                                  <a:solidFill>
                                    <a:srgbClr val="FF0000"/>
                                  </a:solidFill>
                                  <a:latin typeface="Cambria Math" panose="02040503050406030204" pitchFamily="18" charset="0"/>
                                </a:rPr>
                              </m:ctrlPr>
                            </m:sSupPr>
                            <m:e>
                              <m:r>
                                <a:rPr lang="en-US" altLang="zh-CN" b="1" i="1" smtClean="0">
                                  <a:solidFill>
                                    <a:srgbClr val="FF0000"/>
                                  </a:solidFill>
                                  <a:latin typeface="Cambria Math" panose="02040503050406030204" pitchFamily="18" charset="0"/>
                                </a:rPr>
                                <m:t>𝒓</m:t>
                              </m:r>
                            </m:e>
                            <m:sup>
                              <m:r>
                                <a:rPr lang="en-US" altLang="zh-CN" b="1" i="1" smtClean="0">
                                  <a:solidFill>
                                    <a:srgbClr val="FF0000"/>
                                  </a:solidFill>
                                  <a:latin typeface="Cambria Math" panose="02040503050406030204" pitchFamily="18" charset="0"/>
                                </a:rPr>
                                <m:t>𝟐</m:t>
                              </m:r>
                            </m:sup>
                          </m:sSup>
                          <m:sSup>
                            <m:sSupPr>
                              <m:ctrlPr>
                                <a:rPr lang="en-US" altLang="zh-CN" i="1">
                                  <a:latin typeface="Cambria Math" panose="02040503050406030204" pitchFamily="18" charset="0"/>
                                </a:rPr>
                              </m:ctrlPr>
                            </m:sSupPr>
                            <m:e>
                              <m:r>
                                <a:rPr lang="en-US" altLang="zh-CN" b="1" i="1" smtClean="0">
                                  <a:latin typeface="Cambria Math" panose="02040503050406030204" pitchFamily="18" charset="0"/>
                                </a:rPr>
                                <m:t>𝒙</m:t>
                              </m:r>
                            </m:e>
                            <m:sup>
                              <m:r>
                                <a:rPr lang="en-US" altLang="zh-CN" i="1">
                                  <a:latin typeface="Cambria Math" panose="02040503050406030204" pitchFamily="18" charset="0"/>
                                </a:rPr>
                                <m:t>𝟐</m:t>
                              </m:r>
                            </m:sup>
                          </m:sSup>
                        </m:e>
                      </m:d>
                      <m:d>
                        <m:dPr>
                          <m:ctrlPr>
                            <a:rPr lang="en-US" altLang="zh-CN" b="1" i="1" smtClean="0">
                              <a:latin typeface="Cambria Math" panose="02040503050406030204" pitchFamily="18" charset="0"/>
                            </a:rPr>
                          </m:ctrlPr>
                        </m:dPr>
                        <m:e>
                          <m:r>
                            <a:rPr lang="en-US" altLang="zh-CN" b="1" i="1" smtClean="0">
                              <a:latin typeface="Cambria Math" panose="02040503050406030204" pitchFamily="18" charset="0"/>
                            </a:rPr>
                            <m:t>𝟏</m:t>
                          </m:r>
                          <m:r>
                            <a:rPr lang="en-US" altLang="zh-CN" b="1" i="1" smtClean="0">
                              <a:latin typeface="Cambria Math" panose="02040503050406030204" pitchFamily="18" charset="0"/>
                            </a:rPr>
                            <m:t>+</m:t>
                          </m:r>
                          <m:r>
                            <a:rPr lang="en-US" altLang="zh-CN" b="1" i="1" smtClean="0">
                              <a:solidFill>
                                <a:srgbClr val="000099"/>
                              </a:solidFill>
                              <a:latin typeface="Cambria Math" panose="02040503050406030204" pitchFamily="18" charset="0"/>
                            </a:rPr>
                            <m:t>𝒃</m:t>
                          </m:r>
                          <m:r>
                            <a:rPr lang="en-US" altLang="zh-CN" b="1" i="1" smtClean="0">
                              <a:latin typeface="Cambria Math" panose="02040503050406030204" pitchFamily="18" charset="0"/>
                            </a:rPr>
                            <m:t>𝒙</m:t>
                          </m:r>
                        </m:e>
                      </m:d>
                      <m:d>
                        <m:dPr>
                          <m:ctrlPr>
                            <a:rPr lang="en-US" altLang="zh-CN" b="1" i="1" smtClean="0">
                              <a:latin typeface="Cambria Math" panose="02040503050406030204" pitchFamily="18" charset="0"/>
                            </a:rPr>
                          </m:ctrlPr>
                        </m:dPr>
                        <m:e>
                          <m:r>
                            <a:rPr lang="en-US" altLang="zh-CN" b="1" i="1" smtClean="0">
                              <a:latin typeface="Cambria Math" panose="02040503050406030204" pitchFamily="18" charset="0"/>
                            </a:rPr>
                            <m:t>𝟏</m:t>
                          </m:r>
                          <m:r>
                            <a:rPr lang="en-US" altLang="zh-CN" b="1" i="1" smtClean="0">
                              <a:latin typeface="Cambria Math" panose="02040503050406030204" pitchFamily="18" charset="0"/>
                            </a:rPr>
                            <m:t>+</m:t>
                          </m:r>
                          <m:r>
                            <m:rPr>
                              <m:sty m:val="p"/>
                            </m:rPr>
                            <a:rPr lang="en-US" altLang="zh-CN" i="1" smtClean="0">
                              <a:solidFill>
                                <a:srgbClr val="008000"/>
                              </a:solidFill>
                              <a:latin typeface="Cambria Math" panose="02040503050406030204" pitchFamily="18" charset="0"/>
                            </a:rPr>
                            <m:t>g</m:t>
                          </m:r>
                          <m:r>
                            <a:rPr lang="en-US" altLang="zh-CN" b="1" i="1" smtClean="0">
                              <a:latin typeface="Cambria Math" panose="02040503050406030204" pitchFamily="18" charset="0"/>
                            </a:rPr>
                            <m:t>𝒙</m:t>
                          </m:r>
                        </m:e>
                      </m:d>
                    </m:oMath>
                  </m:oMathPara>
                </a14:m>
                <a:endParaRPr lang="en-US" altLang="zh-CN" b="1" dirty="0"/>
              </a:p>
              <a:p>
                <a:pPr marL="571500" indent="-571500" eaLnBrk="1" hangingPunct="1">
                  <a:buNone/>
                </a:pPr>
                <a:r>
                  <a:rPr lang="en-US" altLang="zh-CN" dirty="0"/>
                  <a:t> </a:t>
                </a:r>
                <a14:m>
                  <m:oMath xmlns:m="http://schemas.openxmlformats.org/officeDocument/2006/math">
                    <m:r>
                      <a:rPr lang="en-US" altLang="zh-CN" b="1" i="0" smtClean="0">
                        <a:latin typeface="Cambria Math" panose="02040503050406030204" pitchFamily="18" charset="0"/>
                      </a:rPr>
                      <m:t>      </m:t>
                    </m:r>
                    <m:r>
                      <a:rPr lang="en-US" altLang="zh-CN" b="1" i="1" smtClean="0">
                        <a:latin typeface="Cambria Math" panose="02040503050406030204" pitchFamily="18" charset="0"/>
                      </a:rPr>
                      <m:t>           </m:t>
                    </m:r>
                    <m:r>
                      <a:rPr lang="en-US" altLang="zh-CN" i="1" smtClean="0">
                        <a:latin typeface="Cambria Math" panose="02040503050406030204" pitchFamily="18" charset="0"/>
                      </a:rPr>
                      <m:t>=</m:t>
                    </m:r>
                    <m:r>
                      <a:rPr lang="en-US" altLang="zh-CN" b="1" i="1" smtClean="0">
                        <a:latin typeface="Cambria Math" panose="02040503050406030204" pitchFamily="18" charset="0"/>
                      </a:rPr>
                      <m:t>𝟏</m:t>
                    </m:r>
                    <m:r>
                      <a:rPr lang="en-US" altLang="zh-CN" b="1" i="1" smtClean="0">
                        <a:latin typeface="Cambria Math" panose="02040503050406030204" pitchFamily="18" charset="0"/>
                      </a:rPr>
                      <m:t>+</m:t>
                    </m:r>
                    <m:d>
                      <m:dPr>
                        <m:ctrlPr>
                          <a:rPr lang="en-US" altLang="zh-CN" b="1" i="1" smtClean="0">
                            <a:latin typeface="Cambria Math" panose="02040503050406030204" pitchFamily="18" charset="0"/>
                          </a:rPr>
                        </m:ctrlPr>
                      </m:dPr>
                      <m:e>
                        <m:r>
                          <a:rPr lang="en-US" altLang="zh-CN" b="1" i="1" smtClean="0">
                            <a:solidFill>
                              <a:srgbClr val="FF0000"/>
                            </a:solidFill>
                            <a:latin typeface="Cambria Math" panose="02040503050406030204" pitchFamily="18" charset="0"/>
                          </a:rPr>
                          <m:t>𝒓</m:t>
                        </m:r>
                        <m:r>
                          <a:rPr lang="en-US" altLang="zh-CN" b="1" i="1" smtClean="0">
                            <a:latin typeface="Cambria Math" panose="02040503050406030204" pitchFamily="18" charset="0"/>
                          </a:rPr>
                          <m:t>+</m:t>
                        </m:r>
                        <m:r>
                          <m:rPr>
                            <m:sty m:val="p"/>
                          </m:rPr>
                          <a:rPr lang="en-US" altLang="zh-CN" i="1" smtClean="0">
                            <a:solidFill>
                              <a:srgbClr val="000099"/>
                            </a:solidFill>
                            <a:latin typeface="Cambria Math" panose="02040503050406030204" pitchFamily="18" charset="0"/>
                          </a:rPr>
                          <m:t>b</m:t>
                        </m:r>
                        <m:r>
                          <a:rPr lang="en-US" altLang="zh-CN" i="1">
                            <a:latin typeface="Cambria Math" panose="02040503050406030204" pitchFamily="18" charset="0"/>
                          </a:rPr>
                          <m:t>+</m:t>
                        </m:r>
                        <m:r>
                          <m:rPr>
                            <m:sty m:val="p"/>
                          </m:rPr>
                          <a:rPr lang="en-US" altLang="zh-CN" i="1">
                            <a:solidFill>
                              <a:srgbClr val="008000"/>
                            </a:solidFill>
                            <a:latin typeface="Cambria Math" panose="02040503050406030204" pitchFamily="18" charset="0"/>
                          </a:rPr>
                          <m:t>g</m:t>
                        </m:r>
                      </m:e>
                    </m:d>
                    <m:r>
                      <m:rPr>
                        <m:sty m:val="p"/>
                      </m:rPr>
                      <a:rPr lang="en-US" altLang="zh-CN" i="1">
                        <a:latin typeface="Cambria Math" panose="02040503050406030204" pitchFamily="18" charset="0"/>
                      </a:rPr>
                      <m:t>x</m:t>
                    </m:r>
                    <m:r>
                      <a:rPr lang="en-US" altLang="zh-CN" i="1">
                        <a:latin typeface="Cambria Math" panose="02040503050406030204" pitchFamily="18" charset="0"/>
                      </a:rPr>
                      <m:t>+</m:t>
                    </m:r>
                    <m:d>
                      <m:dPr>
                        <m:ctrlPr>
                          <a:rPr lang="en-US" altLang="zh-CN" b="1" i="1" smtClean="0">
                            <a:latin typeface="Cambria Math" panose="02040503050406030204" pitchFamily="18" charset="0"/>
                          </a:rPr>
                        </m:ctrlPr>
                      </m:dPr>
                      <m:e>
                        <m:sSup>
                          <m:sSupPr>
                            <m:ctrlPr>
                              <a:rPr lang="en-US" altLang="zh-CN" i="1" smtClean="0">
                                <a:solidFill>
                                  <a:srgbClr val="FF0000"/>
                                </a:solidFill>
                                <a:latin typeface="Cambria Math" panose="02040503050406030204" pitchFamily="18" charset="0"/>
                              </a:rPr>
                            </m:ctrlPr>
                          </m:sSupPr>
                          <m:e>
                            <m:r>
                              <a:rPr lang="en-US" altLang="zh-CN" i="1" smtClean="0">
                                <a:solidFill>
                                  <a:srgbClr val="FF0000"/>
                                </a:solidFill>
                                <a:latin typeface="Cambria Math" panose="02040503050406030204" pitchFamily="18" charset="0"/>
                              </a:rPr>
                              <m:t>𝑟</m:t>
                            </m:r>
                          </m:e>
                          <m:sup>
                            <m:r>
                              <a:rPr lang="en-US" altLang="zh-CN" i="1" smtClean="0">
                                <a:solidFill>
                                  <a:srgbClr val="FF0000"/>
                                </a:solidFill>
                                <a:latin typeface="Cambria Math" panose="02040503050406030204" pitchFamily="18" charset="0"/>
                              </a:rPr>
                              <m:t>2</m:t>
                            </m:r>
                          </m:sup>
                        </m:sSup>
                        <m:r>
                          <a:rPr lang="en-US" altLang="zh-CN" b="1" i="1" smtClean="0">
                            <a:latin typeface="Cambria Math" panose="02040503050406030204" pitchFamily="18" charset="0"/>
                          </a:rPr>
                          <m:t>+</m:t>
                        </m:r>
                        <m:r>
                          <a:rPr lang="en-US" altLang="zh-CN" b="1" i="1" smtClean="0">
                            <a:solidFill>
                              <a:srgbClr val="FF0000"/>
                            </a:solidFill>
                            <a:latin typeface="Cambria Math" panose="02040503050406030204" pitchFamily="18" charset="0"/>
                          </a:rPr>
                          <m:t>𝒓</m:t>
                        </m:r>
                        <m:r>
                          <a:rPr lang="en-US" altLang="zh-CN" b="1" i="1" smtClean="0">
                            <a:solidFill>
                              <a:srgbClr val="000099"/>
                            </a:solidFill>
                            <a:latin typeface="Cambria Math" panose="02040503050406030204" pitchFamily="18" charset="0"/>
                          </a:rPr>
                          <m:t>𝒃</m:t>
                        </m:r>
                        <m:r>
                          <a:rPr lang="en-US" altLang="zh-CN" b="1" i="1" smtClean="0">
                            <a:latin typeface="Cambria Math" panose="02040503050406030204" pitchFamily="18" charset="0"/>
                          </a:rPr>
                          <m:t>+</m:t>
                        </m:r>
                        <m:r>
                          <a:rPr lang="en-US" altLang="zh-CN" b="1" i="1" smtClean="0">
                            <a:solidFill>
                              <a:srgbClr val="FF0000"/>
                            </a:solidFill>
                            <a:latin typeface="Cambria Math" panose="02040503050406030204" pitchFamily="18" charset="0"/>
                          </a:rPr>
                          <m:t>𝒓</m:t>
                        </m:r>
                        <m:r>
                          <m:rPr>
                            <m:sty m:val="p"/>
                          </m:rPr>
                          <a:rPr lang="en-US" altLang="zh-CN" i="1">
                            <a:solidFill>
                              <a:srgbClr val="008000"/>
                            </a:solidFill>
                            <a:latin typeface="Cambria Math" panose="02040503050406030204" pitchFamily="18" charset="0"/>
                          </a:rPr>
                          <m:t>g</m:t>
                        </m:r>
                        <m:r>
                          <a:rPr lang="en-US" altLang="zh-CN" b="1" i="1" smtClean="0">
                            <a:latin typeface="Cambria Math" panose="02040503050406030204" pitchFamily="18" charset="0"/>
                          </a:rPr>
                          <m:t>+</m:t>
                        </m:r>
                        <m:r>
                          <a:rPr lang="en-US" altLang="zh-CN" b="1" i="1" smtClean="0">
                            <a:solidFill>
                              <a:srgbClr val="000099"/>
                            </a:solidFill>
                            <a:latin typeface="Cambria Math" panose="02040503050406030204" pitchFamily="18" charset="0"/>
                          </a:rPr>
                          <m:t>𝒃</m:t>
                        </m:r>
                        <m:r>
                          <m:rPr>
                            <m:sty m:val="p"/>
                          </m:rPr>
                          <a:rPr lang="en-US" altLang="zh-CN" i="1">
                            <a:solidFill>
                              <a:srgbClr val="008000"/>
                            </a:solidFill>
                            <a:latin typeface="Cambria Math" panose="02040503050406030204" pitchFamily="18" charset="0"/>
                          </a:rPr>
                          <m:t>g</m:t>
                        </m:r>
                      </m:e>
                    </m:d>
                    <m:sSup>
                      <m:sSupPr>
                        <m:ctrlPr>
                          <a:rPr lang="en-US" altLang="zh-CN" i="1" smtClean="0">
                            <a:latin typeface="Cambria Math" panose="02040503050406030204" pitchFamily="18" charset="0"/>
                          </a:rPr>
                        </m:ctrlPr>
                      </m:sSupPr>
                      <m:e>
                        <m:r>
                          <a:rPr lang="en-US" altLang="zh-CN" b="1" i="1" smtClean="0">
                            <a:latin typeface="Cambria Math" panose="02040503050406030204" pitchFamily="18" charset="0"/>
                          </a:rPr>
                          <m:t>𝒙</m:t>
                        </m:r>
                      </m:e>
                      <m:sup>
                        <m:r>
                          <a:rPr lang="en-US" altLang="zh-CN" i="1" smtClean="0">
                            <a:latin typeface="Cambria Math" panose="02040503050406030204" pitchFamily="18" charset="0"/>
                          </a:rPr>
                          <m:t>2</m:t>
                        </m:r>
                      </m:sup>
                    </m:sSup>
                  </m:oMath>
                </a14:m>
                <a:endParaRPr lang="en-US" altLang="zh-CN" dirty="0"/>
              </a:p>
              <a:p>
                <a:pPr marL="571500" indent="-571500" eaLnBrk="1" hangingPunct="1">
                  <a:buNone/>
                </a:pPr>
                <a:r>
                  <a:rPr lang="en-US" altLang="zh-CN" b="1" dirty="0"/>
                  <a:t>           </a:t>
                </a:r>
                <a14:m>
                  <m:oMath xmlns:m="http://schemas.openxmlformats.org/officeDocument/2006/math">
                    <m:r>
                      <a:rPr lang="en-US" altLang="zh-CN" b="1" i="0" smtClean="0">
                        <a:latin typeface="Cambria Math" panose="02040503050406030204" pitchFamily="18" charset="0"/>
                      </a:rPr>
                      <m:t>            </m:t>
                    </m:r>
                    <m:r>
                      <a:rPr lang="en-US" altLang="zh-CN" b="1" i="1" smtClean="0">
                        <a:latin typeface="Cambria Math" panose="02040503050406030204" pitchFamily="18" charset="0"/>
                      </a:rPr>
                      <m:t>+</m:t>
                    </m:r>
                    <m:d>
                      <m:dPr>
                        <m:ctrlPr>
                          <a:rPr lang="en-US" altLang="zh-CN" b="1" i="1" smtClean="0">
                            <a:latin typeface="Cambria Math" panose="02040503050406030204" pitchFamily="18" charset="0"/>
                          </a:rPr>
                        </m:ctrlPr>
                      </m:dPr>
                      <m:e>
                        <m:sSup>
                          <m:sSupPr>
                            <m:ctrlPr>
                              <a:rPr lang="en-US" altLang="zh-CN" i="1" smtClean="0">
                                <a:solidFill>
                                  <a:srgbClr val="FF0000"/>
                                </a:solidFill>
                                <a:latin typeface="Cambria Math" panose="02040503050406030204" pitchFamily="18" charset="0"/>
                              </a:rPr>
                            </m:ctrlPr>
                          </m:sSupPr>
                          <m:e>
                            <m:r>
                              <a:rPr lang="en-US" altLang="zh-CN" i="1" smtClean="0">
                                <a:solidFill>
                                  <a:srgbClr val="FF0000"/>
                                </a:solidFill>
                                <a:latin typeface="Cambria Math" panose="02040503050406030204" pitchFamily="18" charset="0"/>
                              </a:rPr>
                              <m:t>𝑟</m:t>
                            </m:r>
                          </m:e>
                          <m:sup>
                            <m:r>
                              <a:rPr lang="en-US" altLang="zh-CN" i="1" smtClean="0">
                                <a:solidFill>
                                  <a:srgbClr val="FF0000"/>
                                </a:solidFill>
                                <a:latin typeface="Cambria Math" panose="02040503050406030204" pitchFamily="18" charset="0"/>
                              </a:rPr>
                              <m:t>2</m:t>
                            </m:r>
                          </m:sup>
                        </m:sSup>
                        <m:r>
                          <a:rPr lang="en-US" altLang="zh-CN" b="1" i="1" smtClean="0">
                            <a:solidFill>
                              <a:srgbClr val="000099"/>
                            </a:solidFill>
                            <a:latin typeface="Cambria Math" panose="02040503050406030204" pitchFamily="18" charset="0"/>
                          </a:rPr>
                          <m:t>𝒃</m:t>
                        </m:r>
                        <m:r>
                          <a:rPr lang="en-US" altLang="zh-CN" i="1">
                            <a:latin typeface="Cambria Math" panose="02040503050406030204" pitchFamily="18" charset="0"/>
                          </a:rPr>
                          <m:t>+</m:t>
                        </m:r>
                        <m:sSup>
                          <m:sSupPr>
                            <m:ctrlPr>
                              <a:rPr lang="en-US" altLang="zh-CN" i="1" smtClean="0">
                                <a:solidFill>
                                  <a:srgbClr val="FF0000"/>
                                </a:solidFill>
                                <a:latin typeface="Cambria Math" panose="02040503050406030204" pitchFamily="18" charset="0"/>
                              </a:rPr>
                            </m:ctrlPr>
                          </m:sSupPr>
                          <m:e>
                            <m:r>
                              <a:rPr lang="en-US" altLang="zh-CN" i="1" smtClean="0">
                                <a:solidFill>
                                  <a:srgbClr val="FF0000"/>
                                </a:solidFill>
                                <a:latin typeface="Cambria Math" panose="02040503050406030204" pitchFamily="18" charset="0"/>
                              </a:rPr>
                              <m:t>𝑟</m:t>
                            </m:r>
                          </m:e>
                          <m:sup>
                            <m:r>
                              <a:rPr lang="en-US" altLang="zh-CN" i="1" smtClean="0">
                                <a:solidFill>
                                  <a:srgbClr val="FF0000"/>
                                </a:solidFill>
                                <a:latin typeface="Cambria Math" panose="02040503050406030204" pitchFamily="18" charset="0"/>
                              </a:rPr>
                              <m:t>2</m:t>
                            </m:r>
                          </m:sup>
                        </m:sSup>
                        <m:r>
                          <m:rPr>
                            <m:sty m:val="p"/>
                          </m:rPr>
                          <a:rPr lang="en-US" altLang="zh-CN" i="1">
                            <a:solidFill>
                              <a:srgbClr val="008000"/>
                            </a:solidFill>
                            <a:latin typeface="Cambria Math" panose="02040503050406030204" pitchFamily="18" charset="0"/>
                          </a:rPr>
                          <m:t>g</m:t>
                        </m:r>
                        <m:r>
                          <a:rPr lang="en-US" altLang="zh-CN" b="1" i="1" smtClean="0">
                            <a:latin typeface="Cambria Math" panose="02040503050406030204" pitchFamily="18" charset="0"/>
                          </a:rPr>
                          <m:t>+</m:t>
                        </m:r>
                        <m:r>
                          <a:rPr lang="en-US" altLang="zh-CN" i="1" smtClean="0">
                            <a:solidFill>
                              <a:srgbClr val="FF0000"/>
                            </a:solidFill>
                            <a:latin typeface="Cambria Math" panose="02040503050406030204" pitchFamily="18" charset="0"/>
                          </a:rPr>
                          <m:t>𝒓</m:t>
                        </m:r>
                        <m:r>
                          <a:rPr lang="en-US" altLang="zh-CN" i="1" smtClean="0">
                            <a:solidFill>
                              <a:srgbClr val="000099"/>
                            </a:solidFill>
                            <a:latin typeface="Cambria Math" panose="02040503050406030204" pitchFamily="18" charset="0"/>
                          </a:rPr>
                          <m:t>𝒃</m:t>
                        </m:r>
                        <m:r>
                          <m:rPr>
                            <m:sty m:val="p"/>
                          </m:rPr>
                          <a:rPr lang="en-US" altLang="zh-CN" i="1">
                            <a:solidFill>
                              <a:srgbClr val="008000"/>
                            </a:solidFill>
                            <a:latin typeface="Cambria Math" panose="02040503050406030204" pitchFamily="18" charset="0"/>
                          </a:rPr>
                          <m:t>g</m:t>
                        </m:r>
                      </m:e>
                    </m:d>
                    <m:sSup>
                      <m:sSupPr>
                        <m:ctrlPr>
                          <a:rPr lang="en-US" altLang="zh-CN" b="1" i="1" smtClean="0">
                            <a:latin typeface="Cambria Math" panose="02040503050406030204" pitchFamily="18" charset="0"/>
                          </a:rPr>
                        </m:ctrlPr>
                      </m:sSupPr>
                      <m:e>
                        <m:r>
                          <a:rPr lang="en-US" altLang="zh-CN" b="1" i="1" smtClean="0">
                            <a:latin typeface="Cambria Math" panose="02040503050406030204" pitchFamily="18" charset="0"/>
                          </a:rPr>
                          <m:t>𝒙</m:t>
                        </m:r>
                      </m:e>
                      <m:sup>
                        <m:r>
                          <a:rPr lang="en-US" altLang="zh-CN" b="1" i="1" smtClean="0">
                            <a:latin typeface="Cambria Math" panose="02040503050406030204" pitchFamily="18" charset="0"/>
                          </a:rPr>
                          <m:t>𝟑</m:t>
                        </m:r>
                      </m:sup>
                    </m:sSup>
                    <m:r>
                      <a:rPr lang="en-US" altLang="zh-CN" b="1" i="1" smtClean="0">
                        <a:latin typeface="Cambria Math" panose="02040503050406030204" pitchFamily="18" charset="0"/>
                      </a:rPr>
                      <m:t>+(</m:t>
                    </m:r>
                    <m:sSup>
                      <m:sSupPr>
                        <m:ctrlPr>
                          <a:rPr lang="en-US" altLang="zh-CN" i="1" smtClean="0">
                            <a:solidFill>
                              <a:srgbClr val="FF0000"/>
                            </a:solidFill>
                            <a:latin typeface="Cambria Math" panose="02040503050406030204" pitchFamily="18" charset="0"/>
                          </a:rPr>
                        </m:ctrlPr>
                      </m:sSupPr>
                      <m:e>
                        <m:r>
                          <a:rPr lang="en-US" altLang="zh-CN" i="1">
                            <a:solidFill>
                              <a:srgbClr val="FF0000"/>
                            </a:solidFill>
                            <a:latin typeface="Cambria Math" panose="02040503050406030204" pitchFamily="18" charset="0"/>
                          </a:rPr>
                          <m:t>𝒓</m:t>
                        </m:r>
                      </m:e>
                      <m:sup>
                        <m:r>
                          <a:rPr lang="en-US" altLang="zh-CN" i="1">
                            <a:solidFill>
                              <a:srgbClr val="FF0000"/>
                            </a:solidFill>
                            <a:latin typeface="Cambria Math" panose="02040503050406030204" pitchFamily="18" charset="0"/>
                          </a:rPr>
                          <m:t>𝟐</m:t>
                        </m:r>
                      </m:sup>
                    </m:sSup>
                    <m:r>
                      <a:rPr lang="en-US" altLang="zh-CN" b="1" i="1" smtClean="0">
                        <a:solidFill>
                          <a:srgbClr val="000099"/>
                        </a:solidFill>
                        <a:latin typeface="Cambria Math" panose="02040503050406030204" pitchFamily="18" charset="0"/>
                      </a:rPr>
                      <m:t>𝒃</m:t>
                    </m:r>
                    <m:r>
                      <m:rPr>
                        <m:sty m:val="p"/>
                      </m:rPr>
                      <a:rPr lang="en-US" altLang="zh-CN" i="1">
                        <a:solidFill>
                          <a:srgbClr val="008000"/>
                        </a:solidFill>
                        <a:latin typeface="Cambria Math" panose="02040503050406030204" pitchFamily="18" charset="0"/>
                      </a:rPr>
                      <m:t>g</m:t>
                    </m:r>
                    <m:r>
                      <a:rPr lang="en-US" altLang="zh-CN" b="1" i="1" smtClean="0">
                        <a:latin typeface="Cambria Math" panose="02040503050406030204" pitchFamily="18" charset="0"/>
                      </a:rPr>
                      <m:t>)</m:t>
                    </m:r>
                    <m:sSup>
                      <m:sSupPr>
                        <m:ctrlPr>
                          <a:rPr lang="en-US" altLang="zh-CN" i="1">
                            <a:latin typeface="Cambria Math" panose="02040503050406030204" pitchFamily="18" charset="0"/>
                          </a:rPr>
                        </m:ctrlPr>
                      </m:sSupPr>
                      <m:e>
                        <m:r>
                          <a:rPr lang="en-US" altLang="zh-CN" b="1" i="1" smtClean="0">
                            <a:latin typeface="Cambria Math" panose="02040503050406030204" pitchFamily="18" charset="0"/>
                          </a:rPr>
                          <m:t>𝒙</m:t>
                        </m:r>
                      </m:e>
                      <m:sup>
                        <m:r>
                          <a:rPr lang="en-US" altLang="zh-CN" b="1" i="1" smtClean="0">
                            <a:latin typeface="Cambria Math" panose="02040503050406030204" pitchFamily="18" charset="0"/>
                          </a:rPr>
                          <m:t>𝟒</m:t>
                        </m:r>
                      </m:sup>
                    </m:sSup>
                  </m:oMath>
                </a14:m>
                <a:endParaRPr lang="en-US" altLang="zh-CN" b="1" dirty="0"/>
              </a:p>
              <a:p>
                <a:pPr marL="571500" indent="-571500" eaLnBrk="1" hangingPunct="1">
                  <a:buNone/>
                </a:pPr>
                <a:endParaRPr lang="en-US" altLang="zh-CN" dirty="0"/>
              </a:p>
              <a:p>
                <a:pPr marL="571500" indent="-571500" eaLnBrk="1" hangingPunct="1">
                  <a:buNone/>
                </a:pPr>
                <a:r>
                  <a:rPr lang="en-US" altLang="zh-CN" dirty="0"/>
                  <a:t>             </a:t>
                </a:r>
                <a:endParaRPr lang="en-US" altLang="zh-CN" dirty="0"/>
              </a:p>
              <a:p>
                <a:pPr marL="571500" indent="-571500" eaLnBrk="1" hangingPunct="1">
                  <a:buFont typeface="Wingdings" panose="05000000000000000000" pitchFamily="2" charset="2"/>
                  <a:buNone/>
                </a:pPr>
                <a:endParaRPr lang="zh-CN" altLang="en-US" dirty="0"/>
              </a:p>
            </p:txBody>
          </p:sp>
        </mc:Choice>
        <mc:Fallback>
          <p:sp>
            <p:nvSpPr>
              <p:cNvPr id="10443778" name="Rectangle 2"/>
              <p:cNvSpPr>
                <a:spLocks noRot="1" noChangeAspect="1" noMove="1" noResize="1" noEditPoints="1" noAdjustHandles="1" noChangeArrowheads="1" noChangeShapeType="1" noTextEdit="1"/>
              </p:cNvSpPr>
              <p:nvPr>
                <p:ph type="body" idx="1"/>
              </p:nvPr>
            </p:nvSpPr>
            <p:spPr>
              <a:xfrm>
                <a:off x="689610" y="775970"/>
                <a:ext cx="10522585" cy="5929630"/>
              </a:xfrm>
              <a:blipFill rotWithShape="1">
                <a:blip r:embed="rId1"/>
                <a:stretch>
                  <a:fillRect r="-742"/>
                </a:stretch>
              </a:blipFill>
            </p:spPr>
            <p:txBody>
              <a:bodyPr/>
              <a:lstStyle/>
              <a:p>
                <a:r>
                  <a:rPr lang="zh-CN" altLang="en-US">
                    <a:noFill/>
                  </a:rPr>
                  <a:t> </a:t>
                </a:r>
              </a:p>
            </p:txBody>
          </p:sp>
        </mc:Fallback>
      </mc:AlternateContent>
      <p:sp>
        <p:nvSpPr>
          <p:cNvPr id="12293" name="Rectangle 3"/>
          <p:cNvSpPr>
            <a:spLocks noGrp="1" noChangeArrowheads="1"/>
          </p:cNvSpPr>
          <p:nvPr>
            <p:ph type="title"/>
          </p:nvPr>
        </p:nvSpPr>
        <p:spPr>
          <a:xfrm>
            <a:off x="730250" y="291465"/>
            <a:ext cx="6386830" cy="396240"/>
          </a:xfrm>
          <a:noFill/>
        </p:spPr>
        <p:txBody>
          <a:bodyPr/>
          <a:lstStyle/>
          <a:p>
            <a:pPr eaLnBrk="1" hangingPunct="1"/>
            <a:r>
              <a:rPr lang="zh-CN" altLang="en-US" dirty="0"/>
              <a:t>母函数的引入</a:t>
            </a:r>
            <a:endParaRPr lang="zh-CN" altLang="en-US" dirty="0"/>
          </a:p>
        </p:txBody>
      </p:sp>
      <p:sp>
        <p:nvSpPr>
          <p:cNvPr id="12294" name="Rectangle 4"/>
          <p:cNvSpPr>
            <a:spLocks noChangeArrowheads="1"/>
          </p:cNvSpPr>
          <p:nvPr/>
        </p:nvSpPr>
        <p:spPr bwMode="auto">
          <a:xfrm>
            <a:off x="555783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2295" name="Rectangle 5"/>
          <p:cNvSpPr>
            <a:spLocks noChangeArrowheads="1"/>
          </p:cNvSpPr>
          <p:nvPr/>
        </p:nvSpPr>
        <p:spPr bwMode="auto">
          <a:xfrm>
            <a:off x="56007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2296" name="Rectangle 6"/>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2297" name="Rectangle 7"/>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2299" name="Rectangle 9"/>
          <p:cNvSpPr>
            <a:spLocks noChangeArrowheads="1"/>
          </p:cNvSpPr>
          <p:nvPr/>
        </p:nvSpPr>
        <p:spPr bwMode="auto">
          <a:xfrm>
            <a:off x="5576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2300" name="Rectangle 10"/>
          <p:cNvSpPr>
            <a:spLocks noChangeArrowheads="1"/>
          </p:cNvSpPr>
          <p:nvPr/>
        </p:nvSpPr>
        <p:spPr bwMode="auto">
          <a:xfrm>
            <a:off x="5867400"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2301" name="Rectangle 11"/>
          <p:cNvSpPr>
            <a:spLocks noChangeArrowheads="1"/>
          </p:cNvSpPr>
          <p:nvPr/>
        </p:nvSpPr>
        <p:spPr bwMode="auto">
          <a:xfrm>
            <a:off x="4872038" y="321945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2302" name="Rectangle 12"/>
          <p:cNvSpPr>
            <a:spLocks noChangeArrowheads="1"/>
          </p:cNvSpPr>
          <p:nvPr/>
        </p:nvSpPr>
        <p:spPr bwMode="auto">
          <a:xfrm>
            <a:off x="5491163"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2303" name="Rectangle 13"/>
          <p:cNvSpPr>
            <a:spLocks noChangeArrowheads="1"/>
          </p:cNvSpPr>
          <p:nvPr/>
        </p:nvSpPr>
        <p:spPr bwMode="auto">
          <a:xfrm>
            <a:off x="5195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2304" name="Rectangle 14"/>
          <p:cNvSpPr>
            <a:spLocks noChangeArrowheads="1"/>
          </p:cNvSpPr>
          <p:nvPr/>
        </p:nvSpPr>
        <p:spPr bwMode="auto">
          <a:xfrm>
            <a:off x="6024563" y="333851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2305" name="Rectangle 15"/>
          <p:cNvSpPr>
            <a:spLocks noChangeArrowheads="1"/>
          </p:cNvSpPr>
          <p:nvPr/>
        </p:nvSpPr>
        <p:spPr bwMode="auto">
          <a:xfrm>
            <a:off x="54244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2306" name="Rectangle 16"/>
          <p:cNvSpPr>
            <a:spLocks noChangeArrowheads="1"/>
          </p:cNvSpPr>
          <p:nvPr/>
        </p:nvSpPr>
        <p:spPr bwMode="auto">
          <a:xfrm>
            <a:off x="5072063" y="318611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2308" name="Rectangle 20"/>
          <p:cNvSpPr>
            <a:spLocks noChangeArrowheads="1"/>
          </p:cNvSpPr>
          <p:nvPr/>
        </p:nvSpPr>
        <p:spPr bwMode="auto">
          <a:xfrm>
            <a:off x="1524000" y="3084513"/>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mc:AlternateContent xmlns:mc="http://schemas.openxmlformats.org/markup-compatibility/2006">
        <mc:Choice xmlns:a14="http://schemas.microsoft.com/office/drawing/2010/main" Requires="a14">
          <p:sp>
            <p:nvSpPr>
              <p:cNvPr id="12309" name="Object 19"/>
              <p:cNvSpPr txBox="1"/>
              <p:nvPr/>
            </p:nvSpPr>
            <p:spPr bwMode="auto">
              <a:xfrm>
                <a:off x="2146206" y="861844"/>
                <a:ext cx="2176462" cy="444500"/>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0</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𝑛</m:t>
                          </m:r>
                        </m:sub>
                      </m:sSub>
                      <m:r>
                        <a:rPr lang="zh-CN" altLang="en-US" i="1">
                          <a:solidFill>
                            <a:srgbClr val="000000"/>
                          </a:solidFill>
                          <a:latin typeface="Cambria Math" panose="02040503050406030204" pitchFamily="18" charset="0"/>
                        </a:rPr>
                        <m:t>,⋯</m:t>
                      </m:r>
                    </m:oMath>
                  </m:oMathPara>
                </a14:m>
                <a:endParaRPr lang="zh-CN" altLang="en-US"/>
              </a:p>
            </p:txBody>
          </p:sp>
        </mc:Choice>
        <mc:Fallback>
          <p:sp>
            <p:nvSpPr>
              <p:cNvPr id="12309" name="Object 19"/>
              <p:cNvSpPr txBox="1">
                <a:spLocks noRot="1" noChangeAspect="1" noMove="1" noResize="1" noEditPoints="1" noAdjustHandles="1" noChangeArrowheads="1" noChangeShapeType="1" noTextEdit="1"/>
              </p:cNvSpPr>
              <p:nvPr/>
            </p:nvSpPr>
            <p:spPr bwMode="auto">
              <a:xfrm>
                <a:off x="2146206" y="861844"/>
                <a:ext cx="2176462" cy="444500"/>
              </a:xfrm>
              <a:prstGeom prst="rect">
                <a:avLst/>
              </a:prstGeom>
              <a:blipFill rotWithShape="1">
                <a:blip r:embed="rId2"/>
                <a:stretch>
                  <a:fillRect l="-25" t="-34" r="10" b="34"/>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311" name="Object 21"/>
              <p:cNvSpPr txBox="1"/>
              <p:nvPr/>
            </p:nvSpPr>
            <p:spPr bwMode="auto">
              <a:xfrm>
                <a:off x="6024721" y="895886"/>
                <a:ext cx="2239963" cy="444500"/>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𝑃</m:t>
                          </m:r>
                        </m:e>
                        <m:sub>
                          <m:r>
                            <a:rPr lang="zh-CN" altLang="en-US" i="1">
                              <a:solidFill>
                                <a:srgbClr val="000000"/>
                              </a:solidFill>
                              <a:latin typeface="Cambria Math" panose="02040503050406030204" pitchFamily="18" charset="0"/>
                            </a:rPr>
                            <m:t>0</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𝑃</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𝑃</m:t>
                          </m:r>
                        </m:e>
                        <m:sub>
                          <m:r>
                            <a:rPr lang="zh-CN" altLang="en-US" i="1">
                              <a:solidFill>
                                <a:srgbClr val="000000"/>
                              </a:solidFill>
                              <a:latin typeface="Cambria Math" panose="02040503050406030204" pitchFamily="18" charset="0"/>
                            </a:rPr>
                            <m:t>𝑛</m:t>
                          </m:r>
                        </m:sub>
                      </m:sSub>
                      <m:r>
                        <a:rPr lang="zh-CN" altLang="en-US" i="1">
                          <a:solidFill>
                            <a:srgbClr val="000000"/>
                          </a:solidFill>
                          <a:latin typeface="Cambria Math" panose="02040503050406030204" pitchFamily="18" charset="0"/>
                        </a:rPr>
                        <m:t>,⋯</m:t>
                      </m:r>
                    </m:oMath>
                  </m:oMathPara>
                </a14:m>
                <a:endParaRPr lang="zh-CN" altLang="en-US"/>
              </a:p>
            </p:txBody>
          </p:sp>
        </mc:Choice>
        <mc:Fallback>
          <p:sp>
            <p:nvSpPr>
              <p:cNvPr id="12311" name="Object 21"/>
              <p:cNvSpPr txBox="1">
                <a:spLocks noRot="1" noChangeAspect="1" noMove="1" noResize="1" noEditPoints="1" noAdjustHandles="1" noChangeArrowheads="1" noChangeShapeType="1" noTextEdit="1"/>
              </p:cNvSpPr>
              <p:nvPr/>
            </p:nvSpPr>
            <p:spPr bwMode="auto">
              <a:xfrm>
                <a:off x="6024721" y="895886"/>
                <a:ext cx="2239963" cy="444500"/>
              </a:xfrm>
              <a:prstGeom prst="rect">
                <a:avLst/>
              </a:prstGeom>
              <a:blipFill rotWithShape="1">
                <a:blip r:embed="rId3"/>
                <a:stretch>
                  <a:fillRect l="-21" t="-121" r="7" b="121"/>
                </a:stretch>
              </a:blipFill>
              <a:ln>
                <a:noFill/>
              </a:ln>
            </p:spPr>
            <p:txBody>
              <a:bodyPr/>
              <a:lstStyle/>
              <a:p>
                <a:r>
                  <a:rPr lang="zh-CN" altLang="en-US">
                    <a:noFill/>
                  </a:rPr>
                  <a:t> </a:t>
                </a:r>
              </a:p>
            </p:txBody>
          </p:sp>
        </mc:Fallback>
      </mc:AlternateContent>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fontScale="90000" lnSpcReduction="10000"/>
              </a:bodyPr>
              <a:p>
                <a:r>
                  <a:rPr lang="zh-CN" altLang="en-US"/>
                  <a:t>这是一道经典的生成函数题。对于一种食物，我们可以设</a:t>
                </a:r>
                <a:r>
                  <a:rPr lang="en-US" altLang="zh-CN"/>
                  <a:t> </a:t>
                </a:r>
                <a14:m>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𝑎</m:t>
                        </m:r>
                      </m:e>
                      <m:sub>
                        <m:r>
                          <a:rPr lang="en-US" altLang="zh-CN" i="1">
                            <a:latin typeface="Cambria Math" panose="02040503050406030204" pitchFamily="18" charset="0"/>
                            <a:cs typeface="Cambria Math" panose="02040503050406030204" pitchFamily="18" charset="0"/>
                          </a:rPr>
                          <m:t>𝑛</m:t>
                        </m:r>
                      </m:sub>
                    </m:sSub>
                  </m:oMath>
                </a14:m>
                <a:r>
                  <a:rPr lang="en-US" altLang="zh-CN"/>
                  <a:t> </a:t>
                </a:r>
                <a:r>
                  <a:rPr lang="zh-CN" altLang="en-US"/>
                  <a:t>表示这种食物选</a:t>
                </a:r>
                <a:r>
                  <a:rPr lang="en-US" altLang="zh-CN"/>
                  <a:t> n </a:t>
                </a:r>
                <a:r>
                  <a:rPr lang="zh-CN" altLang="en-US"/>
                  <a:t>个的方案数，并求出它的生成函数。而两种食物一共选</a:t>
                </a:r>
                <a:r>
                  <a:rPr lang="en-US" altLang="zh-CN"/>
                  <a:t> n </a:t>
                </a:r>
                <a:r>
                  <a:rPr lang="zh-CN" altLang="en-US"/>
                  <a:t>个的方案数的生成函数，就是它们生成函数的卷积。多种食物选</a:t>
                </a:r>
                <a:r>
                  <a:rPr lang="en-US" altLang="zh-CN"/>
                  <a:t> n </a:t>
                </a:r>
                <a:r>
                  <a:rPr lang="zh-CN" altLang="en-US"/>
                  <a:t>个的方案数的生成函数也是它们生成函数的卷积。</a:t>
                </a:r>
                <a:endParaRPr lang="en-US" altLang="zh-CN"/>
              </a:p>
              <a:p>
                <a:r>
                  <a:rPr lang="zh-CN" altLang="en-US"/>
                  <a:t>在理解了方案数可以用卷积表示以后，我们就可以构造生成函数（标号对应题目中食物的标号）：</a:t>
                </a:r>
                <a:endParaRPr lang="zh-CN" altLang="en-US"/>
              </a:p>
              <a:p>
                <a:pPr marL="800100" lvl="1" indent="-342900">
                  <a:buAutoNum type="arabicPeriod"/>
                </a:pPr>
                <a:r>
                  <a:rPr>
                    <a:sym typeface="+mn-ea"/>
                  </a:rPr>
                  <a:t>承德汉堡：偶数个</a:t>
                </a:r>
                <a:r>
                  <a:rPr lang="en-US" altLang="zh-CN">
                    <a:sym typeface="+mn-ea"/>
                  </a:rPr>
                  <a:t>                             </a:t>
                </a:r>
                <a14:m>
                  <m:oMath xmlns:m="http://schemas.openxmlformats.org/officeDocument/2006/math">
                    <m:nary>
                      <m:naryPr>
                        <m:chr m:val="∑"/>
                        <m:limLoc m:val="undOvr"/>
                        <m:supHide m:val="on"/>
                        <m:ctrlPr>
                          <a:rPr lang="en-US" altLang="zh-CN" i="1">
                            <a:latin typeface="Cambria Math" panose="02040503050406030204" pitchFamily="18" charset="0"/>
                            <a:cs typeface="Cambria Math" panose="02040503050406030204" pitchFamily="18" charset="0"/>
                            <a:sym typeface="+mn-ea"/>
                          </a:rPr>
                        </m:ctrlPr>
                      </m:naryPr>
                      <m:sub>
                        <m:r>
                          <a:rPr lang="en-US" altLang="zh-CN" i="1">
                            <a:latin typeface="Cambria Math" panose="02040503050406030204" pitchFamily="18" charset="0"/>
                            <a:cs typeface="Cambria Math" panose="02040503050406030204" pitchFamily="18" charset="0"/>
                            <a:sym typeface="+mn-ea"/>
                          </a:rPr>
                          <m:t>𝑛</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0</m:t>
                        </m:r>
                      </m:sub>
                      <m:sup/>
                      <m:e>
                        <m:sSup>
                          <m:sSupPr>
                            <m:ctrlPr>
                              <a:rPr lang="en-US" altLang="zh-CN" i="1">
                                <a:latin typeface="Cambria Math" panose="02040503050406030204" pitchFamily="18" charset="0"/>
                                <a:cs typeface="Cambria Math" panose="02040503050406030204" pitchFamily="18" charset="0"/>
                                <a:sym typeface="+mn-ea"/>
                              </a:rPr>
                            </m:ctrlPr>
                          </m:sSupPr>
                          <m:e>
                            <m:r>
                              <a:rPr lang="en-US" altLang="zh-CN" i="1">
                                <a:latin typeface="Cambria Math" panose="02040503050406030204" pitchFamily="18" charset="0"/>
                                <a:cs typeface="Cambria Math" panose="02040503050406030204" pitchFamily="18" charset="0"/>
                                <a:sym typeface="+mn-ea"/>
                              </a:rPr>
                              <m:t>𝑥</m:t>
                            </m:r>
                          </m:e>
                          <m:sup>
                            <m:r>
                              <a:rPr lang="en-US" altLang="zh-CN" i="1">
                                <a:latin typeface="Cambria Math" panose="02040503050406030204" pitchFamily="18" charset="0"/>
                                <a:cs typeface="Cambria Math" panose="02040503050406030204" pitchFamily="18" charset="0"/>
                                <a:sym typeface="+mn-ea"/>
                              </a:rPr>
                              <m:t>2</m:t>
                            </m:r>
                            <m:r>
                              <a:rPr lang="en-US" altLang="zh-CN" i="1">
                                <a:latin typeface="Cambria Math" panose="02040503050406030204" pitchFamily="18" charset="0"/>
                                <a:cs typeface="Cambria Math" panose="02040503050406030204" pitchFamily="18" charset="0"/>
                                <a:sym typeface="+mn-ea"/>
                              </a:rPr>
                              <m:t>𝑛</m:t>
                            </m:r>
                          </m:sup>
                        </m:sSup>
                      </m:e>
                    </m:nary>
                    <m:r>
                      <a:rPr lang="en-US" altLang="zh-CN" i="1">
                        <a:latin typeface="Cambria Math" panose="02040503050406030204" pitchFamily="18" charset="0"/>
                        <a:cs typeface="Cambria Math" panose="02040503050406030204" pitchFamily="18" charset="0"/>
                        <a:sym typeface="+mn-ea"/>
                      </a:rPr>
                      <m:t>=</m:t>
                    </m:r>
                    <m:f>
                      <m:fPr>
                        <m:ctrlPr>
                          <a:rPr lang="en-US" altLang="zh-CN" i="1">
                            <a:latin typeface="Cambria Math" panose="02040503050406030204" pitchFamily="18" charset="0"/>
                            <a:cs typeface="Cambria Math" panose="02040503050406030204" pitchFamily="18" charset="0"/>
                            <a:sym typeface="+mn-ea"/>
                          </a:rPr>
                        </m:ctrlPr>
                      </m:fPr>
                      <m:num>
                        <m:r>
                          <a:rPr lang="en-US" altLang="zh-CN" i="1">
                            <a:latin typeface="Cambria Math" panose="02040503050406030204" pitchFamily="18" charset="0"/>
                            <a:cs typeface="Cambria Math" panose="02040503050406030204" pitchFamily="18" charset="0"/>
                            <a:sym typeface="+mn-ea"/>
                          </a:rPr>
                          <m:t>1</m:t>
                        </m:r>
                      </m:num>
                      <m:den>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sSup>
                          <m:sSupPr>
                            <m:ctrlPr>
                              <a:rPr lang="en-US" altLang="zh-CN" i="1">
                                <a:latin typeface="Cambria Math" panose="02040503050406030204" pitchFamily="18" charset="0"/>
                                <a:cs typeface="Cambria Math" panose="02040503050406030204" pitchFamily="18" charset="0"/>
                                <a:sym typeface="+mn-ea"/>
                              </a:rPr>
                            </m:ctrlPr>
                          </m:sSupPr>
                          <m:e>
                            <m:r>
                              <a:rPr lang="en-US" altLang="zh-CN" i="1">
                                <a:latin typeface="Cambria Math" panose="02040503050406030204" pitchFamily="18" charset="0"/>
                                <a:cs typeface="Cambria Math" panose="02040503050406030204" pitchFamily="18" charset="0"/>
                                <a:sym typeface="+mn-ea"/>
                              </a:rPr>
                              <m:t>𝑥</m:t>
                            </m:r>
                          </m:e>
                          <m:sup>
                            <m:r>
                              <a:rPr lang="en-US" altLang="zh-CN" i="1">
                                <a:latin typeface="Cambria Math" panose="02040503050406030204" pitchFamily="18" charset="0"/>
                                <a:cs typeface="Cambria Math" panose="02040503050406030204" pitchFamily="18" charset="0"/>
                                <a:sym typeface="+mn-ea"/>
                              </a:rPr>
                              <m:t>2</m:t>
                            </m:r>
                          </m:sup>
                        </m:sSup>
                      </m:den>
                    </m:f>
                  </m:oMath>
                </a14:m>
                <a:endParaRPr lang="zh-CN" altLang="en-US"/>
              </a:p>
              <a:p>
                <a:pPr marL="800100" lvl="1" indent="-342900">
                  <a:buAutoNum type="arabicPeriod"/>
                </a:pPr>
                <a:r>
                  <a:rPr>
                    <a:sym typeface="+mn-ea"/>
                  </a:rPr>
                  <a:t>可乐：</a:t>
                </a:r>
                <a:r>
                  <a:rPr lang="en-US" altLang="zh-CN">
                    <a:sym typeface="+mn-ea"/>
                  </a:rPr>
                  <a:t>0 </a:t>
                </a:r>
                <a:r>
                  <a:rPr>
                    <a:sym typeface="+mn-ea"/>
                  </a:rPr>
                  <a:t>个或</a:t>
                </a:r>
                <a:r>
                  <a:rPr lang="en-US" altLang="zh-CN">
                    <a:sym typeface="+mn-ea"/>
                  </a:rPr>
                  <a:t> 1 </a:t>
                </a:r>
                <a:r>
                  <a:rPr>
                    <a:sym typeface="+mn-ea"/>
                  </a:rPr>
                  <a:t>个</a:t>
                </a:r>
                <a:r>
                  <a:rPr lang="en-US" altLang="zh-CN">
                    <a:sym typeface="+mn-ea"/>
                  </a:rPr>
                  <a:t>                             </a:t>
                </a:r>
                <a14:m>
                  <m:oMath xmlns:m="http://schemas.openxmlformats.org/officeDocument/2006/math">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𝑥</m:t>
                    </m:r>
                  </m:oMath>
                </a14:m>
                <a:endParaRPr lang="zh-CN" altLang="en-US"/>
              </a:p>
              <a:p>
                <a:pPr marL="800100" lvl="1" indent="-342900">
                  <a:buAutoNum type="arabicPeriod"/>
                </a:pPr>
                <a:r>
                  <a:rPr>
                    <a:sym typeface="+mn-ea"/>
                  </a:rPr>
                  <a:t>鸡腿：</a:t>
                </a:r>
                <a:r>
                  <a:rPr lang="en-US" altLang="zh-CN">
                    <a:sym typeface="+mn-ea"/>
                  </a:rPr>
                  <a:t>0 </a:t>
                </a:r>
                <a:r>
                  <a:rPr>
                    <a:sym typeface="+mn-ea"/>
                  </a:rPr>
                  <a:t>个，</a:t>
                </a:r>
                <a:r>
                  <a:rPr lang="en-US" altLang="zh-CN">
                    <a:sym typeface="+mn-ea"/>
                  </a:rPr>
                  <a:t>1 </a:t>
                </a:r>
                <a:r>
                  <a:rPr>
                    <a:sym typeface="+mn-ea"/>
                  </a:rPr>
                  <a:t>个或</a:t>
                </a:r>
                <a:r>
                  <a:rPr lang="en-US" altLang="zh-CN">
                    <a:sym typeface="+mn-ea"/>
                  </a:rPr>
                  <a:t> 2 </a:t>
                </a:r>
                <a:r>
                  <a:rPr>
                    <a:sym typeface="+mn-ea"/>
                  </a:rPr>
                  <a:t>个</a:t>
                </a:r>
                <a:r>
                  <a:rPr lang="en-US" altLang="zh-CN">
                    <a:sym typeface="+mn-ea"/>
                  </a:rPr>
                  <a:t>                    </a:t>
                </a:r>
                <a14:m>
                  <m:oMath xmlns:m="http://schemas.openxmlformats.org/officeDocument/2006/math">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𝑥</m:t>
                    </m:r>
                    <m:r>
                      <a:rPr lang="en-US" altLang="zh-CN" i="1">
                        <a:latin typeface="Cambria Math" panose="02040503050406030204" pitchFamily="18" charset="0"/>
                        <a:cs typeface="Cambria Math" panose="02040503050406030204" pitchFamily="18" charset="0"/>
                        <a:sym typeface="+mn-ea"/>
                      </a:rPr>
                      <m:t>+</m:t>
                    </m:r>
                    <m:sSup>
                      <m:sSupPr>
                        <m:ctrlPr>
                          <a:rPr lang="en-US" altLang="zh-CN" i="1">
                            <a:latin typeface="Cambria Math" panose="02040503050406030204" pitchFamily="18" charset="0"/>
                            <a:cs typeface="Cambria Math" panose="02040503050406030204" pitchFamily="18" charset="0"/>
                            <a:sym typeface="+mn-ea"/>
                          </a:rPr>
                        </m:ctrlPr>
                      </m:sSupPr>
                      <m:e>
                        <m:r>
                          <a:rPr lang="en-US" altLang="zh-CN" i="1">
                            <a:latin typeface="Cambria Math" panose="02040503050406030204" pitchFamily="18" charset="0"/>
                            <a:cs typeface="Cambria Math" panose="02040503050406030204" pitchFamily="18" charset="0"/>
                            <a:sym typeface="+mn-ea"/>
                          </a:rPr>
                          <m:t>𝑥</m:t>
                        </m:r>
                      </m:e>
                      <m:sup>
                        <m:r>
                          <a:rPr lang="en-US" altLang="zh-CN" i="1">
                            <a:latin typeface="Cambria Math" panose="02040503050406030204" pitchFamily="18" charset="0"/>
                            <a:cs typeface="Cambria Math" panose="02040503050406030204" pitchFamily="18" charset="0"/>
                            <a:sym typeface="+mn-ea"/>
                          </a:rPr>
                          <m:t>2</m:t>
                        </m:r>
                      </m:sup>
                    </m:sSup>
                    <m:r>
                      <a:rPr lang="en-US" altLang="zh-CN" i="1">
                        <a:latin typeface="Cambria Math" panose="02040503050406030204" pitchFamily="18" charset="0"/>
                        <a:cs typeface="Cambria Math" panose="02040503050406030204" pitchFamily="18" charset="0"/>
                        <a:sym typeface="+mn-ea"/>
                      </a:rPr>
                      <m:t>=</m:t>
                    </m:r>
                    <m:f>
                      <m:fPr>
                        <m:ctrlPr>
                          <a:rPr lang="en-US" altLang="zh-CN" i="1">
                            <a:latin typeface="Cambria Math" panose="02040503050406030204" pitchFamily="18" charset="0"/>
                            <a:cs typeface="Cambria Math" panose="02040503050406030204" pitchFamily="18" charset="0"/>
                            <a:sym typeface="+mn-ea"/>
                          </a:rPr>
                        </m:ctrlPr>
                      </m:fPr>
                      <m:num>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sSup>
                          <m:sSupPr>
                            <m:ctrlPr>
                              <a:rPr lang="en-US" altLang="zh-CN" i="1">
                                <a:latin typeface="Cambria Math" panose="02040503050406030204" pitchFamily="18" charset="0"/>
                                <a:cs typeface="Cambria Math" panose="02040503050406030204" pitchFamily="18" charset="0"/>
                                <a:sym typeface="+mn-ea"/>
                              </a:rPr>
                            </m:ctrlPr>
                          </m:sSupPr>
                          <m:e>
                            <m:r>
                              <a:rPr lang="en-US" altLang="zh-CN" i="1">
                                <a:latin typeface="Cambria Math" panose="02040503050406030204" pitchFamily="18" charset="0"/>
                                <a:cs typeface="Cambria Math" panose="02040503050406030204" pitchFamily="18" charset="0"/>
                                <a:sym typeface="+mn-ea"/>
                              </a:rPr>
                              <m:t>𝑥</m:t>
                            </m:r>
                          </m:e>
                          <m:sup>
                            <m:r>
                              <a:rPr lang="en-US" altLang="zh-CN" i="1">
                                <a:latin typeface="Cambria Math" panose="02040503050406030204" pitchFamily="18" charset="0"/>
                                <a:cs typeface="Cambria Math" panose="02040503050406030204" pitchFamily="18" charset="0"/>
                                <a:sym typeface="+mn-ea"/>
                              </a:rPr>
                              <m:t>3</m:t>
                            </m:r>
                          </m:sup>
                        </m:sSup>
                      </m:num>
                      <m:den>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𝑥</m:t>
                        </m:r>
                      </m:den>
                    </m:f>
                  </m:oMath>
                </a14:m>
                <a:endParaRPr lang="zh-CN" altLang="en-US"/>
              </a:p>
              <a:p>
                <a:pPr marL="800100" lvl="1" indent="-342900">
                  <a:buAutoNum type="arabicPeriod"/>
                </a:pPr>
                <a:r>
                  <a:rPr>
                    <a:sym typeface="+mn-ea"/>
                  </a:rPr>
                  <a:t>蜜桃多：奇数个</a:t>
                </a:r>
                <a:r>
                  <a:rPr lang="en-US" altLang="zh-CN">
                    <a:sym typeface="+mn-ea"/>
                  </a:rPr>
                  <a:t>                                </a:t>
                </a:r>
                <a14:m>
                  <m:oMath xmlns:m="http://schemas.openxmlformats.org/officeDocument/2006/math">
                    <m:nary>
                      <m:naryPr>
                        <m:chr m:val="∑"/>
                        <m:limLoc m:val="undOvr"/>
                        <m:supHide m:val="on"/>
                        <m:ctrlPr>
                          <a:rPr lang="en-US" altLang="zh-CN" i="1">
                            <a:latin typeface="Cambria Math" panose="02040503050406030204" pitchFamily="18" charset="0"/>
                            <a:cs typeface="Cambria Math" panose="02040503050406030204" pitchFamily="18" charset="0"/>
                            <a:sym typeface="+mn-ea"/>
                          </a:rPr>
                        </m:ctrlPr>
                      </m:naryPr>
                      <m:sub>
                        <m:r>
                          <a:rPr lang="en-US" altLang="zh-CN" i="1">
                            <a:latin typeface="Cambria Math" panose="02040503050406030204" pitchFamily="18" charset="0"/>
                            <a:cs typeface="Cambria Math" panose="02040503050406030204" pitchFamily="18" charset="0"/>
                            <a:sym typeface="+mn-ea"/>
                          </a:rPr>
                          <m:t>𝑛</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0</m:t>
                        </m:r>
                      </m:sub>
                      <m:sup/>
                      <m:e>
                        <m:sSup>
                          <m:sSupPr>
                            <m:ctrlPr>
                              <a:rPr lang="en-US" altLang="zh-CN" i="1">
                                <a:latin typeface="Cambria Math" panose="02040503050406030204" pitchFamily="18" charset="0"/>
                                <a:cs typeface="Cambria Math" panose="02040503050406030204" pitchFamily="18" charset="0"/>
                                <a:sym typeface="+mn-ea"/>
                              </a:rPr>
                            </m:ctrlPr>
                          </m:sSupPr>
                          <m:e>
                            <m:r>
                              <a:rPr lang="en-US" altLang="zh-CN" i="1">
                                <a:latin typeface="Cambria Math" panose="02040503050406030204" pitchFamily="18" charset="0"/>
                                <a:cs typeface="Cambria Math" panose="02040503050406030204" pitchFamily="18" charset="0"/>
                                <a:sym typeface="+mn-ea"/>
                              </a:rPr>
                              <m:t>𝑥</m:t>
                            </m:r>
                          </m:e>
                          <m:sup>
                            <m:r>
                              <a:rPr lang="en-US" altLang="zh-CN" i="1">
                                <a:latin typeface="Cambria Math" panose="02040503050406030204" pitchFamily="18" charset="0"/>
                                <a:cs typeface="Cambria Math" panose="02040503050406030204" pitchFamily="18" charset="0"/>
                                <a:sym typeface="+mn-ea"/>
                              </a:rPr>
                              <m:t>2</m:t>
                            </m:r>
                            <m:r>
                              <a:rPr lang="en-US" altLang="zh-CN" i="1">
                                <a:latin typeface="Cambria Math" panose="02040503050406030204" pitchFamily="18" charset="0"/>
                                <a:cs typeface="Cambria Math" panose="02040503050406030204" pitchFamily="18" charset="0"/>
                                <a:sym typeface="+mn-ea"/>
                              </a:rPr>
                              <m:t>𝑛</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1</m:t>
                            </m:r>
                          </m:sup>
                        </m:sSup>
                      </m:e>
                    </m:nary>
                    <m:r>
                      <a:rPr lang="en-US" altLang="zh-CN">
                        <a:latin typeface="Cambria Math" panose="02040503050406030204" pitchFamily="18" charset="0"/>
                        <a:sym typeface="+mn-ea"/>
                      </a:rPr>
                      <m:t>=</m:t>
                    </m:r>
                    <m:f>
                      <m:fPr>
                        <m:ctrlPr>
                          <a:rPr lang="en-US" altLang="zh-CN" i="1">
                            <a:latin typeface="Cambria Math" panose="02040503050406030204" pitchFamily="18" charset="0"/>
                            <a:cs typeface="Cambria Math" panose="02040503050406030204" pitchFamily="18" charset="0"/>
                            <a:sym typeface="+mn-ea"/>
                          </a:rPr>
                        </m:ctrlPr>
                      </m:fPr>
                      <m:num>
                        <m:r>
                          <a:rPr lang="en-US" altLang="zh-CN" i="1">
                            <a:latin typeface="Cambria Math" panose="02040503050406030204" pitchFamily="18" charset="0"/>
                            <a:cs typeface="Cambria Math" panose="02040503050406030204" pitchFamily="18" charset="0"/>
                            <a:sym typeface="+mn-ea"/>
                          </a:rPr>
                          <m:t>𝑥</m:t>
                        </m:r>
                      </m:num>
                      <m:den>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sSup>
                          <m:sSupPr>
                            <m:ctrlPr>
                              <a:rPr lang="en-US" altLang="zh-CN" i="1">
                                <a:latin typeface="Cambria Math" panose="02040503050406030204" pitchFamily="18" charset="0"/>
                                <a:cs typeface="Cambria Math" panose="02040503050406030204" pitchFamily="18" charset="0"/>
                                <a:sym typeface="+mn-ea"/>
                              </a:rPr>
                            </m:ctrlPr>
                          </m:sSupPr>
                          <m:e>
                            <m:r>
                              <a:rPr lang="en-US" altLang="zh-CN" i="1">
                                <a:latin typeface="Cambria Math" panose="02040503050406030204" pitchFamily="18" charset="0"/>
                                <a:cs typeface="Cambria Math" panose="02040503050406030204" pitchFamily="18" charset="0"/>
                                <a:sym typeface="+mn-ea"/>
                              </a:rPr>
                              <m:t>𝑥</m:t>
                            </m:r>
                          </m:e>
                          <m:sup>
                            <m:r>
                              <a:rPr lang="en-US" altLang="zh-CN" i="1">
                                <a:latin typeface="Cambria Math" panose="02040503050406030204" pitchFamily="18" charset="0"/>
                                <a:cs typeface="Cambria Math" panose="02040503050406030204" pitchFamily="18" charset="0"/>
                                <a:sym typeface="+mn-ea"/>
                              </a:rPr>
                              <m:t>2</m:t>
                            </m:r>
                          </m:sup>
                        </m:sSup>
                      </m:den>
                    </m:f>
                  </m:oMath>
                </a14:m>
                <a:endParaRPr lang="zh-CN" altLang="en-US"/>
              </a:p>
              <a:p>
                <a:pPr marL="800100" lvl="1" indent="-342900">
                  <a:buAutoNum type="arabicPeriod"/>
                </a:pPr>
                <a:r>
                  <a:rPr>
                    <a:sym typeface="+mn-ea"/>
                  </a:rPr>
                  <a:t>鸡块：</a:t>
                </a:r>
                <a:r>
                  <a:rPr lang="en-US" altLang="zh-CN">
                    <a:sym typeface="+mn-ea"/>
                  </a:rPr>
                  <a:t>4 </a:t>
                </a:r>
                <a:r>
                  <a:rPr>
                    <a:sym typeface="+mn-ea"/>
                  </a:rPr>
                  <a:t>的倍数个</a:t>
                </a:r>
                <a:r>
                  <a:rPr lang="en-US" altLang="zh-CN">
                    <a:sym typeface="+mn-ea"/>
                  </a:rPr>
                  <a:t>                             </a:t>
                </a:r>
                <a14:m>
                  <m:oMath xmlns:m="http://schemas.openxmlformats.org/officeDocument/2006/math">
                    <m:nary>
                      <m:naryPr>
                        <m:chr m:val="∑"/>
                        <m:limLoc m:val="undOvr"/>
                        <m:supHide m:val="on"/>
                        <m:ctrlPr>
                          <a:rPr lang="en-US" altLang="zh-CN" i="1">
                            <a:latin typeface="Cambria Math" panose="02040503050406030204" pitchFamily="18" charset="0"/>
                            <a:cs typeface="Cambria Math" panose="02040503050406030204" pitchFamily="18" charset="0"/>
                            <a:sym typeface="+mn-ea"/>
                          </a:rPr>
                        </m:ctrlPr>
                      </m:naryPr>
                      <m:sub>
                        <m:r>
                          <a:rPr lang="en-US" altLang="zh-CN" i="1">
                            <a:latin typeface="Cambria Math" panose="02040503050406030204" pitchFamily="18" charset="0"/>
                            <a:cs typeface="Cambria Math" panose="02040503050406030204" pitchFamily="18" charset="0"/>
                            <a:sym typeface="+mn-ea"/>
                          </a:rPr>
                          <m:t>𝑛</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0</m:t>
                        </m:r>
                      </m:sub>
                      <m:sup/>
                      <m:e>
                        <m:sSup>
                          <m:sSupPr>
                            <m:ctrlPr>
                              <a:rPr lang="en-US" altLang="zh-CN" i="1">
                                <a:latin typeface="Cambria Math" panose="02040503050406030204" pitchFamily="18" charset="0"/>
                                <a:cs typeface="Cambria Math" panose="02040503050406030204" pitchFamily="18" charset="0"/>
                                <a:sym typeface="+mn-ea"/>
                              </a:rPr>
                            </m:ctrlPr>
                          </m:sSupPr>
                          <m:e>
                            <m:r>
                              <a:rPr lang="en-US" altLang="zh-CN" i="1">
                                <a:latin typeface="Cambria Math" panose="02040503050406030204" pitchFamily="18" charset="0"/>
                                <a:cs typeface="Cambria Math" panose="02040503050406030204" pitchFamily="18" charset="0"/>
                                <a:sym typeface="+mn-ea"/>
                              </a:rPr>
                              <m:t>𝑥</m:t>
                            </m:r>
                          </m:e>
                          <m:sup>
                            <m:r>
                              <a:rPr lang="en-US" altLang="zh-CN" i="1">
                                <a:latin typeface="Cambria Math" panose="02040503050406030204" pitchFamily="18" charset="0"/>
                                <a:cs typeface="Cambria Math" panose="02040503050406030204" pitchFamily="18" charset="0"/>
                                <a:sym typeface="+mn-ea"/>
                              </a:rPr>
                              <m:t>4</m:t>
                            </m:r>
                            <m:r>
                              <a:rPr lang="en-US" altLang="zh-CN" i="1">
                                <a:latin typeface="Cambria Math" panose="02040503050406030204" pitchFamily="18" charset="0"/>
                                <a:cs typeface="Cambria Math" panose="02040503050406030204" pitchFamily="18" charset="0"/>
                                <a:sym typeface="+mn-ea"/>
                              </a:rPr>
                              <m:t>𝑛</m:t>
                            </m:r>
                          </m:sup>
                        </m:sSup>
                      </m:e>
                    </m:nary>
                    <m:r>
                      <a:rPr lang="en-US" altLang="zh-CN" i="1">
                        <a:latin typeface="Cambria Math" panose="02040503050406030204" pitchFamily="18" charset="0"/>
                        <a:cs typeface="Cambria Math" panose="02040503050406030204" pitchFamily="18" charset="0"/>
                        <a:sym typeface="+mn-ea"/>
                      </a:rPr>
                      <m:t>=</m:t>
                    </m:r>
                    <m:f>
                      <m:fPr>
                        <m:ctrlPr>
                          <a:rPr lang="en-US" altLang="zh-CN" i="1">
                            <a:latin typeface="Cambria Math" panose="02040503050406030204" pitchFamily="18" charset="0"/>
                            <a:cs typeface="Cambria Math" panose="02040503050406030204" pitchFamily="18" charset="0"/>
                            <a:sym typeface="+mn-ea"/>
                          </a:rPr>
                        </m:ctrlPr>
                      </m:fPr>
                      <m:num>
                        <m:r>
                          <a:rPr lang="en-US" altLang="zh-CN" i="1">
                            <a:latin typeface="Cambria Math" panose="02040503050406030204" pitchFamily="18" charset="0"/>
                            <a:cs typeface="Cambria Math" panose="02040503050406030204" pitchFamily="18" charset="0"/>
                            <a:sym typeface="+mn-ea"/>
                          </a:rPr>
                          <m:t>1</m:t>
                        </m:r>
                      </m:num>
                      <m:den>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sSup>
                          <m:sSupPr>
                            <m:ctrlPr>
                              <a:rPr lang="en-US" altLang="zh-CN" i="1">
                                <a:latin typeface="Cambria Math" panose="02040503050406030204" pitchFamily="18" charset="0"/>
                                <a:cs typeface="Cambria Math" panose="02040503050406030204" pitchFamily="18" charset="0"/>
                                <a:sym typeface="+mn-ea"/>
                              </a:rPr>
                            </m:ctrlPr>
                          </m:sSupPr>
                          <m:e>
                            <m:r>
                              <a:rPr lang="en-US" altLang="zh-CN" i="1">
                                <a:latin typeface="Cambria Math" panose="02040503050406030204" pitchFamily="18" charset="0"/>
                                <a:cs typeface="Cambria Math" panose="02040503050406030204" pitchFamily="18" charset="0"/>
                                <a:sym typeface="+mn-ea"/>
                              </a:rPr>
                              <m:t>𝑥</m:t>
                            </m:r>
                          </m:e>
                          <m:sup>
                            <m:r>
                              <a:rPr lang="en-US" altLang="zh-CN" i="1">
                                <a:latin typeface="Cambria Math" panose="02040503050406030204" pitchFamily="18" charset="0"/>
                                <a:cs typeface="Cambria Math" panose="02040503050406030204" pitchFamily="18" charset="0"/>
                                <a:sym typeface="+mn-ea"/>
                              </a:rPr>
                              <m:t>4</m:t>
                            </m:r>
                          </m:sup>
                        </m:sSup>
                      </m:den>
                    </m:f>
                  </m:oMath>
                </a14:m>
                <a:endParaRPr lang="zh-CN" altLang="en-US"/>
              </a:p>
              <a:p>
                <a:pPr marL="800100" lvl="1" indent="-342900">
                  <a:buAutoNum type="arabicPeriod"/>
                </a:pPr>
                <a:r>
                  <a:rPr>
                    <a:sym typeface="+mn-ea"/>
                  </a:rPr>
                  <a:t>包子：</a:t>
                </a:r>
                <a:r>
                  <a:rPr lang="en-US" altLang="zh-CN">
                    <a:sym typeface="+mn-ea"/>
                  </a:rPr>
                  <a:t>0 </a:t>
                </a:r>
                <a:r>
                  <a:rPr>
                    <a:sym typeface="+mn-ea"/>
                  </a:rPr>
                  <a:t>个，</a:t>
                </a:r>
                <a:r>
                  <a:rPr lang="en-US" altLang="zh-CN">
                    <a:sym typeface="+mn-ea"/>
                  </a:rPr>
                  <a:t>1 </a:t>
                </a:r>
                <a:r>
                  <a:rPr>
                    <a:sym typeface="+mn-ea"/>
                  </a:rPr>
                  <a:t>个，</a:t>
                </a:r>
                <a:r>
                  <a:rPr lang="en-US" altLang="zh-CN">
                    <a:sym typeface="+mn-ea"/>
                  </a:rPr>
                  <a:t>2 </a:t>
                </a:r>
                <a:r>
                  <a:rPr>
                    <a:sym typeface="+mn-ea"/>
                  </a:rPr>
                  <a:t>个或</a:t>
                </a:r>
                <a:r>
                  <a:rPr lang="en-US" altLang="zh-CN">
                    <a:sym typeface="+mn-ea"/>
                  </a:rPr>
                  <a:t> 3 </a:t>
                </a:r>
                <a:r>
                  <a:rPr>
                    <a:sym typeface="+mn-ea"/>
                  </a:rPr>
                  <a:t>个</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𝑥</m:t>
                    </m:r>
                    <m:r>
                      <a:rPr lang="en-US" altLang="zh-CN" i="1">
                        <a:latin typeface="Cambria Math" panose="02040503050406030204" pitchFamily="18" charset="0"/>
                        <a:cs typeface="Cambria Math" panose="02040503050406030204" pitchFamily="18" charset="0"/>
                        <a:sym typeface="+mn-ea"/>
                      </a:rPr>
                      <m:t>+</m:t>
                    </m:r>
                    <m:sSup>
                      <m:sSupPr>
                        <m:ctrlPr>
                          <a:rPr lang="en-US" altLang="zh-CN" i="1">
                            <a:latin typeface="Cambria Math" panose="02040503050406030204" pitchFamily="18" charset="0"/>
                            <a:cs typeface="Cambria Math" panose="02040503050406030204" pitchFamily="18" charset="0"/>
                            <a:sym typeface="+mn-ea"/>
                          </a:rPr>
                        </m:ctrlPr>
                      </m:sSupPr>
                      <m:e>
                        <m:r>
                          <a:rPr lang="en-US" altLang="zh-CN" i="1">
                            <a:latin typeface="Cambria Math" panose="02040503050406030204" pitchFamily="18" charset="0"/>
                            <a:cs typeface="Cambria Math" panose="02040503050406030204" pitchFamily="18" charset="0"/>
                            <a:sym typeface="+mn-ea"/>
                          </a:rPr>
                          <m:t>𝑥</m:t>
                        </m:r>
                      </m:e>
                      <m:sup>
                        <m:r>
                          <a:rPr lang="en-US" altLang="zh-CN" i="1">
                            <a:latin typeface="Cambria Math" panose="02040503050406030204" pitchFamily="18" charset="0"/>
                            <a:cs typeface="Cambria Math" panose="02040503050406030204" pitchFamily="18" charset="0"/>
                            <a:sym typeface="+mn-ea"/>
                          </a:rPr>
                          <m:t>2</m:t>
                        </m:r>
                      </m:sup>
                    </m:sSup>
                    <m:r>
                      <a:rPr lang="en-US" altLang="zh-CN" i="1">
                        <a:latin typeface="Cambria Math" panose="02040503050406030204" pitchFamily="18" charset="0"/>
                        <a:cs typeface="Cambria Math" panose="02040503050406030204" pitchFamily="18" charset="0"/>
                        <a:sym typeface="+mn-ea"/>
                      </a:rPr>
                      <m:t>+</m:t>
                    </m:r>
                    <m:sSup>
                      <m:sSupPr>
                        <m:ctrlPr>
                          <a:rPr lang="en-US" altLang="zh-CN" i="1">
                            <a:latin typeface="Cambria Math" panose="02040503050406030204" pitchFamily="18" charset="0"/>
                            <a:cs typeface="Cambria Math" panose="02040503050406030204" pitchFamily="18" charset="0"/>
                            <a:sym typeface="+mn-ea"/>
                          </a:rPr>
                        </m:ctrlPr>
                      </m:sSupPr>
                      <m:e>
                        <m:r>
                          <a:rPr lang="en-US" altLang="zh-CN" i="1">
                            <a:latin typeface="Cambria Math" panose="02040503050406030204" pitchFamily="18" charset="0"/>
                            <a:cs typeface="Cambria Math" panose="02040503050406030204" pitchFamily="18" charset="0"/>
                            <a:sym typeface="+mn-ea"/>
                          </a:rPr>
                          <m:t>𝑥</m:t>
                        </m:r>
                      </m:e>
                      <m:sup>
                        <m:r>
                          <a:rPr lang="en-US" altLang="zh-CN" i="1">
                            <a:latin typeface="Cambria Math" panose="02040503050406030204" pitchFamily="18" charset="0"/>
                            <a:cs typeface="Cambria Math" panose="02040503050406030204" pitchFamily="18" charset="0"/>
                            <a:sym typeface="+mn-ea"/>
                          </a:rPr>
                          <m:t>3</m:t>
                        </m:r>
                      </m:sup>
                    </m:sSup>
                    <m:r>
                      <a:rPr lang="en-US" altLang="zh-CN" i="1">
                        <a:latin typeface="Cambria Math" panose="02040503050406030204" pitchFamily="18" charset="0"/>
                        <a:cs typeface="Cambria Math" panose="02040503050406030204" pitchFamily="18" charset="0"/>
                        <a:sym typeface="+mn-ea"/>
                      </a:rPr>
                      <m:t>=</m:t>
                    </m:r>
                    <m:f>
                      <m:fPr>
                        <m:ctrlPr>
                          <a:rPr lang="en-US" altLang="zh-CN" i="1">
                            <a:latin typeface="Cambria Math" panose="02040503050406030204" pitchFamily="18" charset="0"/>
                            <a:cs typeface="Cambria Math" panose="02040503050406030204" pitchFamily="18" charset="0"/>
                            <a:sym typeface="+mn-ea"/>
                          </a:rPr>
                        </m:ctrlPr>
                      </m:fPr>
                      <m:num>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sSup>
                          <m:sSupPr>
                            <m:ctrlPr>
                              <a:rPr lang="en-US" altLang="zh-CN" i="1">
                                <a:latin typeface="Cambria Math" panose="02040503050406030204" pitchFamily="18" charset="0"/>
                                <a:cs typeface="Cambria Math" panose="02040503050406030204" pitchFamily="18" charset="0"/>
                                <a:sym typeface="+mn-ea"/>
                              </a:rPr>
                            </m:ctrlPr>
                          </m:sSupPr>
                          <m:e>
                            <m:r>
                              <a:rPr lang="en-US" altLang="zh-CN" i="1">
                                <a:latin typeface="Cambria Math" panose="02040503050406030204" pitchFamily="18" charset="0"/>
                                <a:cs typeface="Cambria Math" panose="02040503050406030204" pitchFamily="18" charset="0"/>
                                <a:sym typeface="+mn-ea"/>
                              </a:rPr>
                              <m:t>𝑥</m:t>
                            </m:r>
                          </m:e>
                          <m:sup>
                            <m:r>
                              <a:rPr lang="en-US" altLang="zh-CN" i="1">
                                <a:latin typeface="Cambria Math" panose="02040503050406030204" pitchFamily="18" charset="0"/>
                                <a:cs typeface="Cambria Math" panose="02040503050406030204" pitchFamily="18" charset="0"/>
                                <a:sym typeface="+mn-ea"/>
                              </a:rPr>
                              <m:t>4</m:t>
                            </m:r>
                          </m:sup>
                        </m:sSup>
                      </m:num>
                      <m:den>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𝑥</m:t>
                        </m:r>
                      </m:den>
                    </m:f>
                  </m:oMath>
                </a14:m>
                <a:endParaRPr lang="en-US" altLang="zh-CN" i="1">
                  <a:latin typeface="Cambria Math" panose="02040503050406030204" pitchFamily="18" charset="0"/>
                  <a:cs typeface="Cambria Math" panose="02040503050406030204" pitchFamily="18" charset="0"/>
                  <a:sym typeface="+mn-ea"/>
                </a:endParaRPr>
              </a:p>
              <a:p>
                <a:pPr marL="800100" lvl="1" indent="-342900">
                  <a:buAutoNum type="arabicPeriod"/>
                </a:pPr>
                <a:r>
                  <a:rPr>
                    <a:sym typeface="+mn-ea"/>
                  </a:rPr>
                  <a:t>土豆片炒肉：不超过一个。</a:t>
                </a:r>
                <a:r>
                  <a:rPr lang="en-US" altLang="zh-CN">
                    <a:sym typeface="+mn-ea"/>
                  </a:rPr>
                  <a:t>                </a:t>
                </a:r>
                <a14:m>
                  <m:oMath xmlns:m="http://schemas.openxmlformats.org/officeDocument/2006/math">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𝑥</m:t>
                    </m:r>
                  </m:oMath>
                </a14:m>
                <a:r>
                  <a:rPr lang="en-US" altLang="zh-CN">
                    <a:sym typeface="+mn-ea"/>
                  </a:rPr>
                  <a:t>    </a:t>
                </a:r>
                <a:endParaRPr lang="zh-CN" altLang="en-US"/>
              </a:p>
              <a:p>
                <a:pPr marL="800100" lvl="1" indent="-342900">
                  <a:buAutoNum type="arabicPeriod"/>
                </a:pPr>
                <a:r>
                  <a:rPr>
                    <a:sym typeface="+mn-ea"/>
                  </a:rPr>
                  <a:t>面包：</a:t>
                </a:r>
                <a:r>
                  <a:rPr lang="en-US" altLang="zh-CN">
                    <a:sym typeface="+mn-ea"/>
                  </a:rPr>
                  <a:t>3 </a:t>
                </a:r>
                <a:r>
                  <a:rPr>
                    <a:sym typeface="+mn-ea"/>
                  </a:rPr>
                  <a:t>的倍数个</a:t>
                </a:r>
                <a:r>
                  <a:rPr lang="en-US" altLang="zh-CN">
                    <a:sym typeface="+mn-ea"/>
                  </a:rPr>
                  <a:t>                            </a:t>
                </a:r>
                <a14:m>
                  <m:oMath xmlns:m="http://schemas.openxmlformats.org/officeDocument/2006/math">
                    <m:nary>
                      <m:naryPr>
                        <m:chr m:val="∑"/>
                        <m:limLoc m:val="undOvr"/>
                        <m:supHide m:val="on"/>
                        <m:ctrlPr>
                          <a:rPr lang="en-US" altLang="zh-CN" i="1">
                            <a:latin typeface="Cambria Math" panose="02040503050406030204" pitchFamily="18" charset="0"/>
                            <a:cs typeface="Cambria Math" panose="02040503050406030204" pitchFamily="18" charset="0"/>
                            <a:sym typeface="+mn-ea"/>
                          </a:rPr>
                        </m:ctrlPr>
                      </m:naryPr>
                      <m:sub>
                        <m:r>
                          <a:rPr lang="en-US" altLang="zh-CN" i="1">
                            <a:latin typeface="Cambria Math" panose="02040503050406030204" pitchFamily="18" charset="0"/>
                            <a:cs typeface="Cambria Math" panose="02040503050406030204" pitchFamily="18" charset="0"/>
                            <a:sym typeface="+mn-ea"/>
                          </a:rPr>
                          <m:t>𝑛</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0</m:t>
                        </m:r>
                      </m:sub>
                      <m:sup/>
                      <m:e>
                        <m:sSup>
                          <m:sSupPr>
                            <m:ctrlPr>
                              <a:rPr lang="en-US" altLang="zh-CN" i="1">
                                <a:latin typeface="Cambria Math" panose="02040503050406030204" pitchFamily="18" charset="0"/>
                                <a:cs typeface="Cambria Math" panose="02040503050406030204" pitchFamily="18" charset="0"/>
                                <a:sym typeface="+mn-ea"/>
                              </a:rPr>
                            </m:ctrlPr>
                          </m:sSupPr>
                          <m:e>
                            <m:r>
                              <a:rPr lang="en-US" altLang="zh-CN" i="1">
                                <a:latin typeface="Cambria Math" panose="02040503050406030204" pitchFamily="18" charset="0"/>
                                <a:cs typeface="Cambria Math" panose="02040503050406030204" pitchFamily="18" charset="0"/>
                                <a:sym typeface="+mn-ea"/>
                              </a:rPr>
                              <m:t>𝑥</m:t>
                            </m:r>
                          </m:e>
                          <m:sup>
                            <m:r>
                              <a:rPr lang="en-US" altLang="zh-CN" i="1">
                                <a:latin typeface="Cambria Math" panose="02040503050406030204" pitchFamily="18" charset="0"/>
                                <a:cs typeface="Cambria Math" panose="02040503050406030204" pitchFamily="18" charset="0"/>
                                <a:sym typeface="+mn-ea"/>
                              </a:rPr>
                              <m:t>3</m:t>
                            </m:r>
                            <m:r>
                              <a:rPr lang="en-US" altLang="zh-CN" i="1">
                                <a:latin typeface="Cambria Math" panose="02040503050406030204" pitchFamily="18" charset="0"/>
                                <a:cs typeface="Cambria Math" panose="02040503050406030204" pitchFamily="18" charset="0"/>
                                <a:sym typeface="+mn-ea"/>
                              </a:rPr>
                              <m:t>𝑛</m:t>
                            </m:r>
                          </m:sup>
                        </m:sSup>
                      </m:e>
                    </m:nary>
                    <m:r>
                      <a:rPr lang="en-US" altLang="zh-CN" i="1">
                        <a:latin typeface="Cambria Math" panose="02040503050406030204" pitchFamily="18" charset="0"/>
                        <a:cs typeface="Cambria Math" panose="02040503050406030204" pitchFamily="18" charset="0"/>
                        <a:sym typeface="+mn-ea"/>
                      </a:rPr>
                      <m:t>=</m:t>
                    </m:r>
                    <m:f>
                      <m:fPr>
                        <m:ctrlPr>
                          <a:rPr lang="en-US" altLang="zh-CN" i="1">
                            <a:latin typeface="Cambria Math" panose="02040503050406030204" pitchFamily="18" charset="0"/>
                            <a:cs typeface="Cambria Math" panose="02040503050406030204" pitchFamily="18" charset="0"/>
                            <a:sym typeface="+mn-ea"/>
                          </a:rPr>
                        </m:ctrlPr>
                      </m:fPr>
                      <m:num>
                        <m:r>
                          <a:rPr lang="en-US" altLang="zh-CN" i="1">
                            <a:latin typeface="Cambria Math" panose="02040503050406030204" pitchFamily="18" charset="0"/>
                            <a:cs typeface="Cambria Math" panose="02040503050406030204" pitchFamily="18" charset="0"/>
                            <a:sym typeface="+mn-ea"/>
                          </a:rPr>
                          <m:t>1</m:t>
                        </m:r>
                      </m:num>
                      <m:den>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sSup>
                          <m:sSupPr>
                            <m:ctrlPr>
                              <a:rPr lang="en-US" altLang="zh-CN" i="1">
                                <a:latin typeface="Cambria Math" panose="02040503050406030204" pitchFamily="18" charset="0"/>
                                <a:cs typeface="Cambria Math" panose="02040503050406030204" pitchFamily="18" charset="0"/>
                                <a:sym typeface="+mn-ea"/>
                              </a:rPr>
                            </m:ctrlPr>
                          </m:sSupPr>
                          <m:e>
                            <m:r>
                              <a:rPr lang="en-US" altLang="zh-CN" i="1">
                                <a:latin typeface="Cambria Math" panose="02040503050406030204" pitchFamily="18" charset="0"/>
                                <a:cs typeface="Cambria Math" panose="02040503050406030204" pitchFamily="18" charset="0"/>
                                <a:sym typeface="+mn-ea"/>
                              </a:rPr>
                              <m:t>𝑥</m:t>
                            </m:r>
                          </m:e>
                          <m:sup>
                            <m:r>
                              <a:rPr lang="en-US" altLang="zh-CN" i="1">
                                <a:latin typeface="Cambria Math" panose="02040503050406030204" pitchFamily="18" charset="0"/>
                                <a:cs typeface="Cambria Math" panose="02040503050406030204" pitchFamily="18" charset="0"/>
                                <a:sym typeface="+mn-ea"/>
                              </a:rPr>
                              <m:t>3</m:t>
                            </m:r>
                          </m:sup>
                        </m:sSup>
                      </m:den>
                    </m:f>
                  </m:oMath>
                </a14:m>
                <a:r>
                  <a:rPr lang="en-US" altLang="zh-CN">
                    <a:sym typeface="+mn-ea"/>
                  </a:rPr>
                  <a:t>  </a:t>
                </a:r>
                <a:endParaRPr lang="zh-CN" altLang="en-US"/>
              </a:p>
              <a:p>
                <a:endParaRPr lang="zh-CN" altLang="en-US"/>
              </a:p>
              <a:p>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5591"/>
                </a:stretch>
              </a:blipFill>
            </p:spPr>
            <p:txBody>
              <a:bodyPr/>
              <a:lstStyle/>
              <a:p>
                <a:r>
                  <a:rPr lang="zh-CN" altLang="en-US">
                    <a:noFill/>
                  </a:rPr>
                  <a:t> </a:t>
                </a:r>
              </a:p>
            </p:txBody>
          </p:sp>
        </mc:Fallback>
      </mc:AlternateContent>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zh-CN" altLang="en-US"/>
                  <a:t>那么全部乘起来，得到答案的生成函数：</a:t>
                </a:r>
                <a:endParaRPr lang="zh-CN" altLang="en-US"/>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sym typeface="+mn-ea"/>
                        </a:rPr>
                        <m:t>𝐺</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𝑥</m:t>
                      </m:r>
                      <m:r>
                        <a:rPr lang="en-US" altLang="zh-CN" i="1">
                          <a:latin typeface="Cambria Math" panose="02040503050406030204" pitchFamily="18" charset="0"/>
                          <a:cs typeface="Cambria Math" panose="02040503050406030204" pitchFamily="18" charset="0"/>
                          <a:sym typeface="+mn-ea"/>
                        </a:rPr>
                        <m:t>)=</m:t>
                      </m:r>
                      <m:f>
                        <m:fPr>
                          <m:ctrlPr>
                            <a:rPr lang="en-US" i="1">
                              <a:latin typeface="Cambria Math" panose="02040503050406030204" pitchFamily="18" charset="0"/>
                              <a:cs typeface="Cambria Math" panose="02040503050406030204" pitchFamily="18" charset="0"/>
                            </a:rPr>
                          </m:ctrlPr>
                        </m:fPr>
                        <m:num>
                          <m:r>
                            <a:rPr lang="en-US"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𝑥</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sSup>
                            <m:sSupPr>
                              <m:ctrlPr>
                                <a:rPr lang="en-US" altLang="zh-CN" i="1">
                                  <a:latin typeface="Cambria Math" panose="02040503050406030204" pitchFamily="18" charset="0"/>
                                  <a:cs typeface="Cambria Math" panose="02040503050406030204" pitchFamily="18" charset="0"/>
                                  <a:sym typeface="+mn-ea"/>
                                </a:rPr>
                              </m:ctrlPr>
                            </m:sSupPr>
                            <m:e>
                              <m:r>
                                <a:rPr lang="en-US" altLang="zh-CN" i="1">
                                  <a:latin typeface="Cambria Math" panose="02040503050406030204" pitchFamily="18" charset="0"/>
                                  <a:cs typeface="Cambria Math" panose="02040503050406030204" pitchFamily="18" charset="0"/>
                                  <a:sym typeface="+mn-ea"/>
                                </a:rPr>
                                <m:t>𝑥</m:t>
                              </m:r>
                            </m:e>
                            <m:sup>
                              <m:r>
                                <a:rPr lang="en-US" altLang="zh-CN" i="1">
                                  <a:latin typeface="Cambria Math" panose="02040503050406030204" pitchFamily="18" charset="0"/>
                                  <a:cs typeface="Cambria Math" panose="02040503050406030204" pitchFamily="18" charset="0"/>
                                  <a:sym typeface="+mn-ea"/>
                                </a:rPr>
                                <m:t>3</m:t>
                              </m:r>
                            </m:sup>
                          </m:sSup>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𝑥</m:t>
                          </m:r>
                          <m:r>
                            <a:rPr lang="en-US"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sSup>
                            <m:sSupPr>
                              <m:ctrlPr>
                                <a:rPr lang="en-US" altLang="zh-CN" i="1">
                                  <a:latin typeface="Cambria Math" panose="02040503050406030204" pitchFamily="18" charset="0"/>
                                  <a:cs typeface="Cambria Math" panose="02040503050406030204" pitchFamily="18" charset="0"/>
                                  <a:sym typeface="+mn-ea"/>
                                </a:rPr>
                              </m:ctrlPr>
                            </m:sSupPr>
                            <m:e>
                              <m:r>
                                <a:rPr lang="en-US" altLang="zh-CN" i="1">
                                  <a:latin typeface="Cambria Math" panose="02040503050406030204" pitchFamily="18" charset="0"/>
                                  <a:cs typeface="Cambria Math" panose="02040503050406030204" pitchFamily="18" charset="0"/>
                                  <a:sym typeface="+mn-ea"/>
                                </a:rPr>
                                <m:t>𝑥</m:t>
                              </m:r>
                            </m:e>
                            <m:sup>
                              <m:r>
                                <a:rPr lang="en-US" altLang="zh-CN" i="1">
                                  <a:latin typeface="Cambria Math" panose="02040503050406030204" pitchFamily="18" charset="0"/>
                                  <a:cs typeface="Cambria Math" panose="02040503050406030204" pitchFamily="18" charset="0"/>
                                  <a:sym typeface="+mn-ea"/>
                                </a:rPr>
                                <m:t>4</m:t>
                              </m:r>
                            </m:sup>
                          </m:sSup>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1</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𝑥</m:t>
                          </m:r>
                          <m:r>
                            <a:rPr lang="en-US" i="1">
                              <a:latin typeface="Cambria Math" panose="02040503050406030204" pitchFamily="18" charset="0"/>
                              <a:cs typeface="Cambria Math" panose="02040503050406030204" pitchFamily="18" charset="0"/>
                            </a:rPr>
                            <m:t>)</m:t>
                          </m:r>
                        </m:num>
                        <m:den>
                          <m:r>
                            <a:rPr lang="en-US"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sSup>
                            <m:sSupPr>
                              <m:ctrlPr>
                                <a:rPr lang="en-US" altLang="zh-CN" i="1">
                                  <a:latin typeface="Cambria Math" panose="02040503050406030204" pitchFamily="18" charset="0"/>
                                  <a:cs typeface="Cambria Math" panose="02040503050406030204" pitchFamily="18" charset="0"/>
                                  <a:sym typeface="+mn-ea"/>
                                </a:rPr>
                              </m:ctrlPr>
                            </m:sSupPr>
                            <m:e>
                              <m:r>
                                <a:rPr lang="en-US" altLang="zh-CN" i="1">
                                  <a:latin typeface="Cambria Math" panose="02040503050406030204" pitchFamily="18" charset="0"/>
                                  <a:cs typeface="Cambria Math" panose="02040503050406030204" pitchFamily="18" charset="0"/>
                                  <a:sym typeface="+mn-ea"/>
                                </a:rPr>
                                <m:t>𝑥</m:t>
                              </m:r>
                            </m:e>
                            <m:sup>
                              <m:r>
                                <a:rPr lang="en-US" altLang="zh-CN" i="1">
                                  <a:latin typeface="Cambria Math" panose="02040503050406030204" pitchFamily="18" charset="0"/>
                                  <a:cs typeface="Cambria Math" panose="02040503050406030204" pitchFamily="18" charset="0"/>
                                  <a:sym typeface="+mn-ea"/>
                                </a:rPr>
                                <m:t>2</m:t>
                              </m:r>
                            </m:sup>
                          </m:sSup>
                          <m:r>
                            <a:rPr lang="en-US"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𝑥</m:t>
                          </m:r>
                          <m:r>
                            <a:rPr lang="en-US"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sSup>
                            <m:sSupPr>
                              <m:ctrlPr>
                                <a:rPr lang="en-US" altLang="zh-CN" i="1">
                                  <a:latin typeface="Cambria Math" panose="02040503050406030204" pitchFamily="18" charset="0"/>
                                  <a:cs typeface="Cambria Math" panose="02040503050406030204" pitchFamily="18" charset="0"/>
                                  <a:sym typeface="+mn-ea"/>
                                </a:rPr>
                              </m:ctrlPr>
                            </m:sSupPr>
                            <m:e>
                              <m:r>
                                <a:rPr lang="en-US" altLang="zh-CN" i="1">
                                  <a:latin typeface="Cambria Math" panose="02040503050406030204" pitchFamily="18" charset="0"/>
                                  <a:cs typeface="Cambria Math" panose="02040503050406030204" pitchFamily="18" charset="0"/>
                                  <a:sym typeface="+mn-ea"/>
                                </a:rPr>
                                <m:t>𝑥</m:t>
                              </m:r>
                            </m:e>
                            <m:sup>
                              <m:r>
                                <a:rPr lang="en-US" altLang="zh-CN" i="1">
                                  <a:latin typeface="Cambria Math" panose="02040503050406030204" pitchFamily="18" charset="0"/>
                                  <a:cs typeface="Cambria Math" panose="02040503050406030204" pitchFamily="18" charset="0"/>
                                  <a:sym typeface="+mn-ea"/>
                                </a:rPr>
                                <m:t>2</m:t>
                              </m:r>
                            </m:sup>
                          </m:sSup>
                          <m:r>
                            <a:rPr lang="en-US"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sSup>
                            <m:sSupPr>
                              <m:ctrlPr>
                                <a:rPr lang="en-US" altLang="zh-CN" i="1">
                                  <a:latin typeface="Cambria Math" panose="02040503050406030204" pitchFamily="18" charset="0"/>
                                  <a:cs typeface="Cambria Math" panose="02040503050406030204" pitchFamily="18" charset="0"/>
                                  <a:sym typeface="+mn-ea"/>
                                </a:rPr>
                              </m:ctrlPr>
                            </m:sSupPr>
                            <m:e>
                              <m:r>
                                <a:rPr lang="en-US" altLang="zh-CN" i="1">
                                  <a:latin typeface="Cambria Math" panose="02040503050406030204" pitchFamily="18" charset="0"/>
                                  <a:cs typeface="Cambria Math" panose="02040503050406030204" pitchFamily="18" charset="0"/>
                                  <a:sym typeface="+mn-ea"/>
                                </a:rPr>
                                <m:t>𝑥</m:t>
                              </m:r>
                            </m:e>
                            <m:sup>
                              <m:r>
                                <a:rPr lang="en-US" altLang="zh-CN" i="1">
                                  <a:latin typeface="Cambria Math" panose="02040503050406030204" pitchFamily="18" charset="0"/>
                                  <a:cs typeface="Cambria Math" panose="02040503050406030204" pitchFamily="18" charset="0"/>
                                  <a:sym typeface="+mn-ea"/>
                                </a:rPr>
                                <m:t>4</m:t>
                              </m:r>
                            </m:sup>
                          </m:sSup>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1</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𝑥</m:t>
                          </m:r>
                          <m:r>
                            <a:rPr lang="en-US"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sSup>
                            <m:sSupPr>
                              <m:ctrlPr>
                                <a:rPr lang="en-US" altLang="zh-CN" i="1">
                                  <a:latin typeface="Cambria Math" panose="02040503050406030204" pitchFamily="18" charset="0"/>
                                  <a:cs typeface="Cambria Math" panose="02040503050406030204" pitchFamily="18" charset="0"/>
                                  <a:sym typeface="+mn-ea"/>
                                </a:rPr>
                              </m:ctrlPr>
                            </m:sSupPr>
                            <m:e>
                              <m:r>
                                <a:rPr lang="en-US" altLang="zh-CN" i="1">
                                  <a:latin typeface="Cambria Math" panose="02040503050406030204" pitchFamily="18" charset="0"/>
                                  <a:cs typeface="Cambria Math" panose="02040503050406030204" pitchFamily="18" charset="0"/>
                                  <a:sym typeface="+mn-ea"/>
                                </a:rPr>
                                <m:t>𝑥</m:t>
                              </m:r>
                            </m:e>
                            <m:sup>
                              <m:r>
                                <a:rPr lang="en-US" altLang="zh-CN" i="1">
                                  <a:latin typeface="Cambria Math" panose="02040503050406030204" pitchFamily="18" charset="0"/>
                                  <a:cs typeface="Cambria Math" panose="02040503050406030204" pitchFamily="18" charset="0"/>
                                  <a:sym typeface="+mn-ea"/>
                                </a:rPr>
                                <m:t>3</m:t>
                              </m:r>
                            </m:sup>
                          </m:sSup>
                          <m:r>
                            <a:rPr lang="en-US" i="1">
                              <a:latin typeface="Cambria Math" panose="02040503050406030204" pitchFamily="18" charset="0"/>
                              <a:cs typeface="Cambria Math" panose="02040503050406030204" pitchFamily="18" charset="0"/>
                            </a:rPr>
                            <m:t>)</m:t>
                          </m:r>
                        </m:den>
                      </m:f>
                      <m:r>
                        <a:rPr lang="en-US" i="1">
                          <a:latin typeface="Cambria Math" panose="02040503050406030204" pitchFamily="18" charset="0"/>
                          <a:cs typeface="Cambria Math" panose="02040503050406030204" pitchFamily="18" charset="0"/>
                        </a:rPr>
                        <m:t>=</m:t>
                      </m:r>
                      <m:f>
                        <m:fPr>
                          <m:ctrlPr>
                            <a:rPr lang="en-US" i="1">
                              <a:latin typeface="Cambria Math" panose="02040503050406030204" pitchFamily="18" charset="0"/>
                              <a:cs typeface="Cambria Math" panose="02040503050406030204" pitchFamily="18" charset="0"/>
                            </a:rPr>
                          </m:ctrlPr>
                        </m:fPr>
                        <m:num>
                          <m:r>
                            <a:rPr lang="en-US" i="1">
                              <a:latin typeface="Cambria Math" panose="02040503050406030204" pitchFamily="18" charset="0"/>
                              <a:cs typeface="Cambria Math" panose="02040503050406030204" pitchFamily="18" charset="0"/>
                            </a:rPr>
                            <m:t>𝑥</m:t>
                          </m:r>
                        </m:num>
                        <m:den>
                          <m:r>
                            <a:rPr lang="en-US" i="1">
                              <a:latin typeface="Cambria Math" panose="02040503050406030204" pitchFamily="18" charset="0"/>
                              <a:cs typeface="Cambria Math" panose="02040503050406030204" pitchFamily="18" charset="0"/>
                            </a:rPr>
                            <m:t>(</m:t>
                          </m:r>
                          <m:sSup>
                            <m:sSupPr>
                              <m:ctrlPr>
                                <a:rPr lang="en-US" i="1">
                                  <a:latin typeface="Cambria Math" panose="02040503050406030204" pitchFamily="18" charset="0"/>
                                  <a:cs typeface="Cambria Math" panose="02040503050406030204" pitchFamily="18" charset="0"/>
                                </a:rPr>
                              </m:ctrlPr>
                            </m:sSupPr>
                            <m:e>
                              <m:r>
                                <a:rPr lang="en-US" i="1">
                                  <a:latin typeface="Cambria Math" panose="02040503050406030204" pitchFamily="18" charset="0"/>
                                  <a:cs typeface="Cambria Math" panose="02040503050406030204" pitchFamily="18" charset="0"/>
                                </a:rPr>
                                <m:t>1</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𝑥</m:t>
                              </m:r>
                              <m:r>
                                <a:rPr lang="en-US" i="1">
                                  <a:latin typeface="Cambria Math" panose="02040503050406030204" pitchFamily="18" charset="0"/>
                                  <a:cs typeface="Cambria Math" panose="02040503050406030204" pitchFamily="18" charset="0"/>
                                </a:rPr>
                                <m:t>)</m:t>
                              </m:r>
                            </m:e>
                            <m:sup>
                              <m:r>
                                <a:rPr lang="en-US" i="1">
                                  <a:latin typeface="Cambria Math" panose="02040503050406030204" pitchFamily="18" charset="0"/>
                                  <a:cs typeface="Cambria Math" panose="02040503050406030204" pitchFamily="18" charset="0"/>
                                </a:rPr>
                                <m:t>4</m:t>
                              </m:r>
                            </m:sup>
                          </m:sSup>
                        </m:den>
                      </m:f>
                    </m:oMath>
                  </m:oMathPara>
                </a14:m>
                <a:endParaRPr lang="zh-CN" altLang="en-US"/>
              </a:p>
              <a:p>
                <a:r>
                  <a:rPr lang="zh-CN" altLang="en-US"/>
                  <a:t>然后将它转化为展开形式：</a:t>
                </a:r>
                <a:endParaRPr lang="en-US" altLang="zh-CN"/>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sym typeface="+mn-ea"/>
                        </a:rPr>
                        <m:t>𝐺</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𝑥</m:t>
                      </m:r>
                      <m:r>
                        <a:rPr lang="en-US" altLang="zh-CN" i="1">
                          <a:latin typeface="Cambria Math" panose="02040503050406030204" pitchFamily="18" charset="0"/>
                          <a:cs typeface="Cambria Math" panose="02040503050406030204" pitchFamily="18" charset="0"/>
                          <a:sym typeface="+mn-ea"/>
                        </a:rPr>
                        <m:t>)=</m:t>
                      </m:r>
                      <m:nary>
                        <m:naryPr>
                          <m:chr m:val="∑"/>
                          <m:limLoc m:val="undOvr"/>
                          <m:supHide m:val="on"/>
                          <m:ctrlPr>
                            <a:rPr lang="en-US" altLang="zh-CN" i="1">
                              <a:latin typeface="Cambria Math" panose="02040503050406030204" pitchFamily="18" charset="0"/>
                              <a:cs typeface="Cambria Math" panose="02040503050406030204" pitchFamily="18" charset="0"/>
                              <a:sym typeface="+mn-ea"/>
                            </a:rPr>
                          </m:ctrlPr>
                        </m:naryPr>
                        <m:sub>
                          <m:r>
                            <a:rPr lang="en-US" altLang="zh-CN" i="1">
                              <a:latin typeface="Cambria Math" panose="02040503050406030204" pitchFamily="18" charset="0"/>
                              <a:cs typeface="Cambria Math" panose="02040503050406030204" pitchFamily="18" charset="0"/>
                              <a:sym typeface="+mn-ea"/>
                            </a:rPr>
                            <m:t>𝑛</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1</m:t>
                          </m:r>
                        </m:sub>
                        <m:sup/>
                        <m:e>
                          <m:d>
                            <m:dPr>
                              <m:ctrlPr>
                                <a:rPr lang="en-US" altLang="zh-CN" i="1">
                                  <a:latin typeface="Cambria Math" panose="02040503050406030204" pitchFamily="18" charset="0"/>
                                  <a:cs typeface="Cambria Math" panose="02040503050406030204" pitchFamily="18" charset="0"/>
                                  <a:sym typeface="+mn-ea"/>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sym typeface="+mn-ea"/>
                                    </a:rPr>
                                  </m:ctrlPr>
                                </m:mPr>
                                <m:mr>
                                  <m:e>
                                    <m:r>
                                      <a:rPr lang="en-US" altLang="zh-CN" i="1">
                                        <a:latin typeface="Cambria Math" panose="02040503050406030204" pitchFamily="18" charset="0"/>
                                        <a:cs typeface="Cambria Math" panose="02040503050406030204" pitchFamily="18" charset="0"/>
                                        <a:sym typeface="+mn-ea"/>
                                      </a:rPr>
                                      <m:t>𝑛</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2</m:t>
                                    </m:r>
                                  </m:e>
                                </m:mr>
                                <m:mr>
                                  <m:e>
                                    <m:r>
                                      <a:rPr lang="en-US" altLang="zh-CN" i="1">
                                        <a:latin typeface="Cambria Math" panose="02040503050406030204" pitchFamily="18" charset="0"/>
                                        <a:cs typeface="Cambria Math" panose="02040503050406030204" pitchFamily="18" charset="0"/>
                                        <a:sym typeface="+mn-ea"/>
                                      </a:rPr>
                                      <m:t>𝑛</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1</m:t>
                                    </m:r>
                                  </m:e>
                                </m:mr>
                              </m:m>
                            </m:e>
                          </m:d>
                          <m:sSup>
                            <m:sSupPr>
                              <m:ctrlPr>
                                <a:rPr lang="zh-CN" altLang="en-US" i="1">
                                  <a:solidFill>
                                    <a:srgbClr val="000000"/>
                                  </a:solidFill>
                                  <a:latin typeface="Cambria Math" panose="02040503050406030204" pitchFamily="18" charset="0"/>
                                  <a:cs typeface="Cambria Math" panose="02040503050406030204" pitchFamily="18" charset="0"/>
                                </a:rPr>
                              </m:ctrlPr>
                            </m:sSupPr>
                            <m:e>
                              <m:r>
                                <a:rPr lang="en-US" altLang="zh-CN" i="1">
                                  <a:solidFill>
                                    <a:srgbClr val="000000"/>
                                  </a:solidFill>
                                  <a:latin typeface="Cambria Math" panose="02040503050406030204" pitchFamily="18" charset="0"/>
                                  <a:cs typeface="Cambria Math" panose="02040503050406030204" pitchFamily="18" charset="0"/>
                                </a:rPr>
                                <m:t>𝑥</m:t>
                              </m:r>
                            </m:e>
                            <m:sup>
                              <m:r>
                                <a:rPr lang="en-US" altLang="zh-CN" i="1">
                                  <a:solidFill>
                                    <a:srgbClr val="000000"/>
                                  </a:solidFill>
                                  <a:latin typeface="Cambria Math" panose="02040503050406030204" pitchFamily="18" charset="0"/>
                                  <a:cs typeface="Cambria Math" panose="02040503050406030204" pitchFamily="18" charset="0"/>
                                </a:rPr>
                                <m:t>𝑛</m:t>
                              </m:r>
                            </m:sup>
                          </m:sSup>
                        </m:e>
                      </m:nary>
                    </m:oMath>
                  </m:oMathPara>
                </a14:m>
                <a:endParaRPr lang="en-US" altLang="zh-CN" i="1">
                  <a:latin typeface="Cambria Math" panose="02040503050406030204" pitchFamily="18" charset="0"/>
                  <a:cs typeface="Cambria Math" panose="02040503050406030204" pitchFamily="18" charset="0"/>
                  <a:sym typeface="+mn-ea"/>
                </a:endParaRPr>
              </a:p>
              <a:p>
                <a:r>
                  <a:rPr lang="zh-CN" altLang="en-US"/>
                  <a:t>因此答案就是</a:t>
                </a:r>
                <a:r>
                  <a:rPr lang="en-US" altLang="zh-CN"/>
                  <a:t> </a:t>
                </a:r>
                <a:endParaRPr lang="en-US" altLang="zh-CN"/>
              </a:p>
              <a:p>
                <a:pPr marL="0" indent="0">
                  <a:buNone/>
                </a:pPr>
                <a14:m>
                  <m:oMathPara xmlns:m="http://schemas.openxmlformats.org/officeDocument/2006/math">
                    <m:oMathParaPr>
                      <m:jc m:val="centerGroup"/>
                    </m:oMathParaPr>
                    <m:oMath xmlns:m="http://schemas.openxmlformats.org/officeDocument/2006/math">
                      <m:d>
                        <m:dPr>
                          <m:ctrlPr>
                            <a:rPr lang="en-US" altLang="zh-CN" i="1">
                              <a:latin typeface="Cambria Math" panose="02040503050406030204" pitchFamily="18" charset="0"/>
                              <a:cs typeface="Cambria Math" panose="02040503050406030204" pitchFamily="18" charset="0"/>
                              <a:sym typeface="+mn-ea"/>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sym typeface="+mn-ea"/>
                                </a:rPr>
                              </m:ctrlPr>
                            </m:mPr>
                            <m:mr>
                              <m:e>
                                <m:r>
                                  <a:rPr lang="en-US" altLang="zh-CN" i="1">
                                    <a:latin typeface="Cambria Math" panose="02040503050406030204" pitchFamily="18" charset="0"/>
                                    <a:cs typeface="Cambria Math" panose="02040503050406030204" pitchFamily="18" charset="0"/>
                                    <a:sym typeface="+mn-ea"/>
                                  </a:rPr>
                                  <m:t>𝑛</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2</m:t>
                                </m:r>
                              </m:e>
                            </m:mr>
                            <m:mr>
                              <m:e>
                                <m:r>
                                  <a:rPr lang="en-US" altLang="zh-CN" i="1">
                                    <a:latin typeface="Cambria Math" panose="02040503050406030204" pitchFamily="18" charset="0"/>
                                    <a:cs typeface="Cambria Math" panose="02040503050406030204" pitchFamily="18" charset="0"/>
                                    <a:sym typeface="+mn-ea"/>
                                  </a:rPr>
                                  <m:t>𝑛</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1</m:t>
                                </m:r>
                              </m:e>
                            </m:mr>
                          </m:m>
                        </m:e>
                      </m:d>
                      <m:r>
                        <a:rPr lang="en-US" altLang="zh-CN" i="1">
                          <a:latin typeface="Cambria Math" panose="02040503050406030204" pitchFamily="18" charset="0"/>
                          <a:cs typeface="Cambria Math" panose="02040503050406030204" pitchFamily="18" charset="0"/>
                          <a:sym typeface="+mn-ea"/>
                        </a:rPr>
                        <m:t>=</m:t>
                      </m:r>
                      <m:d>
                        <m:dPr>
                          <m:ctrlPr>
                            <a:rPr lang="en-US" altLang="zh-CN" i="1">
                              <a:latin typeface="Cambria Math" panose="02040503050406030204" pitchFamily="18" charset="0"/>
                              <a:cs typeface="Cambria Math" panose="02040503050406030204" pitchFamily="18" charset="0"/>
                              <a:sym typeface="+mn-ea"/>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sym typeface="+mn-ea"/>
                                </a:rPr>
                              </m:ctrlPr>
                            </m:mPr>
                            <m:mr>
                              <m:e>
                                <m:r>
                                  <a:rPr lang="en-US" altLang="zh-CN" i="1">
                                    <a:latin typeface="Cambria Math" panose="02040503050406030204" pitchFamily="18" charset="0"/>
                                    <a:cs typeface="Cambria Math" panose="02040503050406030204" pitchFamily="18" charset="0"/>
                                    <a:sym typeface="+mn-ea"/>
                                  </a:rPr>
                                  <m:t>𝑛</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2</m:t>
                                </m:r>
                              </m:e>
                            </m:mr>
                            <m:mr>
                              <m:e>
                                <m:r>
                                  <a:rPr lang="en-US" altLang="zh-CN" i="1">
                                    <a:latin typeface="Cambria Math" panose="02040503050406030204" pitchFamily="18" charset="0"/>
                                    <a:cs typeface="Cambria Math" panose="02040503050406030204" pitchFamily="18" charset="0"/>
                                    <a:sym typeface="+mn-ea"/>
                                  </a:rPr>
                                  <m:t>3</m:t>
                                </m:r>
                              </m:e>
                            </m:mr>
                          </m:m>
                        </m:e>
                      </m:d>
                    </m:oMath>
                  </m:oMathPara>
                </a14:m>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zh-CN" altLang="en-US"/>
                  <a:t>「</a:t>
                </a:r>
                <a:r>
                  <a:rPr lang="en-US" altLang="zh-CN"/>
                  <a:t>CEOI2004</a:t>
                </a:r>
                <a:r>
                  <a:rPr lang="zh-CN" altLang="en-US"/>
                  <a:t>」</a:t>
                </a:r>
                <a:r>
                  <a:rPr lang="en-US" altLang="zh-CN"/>
                  <a:t>Sweet</a:t>
                </a:r>
                <a:endParaRPr lang="en-US" altLang="zh-CN"/>
              </a:p>
              <a:p>
                <a:pPr marL="0" indent="0">
                  <a:buNone/>
                </a:pPr>
                <a:r>
                  <a:rPr lang="en-US" altLang="zh-CN"/>
                  <a:t>   </a:t>
                </a:r>
                <a:r>
                  <a:rPr lang="zh-CN" altLang="en-US"/>
                  <a:t>有</a:t>
                </a:r>
                <a:r>
                  <a:rPr lang="en-US" altLang="zh-CN"/>
                  <a:t> n </a:t>
                </a:r>
                <a:r>
                  <a:rPr lang="zh-CN" altLang="en-US"/>
                  <a:t>堆糖果。不同的堆里糖果的种类不同（即同一个堆里的糖果种类是相同的，不同的堆里的糖果的种类是不同的）。第</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𝑖</m:t>
                    </m:r>
                  </m:oMath>
                </a14:m>
                <a:r>
                  <a:rPr lang="en-US" altLang="zh-CN"/>
                  <a:t> </a:t>
                </a:r>
                <a:r>
                  <a:rPr lang="zh-CN" altLang="en-US"/>
                  <a:t>个堆里有</a:t>
                </a:r>
                <a:r>
                  <a:rPr lang="en-US" altLang="zh-CN"/>
                  <a:t> </a:t>
                </a:r>
                <a14:m>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𝑚</m:t>
                        </m:r>
                      </m:e>
                      <m:sub>
                        <m:r>
                          <a:rPr lang="en-US" altLang="zh-CN" i="1">
                            <a:latin typeface="Cambria Math" panose="02040503050406030204" pitchFamily="18" charset="0"/>
                            <a:cs typeface="Cambria Math" panose="02040503050406030204" pitchFamily="18" charset="0"/>
                          </a:rPr>
                          <m:t>𝑖</m:t>
                        </m:r>
                      </m:sub>
                    </m:sSub>
                  </m:oMath>
                </a14:m>
                <a:r>
                  <a:rPr lang="zh-CN" altLang="en-US"/>
                  <a:t>个糖果。现在要吃掉至少</a:t>
                </a:r>
                <a:r>
                  <a:rPr lang="en-US" altLang="zh-CN"/>
                  <a:t> a </a:t>
                </a:r>
                <a:r>
                  <a:rPr lang="zh-CN" altLang="en-US"/>
                  <a:t>个糖果，但不超过</a:t>
                </a:r>
                <a:r>
                  <a:rPr lang="en-US" altLang="zh-CN"/>
                  <a:t> b </a:t>
                </a:r>
                <a:r>
                  <a:rPr lang="zh-CN" altLang="en-US"/>
                  <a:t>个。求有多少种方案。</a:t>
                </a:r>
                <a:endParaRPr lang="en-US" altLang="zh-CN"/>
              </a:p>
              <a:p>
                <a:pPr marL="0" indent="0">
                  <a:buNone/>
                </a:pPr>
                <a:r>
                  <a:rPr lang="en-US" altLang="zh-CN"/>
                  <a:t>   </a:t>
                </a:r>
                <a:r>
                  <a:rPr lang="zh-CN" altLang="en-US"/>
                  <a:t>两种方案不同当且仅当吃的个数不同，或者吃的糖果中，某一种糖果的个数在两个方案中不同。</a:t>
                </a:r>
                <a:endParaRPr lang="zh-CN" altLang="en-US"/>
              </a:p>
              <a:p>
                <a:pPr marL="0" indent="0">
                  <a:buNone/>
                </a:pPr>
                <a:r>
                  <a:rPr lang="zh-CN" altLang="en-US"/>
                  <a:t> </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10</m:t>
                    </m:r>
                    <m:r>
                      <a:rPr lang="en-US" altLang="zh-CN" i="1">
                        <a:latin typeface="Cambria Math" panose="02040503050406030204" pitchFamily="18" charset="0"/>
                        <a:cs typeface="Cambria Math" panose="02040503050406030204" pitchFamily="18" charset="0"/>
                      </a:rPr>
                      <m:t> , </m:t>
                    </m:r>
                    <m:r>
                      <a:rPr lang="en-US" altLang="zh-CN" i="1">
                        <a:latin typeface="Cambria Math" panose="02040503050406030204" pitchFamily="18" charset="0"/>
                        <a:cs typeface="Cambria Math" panose="02040503050406030204" pitchFamily="18" charset="0"/>
                      </a:rPr>
                      <m:t>0</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𝑎</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𝑏</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10</m:t>
                        </m:r>
                      </m:e>
                      <m:sup>
                        <m:r>
                          <a:rPr lang="en-US" altLang="zh-CN" i="1">
                            <a:latin typeface="Cambria Math" panose="02040503050406030204" pitchFamily="18" charset="0"/>
                            <a:cs typeface="Cambria Math" panose="02040503050406030204" pitchFamily="18" charset="0"/>
                          </a:rPr>
                          <m:t>7</m:t>
                        </m:r>
                      </m:sup>
                    </m:sSup>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  </m:t>
                        </m:r>
                        <m:r>
                          <a:rPr lang="en-US" altLang="zh-CN" i="1">
                            <a:latin typeface="Cambria Math" panose="02040503050406030204" pitchFamily="18" charset="0"/>
                            <a:cs typeface="Cambria Math" panose="02040503050406030204" pitchFamily="18" charset="0"/>
                          </a:rPr>
                          <m:t>𝑚</m:t>
                        </m:r>
                      </m:e>
                      <m:sub>
                        <m:r>
                          <a:rPr lang="en-US" altLang="zh-CN" i="1">
                            <a:latin typeface="Cambria Math" panose="02040503050406030204" pitchFamily="18" charset="0"/>
                            <a:cs typeface="Cambria Math" panose="02040503050406030204" pitchFamily="18" charset="0"/>
                          </a:rPr>
                          <m:t>𝑖</m:t>
                        </m:r>
                      </m:sub>
                    </m:sSub>
                    <m:r>
                      <a:rPr lang="en-US" altLang="zh-CN" i="1">
                        <a:latin typeface="Cambria Math" panose="02040503050406030204" pitchFamily="18" charset="0"/>
                        <a:cs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10</m:t>
                        </m:r>
                      </m:e>
                      <m:sup>
                        <m:r>
                          <a:rPr lang="en-US" altLang="zh-CN" i="1">
                            <a:latin typeface="Cambria Math" panose="02040503050406030204" pitchFamily="18" charset="0"/>
                            <a:cs typeface="Cambria Math" panose="02040503050406030204" pitchFamily="18" charset="0"/>
                          </a:rPr>
                          <m:t>7</m:t>
                        </m:r>
                      </m:sup>
                    </m:sSup>
                  </m:oMath>
                </a14:m>
                <a:r>
                  <a:rPr lang="zh-CN" altLang="en-US"/>
                  <a:t>。</a:t>
                </a:r>
                <a:endParaRPr lang="zh-CN" altLang="en-US"/>
              </a:p>
              <a:p>
                <a:pPr marL="0" indent="0">
                  <a:buNone/>
                </a:pPr>
                <a:endParaRPr lang="zh-CN" altLang="en-US"/>
              </a:p>
              <a:p>
                <a:pPr marL="0" indent="0">
                  <a:buNone/>
                </a:pP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a:bodyPr>
              <a:p>
                <a:r>
                  <a:rPr lang="zh-CN" altLang="en-US"/>
                  <a:t>在第</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𝑖</m:t>
                    </m:r>
                  </m:oMath>
                </a14:m>
                <a:r>
                  <a:rPr lang="en-US" altLang="zh-CN"/>
                  <a:t> </a:t>
                </a:r>
                <a:r>
                  <a:rPr lang="zh-CN" altLang="en-US"/>
                  <a:t>堆吃</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𝑗</m:t>
                    </m:r>
                  </m:oMath>
                </a14:m>
                <a:r>
                  <a:rPr lang="zh-CN" altLang="en-US"/>
                  <a:t>个糖果的方案数（显然为</a:t>
                </a:r>
                <a:r>
                  <a:rPr lang="en-US" altLang="zh-CN"/>
                  <a:t> 1</a:t>
                </a:r>
                <a:r>
                  <a:rPr lang="zh-CN" altLang="en-US"/>
                  <a:t>）的生成函数为</a:t>
                </a:r>
                <a:endParaRPr lang="zh-CN" altLang="en-US"/>
              </a:p>
              <a:p>
                <a:pPr marL="0" indent="0">
                  <a:buNone/>
                </a:pPr>
                <a14:m>
                  <m:oMathPara xmlns:m="http://schemas.openxmlformats.org/officeDocument/2006/math">
                    <m:oMathParaPr>
                      <m:jc m:val="centerGroup"/>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𝐹</m:t>
                          </m:r>
                        </m:e>
                        <m:sub>
                          <m:r>
                            <a:rPr lang="en-US" altLang="zh-CN" i="1">
                              <a:solidFill>
                                <a:srgbClr val="000000"/>
                              </a:solidFill>
                              <a:latin typeface="Cambria Math" panose="02040503050406030204" pitchFamily="18" charset="0"/>
                            </a:rPr>
                            <m:t>𝑖</m:t>
                          </m:r>
                        </m:sub>
                      </m:sSub>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𝑥</m:t>
                      </m:r>
                      <m:r>
                        <a:rPr lang="en-US" altLang="zh-CN" i="1">
                          <a:solidFill>
                            <a:srgbClr val="000000"/>
                          </a:solidFill>
                          <a:latin typeface="Cambria Math" panose="02040503050406030204" pitchFamily="18" charset="0"/>
                          <a:cs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𝑚</m:t>
                              </m:r>
                            </m:e>
                            <m:sub>
                              <m:r>
                                <a:rPr lang="en-US" altLang="zh-CN" i="1">
                                  <a:latin typeface="Cambria Math" panose="02040503050406030204" pitchFamily="18" charset="0"/>
                                  <a:cs typeface="Cambria Math" panose="02040503050406030204" pitchFamily="18" charset="0"/>
                                </a:rPr>
                                <m:t>𝑖</m:t>
                              </m:r>
                            </m:sub>
                          </m:sSub>
                        </m:sup>
                      </m:sSup>
                      <m:r>
                        <a:rPr lang="en-US" altLang="zh-CN" i="1">
                          <a:solidFill>
                            <a:srgbClr val="000000"/>
                          </a:solidFill>
                          <a:latin typeface="Cambria Math" panose="02040503050406030204" pitchFamily="18" charset="0"/>
                          <a:cs typeface="Cambria Math" panose="02040503050406030204" pitchFamily="18" charset="0"/>
                        </a:rPr>
                        <m:t>=</m:t>
                      </m:r>
                      <m:f>
                        <m:fPr>
                          <m:ctrlPr>
                            <a:rPr lang="en-US" altLang="zh-CN" i="1">
                              <a:solidFill>
                                <a:srgbClr val="000000"/>
                              </a:solidFill>
                              <a:latin typeface="Cambria Math" panose="02040503050406030204" pitchFamily="18" charset="0"/>
                              <a:cs typeface="Cambria Math" panose="02040503050406030204" pitchFamily="18" charset="0"/>
                            </a:rPr>
                          </m:ctrlPr>
                        </m:fPr>
                        <m:num>
                          <m:r>
                            <a:rPr lang="en-US" altLang="zh-CN" i="1">
                              <a:solidFill>
                                <a:srgbClr val="000000"/>
                              </a:solidFill>
                              <a:latin typeface="Cambria Math" panose="02040503050406030204" pitchFamily="18" charset="0"/>
                              <a:cs typeface="Cambria Math" panose="02040503050406030204" pitchFamily="18" charset="0"/>
                            </a:rPr>
                            <m:t>1</m:t>
                          </m:r>
                          <m:r>
                            <a:rPr lang="en-US" altLang="zh-CN" i="1">
                              <a:solidFill>
                                <a:srgbClr val="000000"/>
                              </a:solidFill>
                              <a:latin typeface="Cambria Math" panose="02040503050406030204" pitchFamily="18" charset="0"/>
                              <a:cs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𝑚</m:t>
                                  </m:r>
                                </m:e>
                                <m:sub>
                                  <m:r>
                                    <a:rPr lang="en-US" altLang="zh-CN" i="1">
                                      <a:latin typeface="Cambria Math" panose="02040503050406030204" pitchFamily="18" charset="0"/>
                                      <a:cs typeface="Cambria Math" panose="02040503050406030204" pitchFamily="18" charset="0"/>
                                    </a:rPr>
                                    <m:t>𝑖</m:t>
                                  </m:r>
                                </m:sub>
                              </m:sSub>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sup>
                          </m:sSup>
                        </m:num>
                        <m:den>
                          <m:r>
                            <a:rPr lang="en-US" altLang="zh-CN" i="1">
                              <a:solidFill>
                                <a:srgbClr val="000000"/>
                              </a:solidFill>
                              <a:latin typeface="Cambria Math" panose="02040503050406030204" pitchFamily="18" charset="0"/>
                              <a:cs typeface="Cambria Math" panose="02040503050406030204" pitchFamily="18" charset="0"/>
                            </a:rPr>
                            <m:t>1</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𝑥</m:t>
                          </m:r>
                        </m:den>
                      </m:f>
                    </m:oMath>
                  </m:oMathPara>
                </a14:m>
                <a:endParaRPr lang="en-US" altLang="zh-CN"/>
              </a:p>
              <a:p>
                <a:pPr marL="0" indent="0">
                  <a:buNone/>
                </a:pPr>
                <a:r>
                  <a:rPr lang="en-US" altLang="zh-CN"/>
                  <a:t>    </a:t>
                </a:r>
                <a:r>
                  <a:rPr lang="zh-CN" altLang="en-US"/>
                  <a:t>因此总共吃</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𝑖</m:t>
                    </m:r>
                  </m:oMath>
                </a14:m>
                <a:r>
                  <a:rPr lang="en-US" altLang="zh-CN"/>
                  <a:t> </a:t>
                </a:r>
                <a:r>
                  <a:rPr lang="zh-CN" altLang="en-US"/>
                  <a:t>个糖果的方案数的生成函数就是</a:t>
                </a:r>
                <a:endParaRPr lang="zh-CN" altLang="en-US"/>
              </a:p>
              <a:p>
                <a:pPr marL="0" indent="0">
                  <a:buNone/>
                </a:pPr>
                <a14:m>
                  <m:oMathPara xmlns:m="http://schemas.openxmlformats.org/officeDocument/2006/math">
                    <m:oMathParaPr>
                      <m:jc m:val="centerGroup"/>
                    </m:oMathParaPr>
                    <m:oMath xmlns:m="http://schemas.openxmlformats.org/officeDocument/2006/math">
                      <m:r>
                        <a:rPr lang="en-US" altLang="zh-CN" i="1">
                          <a:solidFill>
                            <a:srgbClr val="000000"/>
                          </a:solidFill>
                          <a:latin typeface="Cambria Math" panose="02040503050406030204" pitchFamily="18" charset="0"/>
                          <a:cs typeface="Cambria Math" panose="02040503050406030204" pitchFamily="18" charset="0"/>
                        </a:rPr>
                        <m:t>𝐺</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𝑥</m:t>
                      </m:r>
                      <m:r>
                        <a:rPr lang="en-US" altLang="zh-CN" i="1">
                          <a:solidFill>
                            <a:srgbClr val="000000"/>
                          </a:solidFill>
                          <a:latin typeface="Cambria Math" panose="02040503050406030204" pitchFamily="18" charset="0"/>
                          <a:cs typeface="Cambria Math" panose="02040503050406030204" pitchFamily="18" charset="0"/>
                        </a:rPr>
                        <m:t>)=</m:t>
                      </m:r>
                      <m:nary>
                        <m:naryPr>
                          <m:chr m:val="∏"/>
                          <m:limLoc m:val="undOvr"/>
                          <m:ctrlPr>
                            <a:rPr lang="en-US" altLang="zh-CN" i="1">
                              <a:solidFill>
                                <a:srgbClr val="000000"/>
                              </a:solidFill>
                              <a:latin typeface="Cambria Math" panose="02040503050406030204" pitchFamily="18" charset="0"/>
                              <a:cs typeface="Cambria Math" panose="02040503050406030204" pitchFamily="18" charset="0"/>
                            </a:rPr>
                          </m:ctrlPr>
                        </m:naryPr>
                        <m:sub>
                          <m:r>
                            <a:rPr lang="en-US" altLang="zh-CN" i="1">
                              <a:solidFill>
                                <a:srgbClr val="000000"/>
                              </a:solidFill>
                              <a:latin typeface="Cambria Math" panose="02040503050406030204" pitchFamily="18" charset="0"/>
                              <a:cs typeface="Cambria Math" panose="02040503050406030204" pitchFamily="18" charset="0"/>
                            </a:rPr>
                            <m:t>𝑖</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sub>
                        <m:sup>
                          <m:r>
                            <a:rPr lang="en-US" altLang="zh-CN" i="1">
                              <a:solidFill>
                                <a:srgbClr val="000000"/>
                              </a:solidFill>
                              <a:latin typeface="Cambria Math" panose="02040503050406030204" pitchFamily="18" charset="0"/>
                              <a:cs typeface="Cambria Math" panose="02040503050406030204" pitchFamily="18" charset="0"/>
                            </a:rPr>
                            <m:t>𝑛</m:t>
                          </m:r>
                        </m:sup>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𝐹</m:t>
                              </m:r>
                            </m:e>
                            <m:sub>
                              <m:r>
                                <a:rPr lang="en-US" altLang="zh-CN" i="1">
                                  <a:solidFill>
                                    <a:srgbClr val="000000"/>
                                  </a:solidFill>
                                  <a:latin typeface="Cambria Math" panose="02040503050406030204" pitchFamily="18" charset="0"/>
                                </a:rPr>
                                <m:t>𝑖</m:t>
                              </m:r>
                            </m:sub>
                          </m:sSub>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𝑥</m:t>
                          </m:r>
                          <m:r>
                            <a:rPr lang="en-US" altLang="zh-CN" i="1">
                              <a:solidFill>
                                <a:srgbClr val="000000"/>
                              </a:solidFill>
                              <a:latin typeface="Cambria Math" panose="02040503050406030204" pitchFamily="18" charset="0"/>
                              <a:cs typeface="Cambria Math" panose="02040503050406030204" pitchFamily="18" charset="0"/>
                            </a:rPr>
                            <m:t>)</m:t>
                          </m:r>
                        </m:e>
                      </m:nary>
                      <m:r>
                        <a:rPr lang="en-US" altLang="zh-CN" i="1">
                          <a:solidFill>
                            <a:srgbClr val="000000"/>
                          </a:solidFill>
                          <a:latin typeface="Cambria Math" panose="02040503050406030204" pitchFamily="18" charset="0"/>
                          <a:cs typeface="Cambria Math" panose="02040503050406030204" pitchFamily="18" charset="0"/>
                        </a:rPr>
                        <m:t>=</m:t>
                      </m:r>
                      <m:sSup>
                        <m:sSupPr>
                          <m:ctrlPr>
                            <a:rPr lang="en-US" altLang="zh-CN" i="1">
                              <a:solidFill>
                                <a:srgbClr val="000000"/>
                              </a:solidFill>
                              <a:latin typeface="Cambria Math" panose="02040503050406030204" pitchFamily="18" charset="0"/>
                              <a:cs typeface="Cambria Math" panose="02040503050406030204" pitchFamily="18" charset="0"/>
                            </a:rPr>
                          </m:ctrlPr>
                        </m:sSupPr>
                        <m:e>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𝑥</m:t>
                          </m:r>
                          <m:r>
                            <a:rPr lang="en-US" altLang="zh-CN" i="1">
                              <a:solidFill>
                                <a:srgbClr val="000000"/>
                              </a:solidFill>
                              <a:latin typeface="Cambria Math" panose="02040503050406030204" pitchFamily="18" charset="0"/>
                              <a:cs typeface="Cambria Math" panose="02040503050406030204" pitchFamily="18" charset="0"/>
                            </a:rPr>
                            <m:t>)</m:t>
                          </m:r>
                        </m:e>
                        <m:sup>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𝑛</m:t>
                          </m:r>
                        </m:sup>
                      </m:sSup>
                      <m:nary>
                        <m:naryPr>
                          <m:chr m:val="∏"/>
                          <m:limLoc m:val="undOvr"/>
                          <m:ctrlPr>
                            <a:rPr lang="en-US" altLang="zh-CN" i="1">
                              <a:solidFill>
                                <a:srgbClr val="000000"/>
                              </a:solidFill>
                              <a:latin typeface="Cambria Math" panose="02040503050406030204" pitchFamily="18" charset="0"/>
                              <a:cs typeface="Cambria Math" panose="02040503050406030204" pitchFamily="18" charset="0"/>
                            </a:rPr>
                          </m:ctrlPr>
                        </m:naryPr>
                        <m:sub>
                          <m:r>
                            <a:rPr lang="en-US" altLang="zh-CN" i="1">
                              <a:solidFill>
                                <a:srgbClr val="000000"/>
                              </a:solidFill>
                              <a:latin typeface="Cambria Math" panose="02040503050406030204" pitchFamily="18" charset="0"/>
                              <a:cs typeface="Cambria Math" panose="02040503050406030204" pitchFamily="18" charset="0"/>
                            </a:rPr>
                            <m:t>𝑖</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sub>
                        <m:sup>
                          <m:r>
                            <a:rPr lang="en-US" altLang="zh-CN" i="1">
                              <a:solidFill>
                                <a:srgbClr val="000000"/>
                              </a:solidFill>
                              <a:latin typeface="Cambria Math" panose="02040503050406030204" pitchFamily="18" charset="0"/>
                              <a:cs typeface="Cambria Math" panose="02040503050406030204" pitchFamily="18" charset="0"/>
                            </a:rPr>
                            <m:t>𝑛</m:t>
                          </m:r>
                        </m:sup>
                        <m:e>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r>
                            <a:rPr lang="en-US" altLang="zh-CN" i="1">
                              <a:solidFill>
                                <a:srgbClr val="000000"/>
                              </a:solidFill>
                              <a:latin typeface="Cambria Math" panose="02040503050406030204" pitchFamily="18" charset="0"/>
                              <a:cs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𝑚</m:t>
                                  </m:r>
                                </m:e>
                                <m:sub>
                                  <m:r>
                                    <a:rPr lang="en-US" altLang="zh-CN" i="1">
                                      <a:latin typeface="Cambria Math" panose="02040503050406030204" pitchFamily="18" charset="0"/>
                                      <a:cs typeface="Cambria Math" panose="02040503050406030204" pitchFamily="18" charset="0"/>
                                    </a:rPr>
                                    <m:t>𝑖</m:t>
                                  </m:r>
                                </m:sub>
                              </m:sSub>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sup>
                          </m:sSup>
                          <m:r>
                            <a:rPr lang="en-US" altLang="zh-CN" i="1">
                              <a:latin typeface="Cambria Math" panose="02040503050406030204" pitchFamily="18" charset="0"/>
                              <a:cs typeface="Cambria Math" panose="02040503050406030204" pitchFamily="18" charset="0"/>
                            </a:rPr>
                            <m:t>)</m:t>
                          </m:r>
                        </m:e>
                      </m:nary>
                    </m:oMath>
                  </m:oMathPara>
                </a14:m>
                <a:endParaRPr lang="en-US" altLang="zh-CN"/>
              </a:p>
              <a:p>
                <a:pPr marL="0" indent="0">
                  <a:buNone/>
                </a:pPr>
                <a:r>
                  <a:rPr lang="en-US" altLang="zh-CN"/>
                  <a:t>   </a:t>
                </a:r>
                <a:r>
                  <a:rPr lang="zh-CN" altLang="en-US"/>
                  <a:t>现在我们要求的是</a:t>
                </a:r>
                <a:r>
                  <a:rPr lang="en-US" altLang="zh-CN"/>
                  <a:t> </a:t>
                </a:r>
                <a:endParaRPr lang="en-US" altLang="zh-CN"/>
              </a:p>
              <a:p>
                <a:pPr marL="0" indent="0">
                  <a:buNone/>
                </a:pPr>
                <a:r>
                  <a:rPr lang="en-US" altLang="zh-CN"/>
                  <a:t>                         </a:t>
                </a:r>
                <a14:m>
                  <m:oMath xmlns:m="http://schemas.openxmlformats.org/officeDocument/2006/math">
                    <m:nary>
                      <m:naryPr>
                        <m:chr m:val="∏"/>
                        <m:limLoc m:val="undOvr"/>
                        <m:ctrlPr>
                          <a:rPr lang="en-US" altLang="zh-CN" i="1">
                            <a:solidFill>
                              <a:srgbClr val="000000"/>
                            </a:solidFill>
                            <a:latin typeface="Cambria Math" panose="02040503050406030204" pitchFamily="18" charset="0"/>
                            <a:cs typeface="Cambria Math" panose="02040503050406030204" pitchFamily="18" charset="0"/>
                          </a:rPr>
                        </m:ctrlPr>
                      </m:naryPr>
                      <m:sub>
                        <m:r>
                          <a:rPr lang="en-US" altLang="zh-CN" i="1">
                            <a:solidFill>
                              <a:srgbClr val="000000"/>
                            </a:solidFill>
                            <a:latin typeface="Cambria Math" panose="02040503050406030204" pitchFamily="18" charset="0"/>
                            <a:cs typeface="Cambria Math" panose="02040503050406030204" pitchFamily="18" charset="0"/>
                          </a:rPr>
                          <m:t>𝑖</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𝑎</m:t>
                        </m:r>
                      </m:sub>
                      <m:sup>
                        <m:r>
                          <a:rPr lang="en-US" altLang="zh-CN" i="1">
                            <a:solidFill>
                              <a:srgbClr val="000000"/>
                            </a:solidFill>
                            <a:latin typeface="Cambria Math" panose="02040503050406030204" pitchFamily="18" charset="0"/>
                            <a:cs typeface="Cambria Math" panose="02040503050406030204" pitchFamily="18" charset="0"/>
                          </a:rPr>
                          <m:t>𝑏</m:t>
                        </m:r>
                      </m:sup>
                      <m:e>
                        <m:r>
                          <a:rPr lang="en-US" altLang="zh-CN" i="1">
                            <a:solidFill>
                              <a:srgbClr val="000000"/>
                            </a:solidFill>
                            <a:latin typeface="Cambria Math" panose="02040503050406030204" pitchFamily="18" charset="0"/>
                            <a:cs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en-US" altLang="zh-CN" i="1">
                                <a:solidFill>
                                  <a:srgbClr val="000000"/>
                                </a:solidFill>
                                <a:latin typeface="Cambria Math" panose="02040503050406030204" pitchFamily="18" charset="0"/>
                              </a:rPr>
                              <m:t>𝑖</m:t>
                            </m:r>
                          </m:sup>
                        </m:sSup>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𝐺</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𝑥</m:t>
                        </m:r>
                        <m:r>
                          <a:rPr lang="en-US" altLang="zh-CN" i="1">
                            <a:solidFill>
                              <a:srgbClr val="000000"/>
                            </a:solidFill>
                            <a:latin typeface="Cambria Math" panose="02040503050406030204" pitchFamily="18" charset="0"/>
                            <a:cs typeface="Cambria Math" panose="02040503050406030204" pitchFamily="18" charset="0"/>
                          </a:rPr>
                          <m:t>)</m:t>
                        </m:r>
                      </m:e>
                    </m:nary>
                  </m:oMath>
                </a14:m>
                <a:r>
                  <a:rPr lang="zh-CN" altLang="en-US"/>
                  <a:t>。</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a:bodyPr>
              <a:p>
                <a:r>
                  <a:rPr lang="zh-CN" altLang="en-US"/>
                  <a:t>由于</a:t>
                </a:r>
                <a:r>
                  <a:rPr lang="en-US" altLang="zh-CN"/>
                  <a:t> </a:t>
                </a:r>
                <a14:m>
                  <m:oMath xmlns:m="http://schemas.openxmlformats.org/officeDocument/2006/math">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10</m:t>
                    </m:r>
                  </m:oMath>
                </a14:m>
                <a:r>
                  <a:rPr lang="zh-CN" altLang="en-US"/>
                  <a:t>，因此我们可以暴力展开</a:t>
                </a:r>
                <a:r>
                  <a:rPr lang="en-US" altLang="zh-CN"/>
                  <a:t> </a:t>
                </a:r>
                <a14:m>
                  <m:oMath xmlns:m="http://schemas.openxmlformats.org/officeDocument/2006/math">
                    <m:nary>
                      <m:naryPr>
                        <m:chr m:val="∏"/>
                        <m:limLoc m:val="undOvr"/>
                        <m:ctrlPr>
                          <a:rPr lang="en-US" altLang="zh-CN" i="1">
                            <a:solidFill>
                              <a:srgbClr val="000000"/>
                            </a:solidFill>
                            <a:latin typeface="Cambria Math" panose="02040503050406030204" pitchFamily="18" charset="0"/>
                            <a:cs typeface="Cambria Math" panose="02040503050406030204" pitchFamily="18" charset="0"/>
                          </a:rPr>
                        </m:ctrlPr>
                      </m:naryPr>
                      <m:sub>
                        <m:r>
                          <a:rPr lang="en-US" altLang="zh-CN" i="1">
                            <a:solidFill>
                              <a:srgbClr val="000000"/>
                            </a:solidFill>
                            <a:latin typeface="Cambria Math" panose="02040503050406030204" pitchFamily="18" charset="0"/>
                            <a:cs typeface="Cambria Math" panose="02040503050406030204" pitchFamily="18" charset="0"/>
                          </a:rPr>
                          <m:t>𝑖</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sub>
                      <m:sup>
                        <m:r>
                          <a:rPr lang="en-US" altLang="zh-CN" i="1">
                            <a:solidFill>
                              <a:srgbClr val="000000"/>
                            </a:solidFill>
                            <a:latin typeface="Cambria Math" panose="02040503050406030204" pitchFamily="18" charset="0"/>
                            <a:cs typeface="Cambria Math" panose="02040503050406030204" pitchFamily="18" charset="0"/>
                          </a:rPr>
                          <m:t>𝑛</m:t>
                        </m:r>
                      </m:sup>
                      <m:e>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r>
                          <a:rPr lang="en-US" altLang="zh-CN" i="1">
                            <a:solidFill>
                              <a:srgbClr val="000000"/>
                            </a:solidFill>
                            <a:latin typeface="Cambria Math" panose="02040503050406030204" pitchFamily="18" charset="0"/>
                            <a:cs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𝑚</m:t>
                                </m:r>
                              </m:e>
                              <m:sub>
                                <m:r>
                                  <a:rPr lang="en-US" altLang="zh-CN" i="1">
                                    <a:latin typeface="Cambria Math" panose="02040503050406030204" pitchFamily="18" charset="0"/>
                                    <a:cs typeface="Cambria Math" panose="02040503050406030204" pitchFamily="18" charset="0"/>
                                  </a:rPr>
                                  <m:t>𝑖</m:t>
                                </m:r>
                              </m:sub>
                            </m:sSub>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sup>
                        </m:sSup>
                        <m:r>
                          <a:rPr lang="en-US" altLang="zh-CN" i="1">
                            <a:latin typeface="Cambria Math" panose="02040503050406030204" pitchFamily="18" charset="0"/>
                            <a:cs typeface="Cambria Math" panose="02040503050406030204" pitchFamily="18" charset="0"/>
                          </a:rPr>
                          <m:t>)</m:t>
                        </m:r>
                      </m:e>
                    </m:nary>
                  </m:oMath>
                </a14:m>
                <a:r>
                  <a:rPr lang="zh-CN" altLang="en-US"/>
                  <a:t>（最多只有</a:t>
                </a:r>
                <a:r>
                  <a:rPr lang="en-US" altLang="zh-CN"/>
                  <a:t> 2^n </a:t>
                </a:r>
                <a:r>
                  <a:rPr lang="zh-CN" altLang="en-US"/>
                  <a:t>项）。</a:t>
                </a:r>
                <a:endParaRPr lang="zh-CN" altLang="en-US"/>
              </a:p>
              <a:p>
                <a:pPr marL="0" indent="0">
                  <a:buNone/>
                </a:pPr>
                <a:r>
                  <a:rPr lang="en-US" altLang="zh-CN"/>
                  <a:t>    </a:t>
                </a:r>
                <a:r>
                  <a:rPr lang="zh-CN" altLang="en-US"/>
                  <a:t>然后对</a:t>
                </a:r>
                <a14:m>
                  <m:oMath xmlns:m="http://schemas.openxmlformats.org/officeDocument/2006/math">
                    <m:sSup>
                      <m:sSupPr>
                        <m:ctrlPr>
                          <a:rPr lang="en-US" altLang="zh-CN" i="1">
                            <a:solidFill>
                              <a:srgbClr val="000000"/>
                            </a:solidFill>
                            <a:latin typeface="Cambria Math" panose="02040503050406030204" pitchFamily="18" charset="0"/>
                            <a:cs typeface="Cambria Math" panose="02040503050406030204" pitchFamily="18" charset="0"/>
                          </a:rPr>
                        </m:ctrlPr>
                      </m:sSupPr>
                      <m:e>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𝑥</m:t>
                        </m:r>
                        <m:r>
                          <a:rPr lang="en-US" altLang="zh-CN" i="1">
                            <a:solidFill>
                              <a:srgbClr val="000000"/>
                            </a:solidFill>
                            <a:latin typeface="Cambria Math" panose="02040503050406030204" pitchFamily="18" charset="0"/>
                            <a:cs typeface="Cambria Math" panose="02040503050406030204" pitchFamily="18" charset="0"/>
                          </a:rPr>
                          <m:t>)</m:t>
                        </m:r>
                      </m:e>
                      <m:sup>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𝑛</m:t>
                        </m:r>
                      </m:sup>
                    </m:sSup>
                  </m:oMath>
                </a14:m>
                <a:r>
                  <a:rPr lang="zh-CN" altLang="en-US"/>
                  <a:t>使用牛顿二项式定理：</a:t>
                </a:r>
                <a:endParaRPr lang="zh-CN" altLang="en-US"/>
              </a:p>
              <a:p>
                <a:pPr marL="0" indent="0">
                  <a:buNone/>
                </a:pPr>
                <a14:m>
                  <m:oMathPara xmlns:m="http://schemas.openxmlformats.org/officeDocument/2006/math">
                    <m:oMathParaPr>
                      <m:jc m:val="centerGroup"/>
                    </m:oMathParaPr>
                    <m:oMath xmlns:m="http://schemas.openxmlformats.org/officeDocument/2006/math">
                      <m:sSup>
                        <m:sSupPr>
                          <m:ctrlPr>
                            <a:rPr lang="en-US" altLang="zh-CN" i="1">
                              <a:solidFill>
                                <a:srgbClr val="000000"/>
                              </a:solidFill>
                              <a:latin typeface="Cambria Math" panose="02040503050406030204" pitchFamily="18" charset="0"/>
                              <a:cs typeface="Cambria Math" panose="02040503050406030204" pitchFamily="18" charset="0"/>
                            </a:rPr>
                          </m:ctrlPr>
                        </m:sSupPr>
                        <m:e>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𝑥</m:t>
                          </m:r>
                          <m:r>
                            <a:rPr lang="en-US" altLang="zh-CN" i="1">
                              <a:solidFill>
                                <a:srgbClr val="000000"/>
                              </a:solidFill>
                              <a:latin typeface="Cambria Math" panose="02040503050406030204" pitchFamily="18" charset="0"/>
                              <a:cs typeface="Cambria Math" panose="02040503050406030204" pitchFamily="18" charset="0"/>
                            </a:rPr>
                            <m:t>)</m:t>
                          </m:r>
                        </m:e>
                        <m:sup>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𝑛</m:t>
                          </m:r>
                        </m:sup>
                      </m:sSup>
                      <m:r>
                        <a:rPr lang="en-US" altLang="zh-CN" i="1">
                          <a:solidFill>
                            <a:srgbClr val="000000"/>
                          </a:solidFill>
                          <a:latin typeface="Cambria Math" panose="02040503050406030204" pitchFamily="18" charset="0"/>
                          <a:cs typeface="Cambria Math" panose="02040503050406030204" pitchFamily="18" charset="0"/>
                        </a:rPr>
                        <m:t>=</m:t>
                      </m:r>
                      <m:nary>
                        <m:naryPr>
                          <m:chr m:val="∑"/>
                          <m:limLoc m:val="undOvr"/>
                          <m:supHide m:val="on"/>
                          <m:ctrlPr>
                            <a:rPr lang="en-US" altLang="zh-CN" i="1">
                              <a:latin typeface="Cambria Math" panose="02040503050406030204" pitchFamily="18" charset="0"/>
                              <a:cs typeface="Cambria Math" panose="02040503050406030204" pitchFamily="18" charset="0"/>
                              <a:sym typeface="+mn-ea"/>
                            </a:rPr>
                          </m:ctrlPr>
                        </m:naryPr>
                        <m:sub>
                          <m:r>
                            <a:rPr lang="en-US" altLang="zh-CN" i="1">
                              <a:latin typeface="Cambria Math" panose="02040503050406030204" pitchFamily="18" charset="0"/>
                              <a:cs typeface="Cambria Math" panose="02040503050406030204" pitchFamily="18" charset="0"/>
                              <a:sym typeface="+mn-ea"/>
                            </a:rPr>
                            <m:t>𝑖</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0</m:t>
                          </m:r>
                        </m:sub>
                        <m:sup/>
                        <m:e>
                          <m:d>
                            <m:dPr>
                              <m:ctrlPr>
                                <a:rPr lang="en-US" altLang="zh-CN" i="1">
                                  <a:latin typeface="Cambria Math" panose="02040503050406030204" pitchFamily="18" charset="0"/>
                                  <a:cs typeface="Cambria Math" panose="02040503050406030204" pitchFamily="18" charset="0"/>
                                  <a:sym typeface="+mn-ea"/>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sym typeface="+mn-ea"/>
                                    </a:rPr>
                                  </m:ctrlPr>
                                </m:mPr>
                                <m:mr>
                                  <m:e>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𝑛</m:t>
                                    </m:r>
                                  </m:e>
                                </m:mr>
                                <m:mr>
                                  <m:e>
                                    <m:r>
                                      <a:rPr lang="en-US" altLang="zh-CN" i="1">
                                        <a:latin typeface="Cambria Math" panose="02040503050406030204" pitchFamily="18" charset="0"/>
                                        <a:cs typeface="Cambria Math" panose="02040503050406030204" pitchFamily="18" charset="0"/>
                                        <a:sym typeface="+mn-ea"/>
                                      </a:rPr>
                                      <m:t>𝑖</m:t>
                                    </m:r>
                                  </m:e>
                                </m:mr>
                              </m:m>
                            </m:e>
                          </m:d>
                          <m:sSup>
                            <m:sSupPr>
                              <m:ctrlPr>
                                <a:rPr lang="zh-CN" altLang="en-US" i="1">
                                  <a:solidFill>
                                    <a:srgbClr val="000000"/>
                                  </a:solidFill>
                                  <a:latin typeface="Cambria Math" panose="02040503050406030204" pitchFamily="18" charset="0"/>
                                  <a:cs typeface="Cambria Math" panose="02040503050406030204" pitchFamily="18" charset="0"/>
                                </a:rPr>
                              </m:ctrlPr>
                            </m:sSupPr>
                            <m:e>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𝑥</m:t>
                              </m:r>
                              <m:r>
                                <a:rPr lang="en-US" altLang="zh-CN" i="1">
                                  <a:solidFill>
                                    <a:srgbClr val="000000"/>
                                  </a:solidFill>
                                  <a:latin typeface="Cambria Math" panose="02040503050406030204" pitchFamily="18" charset="0"/>
                                  <a:cs typeface="Cambria Math" panose="02040503050406030204" pitchFamily="18" charset="0"/>
                                </a:rPr>
                                <m:t>)</m:t>
                              </m:r>
                            </m:e>
                            <m:sup>
                              <m:r>
                                <a:rPr lang="en-US" altLang="zh-CN" i="1">
                                  <a:solidFill>
                                    <a:srgbClr val="000000"/>
                                  </a:solidFill>
                                  <a:latin typeface="Cambria Math" panose="02040503050406030204" pitchFamily="18" charset="0"/>
                                  <a:cs typeface="Cambria Math" panose="02040503050406030204" pitchFamily="18" charset="0"/>
                                </a:rPr>
                                <m:t>𝑖</m:t>
                              </m:r>
                            </m:sup>
                          </m:sSup>
                        </m:e>
                      </m:nary>
                      <m:r>
                        <a:rPr lang="en-US" altLang="zh-CN" i="1">
                          <a:solidFill>
                            <a:srgbClr val="000000"/>
                          </a:solidFill>
                          <a:latin typeface="Cambria Math" panose="02040503050406030204" pitchFamily="18" charset="0"/>
                          <a:cs typeface="Cambria Math" panose="02040503050406030204" pitchFamily="18" charset="0"/>
                        </a:rPr>
                        <m:t>=</m:t>
                      </m:r>
                      <m:nary>
                        <m:naryPr>
                          <m:chr m:val="∑"/>
                          <m:limLoc m:val="undOvr"/>
                          <m:supHide m:val="on"/>
                          <m:ctrlPr>
                            <a:rPr lang="en-US" altLang="zh-CN" i="1">
                              <a:latin typeface="Cambria Math" panose="02040503050406030204" pitchFamily="18" charset="0"/>
                              <a:cs typeface="Cambria Math" panose="02040503050406030204" pitchFamily="18" charset="0"/>
                              <a:sym typeface="+mn-ea"/>
                            </a:rPr>
                          </m:ctrlPr>
                        </m:naryPr>
                        <m:sub>
                          <m:r>
                            <a:rPr lang="en-US" altLang="zh-CN" i="1">
                              <a:latin typeface="Cambria Math" panose="02040503050406030204" pitchFamily="18" charset="0"/>
                              <a:cs typeface="Cambria Math" panose="02040503050406030204" pitchFamily="18" charset="0"/>
                              <a:sym typeface="+mn-ea"/>
                            </a:rPr>
                            <m:t>𝑖</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0</m:t>
                          </m:r>
                        </m:sub>
                        <m:sup/>
                        <m:e>
                          <m:d>
                            <m:dPr>
                              <m:ctrlPr>
                                <a:rPr lang="en-US" altLang="zh-CN" i="1">
                                  <a:latin typeface="Cambria Math" panose="02040503050406030204" pitchFamily="18" charset="0"/>
                                  <a:cs typeface="Cambria Math" panose="02040503050406030204" pitchFamily="18" charset="0"/>
                                  <a:sym typeface="+mn-ea"/>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sym typeface="+mn-ea"/>
                                    </a:rPr>
                                  </m:ctrlPr>
                                </m:mPr>
                                <m:mr>
                                  <m:e>
                                    <m:r>
                                      <a:rPr lang="en-US" altLang="zh-CN" i="1">
                                        <a:latin typeface="Cambria Math" panose="02040503050406030204" pitchFamily="18" charset="0"/>
                                        <a:cs typeface="Cambria Math" panose="02040503050406030204" pitchFamily="18" charset="0"/>
                                        <a:sym typeface="+mn-ea"/>
                                      </a:rPr>
                                      <m:t>𝑛</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𝑖</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1</m:t>
                                    </m:r>
                                  </m:e>
                                </m:mr>
                                <m:mr>
                                  <m:e>
                                    <m:r>
                                      <a:rPr lang="en-US" altLang="zh-CN" i="1">
                                        <a:latin typeface="Cambria Math" panose="02040503050406030204" pitchFamily="18" charset="0"/>
                                        <a:cs typeface="Cambria Math" panose="02040503050406030204" pitchFamily="18" charset="0"/>
                                        <a:sym typeface="+mn-ea"/>
                                      </a:rPr>
                                      <m:t>𝑖</m:t>
                                    </m:r>
                                  </m:e>
                                </m:mr>
                              </m:m>
                            </m:e>
                          </m:d>
                          <m:sSup>
                            <m:sSupPr>
                              <m:ctrlPr>
                                <a:rPr lang="zh-CN" altLang="en-US" i="1">
                                  <a:solidFill>
                                    <a:srgbClr val="000000"/>
                                  </a:solidFill>
                                  <a:latin typeface="Cambria Math" panose="02040503050406030204" pitchFamily="18" charset="0"/>
                                  <a:cs typeface="Cambria Math" panose="02040503050406030204" pitchFamily="18" charset="0"/>
                                </a:rPr>
                              </m:ctrlPr>
                            </m:sSupPr>
                            <m:e>
                              <m:r>
                                <a:rPr lang="en-US" altLang="zh-CN" i="1">
                                  <a:solidFill>
                                    <a:srgbClr val="000000"/>
                                  </a:solidFill>
                                  <a:latin typeface="Cambria Math" panose="02040503050406030204" pitchFamily="18" charset="0"/>
                                  <a:cs typeface="Cambria Math" panose="02040503050406030204" pitchFamily="18" charset="0"/>
                                </a:rPr>
                                <m:t>𝑥</m:t>
                              </m:r>
                            </m:e>
                            <m:sup>
                              <m:r>
                                <a:rPr lang="en-US" altLang="zh-CN" i="1">
                                  <a:solidFill>
                                    <a:srgbClr val="000000"/>
                                  </a:solidFill>
                                  <a:latin typeface="Cambria Math" panose="02040503050406030204" pitchFamily="18" charset="0"/>
                                  <a:cs typeface="Cambria Math" panose="02040503050406030204" pitchFamily="18" charset="0"/>
                                </a:rPr>
                                <m:t>𝑖</m:t>
                              </m:r>
                            </m:sup>
                          </m:sSup>
                        </m:e>
                      </m:nary>
                    </m:oMath>
                  </m:oMathPara>
                </a14:m>
                <a:endParaRPr lang="zh-CN" altLang="en-US" i="1">
                  <a:solidFill>
                    <a:srgbClr val="000000"/>
                  </a:solidFill>
                  <a:latin typeface="Cambria Math" panose="02040503050406030204" pitchFamily="18" charset="0"/>
                  <a:cs typeface="Cambria Math" panose="02040503050406030204" pitchFamily="18" charset="0"/>
                </a:endParaRPr>
              </a:p>
              <a:p>
                <a:pPr marL="0" indent="0">
                  <a:buNone/>
                </a:pPr>
                <a:r>
                  <a:rPr lang="en-US" altLang="zh-CN" i="1">
                    <a:solidFill>
                      <a:srgbClr val="000000"/>
                    </a:solidFill>
                    <a:latin typeface="Cambria Math" panose="02040503050406030204" pitchFamily="18" charset="0"/>
                    <a:cs typeface="Cambria Math" panose="02040503050406030204" pitchFamily="18" charset="0"/>
                  </a:rPr>
                  <a:t>    </a:t>
                </a:r>
                <a:r>
                  <a:rPr i="1">
                    <a:solidFill>
                      <a:srgbClr val="000000"/>
                    </a:solidFill>
                    <a:latin typeface="Cambria Math" panose="02040503050406030204" pitchFamily="18" charset="0"/>
                    <a:cs typeface="Cambria Math" panose="02040503050406030204" pitchFamily="18" charset="0"/>
                  </a:rPr>
                  <a:t>以上记号</a:t>
                </a:r>
                <a14:m>
                  <m:oMath xmlns:m="http://schemas.openxmlformats.org/officeDocument/2006/math">
                    <m:d>
                      <m:dPr>
                        <m:ctrlPr>
                          <a:rPr lang="en-US" altLang="zh-CN" i="1">
                            <a:latin typeface="Cambria Math" panose="02040503050406030204" pitchFamily="18" charset="0"/>
                            <a:cs typeface="Cambria Math" panose="02040503050406030204" pitchFamily="18" charset="0"/>
                            <a:sym typeface="+mn-ea"/>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sym typeface="+mn-ea"/>
                              </a:rPr>
                            </m:ctrlPr>
                          </m:mPr>
                          <m:mr>
                            <m:e>
                              <m:r>
                                <a:rPr lang="en-US" altLang="zh-CN" i="1">
                                  <a:latin typeface="Cambria Math" panose="02040503050406030204" pitchFamily="18" charset="0"/>
                                  <a:cs typeface="Cambria Math" panose="02040503050406030204" pitchFamily="18" charset="0"/>
                                  <a:sym typeface="+mn-ea"/>
                                </a:rPr>
                                <m:t>𝑟</m:t>
                              </m:r>
                            </m:e>
                          </m:mr>
                          <m:mr>
                            <m:e>
                              <m:r>
                                <a:rPr lang="en-US" altLang="zh-CN" i="1">
                                  <a:latin typeface="Cambria Math" panose="02040503050406030204" pitchFamily="18" charset="0"/>
                                  <a:cs typeface="Cambria Math" panose="02040503050406030204" pitchFamily="18" charset="0"/>
                                  <a:sym typeface="+mn-ea"/>
                                </a:rPr>
                                <m:t>𝑘</m:t>
                              </m:r>
                            </m:e>
                          </m:mr>
                        </m:m>
                      </m:e>
                    </m:d>
                    <m:r>
                      <a:rPr lang="en-US" altLang="zh-CN" i="1">
                        <a:latin typeface="Cambria Math" panose="02040503050406030204" pitchFamily="18" charset="0"/>
                        <a:cs typeface="Cambria Math" panose="02040503050406030204" pitchFamily="18" charset="0"/>
                        <a:sym typeface="+mn-ea"/>
                      </a:rPr>
                      <m:t>=</m:t>
                    </m:r>
                    <m:f>
                      <m:fPr>
                        <m:ctrlPr>
                          <a:rPr lang="en-US" altLang="zh-CN" i="1">
                            <a:latin typeface="Cambria Math" panose="02040503050406030204" pitchFamily="18" charset="0"/>
                            <a:cs typeface="Cambria Math" panose="02040503050406030204" pitchFamily="18" charset="0"/>
                            <a:sym typeface="+mn-ea"/>
                          </a:rPr>
                        </m:ctrlPr>
                      </m:fPr>
                      <m:num>
                        <m:sSup>
                          <m:sSupPr>
                            <m:ctrlPr>
                              <a:rPr lang="en-US" altLang="zh-CN" i="1">
                                <a:latin typeface="Cambria Math" panose="02040503050406030204" pitchFamily="18" charset="0"/>
                                <a:cs typeface="Cambria Math" panose="02040503050406030204" pitchFamily="18" charset="0"/>
                                <a:sym typeface="+mn-ea"/>
                              </a:rPr>
                            </m:ctrlPr>
                          </m:sSupPr>
                          <m:e>
                            <m:r>
                              <a:rPr lang="en-US" altLang="zh-CN" i="1">
                                <a:latin typeface="Cambria Math" panose="02040503050406030204" pitchFamily="18" charset="0"/>
                                <a:cs typeface="Cambria Math" panose="02040503050406030204" pitchFamily="18" charset="0"/>
                                <a:sym typeface="+mn-ea"/>
                              </a:rPr>
                              <m:t>𝑟</m:t>
                            </m:r>
                          </m:e>
                          <m:sup>
                            <m:bar>
                              <m:barPr>
                                <m:ctrlPr>
                                  <a:rPr lang="en-US" altLang="zh-CN" i="1">
                                    <a:latin typeface="Cambria Math" panose="02040503050406030204" pitchFamily="18" charset="0"/>
                                    <a:cs typeface="Cambria Math" panose="02040503050406030204" pitchFamily="18" charset="0"/>
                                    <a:sym typeface="+mn-ea"/>
                                  </a:rPr>
                                </m:ctrlPr>
                              </m:barPr>
                              <m:e>
                                <m:r>
                                  <a:rPr lang="en-US" altLang="zh-CN" i="1">
                                    <a:latin typeface="Cambria Math" panose="02040503050406030204" pitchFamily="18" charset="0"/>
                                    <a:cs typeface="Cambria Math" panose="02040503050406030204" pitchFamily="18" charset="0"/>
                                    <a:sym typeface="+mn-ea"/>
                                  </a:rPr>
                                  <m:t>𝑘</m:t>
                                </m:r>
                              </m:e>
                            </m:bar>
                          </m:sup>
                        </m:sSup>
                      </m:num>
                      <m:den>
                        <m:r>
                          <a:rPr lang="en-US" altLang="zh-CN" i="1">
                            <a:latin typeface="Cambria Math" panose="02040503050406030204" pitchFamily="18" charset="0"/>
                            <a:cs typeface="Cambria Math" panose="02040503050406030204" pitchFamily="18" charset="0"/>
                            <a:sym typeface="+mn-ea"/>
                          </a:rPr>
                          <m:t>𝑘</m:t>
                        </m:r>
                        <m:r>
                          <a:rPr lang="en-US" altLang="zh-CN" i="1">
                            <a:latin typeface="Cambria Math" panose="02040503050406030204" pitchFamily="18" charset="0"/>
                            <a:cs typeface="Cambria Math" panose="02040503050406030204" pitchFamily="18" charset="0"/>
                            <a:sym typeface="+mn-ea"/>
                          </a:rPr>
                          <m:t>!</m:t>
                        </m:r>
                      </m:den>
                    </m:f>
                    <m:r>
                      <a:rPr lang="en-US" altLang="zh-CN" i="1">
                        <a:latin typeface="Cambria Math" panose="02040503050406030204" pitchFamily="18" charset="0"/>
                        <a:cs typeface="Cambria Math" panose="02040503050406030204" pitchFamily="18" charset="0"/>
                        <a:sym typeface="+mn-ea"/>
                      </a:rPr>
                      <m:t> (</m:t>
                    </m:r>
                    <m:r>
                      <a:rPr lang="en-US" altLang="zh-CN" i="1">
                        <a:latin typeface="Cambria Math" panose="02040503050406030204" pitchFamily="18" charset="0"/>
                        <a:cs typeface="Cambria Math" panose="02040503050406030204" pitchFamily="18" charset="0"/>
                        <a:sym typeface="+mn-ea"/>
                      </a:rPr>
                      <m:t>𝑟</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𝐶</m:t>
                    </m:r>
                    <m:r>
                      <a:rPr lang="en-US" altLang="zh-CN" i="1">
                        <a:latin typeface="Cambria Math" panose="02040503050406030204" pitchFamily="18" charset="0"/>
                        <a:cs typeface="Cambria Math" panose="02040503050406030204" pitchFamily="18" charset="0"/>
                        <a:sym typeface="+mn-ea"/>
                      </a:rPr>
                      <m:t> , </m:t>
                    </m:r>
                    <m:r>
                      <a:rPr lang="en-US" altLang="zh-CN" i="1">
                        <a:latin typeface="Cambria Math" panose="02040503050406030204" pitchFamily="18" charset="0"/>
                        <a:cs typeface="Cambria Math" panose="02040503050406030204" pitchFamily="18" charset="0"/>
                        <a:sym typeface="+mn-ea"/>
                      </a:rPr>
                      <m:t> </m:t>
                    </m:r>
                    <m:r>
                      <a:rPr lang="en-US" altLang="zh-CN" i="1">
                        <a:latin typeface="Cambria Math" panose="02040503050406030204" pitchFamily="18" charset="0"/>
                        <a:cs typeface="Cambria Math" panose="02040503050406030204" pitchFamily="18" charset="0"/>
                        <a:sym typeface="+mn-ea"/>
                      </a:rPr>
                      <m:t>𝑘</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𝛮</m:t>
                    </m:r>
                    <m:r>
                      <a:rPr lang="en-US" altLang="zh-CN" i="1">
                        <a:latin typeface="Cambria Math" panose="02040503050406030204" pitchFamily="18" charset="0"/>
                        <a:cs typeface="Cambria Math" panose="02040503050406030204" pitchFamily="18" charset="0"/>
                        <a:sym typeface="+mn-ea"/>
                      </a:rPr>
                      <m:t>) </m:t>
                    </m:r>
                  </m:oMath>
                </a14:m>
                <a:r>
                  <a:rPr lang="en-US" altLang="zh-CN" i="1">
                    <a:solidFill>
                      <a:srgbClr val="000000"/>
                    </a:solidFill>
                    <a:latin typeface="Cambria Math" panose="02040503050406030204" pitchFamily="18" charset="0"/>
                    <a:cs typeface="Cambria Math" panose="02040503050406030204" pitchFamily="18" charset="0"/>
                  </a:rPr>
                  <a:t>,</a:t>
                </a:r>
                <a:r>
                  <a:rPr i="1">
                    <a:solidFill>
                      <a:srgbClr val="000000"/>
                    </a:solidFill>
                    <a:latin typeface="Cambria Math" panose="02040503050406030204" pitchFamily="18" charset="0"/>
                    <a:cs typeface="Cambria Math" panose="02040503050406030204" pitchFamily="18" charset="0"/>
                  </a:rPr>
                  <a:t>其中</a:t>
                </a:r>
                <a:r>
                  <a:rPr lang="en-US" altLang="zh-CN" i="1">
                    <a:solidFill>
                      <a:srgbClr val="000000"/>
                    </a:solidFill>
                    <a:latin typeface="Cambria Math" panose="02040503050406030204" pitchFamily="18" charset="0"/>
                    <a:cs typeface="Cambria Math" panose="02040503050406030204" pitchFamily="18" charset="0"/>
                  </a:rPr>
                  <a:t> </a:t>
                </a:r>
                <a:r>
                  <a:rPr lang="en-US" altLang="zh-CN"/>
                  <a:t>r </a:t>
                </a:r>
                <a:r>
                  <a:rPr lang="zh-CN" altLang="en-US"/>
                  <a:t>的范围是复数域（</a:t>
                </a:r>
                <a14:m>
                  <m:oMath xmlns:m="http://schemas.openxmlformats.org/officeDocument/2006/math">
                    <m:sSup>
                      <m:sSupPr>
                        <m:ctrlPr>
                          <a:rPr lang="en-US" altLang="zh-CN" i="1">
                            <a:latin typeface="Cambria Math" panose="02040503050406030204" pitchFamily="18" charset="0"/>
                            <a:cs typeface="Cambria Math" panose="02040503050406030204" pitchFamily="18" charset="0"/>
                            <a:sym typeface="+mn-ea"/>
                          </a:rPr>
                        </m:ctrlPr>
                      </m:sSupPr>
                      <m:e>
                        <m:r>
                          <a:rPr lang="en-US" altLang="zh-CN" i="1">
                            <a:latin typeface="Cambria Math" panose="02040503050406030204" pitchFamily="18" charset="0"/>
                            <a:cs typeface="Cambria Math" panose="02040503050406030204" pitchFamily="18" charset="0"/>
                            <a:sym typeface="+mn-ea"/>
                          </a:rPr>
                          <m:t>𝑟</m:t>
                        </m:r>
                      </m:e>
                      <m:sup>
                        <m:bar>
                          <m:barPr>
                            <m:ctrlPr>
                              <a:rPr lang="en-US" altLang="zh-CN" i="1">
                                <a:latin typeface="Cambria Math" panose="02040503050406030204" pitchFamily="18" charset="0"/>
                                <a:cs typeface="Cambria Math" panose="02040503050406030204" pitchFamily="18" charset="0"/>
                                <a:sym typeface="+mn-ea"/>
                              </a:rPr>
                            </m:ctrlPr>
                          </m:barPr>
                          <m:e>
                            <m:r>
                              <a:rPr lang="en-US" altLang="zh-CN" i="1">
                                <a:latin typeface="Cambria Math" panose="02040503050406030204" pitchFamily="18" charset="0"/>
                                <a:cs typeface="Cambria Math" panose="02040503050406030204" pitchFamily="18" charset="0"/>
                                <a:sym typeface="+mn-ea"/>
                              </a:rPr>
                              <m:t>𝑘</m:t>
                            </m:r>
                          </m:e>
                        </m:bar>
                      </m:sup>
                    </m:sSup>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𝑟</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𝑟</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𝑟</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2</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𝑟</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𝑘</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1</m:t>
                    </m:r>
                    <m:r>
                      <a:rPr lang="en-US" altLang="zh-CN" i="1">
                        <a:latin typeface="Cambria Math" panose="02040503050406030204" pitchFamily="18" charset="0"/>
                        <a:cs typeface="Cambria Math" panose="02040503050406030204" pitchFamily="18" charset="0"/>
                        <a:sym typeface="+mn-ea"/>
                      </a:rPr>
                      <m:t>)</m:t>
                    </m:r>
                  </m:oMath>
                </a14:m>
                <a:r>
                  <a:rPr lang="zh-CN" altLang="en-US"/>
                  <a:t>）</a:t>
                </a:r>
                <a:endParaRPr lang="zh-CN" altLang="en-US"/>
              </a:p>
              <a:p>
                <a:pPr marL="0" indent="0">
                  <a:buNone/>
                </a:pPr>
                <a:r>
                  <a:rPr lang="zh-CN" altLang="en-US"/>
                  <a:t> </a:t>
                </a:r>
                <a:r>
                  <a:rPr lang="en-US" altLang="zh-CN"/>
                  <a:t>  </a:t>
                </a:r>
                <a:r>
                  <a:rPr lang="zh-CN" altLang="en-US"/>
                  <a:t>我们枚举</a:t>
                </a:r>
                <a:r>
                  <a:rPr lang="en-US" altLang="zh-CN"/>
                  <a:t> </a:t>
                </a:r>
                <a14:m>
                  <m:oMath xmlns:m="http://schemas.openxmlformats.org/officeDocument/2006/math">
                    <m:nary>
                      <m:naryPr>
                        <m:chr m:val="∏"/>
                        <m:limLoc m:val="undOvr"/>
                        <m:ctrlPr>
                          <a:rPr lang="en-US" altLang="zh-CN" i="1">
                            <a:solidFill>
                              <a:srgbClr val="000000"/>
                            </a:solidFill>
                            <a:latin typeface="Cambria Math" panose="02040503050406030204" pitchFamily="18" charset="0"/>
                            <a:cs typeface="Cambria Math" panose="02040503050406030204" pitchFamily="18" charset="0"/>
                          </a:rPr>
                        </m:ctrlPr>
                      </m:naryPr>
                      <m:sub>
                        <m:r>
                          <a:rPr lang="en-US" altLang="zh-CN" i="1">
                            <a:solidFill>
                              <a:srgbClr val="000000"/>
                            </a:solidFill>
                            <a:latin typeface="Cambria Math" panose="02040503050406030204" pitchFamily="18" charset="0"/>
                            <a:cs typeface="Cambria Math" panose="02040503050406030204" pitchFamily="18" charset="0"/>
                          </a:rPr>
                          <m:t>𝑖</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sub>
                      <m:sup>
                        <m:r>
                          <a:rPr lang="en-US" altLang="zh-CN" i="1">
                            <a:solidFill>
                              <a:srgbClr val="000000"/>
                            </a:solidFill>
                            <a:latin typeface="Cambria Math" panose="02040503050406030204" pitchFamily="18" charset="0"/>
                            <a:cs typeface="Cambria Math" panose="02040503050406030204" pitchFamily="18" charset="0"/>
                          </a:rPr>
                          <m:t>𝑛</m:t>
                        </m:r>
                      </m:sup>
                      <m:e>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r>
                          <a:rPr lang="en-US" altLang="zh-CN" i="1">
                            <a:solidFill>
                              <a:srgbClr val="000000"/>
                            </a:solidFill>
                            <a:latin typeface="Cambria Math" panose="02040503050406030204" pitchFamily="18" charset="0"/>
                            <a:cs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𝑚</m:t>
                                </m:r>
                              </m:e>
                              <m:sub>
                                <m:r>
                                  <a:rPr lang="en-US" altLang="zh-CN" i="1">
                                    <a:latin typeface="Cambria Math" panose="02040503050406030204" pitchFamily="18" charset="0"/>
                                    <a:cs typeface="Cambria Math" panose="02040503050406030204" pitchFamily="18" charset="0"/>
                                  </a:rPr>
                                  <m:t>𝑖</m:t>
                                </m:r>
                              </m:sub>
                            </m:sSub>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sup>
                        </m:sSup>
                        <m:r>
                          <a:rPr lang="en-US" altLang="zh-CN" i="1">
                            <a:latin typeface="Cambria Math" panose="02040503050406030204" pitchFamily="18" charset="0"/>
                            <a:cs typeface="Cambria Math" panose="02040503050406030204" pitchFamily="18" charset="0"/>
                          </a:rPr>
                          <m:t>)</m:t>
                        </m:r>
                      </m:e>
                    </m:nary>
                  </m:oMath>
                </a14:m>
                <a:r>
                  <a:rPr lang="zh-CN" altLang="en-US"/>
                  <a:t>中</a:t>
                </a:r>
                <a:r>
                  <a:rPr lang="en-US" altLang="zh-CN"/>
                  <a:t> </a:t>
                </a:r>
                <a14:m>
                  <m:oMath xmlns:m="http://schemas.openxmlformats.org/officeDocument/2006/math">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en-US" altLang="zh-CN" i="1">
                            <a:solidFill>
                              <a:srgbClr val="000000"/>
                            </a:solidFill>
                            <a:latin typeface="Cambria Math" panose="02040503050406030204" pitchFamily="18" charset="0"/>
                          </a:rPr>
                          <m:t>𝑘</m:t>
                        </m:r>
                      </m:sup>
                    </m:sSup>
                  </m:oMath>
                </a14:m>
                <a:r>
                  <a:rPr lang="zh-CN" altLang="en-US"/>
                  <a:t>项的系数，假设为</a:t>
                </a:r>
                <a:r>
                  <a:rPr lang="en-US" altLang="zh-CN"/>
                  <a:t> </a:t>
                </a:r>
                <a14:m>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𝑐</m:t>
                        </m:r>
                      </m:e>
                      <m:sub>
                        <m:r>
                          <a:rPr lang="en-US" altLang="zh-CN" i="1">
                            <a:latin typeface="Cambria Math" panose="02040503050406030204" pitchFamily="18" charset="0"/>
                            <a:cs typeface="Cambria Math" panose="02040503050406030204" pitchFamily="18" charset="0"/>
                          </a:rPr>
                          <m:t>𝑘</m:t>
                        </m:r>
                      </m:sub>
                    </m:sSub>
                  </m:oMath>
                </a14:m>
                <a:r>
                  <a:rPr lang="zh-CN" altLang="en-US"/>
                  <a:t>。那么它和</a:t>
                </a:r>
                <a14:m>
                  <m:oMath xmlns:m="http://schemas.openxmlformats.org/officeDocument/2006/math">
                    <m:sSup>
                      <m:sSupPr>
                        <m:ctrlPr>
                          <a:rPr lang="en-US" altLang="zh-CN" i="1">
                            <a:solidFill>
                              <a:srgbClr val="000000"/>
                            </a:solidFill>
                            <a:latin typeface="Cambria Math" panose="02040503050406030204" pitchFamily="18" charset="0"/>
                            <a:cs typeface="Cambria Math" panose="02040503050406030204" pitchFamily="18" charset="0"/>
                          </a:rPr>
                        </m:ctrlPr>
                      </m:sSupPr>
                      <m:e>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𝑥</m:t>
                        </m:r>
                        <m:r>
                          <a:rPr lang="en-US" altLang="zh-CN" i="1">
                            <a:solidFill>
                              <a:srgbClr val="000000"/>
                            </a:solidFill>
                            <a:latin typeface="Cambria Math" panose="02040503050406030204" pitchFamily="18" charset="0"/>
                            <a:cs typeface="Cambria Math" panose="02040503050406030204" pitchFamily="18" charset="0"/>
                          </a:rPr>
                          <m:t>)</m:t>
                        </m:r>
                      </m:e>
                      <m:sup>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𝑛</m:t>
                        </m:r>
                      </m:sup>
                    </m:sSup>
                  </m:oMath>
                </a14:m>
                <a:r>
                  <a:rPr lang="zh-CN" altLang="en-US"/>
                  <a:t>相乘后，对答案的贡献就是</a:t>
                </a:r>
                <a:endParaRPr lang="zh-CN" altLang="en-US"/>
              </a:p>
              <a:p>
                <a:pPr marL="0" indent="0">
                  <a:buNone/>
                </a:pPr>
                <a14:m>
                  <m:oMathPara xmlns:m="http://schemas.openxmlformats.org/officeDocument/2006/math">
                    <m:oMathParaPr>
                      <m:jc m:val="centerGroup"/>
                    </m:oMathParaPr>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𝑐</m:t>
                          </m:r>
                        </m:e>
                        <m:sub>
                          <m:r>
                            <a:rPr lang="en-US" altLang="zh-CN" i="1">
                              <a:latin typeface="Cambria Math" panose="02040503050406030204" pitchFamily="18" charset="0"/>
                              <a:cs typeface="Cambria Math" panose="02040503050406030204" pitchFamily="18" charset="0"/>
                            </a:rPr>
                            <m:t>𝑘</m:t>
                          </m:r>
                        </m:sub>
                      </m:sSub>
                      <m:nary>
                        <m:naryPr>
                          <m:chr m:val="∑"/>
                          <m:limLoc m:val="undOvr"/>
                          <m:ctrlPr>
                            <a:rPr lang="en-US" i="1">
                              <a:latin typeface="Cambria Math" panose="02040503050406030204" pitchFamily="18" charset="0"/>
                              <a:cs typeface="Cambria Math" panose="02040503050406030204" pitchFamily="18" charset="0"/>
                            </a:rPr>
                          </m:ctrlPr>
                        </m:naryPr>
                        <m:sub>
                          <m:r>
                            <a:rPr lang="en-US" i="1">
                              <a:latin typeface="Cambria Math" panose="02040503050406030204" pitchFamily="18" charset="0"/>
                              <a:cs typeface="Cambria Math" panose="02040503050406030204" pitchFamily="18" charset="0"/>
                            </a:rPr>
                            <m:t>𝑖</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𝑎</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𝑘</m:t>
                          </m:r>
                        </m:sub>
                        <m:sup>
                          <m:r>
                            <a:rPr lang="en-US" i="1">
                              <a:latin typeface="Cambria Math" panose="02040503050406030204" pitchFamily="18" charset="0"/>
                              <a:cs typeface="Cambria Math" panose="02040503050406030204" pitchFamily="18" charset="0"/>
                            </a:rPr>
                            <m:t>𝑏</m:t>
                          </m:r>
                          <m:r>
                            <a:rPr lang="en-US" i="1">
                              <a:latin typeface="Cambria Math" panose="02040503050406030204" pitchFamily="18" charset="0"/>
                              <a:cs typeface="Cambria Math" panose="02040503050406030204" pitchFamily="18" charset="0"/>
                            </a:rPr>
                            <m:t>−</m:t>
                          </m:r>
                          <m:r>
                            <a:rPr lang="en-US" i="1">
                              <a:latin typeface="Cambria Math" panose="02040503050406030204" pitchFamily="18" charset="0"/>
                              <a:cs typeface="Cambria Math" panose="02040503050406030204" pitchFamily="18" charset="0"/>
                            </a:rPr>
                            <m:t>𝑘</m:t>
                          </m:r>
                        </m:sup>
                        <m:e>
                          <m:d>
                            <m:dPr>
                              <m:ctrlPr>
                                <a:rPr lang="en-US" altLang="zh-CN" i="1">
                                  <a:latin typeface="Cambria Math" panose="02040503050406030204" pitchFamily="18" charset="0"/>
                                  <a:cs typeface="Cambria Math" panose="02040503050406030204" pitchFamily="18" charset="0"/>
                                  <a:sym typeface="+mn-ea"/>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sym typeface="+mn-ea"/>
                                    </a:rPr>
                                  </m:ctrlPr>
                                </m:mPr>
                                <m:mr>
                                  <m:e>
                                    <m:r>
                                      <a:rPr lang="en-US" altLang="zh-CN" i="1">
                                        <a:latin typeface="Cambria Math" panose="02040503050406030204" pitchFamily="18" charset="0"/>
                                        <a:cs typeface="Cambria Math" panose="02040503050406030204" pitchFamily="18" charset="0"/>
                                        <a:sym typeface="+mn-ea"/>
                                      </a:rPr>
                                      <m:t>𝑛</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𝑖</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1</m:t>
                                    </m:r>
                                  </m:e>
                                </m:mr>
                                <m:mr>
                                  <m:e>
                                    <m:r>
                                      <a:rPr lang="en-US" altLang="zh-CN" i="1">
                                        <a:latin typeface="Cambria Math" panose="02040503050406030204" pitchFamily="18" charset="0"/>
                                        <a:cs typeface="Cambria Math" panose="02040503050406030204" pitchFamily="18" charset="0"/>
                                        <a:sym typeface="+mn-ea"/>
                                      </a:rPr>
                                      <m:t>𝑖</m:t>
                                    </m:r>
                                  </m:e>
                                </m:mr>
                              </m:m>
                            </m:e>
                          </m:d>
                        </m:e>
                      </m:nary>
                      <m:r>
                        <a:rPr lang="en-US" altLang="zh-CN" i="1">
                          <a:solidFill>
                            <a:srgbClr val="000000"/>
                          </a:solidFill>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𝑐</m:t>
                          </m:r>
                        </m:e>
                        <m:sub>
                          <m:r>
                            <a:rPr lang="en-US" altLang="zh-CN" i="1">
                              <a:latin typeface="Cambria Math" panose="02040503050406030204" pitchFamily="18" charset="0"/>
                              <a:cs typeface="Cambria Math" panose="02040503050406030204" pitchFamily="18" charset="0"/>
                            </a:rPr>
                            <m:t>𝑘</m:t>
                          </m:r>
                        </m:sub>
                      </m:sSub>
                      <m:r>
                        <a:rPr lang="en-US" altLang="zh-CN" i="1">
                          <a:solidFill>
                            <a:srgbClr val="000000"/>
                          </a:solidFill>
                          <a:latin typeface="Cambria Math" panose="02040503050406030204" pitchFamily="18" charset="0"/>
                          <a:cs typeface="Cambria Math" panose="02040503050406030204" pitchFamily="18" charset="0"/>
                        </a:rPr>
                        <m:t>(</m:t>
                      </m:r>
                      <m:d>
                        <m:dPr>
                          <m:ctrlPr>
                            <a:rPr lang="en-US" altLang="zh-CN" i="1">
                              <a:latin typeface="Cambria Math" panose="02040503050406030204" pitchFamily="18" charset="0"/>
                              <a:cs typeface="Cambria Math" panose="02040503050406030204" pitchFamily="18" charset="0"/>
                              <a:sym typeface="+mn-ea"/>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sym typeface="+mn-ea"/>
                                </a:rPr>
                              </m:ctrlPr>
                            </m:mPr>
                            <m:mr>
                              <m:e>
                                <m:r>
                                  <a:rPr lang="en-US" altLang="zh-CN" i="1">
                                    <a:latin typeface="Cambria Math" panose="02040503050406030204" pitchFamily="18" charset="0"/>
                                    <a:cs typeface="Cambria Math" panose="02040503050406030204" pitchFamily="18" charset="0"/>
                                    <a:sym typeface="+mn-ea"/>
                                  </a:rPr>
                                  <m:t>𝑛</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𝑏</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𝑘</m:t>
                                </m:r>
                              </m:e>
                            </m:mr>
                            <m:mr>
                              <m:e>
                                <m:r>
                                  <a:rPr lang="en-US" altLang="zh-CN" i="1">
                                    <a:latin typeface="Cambria Math" panose="02040503050406030204" pitchFamily="18" charset="0"/>
                                    <a:cs typeface="Cambria Math" panose="02040503050406030204" pitchFamily="18" charset="0"/>
                                    <a:sym typeface="+mn-ea"/>
                                  </a:rPr>
                                  <m:t>𝑏</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𝑘</m:t>
                                </m:r>
                              </m:e>
                            </m:mr>
                          </m:m>
                        </m:e>
                      </m:d>
                      <m:r>
                        <a:rPr lang="en-US" altLang="zh-CN" i="1">
                          <a:latin typeface="Cambria Math" panose="02040503050406030204" pitchFamily="18" charset="0"/>
                          <a:cs typeface="Cambria Math" panose="02040503050406030204" pitchFamily="18" charset="0"/>
                          <a:sym typeface="+mn-ea"/>
                        </a:rPr>
                        <m:t>−</m:t>
                      </m:r>
                      <m:d>
                        <m:dPr>
                          <m:ctrlPr>
                            <a:rPr lang="en-US" altLang="zh-CN" i="1">
                              <a:latin typeface="Cambria Math" panose="02040503050406030204" pitchFamily="18" charset="0"/>
                              <a:cs typeface="Cambria Math" panose="02040503050406030204" pitchFamily="18" charset="0"/>
                              <a:sym typeface="+mn-ea"/>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sym typeface="+mn-ea"/>
                                </a:rPr>
                              </m:ctrlPr>
                            </m:mPr>
                            <m:mr>
                              <m:e>
                                <m:r>
                                  <a:rPr lang="en-US" altLang="zh-CN" i="1">
                                    <a:latin typeface="Cambria Math" panose="02040503050406030204" pitchFamily="18" charset="0"/>
                                    <a:cs typeface="Cambria Math" panose="02040503050406030204" pitchFamily="18" charset="0"/>
                                    <a:sym typeface="+mn-ea"/>
                                  </a:rPr>
                                  <m:t>𝑛</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𝑎</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𝑘</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1</m:t>
                                </m:r>
                              </m:e>
                            </m:mr>
                            <m:mr>
                              <m:e>
                                <m:r>
                                  <a:rPr lang="en-US" altLang="zh-CN" i="1">
                                    <a:latin typeface="Cambria Math" panose="02040503050406030204" pitchFamily="18" charset="0"/>
                                    <a:cs typeface="Cambria Math" panose="02040503050406030204" pitchFamily="18" charset="0"/>
                                    <a:sym typeface="+mn-ea"/>
                                  </a:rPr>
                                  <m:t>𝑎</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𝑘</m:t>
                                </m:r>
                                <m:r>
                                  <a:rPr lang="en-US" altLang="zh-CN" i="1">
                                    <a:latin typeface="Cambria Math" panose="02040503050406030204" pitchFamily="18" charset="0"/>
                                    <a:cs typeface="Cambria Math" panose="02040503050406030204" pitchFamily="18" charset="0"/>
                                    <a:sym typeface="+mn-ea"/>
                                  </a:rPr>
                                  <m:t>−</m:t>
                                </m:r>
                                <m:r>
                                  <a:rPr lang="en-US" altLang="zh-CN" i="1">
                                    <a:latin typeface="Cambria Math" panose="02040503050406030204" pitchFamily="18" charset="0"/>
                                    <a:cs typeface="Cambria Math" panose="02040503050406030204" pitchFamily="18" charset="0"/>
                                    <a:sym typeface="+mn-ea"/>
                                  </a:rPr>
                                  <m:t>1</m:t>
                                </m:r>
                              </m:e>
                            </m:mr>
                          </m:m>
                        </m:e>
                      </m:d>
                      <m:r>
                        <a:rPr lang="en-US" altLang="zh-CN" i="1">
                          <a:solidFill>
                            <a:srgbClr val="000000"/>
                          </a:solidFill>
                          <a:latin typeface="Cambria Math" panose="02040503050406030204" pitchFamily="18" charset="0"/>
                          <a:cs typeface="Cambria Math" panose="02040503050406030204" pitchFamily="18" charset="0"/>
                        </a:rPr>
                        <m:t>)</m:t>
                      </m:r>
                    </m:oMath>
                  </m:oMathPara>
                </a14:m>
                <a:endParaRPr lang="zh-CN" altLang="en-US"/>
              </a:p>
              <a:p>
                <a:pPr marL="0" indent="0">
                  <a:buNone/>
                </a:pPr>
                <a:r>
                  <a:rPr lang="en-US" altLang="zh-CN"/>
                  <a:t>   </a:t>
                </a:r>
                <a:r>
                  <a:rPr lang="zh-CN" altLang="en-US"/>
                  <a:t>这样就可以</a:t>
                </a:r>
                <a:r>
                  <a:rPr lang="en-US" altLang="zh-CN"/>
                  <a:t> O(b) </a:t>
                </a:r>
                <a:r>
                  <a:rPr lang="zh-CN" altLang="en-US"/>
                  <a:t>地求出答案了。</a:t>
                </a:r>
                <a:endParaRPr lang="en-US" altLang="zh-CN"/>
              </a:p>
              <a:p>
                <a:pPr marL="0" indent="0">
                  <a:buNone/>
                </a:pPr>
                <a:r>
                  <a:rPr lang="en-US" altLang="zh-CN"/>
                  <a:t>   </a:t>
                </a:r>
                <a:r>
                  <a:rPr lang="zh-CN" altLang="en-US"/>
                  <a:t>时间复杂度</a:t>
                </a:r>
                <a:r>
                  <a:rPr lang="en-US" altLang="zh-CN"/>
                  <a:t> O(2^n+b)</a:t>
                </a:r>
                <a:r>
                  <a:rPr lang="zh-CN" altLang="en-US"/>
                  <a:t>。</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p:cNvPicPr>
          <p:nvPr/>
        </p:nvPicPr>
        <p:blipFill>
          <a:blip r:embed="rId1">
            <a:duotone>
              <a:schemeClr val="accent1">
                <a:shade val="45000"/>
                <a:satMod val="135000"/>
              </a:schemeClr>
              <a:prstClr val="white"/>
            </a:duotone>
          </a:blip>
          <a:stretch>
            <a:fillRect/>
          </a:stretch>
        </p:blipFill>
        <p:spPr>
          <a:xfrm>
            <a:off x="-2372" y="2561021"/>
            <a:ext cx="12190013" cy="4296980"/>
          </a:xfrm>
          <a:prstGeom prst="rect">
            <a:avLst/>
          </a:prstGeom>
        </p:spPr>
      </p:pic>
      <p:sp>
        <p:nvSpPr>
          <p:cNvPr id="10" name="文本框 9"/>
          <p:cNvSpPr txBox="1"/>
          <p:nvPr/>
        </p:nvSpPr>
        <p:spPr>
          <a:xfrm>
            <a:off x="5354905" y="1845366"/>
            <a:ext cx="3657600" cy="1107440"/>
          </a:xfrm>
          <a:prstGeom prst="rect">
            <a:avLst/>
          </a:prstGeom>
          <a:noFill/>
        </p:spPr>
        <p:txBody>
          <a:bodyPr wrap="none" lIns="0" tIns="0" rIns="0" bIns="0" rtlCol="0" anchor="t">
            <a:spAutoFit/>
          </a:bodyPr>
          <a:lstStyle/>
          <a:p>
            <a:pPr algn="l"/>
            <a:r>
              <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递推关系</a:t>
            </a:r>
            <a:endPar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椭圆 11"/>
          <p:cNvSpPr>
            <a:spLocks noChangeAspect="1"/>
          </p:cNvSpPr>
          <p:nvPr/>
        </p:nvSpPr>
        <p:spPr>
          <a:xfrm>
            <a:off x="5383346"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椭圆 20"/>
          <p:cNvSpPr>
            <a:spLocks noChangeAspect="1"/>
          </p:cNvSpPr>
          <p:nvPr/>
        </p:nvSpPr>
        <p:spPr>
          <a:xfrm>
            <a:off x="5786758"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椭圆 22"/>
          <p:cNvSpPr>
            <a:spLocks noChangeAspect="1"/>
          </p:cNvSpPr>
          <p:nvPr/>
        </p:nvSpPr>
        <p:spPr>
          <a:xfrm>
            <a:off x="6190170"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矩形 7"/>
          <p:cNvSpPr/>
          <p:nvPr/>
        </p:nvSpPr>
        <p:spPr>
          <a:xfrm>
            <a:off x="2788285" y="1924685"/>
            <a:ext cx="2153285" cy="1883410"/>
          </a:xfrm>
          <a:prstGeom prst="rect">
            <a:avLst/>
          </a:prstGeom>
          <a:no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矩形 8"/>
          <p:cNvSpPr/>
          <p:nvPr/>
        </p:nvSpPr>
        <p:spPr>
          <a:xfrm>
            <a:off x="2220595" y="1924685"/>
            <a:ext cx="1014730" cy="1883410"/>
          </a:xfrm>
          <a:prstGeom prst="rect">
            <a:avLst/>
          </a:prstGeom>
          <a:solidFill>
            <a:srgbClr val="144A74"/>
          </a:solid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3461350" y="2183527"/>
            <a:ext cx="1219200" cy="1477010"/>
          </a:xfrm>
          <a:prstGeom prst="rect">
            <a:avLst/>
          </a:prstGeom>
          <a:noFill/>
        </p:spPr>
        <p:txBody>
          <a:bodyPr wrap="none" lIns="0" tIns="0" rIns="0" bIns="0" rtlCol="0" anchor="t">
            <a:spAutoFit/>
          </a:bodyPr>
          <a:lstStyle/>
          <a:p>
            <a:pPr algn="l"/>
            <a:r>
              <a:rPr kumimoji="1" lang="en-US" altLang="zh-CN"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05</a:t>
            </a:r>
            <a:endParaRPr kumimoji="1" lang="zh-CN" altLang="en-US"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lnSpcReduction="10000"/>
              </a:bodyPr>
              <a:p>
                <a:r>
                  <a:rPr sz="2000">
                    <a:sym typeface="+mn-ea"/>
                  </a:rPr>
                  <a:t>例</a:t>
                </a:r>
                <a:r>
                  <a:rPr lang="en-US" altLang="zh-CN" sz="2000">
                    <a:sym typeface="+mn-ea"/>
                  </a:rPr>
                  <a:t>2.26 Hanoi</a:t>
                </a:r>
                <a:r>
                  <a:rPr sz="2000">
                    <a:sym typeface="+mn-ea"/>
                  </a:rPr>
                  <a:t>塔问题。</a:t>
                </a:r>
                <a:endParaRPr sz="2000">
                  <a:sym typeface="+mn-ea"/>
                </a:endParaRPr>
              </a:p>
              <a:p>
                <a:endParaRPr lang="zh-CN" altLang="en-US" sz="2000"/>
              </a:p>
              <a:p>
                <a:endParaRPr lang="zh-CN" altLang="en-US" sz="2000"/>
              </a:p>
              <a:p>
                <a:endParaRPr lang="zh-CN" altLang="en-US" sz="2000"/>
              </a:p>
              <a:p>
                <a:endParaRPr lang="zh-CN" altLang="en-US" sz="2000"/>
              </a:p>
              <a:p>
                <a:r>
                  <a:rPr lang="zh-CN" altLang="en-US" sz="2000"/>
                  <a:t>问将</a:t>
                </a:r>
                <a:r>
                  <a:rPr lang="en-US" altLang="zh-CN" sz="2000"/>
                  <a:t>n</a:t>
                </a:r>
                <a:r>
                  <a:rPr lang="zh-CN" altLang="en-US" sz="2000"/>
                  <a:t>个圆盘从塔座</a:t>
                </a:r>
                <a:r>
                  <a:rPr lang="en-US" altLang="zh-CN" sz="2000"/>
                  <a:t>A</a:t>
                </a:r>
                <a:r>
                  <a:rPr lang="zh-CN" altLang="en-US" sz="2000"/>
                  <a:t>移动到塔座</a:t>
                </a:r>
                <a:r>
                  <a:rPr lang="en-US" altLang="zh-CN" sz="2000"/>
                  <a:t>C</a:t>
                </a:r>
                <a:r>
                  <a:rPr lang="zh-CN" altLang="en-US" sz="2000"/>
                  <a:t>上所需要的移动次数？移动过程中不允许大圆盘在小圆盘的上方。</a:t>
                </a:r>
                <a:endParaRPr lang="zh-CN" altLang="en-US" sz="2000"/>
              </a:p>
              <a:p>
                <a:r>
                  <a:rPr lang="zh-CN" altLang="en-US" sz="2000"/>
                  <a:t>算法的分析：</a:t>
                </a:r>
                <a:endParaRPr lang="zh-CN" altLang="en-US" sz="2000"/>
              </a:p>
              <a:p>
                <a:r>
                  <a:rPr lang="zh-CN" altLang="en-US" sz="2000"/>
                  <a:t>设</a:t>
                </a:r>
                <a:r>
                  <a:rPr lang="en-US" altLang="zh-CN" sz="2000"/>
                  <a:t> </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ℎ</m:t>
                        </m:r>
                      </m:e>
                      <m:sub>
                        <m:r>
                          <a:rPr lang="en-US" altLang="zh-CN" sz="2000" i="1">
                            <a:latin typeface="Cambria Math" panose="02040503050406030204" pitchFamily="18" charset="0"/>
                            <a:cs typeface="Cambria Math" panose="02040503050406030204" pitchFamily="18" charset="0"/>
                          </a:rPr>
                          <m:t>𝑛</m:t>
                        </m:r>
                      </m:sub>
                    </m:sSub>
                  </m:oMath>
                </a14:m>
                <a:r>
                  <a:rPr lang="zh-CN" altLang="en-US" sz="2000"/>
                  <a:t>为将</a:t>
                </a:r>
                <a:r>
                  <a:rPr lang="en-US" altLang="zh-CN" sz="2000"/>
                  <a:t>n</a:t>
                </a:r>
                <a:r>
                  <a:rPr lang="zh-CN" altLang="en-US" sz="2000"/>
                  <a:t>个圆盘从塔座</a:t>
                </a:r>
                <a:r>
                  <a:rPr lang="en-US" altLang="zh-CN" sz="2000"/>
                  <a:t>A</a:t>
                </a:r>
                <a:r>
                  <a:rPr lang="zh-CN" altLang="en-US" sz="2000"/>
                  <a:t>移动到塔座</a:t>
                </a:r>
                <a:r>
                  <a:rPr lang="en-US" altLang="zh-CN" sz="2000"/>
                  <a:t>C</a:t>
                </a:r>
                <a:r>
                  <a:rPr lang="zh-CN" altLang="en-US" sz="2000"/>
                  <a:t>上所需要的移动次数，则有</a:t>
                </a:r>
                <a:endParaRPr lang="zh-CN" altLang="en-US" sz="2000"/>
              </a:p>
              <a:p>
                <a14:m>
                  <m:oMath xmlns:m="http://schemas.openxmlformats.org/officeDocument/2006/math">
                    <m:d>
                      <m:dPr>
                        <m:begChr m:val="{"/>
                        <m:endChr m:val=""/>
                        <m:ctrlPr>
                          <a:rPr lang="en-US" altLang="zh-CN" sz="2000" i="1">
                            <a:latin typeface="Cambria Math" panose="02040503050406030204" pitchFamily="18" charset="0"/>
                            <a:cs typeface="Cambria Math" panose="02040503050406030204" pitchFamily="18" charset="0"/>
                          </a:rPr>
                        </m:ctrlPr>
                      </m:dPr>
                      <m:e>
                        <m:m>
                          <m:mPr>
                            <m:mcs>
                              <m:mc>
                                <m:mcPr>
                                  <m:count m:val="2"/>
                                  <m:mcJc m:val="center"/>
                                </m:mcPr>
                              </m:mc>
                            </m:mcs>
                            <m:ctrlPr>
                              <a:rPr lang="en-US" altLang="zh-CN" sz="2000" i="1">
                                <a:latin typeface="Cambria Math" panose="02040503050406030204" pitchFamily="18" charset="0"/>
                                <a:cs typeface="Cambria Math" panose="02040503050406030204" pitchFamily="18" charset="0"/>
                              </a:rPr>
                            </m:ctrlPr>
                          </m:mPr>
                          <m:m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ℎ</m:t>
                                  </m:r>
                                </m:e>
                                <m:sub>
                                  <m:r>
                                    <a:rPr lang="en-US" altLang="zh-CN" sz="2000" i="1">
                                      <a:latin typeface="Cambria Math" panose="02040503050406030204" pitchFamily="18" charset="0"/>
                                      <a:cs typeface="Cambria Math" panose="02040503050406030204" pitchFamily="18" charset="0"/>
                                    </a:rPr>
                                    <m:t>𝑛</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ℎ</m:t>
                                  </m:r>
                                </m:e>
                                <m:sub>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sub>
                              </m:sSub>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e>
                            <m:e>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2</m:t>
                              </m:r>
                            </m:e>
                          </m:mr>
                          <m:m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ℎ</m:t>
                                  </m:r>
                                </m:e>
                                <m:sub>
                                  <m:r>
                                    <a:rPr lang="en-US" altLang="zh-CN" sz="2000" i="1">
                                      <a:latin typeface="Cambria Math" panose="02040503050406030204" pitchFamily="18" charset="0"/>
                                      <a:cs typeface="Cambria Math" panose="02040503050406030204" pitchFamily="18" charset="0"/>
                                    </a:rPr>
                                    <m:t>1</m:t>
                                  </m:r>
                                </m:sub>
                              </m:sSub>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e>
                            <m:e>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e>
                          </m:mr>
                        </m:m>
                      </m:e>
                    </m:d>
                  </m:oMath>
                </a14:m>
                <a:endParaRPr lang="zh-CN" altLang="en-US" sz="2000"/>
              </a:p>
              <a:p>
                <a:endParaRPr lang="zh-CN" altLang="en-US"/>
              </a:p>
              <a:p>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9103"/>
                </a:stretch>
              </a:blipFill>
            </p:spPr>
            <p:txBody>
              <a:bodyPr/>
              <a:lstStyle/>
              <a:p>
                <a:r>
                  <a:rPr lang="zh-CN" altLang="en-US">
                    <a:noFill/>
                  </a:rPr>
                  <a:t> </a:t>
                </a:r>
              </a:p>
            </p:txBody>
          </p:sp>
        </mc:Fallback>
      </mc:AlternateContent>
      <p:grpSp>
        <p:nvGrpSpPr>
          <p:cNvPr id="70677" name="Group 31"/>
          <p:cNvGrpSpPr/>
          <p:nvPr/>
        </p:nvGrpSpPr>
        <p:grpSpPr bwMode="auto">
          <a:xfrm>
            <a:off x="1480185" y="1536065"/>
            <a:ext cx="4324350" cy="1662430"/>
            <a:chOff x="748" y="1752"/>
            <a:chExt cx="3311" cy="1044"/>
          </a:xfrm>
        </p:grpSpPr>
        <p:sp>
          <p:nvSpPr>
            <p:cNvPr id="70678" name="Line 20"/>
            <p:cNvSpPr>
              <a:spLocks noChangeShapeType="1"/>
            </p:cNvSpPr>
            <p:nvPr/>
          </p:nvSpPr>
          <p:spPr bwMode="auto">
            <a:xfrm flipV="1">
              <a:off x="748" y="2796"/>
              <a:ext cx="3311" cy="0"/>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70679" name="Rectangle 21"/>
            <p:cNvSpPr>
              <a:spLocks noChangeArrowheads="1"/>
            </p:cNvSpPr>
            <p:nvPr/>
          </p:nvSpPr>
          <p:spPr bwMode="auto">
            <a:xfrm>
              <a:off x="1401" y="2628"/>
              <a:ext cx="729" cy="168"/>
            </a:xfrm>
            <a:prstGeom prst="rect">
              <a:avLst/>
            </a:prstGeom>
            <a:solidFill>
              <a:srgbClr val="FFFFFF"/>
            </a:solidFill>
            <a:ln w="28575">
              <a:solidFill>
                <a:srgbClr val="000000"/>
              </a:solidFill>
              <a:miter lim="800000"/>
            </a:ln>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0680" name="Rectangle 22"/>
            <p:cNvSpPr>
              <a:spLocks noChangeArrowheads="1"/>
            </p:cNvSpPr>
            <p:nvPr/>
          </p:nvSpPr>
          <p:spPr bwMode="auto">
            <a:xfrm>
              <a:off x="1492" y="2461"/>
              <a:ext cx="547" cy="167"/>
            </a:xfrm>
            <a:prstGeom prst="rect">
              <a:avLst/>
            </a:prstGeom>
            <a:solidFill>
              <a:srgbClr val="FFFFFF"/>
            </a:solidFill>
            <a:ln w="28575">
              <a:solidFill>
                <a:srgbClr val="000000"/>
              </a:solidFill>
              <a:miter lim="800000"/>
            </a:ln>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0681" name="Rectangle 23"/>
            <p:cNvSpPr>
              <a:spLocks noChangeArrowheads="1"/>
            </p:cNvSpPr>
            <p:nvPr/>
          </p:nvSpPr>
          <p:spPr bwMode="auto">
            <a:xfrm>
              <a:off x="1583" y="2293"/>
              <a:ext cx="365" cy="168"/>
            </a:xfrm>
            <a:prstGeom prst="rect">
              <a:avLst/>
            </a:prstGeom>
            <a:solidFill>
              <a:srgbClr val="FFFFFF"/>
            </a:solidFill>
            <a:ln w="28575">
              <a:solidFill>
                <a:srgbClr val="000000"/>
              </a:solidFill>
              <a:miter lim="800000"/>
            </a:ln>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0682" name="Rectangle 24"/>
            <p:cNvSpPr>
              <a:spLocks noChangeArrowheads="1"/>
            </p:cNvSpPr>
            <p:nvPr/>
          </p:nvSpPr>
          <p:spPr bwMode="auto">
            <a:xfrm>
              <a:off x="1644" y="2159"/>
              <a:ext cx="273" cy="134"/>
            </a:xfrm>
            <a:prstGeom prst="rect">
              <a:avLst/>
            </a:prstGeom>
            <a:solidFill>
              <a:srgbClr val="FFFFFF"/>
            </a:solidFill>
            <a:ln w="28575">
              <a:solidFill>
                <a:srgbClr val="000000"/>
              </a:solidFill>
              <a:miter lim="800000"/>
            </a:ln>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0683" name="Rectangle 25"/>
            <p:cNvSpPr>
              <a:spLocks noChangeArrowheads="1"/>
            </p:cNvSpPr>
            <p:nvPr/>
          </p:nvSpPr>
          <p:spPr bwMode="auto">
            <a:xfrm>
              <a:off x="1714" y="1823"/>
              <a:ext cx="138" cy="335"/>
            </a:xfrm>
            <a:prstGeom prst="rect">
              <a:avLst/>
            </a:prstGeom>
            <a:solidFill>
              <a:srgbClr val="FFFFFF"/>
            </a:solidFill>
            <a:ln w="28575">
              <a:solidFill>
                <a:srgbClr val="000000"/>
              </a:solidFill>
              <a:miter lim="800000"/>
            </a:ln>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0684" name="Rectangle 26"/>
            <p:cNvSpPr>
              <a:spLocks noChangeArrowheads="1"/>
            </p:cNvSpPr>
            <p:nvPr/>
          </p:nvSpPr>
          <p:spPr bwMode="auto">
            <a:xfrm>
              <a:off x="2594" y="1823"/>
              <a:ext cx="153" cy="969"/>
            </a:xfrm>
            <a:prstGeom prst="rect">
              <a:avLst/>
            </a:prstGeom>
            <a:solidFill>
              <a:srgbClr val="FFFFFF"/>
            </a:solidFill>
            <a:ln w="28575">
              <a:solidFill>
                <a:srgbClr val="000000"/>
              </a:solidFill>
              <a:miter lim="800000"/>
            </a:ln>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0685" name="Rectangle 27"/>
            <p:cNvSpPr>
              <a:spLocks noChangeArrowheads="1"/>
            </p:cNvSpPr>
            <p:nvPr/>
          </p:nvSpPr>
          <p:spPr bwMode="auto">
            <a:xfrm>
              <a:off x="3346" y="1823"/>
              <a:ext cx="153" cy="969"/>
            </a:xfrm>
            <a:prstGeom prst="rect">
              <a:avLst/>
            </a:prstGeom>
            <a:solidFill>
              <a:srgbClr val="FFFFFF"/>
            </a:solidFill>
            <a:ln w="28575">
              <a:solidFill>
                <a:srgbClr val="000000"/>
              </a:solidFill>
              <a:miter lim="800000"/>
            </a:ln>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70686" name="Text Box 28"/>
            <p:cNvSpPr txBox="1">
              <a:spLocks noChangeArrowheads="1"/>
            </p:cNvSpPr>
            <p:nvPr/>
          </p:nvSpPr>
          <p:spPr bwMode="auto">
            <a:xfrm>
              <a:off x="1890" y="1759"/>
              <a:ext cx="355" cy="212"/>
            </a:xfrm>
            <a:prstGeom prst="rect">
              <a:avLst/>
            </a:prstGeom>
            <a:noFill/>
            <a:ln w="9525">
              <a:solidFill>
                <a:srgbClr val="FFFFFF"/>
              </a:solidFill>
              <a:miter lim="800000"/>
            </a:ln>
            <a:extLst>
              <a:ext uri="{909E8E84-426E-40DD-AFC4-6F175D3DCCD1}">
                <a14:hiddenFill xmlns:a14="http://schemas.microsoft.com/office/drawing/2010/main">
                  <a:solidFill>
                    <a:srgbClr val="FFFFFF"/>
                  </a:solidFill>
                </a14:hiddenFill>
              </a:ext>
            </a:extLst>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eaLnBrk="1" hangingPunct="1"/>
              <a:r>
                <a:rPr lang="en-US" altLang="zh-CN" b="1">
                  <a:latin typeface="Times New Roman" panose="02020603050405020304" pitchFamily="18" charset="0"/>
                  <a:ea typeface="宋体" panose="02010600030101010101" pitchFamily="2" charset="-122"/>
                </a:rPr>
                <a:t>A</a:t>
              </a:r>
              <a:endParaRPr lang="en-US" altLang="zh-CN" b="1"/>
            </a:p>
          </p:txBody>
        </p:sp>
        <p:sp>
          <p:nvSpPr>
            <p:cNvPr id="70687" name="Text Box 29"/>
            <p:cNvSpPr txBox="1">
              <a:spLocks noChangeArrowheads="1"/>
            </p:cNvSpPr>
            <p:nvPr/>
          </p:nvSpPr>
          <p:spPr bwMode="auto">
            <a:xfrm>
              <a:off x="2792" y="1770"/>
              <a:ext cx="315" cy="211"/>
            </a:xfrm>
            <a:prstGeom prst="rect">
              <a:avLst/>
            </a:prstGeom>
            <a:noFill/>
            <a:ln w="9525">
              <a:solidFill>
                <a:srgbClr val="FFFFFF"/>
              </a:solidFill>
              <a:miter lim="800000"/>
            </a:ln>
            <a:extLst>
              <a:ext uri="{909E8E84-426E-40DD-AFC4-6F175D3DCCD1}">
                <a14:hiddenFill xmlns:a14="http://schemas.microsoft.com/office/drawing/2010/main">
                  <a:solidFill>
                    <a:srgbClr val="FFFFFF"/>
                  </a:solidFill>
                </a14:hiddenFill>
              </a:ext>
            </a:extLst>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eaLnBrk="1" hangingPunct="1"/>
              <a:r>
                <a:rPr lang="en-US" altLang="zh-CN" b="1">
                  <a:latin typeface="Times New Roman" panose="02020603050405020304" pitchFamily="18" charset="0"/>
                  <a:ea typeface="宋体" panose="02010600030101010101" pitchFamily="2" charset="-122"/>
                </a:rPr>
                <a:t>B</a:t>
              </a:r>
              <a:endParaRPr lang="en-US" altLang="zh-CN" b="1"/>
            </a:p>
          </p:txBody>
        </p:sp>
        <p:sp>
          <p:nvSpPr>
            <p:cNvPr id="70688" name="Text Box 30"/>
            <p:cNvSpPr txBox="1">
              <a:spLocks noChangeArrowheads="1"/>
            </p:cNvSpPr>
            <p:nvPr/>
          </p:nvSpPr>
          <p:spPr bwMode="auto">
            <a:xfrm>
              <a:off x="3544" y="1752"/>
              <a:ext cx="425" cy="212"/>
            </a:xfrm>
            <a:prstGeom prst="rect">
              <a:avLst/>
            </a:prstGeom>
            <a:noFill/>
            <a:ln w="9525">
              <a:solidFill>
                <a:srgbClr val="FFFFFF"/>
              </a:solidFill>
              <a:miter lim="800000"/>
            </a:ln>
            <a:extLst>
              <a:ext uri="{909E8E84-426E-40DD-AFC4-6F175D3DCCD1}">
                <a14:hiddenFill xmlns:a14="http://schemas.microsoft.com/office/drawing/2010/main">
                  <a:solidFill>
                    <a:srgbClr val="FFFFFF"/>
                  </a:solidFill>
                </a14:hiddenFill>
              </a:ext>
            </a:extLst>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eaLnBrk="1" hangingPunct="1"/>
              <a:r>
                <a:rPr lang="en-US" altLang="zh-CN" b="1">
                  <a:latin typeface="Times New Roman" panose="02020603050405020304" pitchFamily="18" charset="0"/>
                  <a:ea typeface="宋体" panose="02010600030101010101" pitchFamily="2" charset="-122"/>
                </a:rPr>
                <a:t>C</a:t>
              </a:r>
              <a:endParaRPr lang="en-US" altLang="zh-CN" b="1"/>
            </a:p>
          </p:txBody>
        </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zh-CN" altLang="en-US" sz="1800"/>
                  <a:t>设对应的普通生成函数是</a:t>
                </a:r>
                <a:r>
                  <a:rPr lang="en-US" altLang="zh-CN" sz="1800"/>
                  <a:t> </a:t>
                </a:r>
                <a14:m>
                  <m:oMath xmlns:m="http://schemas.openxmlformats.org/officeDocument/2006/math">
                    <m:r>
                      <a:rPr lang="en-US" altLang="zh-CN" sz="1800" i="1">
                        <a:latin typeface="Cambria Math" panose="02040503050406030204" pitchFamily="18" charset="0"/>
                        <a:cs typeface="Cambria Math" panose="02040503050406030204" pitchFamily="18" charset="0"/>
                      </a:rPr>
                      <m:t>𝐻</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𝑥</m:t>
                    </m:r>
                    <m:r>
                      <a:rPr lang="en-US" altLang="zh-CN" sz="1800" i="1">
                        <a:latin typeface="Cambria Math" panose="02040503050406030204" pitchFamily="18" charset="0"/>
                        <a:cs typeface="Cambria Math" panose="02040503050406030204" pitchFamily="18" charset="0"/>
                      </a:rPr>
                      <m:t>)</m:t>
                    </m:r>
                  </m:oMath>
                </a14:m>
                <a:r>
                  <a:rPr lang="zh-CN" altLang="en-US" sz="1800"/>
                  <a:t>，那么根据它的定义和递推式，我们可以类似地列出关于</a:t>
                </a:r>
                <a:r>
                  <a:rPr lang="en-US" altLang="zh-CN" sz="1800"/>
                  <a:t> </a:t>
                </a:r>
                <a14:m>
                  <m:oMath xmlns:m="http://schemas.openxmlformats.org/officeDocument/2006/math">
                    <m:r>
                      <a:rPr lang="en-US" altLang="zh-CN" sz="1800" i="1">
                        <a:latin typeface="Cambria Math" panose="02040503050406030204" pitchFamily="18" charset="0"/>
                        <a:cs typeface="Cambria Math" panose="02040503050406030204" pitchFamily="18" charset="0"/>
                      </a:rPr>
                      <m:t>𝐻</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𝑥</m:t>
                    </m:r>
                    <m:r>
                      <a:rPr lang="en-US" altLang="zh-CN" sz="1800" i="1">
                        <a:latin typeface="Cambria Math" panose="02040503050406030204" pitchFamily="18" charset="0"/>
                        <a:cs typeface="Cambria Math" panose="02040503050406030204" pitchFamily="18" charset="0"/>
                      </a:rPr>
                      <m:t>)</m:t>
                    </m:r>
                  </m:oMath>
                </a14:m>
                <a:r>
                  <a:rPr lang="zh-CN" altLang="en-US" sz="1800"/>
                  <a:t>的方程：</a:t>
                </a:r>
                <a:endParaRPr lang="zh-CN" altLang="en-US" sz="1800"/>
              </a:p>
              <a:p>
                <a:pPr marL="0" indent="0">
                  <a:buNone/>
                </a:pPr>
                <a:r>
                  <a:rPr lang="en-US" altLang="zh-CN" sz="1800">
                    <a:solidFill>
                      <a:srgbClr val="000000"/>
                    </a:solidFill>
                    <a:latin typeface="Cambria Math" panose="02040503050406030204" pitchFamily="18" charset="0"/>
                  </a:rPr>
                  <a:t>                 </a:t>
                </a:r>
                <a14:m>
                  <m:oMath xmlns:m="http://schemas.openxmlformats.org/officeDocument/2006/math">
                    <m:r>
                      <a:rPr lang="zh-CN" altLang="en-US" sz="1800" i="1">
                        <a:solidFill>
                          <a:srgbClr val="000000"/>
                        </a:solidFill>
                        <a:latin typeface="Cambria Math" panose="02040503050406030204" pitchFamily="18" charset="0"/>
                      </a:rPr>
                      <m:t>𝐻</m:t>
                    </m:r>
                    <m:r>
                      <a:rPr lang="zh-CN" altLang="en-US" sz="1800" i="1">
                        <a:solidFill>
                          <a:srgbClr val="000000"/>
                        </a:solidFill>
                        <a:latin typeface="Cambria Math" panose="02040503050406030204" pitchFamily="18" charset="0"/>
                      </a:rPr>
                      <m:t>(</m:t>
                    </m:r>
                    <m:r>
                      <a:rPr lang="zh-CN" altLang="en-US" sz="1800" i="1">
                        <a:solidFill>
                          <a:srgbClr val="000000"/>
                        </a:solidFill>
                        <a:latin typeface="Cambria Math" panose="02040503050406030204" pitchFamily="18" charset="0"/>
                      </a:rPr>
                      <m:t>𝑥</m:t>
                    </m:r>
                    <m:r>
                      <a:rPr lang="zh-CN" altLang="en-US" sz="1800" i="1">
                        <a:solidFill>
                          <a:srgbClr val="000000"/>
                        </a:solidFill>
                        <a:latin typeface="Cambria Math" panose="02040503050406030204" pitchFamily="18" charset="0"/>
                      </a:rPr>
                      <m:t>)=</m:t>
                    </m:r>
                    <m:sSub>
                      <m:sSubPr>
                        <m:ctrlPr>
                          <a:rPr lang="zh-CN" altLang="en-US" sz="1800" i="1">
                            <a:solidFill>
                              <a:srgbClr val="000000"/>
                            </a:solidFill>
                            <a:latin typeface="Cambria Math" panose="02040503050406030204" pitchFamily="18" charset="0"/>
                          </a:rPr>
                        </m:ctrlPr>
                      </m:sSubPr>
                      <m:e>
                        <m:r>
                          <a:rPr lang="zh-CN" altLang="en-US" sz="1800" i="1">
                            <a:solidFill>
                              <a:srgbClr val="000000"/>
                            </a:solidFill>
                            <a:latin typeface="Cambria Math" panose="02040503050406030204" pitchFamily="18" charset="0"/>
                          </a:rPr>
                          <m:t>ℎ</m:t>
                        </m:r>
                      </m:e>
                      <m:sub>
                        <m:r>
                          <a:rPr lang="zh-CN" altLang="en-US" sz="1800" i="1">
                            <a:solidFill>
                              <a:srgbClr val="000000"/>
                            </a:solidFill>
                            <a:latin typeface="Cambria Math" panose="02040503050406030204" pitchFamily="18" charset="0"/>
                          </a:rPr>
                          <m:t>1</m:t>
                        </m:r>
                      </m:sub>
                    </m:sSub>
                    <m:r>
                      <a:rPr lang="zh-CN" altLang="en-US" sz="1800" i="1">
                        <a:solidFill>
                          <a:srgbClr val="000000"/>
                        </a:solidFill>
                        <a:latin typeface="Cambria Math" panose="02040503050406030204" pitchFamily="18" charset="0"/>
                      </a:rPr>
                      <m:t>𝑥</m:t>
                    </m:r>
                    <m:r>
                      <a:rPr lang="zh-CN" altLang="en-US" sz="1800" i="1">
                        <a:solidFill>
                          <a:srgbClr val="000000"/>
                        </a:solidFill>
                        <a:latin typeface="Cambria Math" panose="02040503050406030204" pitchFamily="18" charset="0"/>
                      </a:rPr>
                      <m:t>+</m:t>
                    </m:r>
                    <m:sSub>
                      <m:sSubPr>
                        <m:ctrlPr>
                          <a:rPr lang="zh-CN" altLang="en-US" sz="1800" i="1">
                            <a:solidFill>
                              <a:srgbClr val="000000"/>
                            </a:solidFill>
                            <a:latin typeface="Cambria Math" panose="02040503050406030204" pitchFamily="18" charset="0"/>
                          </a:rPr>
                        </m:ctrlPr>
                      </m:sSubPr>
                      <m:e>
                        <m:r>
                          <a:rPr lang="zh-CN" altLang="en-US" sz="1800" i="1">
                            <a:solidFill>
                              <a:srgbClr val="000000"/>
                            </a:solidFill>
                            <a:latin typeface="Cambria Math" panose="02040503050406030204" pitchFamily="18" charset="0"/>
                          </a:rPr>
                          <m:t>ℎ</m:t>
                        </m:r>
                      </m:e>
                      <m:sub>
                        <m:r>
                          <a:rPr lang="zh-CN" altLang="en-US" sz="1800" i="1">
                            <a:solidFill>
                              <a:srgbClr val="000000"/>
                            </a:solidFill>
                            <a:latin typeface="Cambria Math" panose="02040503050406030204" pitchFamily="18" charset="0"/>
                          </a:rPr>
                          <m:t>2</m:t>
                        </m:r>
                      </m:sub>
                    </m:sSub>
                    <m:sSup>
                      <m:sSupPr>
                        <m:ctrlPr>
                          <a:rPr lang="zh-CN" altLang="en-US" sz="1800" i="1">
                            <a:solidFill>
                              <a:srgbClr val="000000"/>
                            </a:solidFill>
                            <a:latin typeface="Cambria Math" panose="02040503050406030204" pitchFamily="18" charset="0"/>
                          </a:rPr>
                        </m:ctrlPr>
                      </m:sSupPr>
                      <m:e>
                        <m:r>
                          <a:rPr lang="zh-CN" altLang="en-US" sz="1800" i="1">
                            <a:solidFill>
                              <a:srgbClr val="000000"/>
                            </a:solidFill>
                            <a:latin typeface="Cambria Math" panose="02040503050406030204" pitchFamily="18" charset="0"/>
                          </a:rPr>
                          <m:t>𝑥</m:t>
                        </m:r>
                      </m:e>
                      <m:sup>
                        <m:r>
                          <a:rPr lang="zh-CN" altLang="en-US" sz="1800" i="1">
                            <a:solidFill>
                              <a:srgbClr val="000000"/>
                            </a:solidFill>
                            <a:latin typeface="Cambria Math" panose="02040503050406030204" pitchFamily="18" charset="0"/>
                          </a:rPr>
                          <m:t>2</m:t>
                        </m:r>
                      </m:sup>
                    </m:sSup>
                    <m:r>
                      <a:rPr lang="zh-CN" altLang="en-US" sz="1800" i="1">
                        <a:solidFill>
                          <a:srgbClr val="000000"/>
                        </a:solidFill>
                        <a:latin typeface="Cambria Math" panose="02040503050406030204" pitchFamily="18" charset="0"/>
                      </a:rPr>
                      <m:t>+</m:t>
                    </m:r>
                    <m:sSub>
                      <m:sSubPr>
                        <m:ctrlPr>
                          <a:rPr lang="zh-CN" altLang="en-US" sz="1800" i="1">
                            <a:solidFill>
                              <a:srgbClr val="000000"/>
                            </a:solidFill>
                            <a:latin typeface="Cambria Math" panose="02040503050406030204" pitchFamily="18" charset="0"/>
                          </a:rPr>
                        </m:ctrlPr>
                      </m:sSubPr>
                      <m:e>
                        <m:r>
                          <a:rPr lang="zh-CN" altLang="en-US" sz="1800" i="1">
                            <a:solidFill>
                              <a:srgbClr val="000000"/>
                            </a:solidFill>
                            <a:latin typeface="Cambria Math" panose="02040503050406030204" pitchFamily="18" charset="0"/>
                          </a:rPr>
                          <m:t>ℎ</m:t>
                        </m:r>
                      </m:e>
                      <m:sub>
                        <m:r>
                          <a:rPr lang="en-US" altLang="zh-CN" sz="1800" i="1">
                            <a:solidFill>
                              <a:srgbClr val="000000"/>
                            </a:solidFill>
                            <a:latin typeface="Cambria Math" panose="02040503050406030204" pitchFamily="18" charset="0"/>
                          </a:rPr>
                          <m:t>3</m:t>
                        </m:r>
                      </m:sub>
                    </m:sSub>
                    <m:sSup>
                      <m:sSupPr>
                        <m:ctrlPr>
                          <a:rPr lang="zh-CN" altLang="en-US" sz="1800" i="1">
                            <a:solidFill>
                              <a:srgbClr val="000000"/>
                            </a:solidFill>
                            <a:latin typeface="Cambria Math" panose="02040503050406030204" pitchFamily="18" charset="0"/>
                          </a:rPr>
                        </m:ctrlPr>
                      </m:sSupPr>
                      <m:e>
                        <m:r>
                          <a:rPr lang="zh-CN" altLang="en-US" sz="1800" i="1">
                            <a:solidFill>
                              <a:srgbClr val="000000"/>
                            </a:solidFill>
                            <a:latin typeface="Cambria Math" panose="02040503050406030204" pitchFamily="18" charset="0"/>
                          </a:rPr>
                          <m:t>𝑥</m:t>
                        </m:r>
                      </m:e>
                      <m:sup>
                        <m:r>
                          <a:rPr lang="en-US" altLang="zh-CN" sz="1800" i="1">
                            <a:solidFill>
                              <a:srgbClr val="000000"/>
                            </a:solidFill>
                            <a:latin typeface="Cambria Math" panose="02040503050406030204" pitchFamily="18" charset="0"/>
                          </a:rPr>
                          <m:t>3</m:t>
                        </m:r>
                      </m:sup>
                    </m:sSup>
                    <m:r>
                      <a:rPr lang="zh-CN" altLang="en-US" sz="1800" i="1">
                        <a:solidFill>
                          <a:srgbClr val="000000"/>
                        </a:solidFill>
                        <a:latin typeface="Cambria Math" panose="02040503050406030204" pitchFamily="18" charset="0"/>
                      </a:rPr>
                      <m:t>+⋯+</m:t>
                    </m:r>
                    <m:sSub>
                      <m:sSubPr>
                        <m:ctrlPr>
                          <a:rPr lang="zh-CN" altLang="en-US" sz="1800" i="1">
                            <a:solidFill>
                              <a:srgbClr val="000000"/>
                            </a:solidFill>
                            <a:latin typeface="Cambria Math" panose="02040503050406030204" pitchFamily="18" charset="0"/>
                          </a:rPr>
                        </m:ctrlPr>
                      </m:sSubPr>
                      <m:e>
                        <m:r>
                          <a:rPr lang="zh-CN" altLang="en-US" sz="1800" i="1">
                            <a:solidFill>
                              <a:srgbClr val="000000"/>
                            </a:solidFill>
                            <a:latin typeface="Cambria Math" panose="02040503050406030204" pitchFamily="18" charset="0"/>
                          </a:rPr>
                          <m:t>ℎ</m:t>
                        </m:r>
                      </m:e>
                      <m:sub>
                        <m:r>
                          <a:rPr lang="zh-CN" altLang="en-US" sz="1800" i="1">
                            <a:solidFill>
                              <a:srgbClr val="000000"/>
                            </a:solidFill>
                            <a:latin typeface="Cambria Math" panose="02040503050406030204" pitchFamily="18" charset="0"/>
                          </a:rPr>
                          <m:t>𝑛</m:t>
                        </m:r>
                        <m:r>
                          <a:rPr lang="en-US" altLang="zh-CN" sz="1800" i="1">
                            <a:solidFill>
                              <a:srgbClr val="000000"/>
                            </a:solidFill>
                            <a:latin typeface="Cambria Math" panose="02040503050406030204" pitchFamily="18" charset="0"/>
                          </a:rPr>
                          <m:t>−</m:t>
                        </m:r>
                        <m:r>
                          <a:rPr lang="en-US" altLang="zh-CN" sz="1800" i="1">
                            <a:solidFill>
                              <a:srgbClr val="000000"/>
                            </a:solidFill>
                            <a:latin typeface="Cambria Math" panose="02040503050406030204" pitchFamily="18" charset="0"/>
                          </a:rPr>
                          <m:t>1</m:t>
                        </m:r>
                      </m:sub>
                    </m:sSub>
                    <m:sSup>
                      <m:sSupPr>
                        <m:ctrlPr>
                          <a:rPr lang="zh-CN" altLang="en-US" sz="1800" i="1">
                            <a:solidFill>
                              <a:srgbClr val="000000"/>
                            </a:solidFill>
                            <a:latin typeface="Cambria Math" panose="02040503050406030204" pitchFamily="18" charset="0"/>
                          </a:rPr>
                        </m:ctrlPr>
                      </m:sSupPr>
                      <m:e>
                        <m:r>
                          <a:rPr lang="zh-CN" altLang="en-US" sz="1800" i="1">
                            <a:solidFill>
                              <a:srgbClr val="000000"/>
                            </a:solidFill>
                            <a:latin typeface="Cambria Math" panose="02040503050406030204" pitchFamily="18" charset="0"/>
                          </a:rPr>
                          <m:t>𝑥</m:t>
                        </m:r>
                      </m:e>
                      <m:sup>
                        <m:r>
                          <a:rPr lang="zh-CN" altLang="en-US" sz="1800" i="1">
                            <a:solidFill>
                              <a:srgbClr val="000000"/>
                            </a:solidFill>
                            <a:latin typeface="Cambria Math" panose="02040503050406030204" pitchFamily="18" charset="0"/>
                          </a:rPr>
                          <m:t>𝑛</m:t>
                        </m:r>
                        <m:r>
                          <a:rPr lang="en-US" altLang="zh-CN" sz="1800" i="1">
                            <a:solidFill>
                              <a:srgbClr val="000000"/>
                            </a:solidFill>
                            <a:latin typeface="Cambria Math" panose="02040503050406030204" pitchFamily="18" charset="0"/>
                          </a:rPr>
                          <m:t>−</m:t>
                        </m:r>
                        <m:r>
                          <a:rPr lang="en-US" altLang="zh-CN" sz="1800" i="1">
                            <a:solidFill>
                              <a:srgbClr val="000000"/>
                            </a:solidFill>
                            <a:latin typeface="Cambria Math" panose="02040503050406030204" pitchFamily="18" charset="0"/>
                          </a:rPr>
                          <m:t>1</m:t>
                        </m:r>
                      </m:sup>
                    </m:sSup>
                    <m:r>
                      <a:rPr lang="zh-CN" altLang="en-US" sz="1800" i="1">
                        <a:solidFill>
                          <a:srgbClr val="000000"/>
                        </a:solidFill>
                        <a:latin typeface="Cambria Math" panose="02040503050406030204" pitchFamily="18" charset="0"/>
                      </a:rPr>
                      <m:t>+</m:t>
                    </m:r>
                    <m:sSub>
                      <m:sSubPr>
                        <m:ctrlPr>
                          <a:rPr lang="zh-CN" altLang="en-US" sz="1800" i="1">
                            <a:solidFill>
                              <a:srgbClr val="000000"/>
                            </a:solidFill>
                            <a:latin typeface="Cambria Math" panose="02040503050406030204" pitchFamily="18" charset="0"/>
                          </a:rPr>
                        </m:ctrlPr>
                      </m:sSubPr>
                      <m:e>
                        <m:r>
                          <a:rPr lang="zh-CN" altLang="en-US" sz="1800" i="1">
                            <a:solidFill>
                              <a:srgbClr val="000000"/>
                            </a:solidFill>
                            <a:latin typeface="Cambria Math" panose="02040503050406030204" pitchFamily="18" charset="0"/>
                          </a:rPr>
                          <m:t>ℎ</m:t>
                        </m:r>
                      </m:e>
                      <m:sub>
                        <m:r>
                          <a:rPr lang="zh-CN" altLang="en-US" sz="1800" i="1">
                            <a:solidFill>
                              <a:srgbClr val="000000"/>
                            </a:solidFill>
                            <a:latin typeface="Cambria Math" panose="02040503050406030204" pitchFamily="18" charset="0"/>
                          </a:rPr>
                          <m:t>𝑛</m:t>
                        </m:r>
                      </m:sub>
                    </m:sSub>
                    <m:sSup>
                      <m:sSupPr>
                        <m:ctrlPr>
                          <a:rPr lang="zh-CN" altLang="en-US" sz="1800" i="1">
                            <a:solidFill>
                              <a:srgbClr val="000000"/>
                            </a:solidFill>
                            <a:latin typeface="Cambria Math" panose="02040503050406030204" pitchFamily="18" charset="0"/>
                          </a:rPr>
                        </m:ctrlPr>
                      </m:sSupPr>
                      <m:e>
                        <m:r>
                          <a:rPr lang="zh-CN" altLang="en-US" sz="1800" i="1">
                            <a:solidFill>
                              <a:srgbClr val="000000"/>
                            </a:solidFill>
                            <a:latin typeface="Cambria Math" panose="02040503050406030204" pitchFamily="18" charset="0"/>
                          </a:rPr>
                          <m:t>𝑥</m:t>
                        </m:r>
                      </m:e>
                      <m:sup>
                        <m:r>
                          <a:rPr lang="zh-CN" altLang="en-US" sz="1800" i="1">
                            <a:solidFill>
                              <a:srgbClr val="000000"/>
                            </a:solidFill>
                            <a:latin typeface="Cambria Math" panose="02040503050406030204" pitchFamily="18" charset="0"/>
                          </a:rPr>
                          <m:t>𝑛</m:t>
                        </m:r>
                      </m:sup>
                    </m:sSup>
                    <m:r>
                      <a:rPr lang="zh-CN" altLang="en-US" sz="1800" i="1">
                        <a:solidFill>
                          <a:srgbClr val="000000"/>
                        </a:solidFill>
                        <a:latin typeface="Cambria Math" panose="02040503050406030204" pitchFamily="18" charset="0"/>
                      </a:rPr>
                      <m:t>+⋯</m:t>
                    </m:r>
                  </m:oMath>
                </a14:m>
                <a:endParaRPr lang="zh-CN" altLang="en-US" sz="1800" i="1">
                  <a:solidFill>
                    <a:srgbClr val="000000"/>
                  </a:solidFill>
                  <a:latin typeface="Cambria Math" panose="02040503050406030204" pitchFamily="18" charset="0"/>
                </a:endParaRPr>
              </a:p>
              <a:p>
                <a:pPr marL="0" indent="0">
                  <a:buNone/>
                </a:pPr>
                <a:r>
                  <a:rPr lang="en-US" altLang="zh-CN" sz="1800">
                    <a:solidFill>
                      <a:srgbClr val="000000"/>
                    </a:solidFill>
                    <a:latin typeface="Cambria Math" panose="02040503050406030204" pitchFamily="18" charset="0"/>
                  </a:rPr>
                  <a:t>                          </a:t>
                </a:r>
                <a14:m>
                  <m:oMath xmlns:m="http://schemas.openxmlformats.org/officeDocument/2006/math">
                    <m:r>
                      <a:rPr lang="zh-CN" altLang="en-US" sz="1800" i="1">
                        <a:solidFill>
                          <a:srgbClr val="000000"/>
                        </a:solidFill>
                        <a:latin typeface="Cambria Math" panose="02040503050406030204" pitchFamily="18" charset="0"/>
                      </a:rPr>
                      <m:t>=</m:t>
                    </m:r>
                    <m:sSub>
                      <m:sSubPr>
                        <m:ctrlPr>
                          <a:rPr lang="zh-CN" altLang="en-US" sz="1800" i="1">
                            <a:solidFill>
                              <a:srgbClr val="000000"/>
                            </a:solidFill>
                            <a:latin typeface="Cambria Math" panose="02040503050406030204" pitchFamily="18" charset="0"/>
                          </a:rPr>
                        </m:ctrlPr>
                      </m:sSubPr>
                      <m:e>
                        <m:r>
                          <a:rPr lang="zh-CN" altLang="en-US" sz="1800" i="1">
                            <a:solidFill>
                              <a:srgbClr val="000000"/>
                            </a:solidFill>
                            <a:latin typeface="Cambria Math" panose="02040503050406030204" pitchFamily="18" charset="0"/>
                          </a:rPr>
                          <m:t>ℎ</m:t>
                        </m:r>
                      </m:e>
                      <m:sub>
                        <m:r>
                          <a:rPr lang="zh-CN" altLang="en-US" sz="1800" i="1">
                            <a:solidFill>
                              <a:srgbClr val="000000"/>
                            </a:solidFill>
                            <a:latin typeface="Cambria Math" panose="02040503050406030204" pitchFamily="18" charset="0"/>
                          </a:rPr>
                          <m:t>1</m:t>
                        </m:r>
                      </m:sub>
                    </m:sSub>
                    <m:r>
                      <a:rPr lang="zh-CN" altLang="en-US" sz="1800" i="1">
                        <a:solidFill>
                          <a:srgbClr val="000000"/>
                        </a:solidFill>
                        <a:latin typeface="Cambria Math" panose="02040503050406030204" pitchFamily="18" charset="0"/>
                      </a:rPr>
                      <m:t>𝑥</m:t>
                    </m:r>
                    <m:r>
                      <a:rPr lang="zh-CN" altLang="en-US" sz="1800" i="1">
                        <a:solidFill>
                          <a:srgbClr val="000000"/>
                        </a:solidFill>
                        <a:latin typeface="Cambria Math" panose="02040503050406030204" pitchFamily="18" charset="0"/>
                      </a:rPr>
                      <m:t>+</m:t>
                    </m:r>
                    <m:sSub>
                      <m:sSubPr>
                        <m:ctrlPr>
                          <a:rPr lang="zh-CN" altLang="en-US" sz="1800" i="1">
                            <a:solidFill>
                              <a:srgbClr val="000000"/>
                            </a:solidFill>
                            <a:latin typeface="Cambria Math" panose="02040503050406030204" pitchFamily="18" charset="0"/>
                          </a:rPr>
                        </m:ctrlPr>
                      </m:sSubPr>
                      <m:e>
                        <m:r>
                          <a:rPr lang="en-US" altLang="zh-CN" sz="1800" i="1">
                            <a:solidFill>
                              <a:srgbClr val="000000"/>
                            </a:solidFill>
                            <a:latin typeface="Cambria Math" panose="02040503050406030204" pitchFamily="18" charset="0"/>
                          </a:rPr>
                          <m:t>(</m:t>
                        </m:r>
                        <m:r>
                          <a:rPr lang="en-US" altLang="zh-CN" sz="1800" i="1">
                            <a:solidFill>
                              <a:srgbClr val="000000"/>
                            </a:solidFill>
                            <a:latin typeface="Cambria Math" panose="02040503050406030204" pitchFamily="18" charset="0"/>
                          </a:rPr>
                          <m:t>2</m:t>
                        </m:r>
                        <m:r>
                          <a:rPr lang="zh-CN" altLang="en-US" sz="1800" i="1">
                            <a:solidFill>
                              <a:srgbClr val="000000"/>
                            </a:solidFill>
                            <a:latin typeface="Cambria Math" panose="02040503050406030204" pitchFamily="18" charset="0"/>
                          </a:rPr>
                          <m:t>ℎ</m:t>
                        </m:r>
                      </m:e>
                      <m:sub>
                        <m:r>
                          <a:rPr lang="en-US" altLang="zh-CN" sz="1800" i="1">
                            <a:solidFill>
                              <a:srgbClr val="000000"/>
                            </a:solidFill>
                            <a:latin typeface="Cambria Math" panose="02040503050406030204" pitchFamily="18" charset="0"/>
                          </a:rPr>
                          <m:t>1</m:t>
                        </m:r>
                      </m:sub>
                    </m:sSub>
                    <m:r>
                      <a:rPr lang="en-US" altLang="zh-CN" sz="1800" i="1">
                        <a:solidFill>
                          <a:srgbClr val="000000"/>
                        </a:solidFill>
                        <a:latin typeface="Cambria Math" panose="02040503050406030204" pitchFamily="18" charset="0"/>
                      </a:rPr>
                      <m:t>+</m:t>
                    </m:r>
                    <m:r>
                      <a:rPr lang="en-US" altLang="zh-CN" sz="1800" i="1">
                        <a:solidFill>
                          <a:srgbClr val="000000"/>
                        </a:solidFill>
                        <a:latin typeface="Cambria Math" panose="02040503050406030204" pitchFamily="18" charset="0"/>
                      </a:rPr>
                      <m:t>1</m:t>
                    </m:r>
                    <m:r>
                      <a:rPr lang="en-US" altLang="zh-CN" sz="1800" i="1">
                        <a:solidFill>
                          <a:srgbClr val="000000"/>
                        </a:solidFill>
                        <a:latin typeface="Cambria Math" panose="02040503050406030204" pitchFamily="18" charset="0"/>
                      </a:rPr>
                      <m:t>)</m:t>
                    </m:r>
                    <m:sSup>
                      <m:sSupPr>
                        <m:ctrlPr>
                          <a:rPr lang="zh-CN" altLang="en-US" sz="1800" i="1">
                            <a:solidFill>
                              <a:srgbClr val="000000"/>
                            </a:solidFill>
                            <a:latin typeface="Cambria Math" panose="02040503050406030204" pitchFamily="18" charset="0"/>
                          </a:rPr>
                        </m:ctrlPr>
                      </m:sSupPr>
                      <m:e>
                        <m:r>
                          <a:rPr lang="zh-CN" altLang="en-US" sz="1800" i="1">
                            <a:solidFill>
                              <a:srgbClr val="000000"/>
                            </a:solidFill>
                            <a:latin typeface="Cambria Math" panose="02040503050406030204" pitchFamily="18" charset="0"/>
                          </a:rPr>
                          <m:t>𝑥</m:t>
                        </m:r>
                      </m:e>
                      <m:sup>
                        <m:r>
                          <a:rPr lang="zh-CN" altLang="en-US" sz="1800" i="1">
                            <a:solidFill>
                              <a:srgbClr val="000000"/>
                            </a:solidFill>
                            <a:latin typeface="Cambria Math" panose="02040503050406030204" pitchFamily="18" charset="0"/>
                          </a:rPr>
                          <m:t>2</m:t>
                        </m:r>
                      </m:sup>
                    </m:sSup>
                    <m:r>
                      <a:rPr lang="zh-CN" altLang="en-US" sz="1800" i="1">
                        <a:solidFill>
                          <a:srgbClr val="000000"/>
                        </a:solidFill>
                        <a:latin typeface="Cambria Math" panose="02040503050406030204" pitchFamily="18" charset="0"/>
                      </a:rPr>
                      <m:t>+</m:t>
                    </m:r>
                    <m:sSub>
                      <m:sSubPr>
                        <m:ctrlPr>
                          <a:rPr lang="zh-CN" altLang="en-US" sz="1800" i="1">
                            <a:solidFill>
                              <a:srgbClr val="000000"/>
                            </a:solidFill>
                            <a:latin typeface="Cambria Math" panose="02040503050406030204" pitchFamily="18" charset="0"/>
                          </a:rPr>
                        </m:ctrlPr>
                      </m:sSubPr>
                      <m:e>
                        <m:r>
                          <a:rPr lang="en-US" altLang="zh-CN" sz="1800" i="1">
                            <a:solidFill>
                              <a:srgbClr val="000000"/>
                            </a:solidFill>
                            <a:latin typeface="Cambria Math" panose="02040503050406030204" pitchFamily="18" charset="0"/>
                          </a:rPr>
                          <m:t>(</m:t>
                        </m:r>
                        <m:r>
                          <a:rPr lang="en-US" altLang="zh-CN" sz="1800" i="1">
                            <a:solidFill>
                              <a:srgbClr val="000000"/>
                            </a:solidFill>
                            <a:latin typeface="Cambria Math" panose="02040503050406030204" pitchFamily="18" charset="0"/>
                          </a:rPr>
                          <m:t>2</m:t>
                        </m:r>
                        <m:r>
                          <a:rPr lang="zh-CN" altLang="en-US" sz="1800" i="1">
                            <a:solidFill>
                              <a:srgbClr val="000000"/>
                            </a:solidFill>
                            <a:latin typeface="Cambria Math" panose="02040503050406030204" pitchFamily="18" charset="0"/>
                          </a:rPr>
                          <m:t>ℎ</m:t>
                        </m:r>
                      </m:e>
                      <m:sub>
                        <m:r>
                          <a:rPr lang="en-US" altLang="zh-CN" sz="1800" i="1">
                            <a:solidFill>
                              <a:srgbClr val="000000"/>
                            </a:solidFill>
                            <a:latin typeface="Cambria Math" panose="02040503050406030204" pitchFamily="18" charset="0"/>
                          </a:rPr>
                          <m:t>2</m:t>
                        </m:r>
                      </m:sub>
                    </m:sSub>
                    <m:r>
                      <a:rPr lang="en-US" altLang="zh-CN" sz="1800" i="1">
                        <a:solidFill>
                          <a:srgbClr val="000000"/>
                        </a:solidFill>
                        <a:latin typeface="Cambria Math" panose="02040503050406030204" pitchFamily="18" charset="0"/>
                      </a:rPr>
                      <m:t>+</m:t>
                    </m:r>
                    <m:r>
                      <a:rPr lang="en-US" altLang="zh-CN" sz="1800" i="1">
                        <a:solidFill>
                          <a:srgbClr val="000000"/>
                        </a:solidFill>
                        <a:latin typeface="Cambria Math" panose="02040503050406030204" pitchFamily="18" charset="0"/>
                      </a:rPr>
                      <m:t>1</m:t>
                    </m:r>
                    <m:r>
                      <a:rPr lang="en-US" altLang="zh-CN" sz="1800" i="1">
                        <a:solidFill>
                          <a:srgbClr val="000000"/>
                        </a:solidFill>
                        <a:latin typeface="Cambria Math" panose="02040503050406030204" pitchFamily="18" charset="0"/>
                      </a:rPr>
                      <m:t>)</m:t>
                    </m:r>
                    <m:sSup>
                      <m:sSupPr>
                        <m:ctrlPr>
                          <a:rPr lang="zh-CN" altLang="en-US" sz="1800" i="1">
                            <a:solidFill>
                              <a:srgbClr val="000000"/>
                            </a:solidFill>
                            <a:latin typeface="Cambria Math" panose="02040503050406030204" pitchFamily="18" charset="0"/>
                          </a:rPr>
                        </m:ctrlPr>
                      </m:sSupPr>
                      <m:e>
                        <m:r>
                          <a:rPr lang="zh-CN" altLang="en-US" sz="1800" i="1">
                            <a:solidFill>
                              <a:srgbClr val="000000"/>
                            </a:solidFill>
                            <a:latin typeface="Cambria Math" panose="02040503050406030204" pitchFamily="18" charset="0"/>
                          </a:rPr>
                          <m:t>𝑥</m:t>
                        </m:r>
                      </m:e>
                      <m:sup>
                        <m:r>
                          <a:rPr lang="en-US" altLang="zh-CN" sz="1800" i="1">
                            <a:solidFill>
                              <a:srgbClr val="000000"/>
                            </a:solidFill>
                            <a:latin typeface="Cambria Math" panose="02040503050406030204" pitchFamily="18" charset="0"/>
                          </a:rPr>
                          <m:t>3</m:t>
                        </m:r>
                      </m:sup>
                    </m:sSup>
                    <m:r>
                      <a:rPr lang="en-US" altLang="zh-CN" sz="1800" i="1">
                        <a:solidFill>
                          <a:srgbClr val="000000"/>
                        </a:solidFill>
                        <a:latin typeface="Cambria Math" panose="02040503050406030204" pitchFamily="18" charset="0"/>
                      </a:rPr>
                      <m:t>+</m:t>
                    </m:r>
                    <m:r>
                      <a:rPr lang="zh-CN" altLang="en-US" sz="1800" i="1">
                        <a:solidFill>
                          <a:srgbClr val="000000"/>
                        </a:solidFill>
                        <a:latin typeface="Cambria Math" panose="02040503050406030204" pitchFamily="18" charset="0"/>
                      </a:rPr>
                      <m:t>⋯+</m:t>
                    </m:r>
                    <m:sSub>
                      <m:sSubPr>
                        <m:ctrlPr>
                          <a:rPr lang="zh-CN" altLang="en-US" sz="1800" i="1">
                            <a:solidFill>
                              <a:srgbClr val="000000"/>
                            </a:solidFill>
                            <a:latin typeface="Cambria Math" panose="02040503050406030204" pitchFamily="18" charset="0"/>
                          </a:rPr>
                        </m:ctrlPr>
                      </m:sSubPr>
                      <m:e>
                        <m:r>
                          <a:rPr lang="en-US" altLang="zh-CN" sz="1800" i="1">
                            <a:solidFill>
                              <a:srgbClr val="000000"/>
                            </a:solidFill>
                            <a:latin typeface="Cambria Math" panose="02040503050406030204" pitchFamily="18" charset="0"/>
                          </a:rPr>
                          <m:t>(</m:t>
                        </m:r>
                        <m:r>
                          <a:rPr lang="en-US" altLang="zh-CN" sz="1800" i="1">
                            <a:solidFill>
                              <a:srgbClr val="000000"/>
                            </a:solidFill>
                            <a:latin typeface="Cambria Math" panose="02040503050406030204" pitchFamily="18" charset="0"/>
                          </a:rPr>
                          <m:t>2</m:t>
                        </m:r>
                        <m:r>
                          <a:rPr lang="zh-CN" altLang="en-US" sz="1800" i="1">
                            <a:solidFill>
                              <a:srgbClr val="000000"/>
                            </a:solidFill>
                            <a:latin typeface="Cambria Math" panose="02040503050406030204" pitchFamily="18" charset="0"/>
                          </a:rPr>
                          <m:t>ℎ</m:t>
                        </m:r>
                      </m:e>
                      <m:sub>
                        <m:r>
                          <a:rPr lang="en-US" altLang="zh-CN" sz="1800" i="1">
                            <a:solidFill>
                              <a:srgbClr val="000000"/>
                            </a:solidFill>
                            <a:latin typeface="Cambria Math" panose="02040503050406030204" pitchFamily="18" charset="0"/>
                          </a:rPr>
                          <m:t>𝑛</m:t>
                        </m:r>
                        <m:r>
                          <a:rPr lang="en-US" altLang="zh-CN" sz="1800" i="1">
                            <a:solidFill>
                              <a:srgbClr val="000000"/>
                            </a:solidFill>
                            <a:latin typeface="Cambria Math" panose="02040503050406030204" pitchFamily="18" charset="0"/>
                          </a:rPr>
                          <m:t>−</m:t>
                        </m:r>
                        <m:r>
                          <a:rPr lang="en-US" altLang="zh-CN" sz="1800" i="1">
                            <a:solidFill>
                              <a:srgbClr val="000000"/>
                            </a:solidFill>
                            <a:latin typeface="Cambria Math" panose="02040503050406030204" pitchFamily="18" charset="0"/>
                          </a:rPr>
                          <m:t>1</m:t>
                        </m:r>
                      </m:sub>
                    </m:sSub>
                    <m:r>
                      <a:rPr lang="en-US" altLang="zh-CN" sz="1800" i="1">
                        <a:solidFill>
                          <a:srgbClr val="000000"/>
                        </a:solidFill>
                        <a:latin typeface="Cambria Math" panose="02040503050406030204" pitchFamily="18" charset="0"/>
                      </a:rPr>
                      <m:t>+</m:t>
                    </m:r>
                    <m:r>
                      <a:rPr lang="en-US" altLang="zh-CN" sz="1800" i="1">
                        <a:solidFill>
                          <a:srgbClr val="000000"/>
                        </a:solidFill>
                        <a:latin typeface="Cambria Math" panose="02040503050406030204" pitchFamily="18" charset="0"/>
                      </a:rPr>
                      <m:t>1</m:t>
                    </m:r>
                    <m:r>
                      <a:rPr lang="en-US" altLang="zh-CN" sz="1800" i="1">
                        <a:solidFill>
                          <a:srgbClr val="000000"/>
                        </a:solidFill>
                        <a:latin typeface="Cambria Math" panose="02040503050406030204" pitchFamily="18" charset="0"/>
                      </a:rPr>
                      <m:t>)</m:t>
                    </m:r>
                    <m:sSup>
                      <m:sSupPr>
                        <m:ctrlPr>
                          <a:rPr lang="zh-CN" altLang="en-US" sz="1800" i="1">
                            <a:solidFill>
                              <a:srgbClr val="000000"/>
                            </a:solidFill>
                            <a:latin typeface="Cambria Math" panose="02040503050406030204" pitchFamily="18" charset="0"/>
                          </a:rPr>
                        </m:ctrlPr>
                      </m:sSupPr>
                      <m:e>
                        <m:r>
                          <a:rPr lang="zh-CN" altLang="en-US" sz="1800" i="1">
                            <a:solidFill>
                              <a:srgbClr val="000000"/>
                            </a:solidFill>
                            <a:latin typeface="Cambria Math" panose="02040503050406030204" pitchFamily="18" charset="0"/>
                          </a:rPr>
                          <m:t>𝑥</m:t>
                        </m:r>
                      </m:e>
                      <m:sup>
                        <m:r>
                          <a:rPr lang="zh-CN" altLang="en-US" sz="1800" i="1">
                            <a:solidFill>
                              <a:srgbClr val="000000"/>
                            </a:solidFill>
                            <a:latin typeface="Cambria Math" panose="02040503050406030204" pitchFamily="18" charset="0"/>
                          </a:rPr>
                          <m:t>𝑛</m:t>
                        </m:r>
                      </m:sup>
                    </m:sSup>
                    <m:r>
                      <a:rPr lang="zh-CN" altLang="en-US" sz="1800" i="1">
                        <a:solidFill>
                          <a:srgbClr val="000000"/>
                        </a:solidFill>
                        <a:latin typeface="Cambria Math" panose="02040503050406030204" pitchFamily="18" charset="0"/>
                      </a:rPr>
                      <m:t>+⋯</m:t>
                    </m:r>
                  </m:oMath>
                </a14:m>
                <a:endParaRPr lang="zh-CN" altLang="en-US" sz="1800" i="1">
                  <a:solidFill>
                    <a:srgbClr val="000000"/>
                  </a:solidFill>
                  <a:latin typeface="Cambria Math" panose="02040503050406030204" pitchFamily="18" charset="0"/>
                </a:endParaRPr>
              </a:p>
              <a:p>
                <a:pPr marL="0" indent="0">
                  <a:buNone/>
                </a:pPr>
                <a:r>
                  <a:rPr lang="en-US" altLang="zh-CN" sz="1800">
                    <a:solidFill>
                      <a:srgbClr val="000000"/>
                    </a:solidFill>
                    <a:latin typeface="Cambria Math" panose="02040503050406030204" pitchFamily="18" charset="0"/>
                  </a:rPr>
                  <a:t>                          </a:t>
                </a:r>
                <a14:m>
                  <m:oMath xmlns:m="http://schemas.openxmlformats.org/officeDocument/2006/math">
                    <m:r>
                      <a:rPr lang="zh-CN" altLang="en-US" sz="1800" i="1">
                        <a:solidFill>
                          <a:srgbClr val="000000"/>
                        </a:solidFill>
                        <a:latin typeface="Cambria Math" panose="02040503050406030204" pitchFamily="18" charset="0"/>
                      </a:rPr>
                      <m:t>=</m:t>
                    </m:r>
                    <m:r>
                      <a:rPr lang="en-US" altLang="zh-CN" sz="1800" i="1">
                        <a:solidFill>
                          <a:srgbClr val="000000"/>
                        </a:solidFill>
                        <a:latin typeface="Cambria Math" panose="02040503050406030204" pitchFamily="18" charset="0"/>
                      </a:rPr>
                      <m:t>2</m:t>
                    </m:r>
                    <m:r>
                      <a:rPr lang="en-US" altLang="zh-CN" sz="1800" i="1">
                        <a:solidFill>
                          <a:srgbClr val="000000"/>
                        </a:solidFill>
                        <a:latin typeface="Cambria Math" panose="02040503050406030204" pitchFamily="18" charset="0"/>
                      </a:rPr>
                      <m:t>𝑥</m:t>
                    </m:r>
                    <m:r>
                      <a:rPr lang="en-US" altLang="zh-CN" sz="1800" i="1">
                        <a:solidFill>
                          <a:srgbClr val="000000"/>
                        </a:solidFill>
                        <a:latin typeface="Cambria Math" panose="02040503050406030204" pitchFamily="18" charset="0"/>
                      </a:rPr>
                      <m:t>(</m:t>
                    </m:r>
                    <m:sSub>
                      <m:sSubPr>
                        <m:ctrlPr>
                          <a:rPr lang="zh-CN" altLang="en-US" sz="1800" i="1">
                            <a:solidFill>
                              <a:srgbClr val="000000"/>
                            </a:solidFill>
                            <a:latin typeface="Cambria Math" panose="02040503050406030204" pitchFamily="18" charset="0"/>
                          </a:rPr>
                        </m:ctrlPr>
                      </m:sSubPr>
                      <m:e>
                        <m:r>
                          <a:rPr lang="zh-CN" altLang="en-US" sz="1800" i="1">
                            <a:solidFill>
                              <a:srgbClr val="000000"/>
                            </a:solidFill>
                            <a:latin typeface="Cambria Math" panose="02040503050406030204" pitchFamily="18" charset="0"/>
                          </a:rPr>
                          <m:t>ℎ</m:t>
                        </m:r>
                      </m:e>
                      <m:sub>
                        <m:r>
                          <a:rPr lang="zh-CN" altLang="en-US" sz="1800" i="1">
                            <a:solidFill>
                              <a:srgbClr val="000000"/>
                            </a:solidFill>
                            <a:latin typeface="Cambria Math" panose="02040503050406030204" pitchFamily="18" charset="0"/>
                          </a:rPr>
                          <m:t>1</m:t>
                        </m:r>
                      </m:sub>
                    </m:sSub>
                    <m:r>
                      <a:rPr lang="zh-CN" altLang="en-US" sz="1800" i="1">
                        <a:solidFill>
                          <a:srgbClr val="000000"/>
                        </a:solidFill>
                        <a:latin typeface="Cambria Math" panose="02040503050406030204" pitchFamily="18" charset="0"/>
                      </a:rPr>
                      <m:t>𝑥</m:t>
                    </m:r>
                    <m:r>
                      <a:rPr lang="zh-CN" altLang="en-US" sz="1800" i="1">
                        <a:solidFill>
                          <a:srgbClr val="000000"/>
                        </a:solidFill>
                        <a:latin typeface="Cambria Math" panose="02040503050406030204" pitchFamily="18" charset="0"/>
                      </a:rPr>
                      <m:t>+</m:t>
                    </m:r>
                    <m:sSub>
                      <m:sSubPr>
                        <m:ctrlPr>
                          <a:rPr lang="zh-CN" altLang="en-US" sz="1800" i="1">
                            <a:solidFill>
                              <a:srgbClr val="000000"/>
                            </a:solidFill>
                            <a:latin typeface="Cambria Math" panose="02040503050406030204" pitchFamily="18" charset="0"/>
                          </a:rPr>
                        </m:ctrlPr>
                      </m:sSubPr>
                      <m:e>
                        <m:r>
                          <a:rPr lang="zh-CN" altLang="en-US" sz="1800" i="1">
                            <a:solidFill>
                              <a:srgbClr val="000000"/>
                            </a:solidFill>
                            <a:latin typeface="Cambria Math" panose="02040503050406030204" pitchFamily="18" charset="0"/>
                          </a:rPr>
                          <m:t>ℎ</m:t>
                        </m:r>
                      </m:e>
                      <m:sub>
                        <m:r>
                          <a:rPr lang="zh-CN" altLang="en-US" sz="1800" i="1">
                            <a:solidFill>
                              <a:srgbClr val="000000"/>
                            </a:solidFill>
                            <a:latin typeface="Cambria Math" panose="02040503050406030204" pitchFamily="18" charset="0"/>
                          </a:rPr>
                          <m:t>2</m:t>
                        </m:r>
                      </m:sub>
                    </m:sSub>
                    <m:sSup>
                      <m:sSupPr>
                        <m:ctrlPr>
                          <a:rPr lang="zh-CN" altLang="en-US" sz="1800" i="1">
                            <a:solidFill>
                              <a:srgbClr val="000000"/>
                            </a:solidFill>
                            <a:latin typeface="Cambria Math" panose="02040503050406030204" pitchFamily="18" charset="0"/>
                          </a:rPr>
                        </m:ctrlPr>
                      </m:sSupPr>
                      <m:e>
                        <m:r>
                          <a:rPr lang="zh-CN" altLang="en-US" sz="1800" i="1">
                            <a:solidFill>
                              <a:srgbClr val="000000"/>
                            </a:solidFill>
                            <a:latin typeface="Cambria Math" panose="02040503050406030204" pitchFamily="18" charset="0"/>
                          </a:rPr>
                          <m:t>𝑥</m:t>
                        </m:r>
                      </m:e>
                      <m:sup>
                        <m:r>
                          <a:rPr lang="zh-CN" altLang="en-US" sz="1800" i="1">
                            <a:solidFill>
                              <a:srgbClr val="000000"/>
                            </a:solidFill>
                            <a:latin typeface="Cambria Math" panose="02040503050406030204" pitchFamily="18" charset="0"/>
                          </a:rPr>
                          <m:t>2</m:t>
                        </m:r>
                      </m:sup>
                    </m:sSup>
                    <m:r>
                      <a:rPr lang="zh-CN" altLang="en-US" sz="1800" i="1">
                        <a:solidFill>
                          <a:srgbClr val="000000"/>
                        </a:solidFill>
                        <a:latin typeface="Cambria Math" panose="02040503050406030204" pitchFamily="18" charset="0"/>
                      </a:rPr>
                      <m:t>+</m:t>
                    </m:r>
                    <m:sSub>
                      <m:sSubPr>
                        <m:ctrlPr>
                          <a:rPr lang="zh-CN" altLang="en-US" sz="1800" i="1">
                            <a:solidFill>
                              <a:srgbClr val="000000"/>
                            </a:solidFill>
                            <a:latin typeface="Cambria Math" panose="02040503050406030204" pitchFamily="18" charset="0"/>
                          </a:rPr>
                        </m:ctrlPr>
                      </m:sSubPr>
                      <m:e>
                        <m:r>
                          <a:rPr lang="zh-CN" altLang="en-US" sz="1800" i="1">
                            <a:solidFill>
                              <a:srgbClr val="000000"/>
                            </a:solidFill>
                            <a:latin typeface="Cambria Math" panose="02040503050406030204" pitchFamily="18" charset="0"/>
                          </a:rPr>
                          <m:t>ℎ</m:t>
                        </m:r>
                      </m:e>
                      <m:sub>
                        <m:r>
                          <a:rPr lang="en-US" altLang="zh-CN" sz="1800" i="1">
                            <a:solidFill>
                              <a:srgbClr val="000000"/>
                            </a:solidFill>
                            <a:latin typeface="Cambria Math" panose="02040503050406030204" pitchFamily="18" charset="0"/>
                          </a:rPr>
                          <m:t>3</m:t>
                        </m:r>
                      </m:sub>
                    </m:sSub>
                    <m:sSup>
                      <m:sSupPr>
                        <m:ctrlPr>
                          <a:rPr lang="zh-CN" altLang="en-US" sz="1800" i="1">
                            <a:solidFill>
                              <a:srgbClr val="000000"/>
                            </a:solidFill>
                            <a:latin typeface="Cambria Math" panose="02040503050406030204" pitchFamily="18" charset="0"/>
                          </a:rPr>
                        </m:ctrlPr>
                      </m:sSupPr>
                      <m:e>
                        <m:r>
                          <a:rPr lang="zh-CN" altLang="en-US" sz="1800" i="1">
                            <a:solidFill>
                              <a:srgbClr val="000000"/>
                            </a:solidFill>
                            <a:latin typeface="Cambria Math" panose="02040503050406030204" pitchFamily="18" charset="0"/>
                          </a:rPr>
                          <m:t>𝑥</m:t>
                        </m:r>
                      </m:e>
                      <m:sup>
                        <m:r>
                          <a:rPr lang="en-US" altLang="zh-CN" sz="1800" i="1">
                            <a:solidFill>
                              <a:srgbClr val="000000"/>
                            </a:solidFill>
                            <a:latin typeface="Cambria Math" panose="02040503050406030204" pitchFamily="18" charset="0"/>
                          </a:rPr>
                          <m:t>3</m:t>
                        </m:r>
                      </m:sup>
                    </m:sSup>
                    <m:r>
                      <a:rPr lang="zh-CN" altLang="en-US" sz="1800" i="1">
                        <a:solidFill>
                          <a:srgbClr val="000000"/>
                        </a:solidFill>
                        <a:latin typeface="Cambria Math" panose="02040503050406030204" pitchFamily="18" charset="0"/>
                      </a:rPr>
                      <m:t>+⋯+</m:t>
                    </m:r>
                    <m:sSub>
                      <m:sSubPr>
                        <m:ctrlPr>
                          <a:rPr lang="zh-CN" altLang="en-US" sz="1800" i="1">
                            <a:solidFill>
                              <a:srgbClr val="000000"/>
                            </a:solidFill>
                            <a:latin typeface="Cambria Math" panose="02040503050406030204" pitchFamily="18" charset="0"/>
                          </a:rPr>
                        </m:ctrlPr>
                      </m:sSubPr>
                      <m:e>
                        <m:r>
                          <a:rPr lang="zh-CN" altLang="en-US" sz="1800" i="1">
                            <a:solidFill>
                              <a:srgbClr val="000000"/>
                            </a:solidFill>
                            <a:latin typeface="Cambria Math" panose="02040503050406030204" pitchFamily="18" charset="0"/>
                          </a:rPr>
                          <m:t>ℎ</m:t>
                        </m:r>
                      </m:e>
                      <m:sub>
                        <m:r>
                          <a:rPr lang="zh-CN" altLang="en-US" sz="1800" i="1">
                            <a:solidFill>
                              <a:srgbClr val="000000"/>
                            </a:solidFill>
                            <a:latin typeface="Cambria Math" panose="02040503050406030204" pitchFamily="18" charset="0"/>
                          </a:rPr>
                          <m:t>𝑛</m:t>
                        </m:r>
                        <m:r>
                          <a:rPr lang="en-US" altLang="zh-CN" sz="1800" i="1">
                            <a:solidFill>
                              <a:srgbClr val="000000"/>
                            </a:solidFill>
                            <a:latin typeface="Cambria Math" panose="02040503050406030204" pitchFamily="18" charset="0"/>
                          </a:rPr>
                          <m:t>−</m:t>
                        </m:r>
                        <m:r>
                          <a:rPr lang="en-US" altLang="zh-CN" sz="1800" i="1">
                            <a:solidFill>
                              <a:srgbClr val="000000"/>
                            </a:solidFill>
                            <a:latin typeface="Cambria Math" panose="02040503050406030204" pitchFamily="18" charset="0"/>
                          </a:rPr>
                          <m:t>1</m:t>
                        </m:r>
                      </m:sub>
                    </m:sSub>
                    <m:sSup>
                      <m:sSupPr>
                        <m:ctrlPr>
                          <a:rPr lang="zh-CN" altLang="en-US" sz="1800" i="1">
                            <a:solidFill>
                              <a:srgbClr val="000000"/>
                            </a:solidFill>
                            <a:latin typeface="Cambria Math" panose="02040503050406030204" pitchFamily="18" charset="0"/>
                          </a:rPr>
                        </m:ctrlPr>
                      </m:sSupPr>
                      <m:e>
                        <m:r>
                          <a:rPr lang="zh-CN" altLang="en-US" sz="1800" i="1">
                            <a:solidFill>
                              <a:srgbClr val="000000"/>
                            </a:solidFill>
                            <a:latin typeface="Cambria Math" panose="02040503050406030204" pitchFamily="18" charset="0"/>
                          </a:rPr>
                          <m:t>𝑥</m:t>
                        </m:r>
                      </m:e>
                      <m:sup>
                        <m:r>
                          <a:rPr lang="zh-CN" altLang="en-US" sz="1800" i="1">
                            <a:solidFill>
                              <a:srgbClr val="000000"/>
                            </a:solidFill>
                            <a:latin typeface="Cambria Math" panose="02040503050406030204" pitchFamily="18" charset="0"/>
                          </a:rPr>
                          <m:t>𝑛</m:t>
                        </m:r>
                        <m:r>
                          <a:rPr lang="en-US" altLang="zh-CN" sz="1800" i="1">
                            <a:solidFill>
                              <a:srgbClr val="000000"/>
                            </a:solidFill>
                            <a:latin typeface="Cambria Math" panose="02040503050406030204" pitchFamily="18" charset="0"/>
                          </a:rPr>
                          <m:t>−</m:t>
                        </m:r>
                        <m:r>
                          <a:rPr lang="en-US" altLang="zh-CN" sz="1800" i="1">
                            <a:solidFill>
                              <a:srgbClr val="000000"/>
                            </a:solidFill>
                            <a:latin typeface="Cambria Math" panose="02040503050406030204" pitchFamily="18" charset="0"/>
                          </a:rPr>
                          <m:t>1</m:t>
                        </m:r>
                      </m:sup>
                    </m:sSup>
                    <m:r>
                      <a:rPr lang="en-US" altLang="zh-CN" sz="1800" i="1">
                        <a:solidFill>
                          <a:srgbClr val="000000"/>
                        </a:solidFill>
                        <a:latin typeface="Cambria Math" panose="02040503050406030204" pitchFamily="18" charset="0"/>
                      </a:rPr>
                      <m:t>+</m:t>
                    </m:r>
                    <m:r>
                      <a:rPr lang="zh-CN" altLang="en-US" sz="1800" i="1">
                        <a:solidFill>
                          <a:srgbClr val="000000"/>
                        </a:solidFill>
                        <a:latin typeface="Cambria Math" panose="02040503050406030204" pitchFamily="18" charset="0"/>
                      </a:rPr>
                      <m:t>⋯</m:t>
                    </m:r>
                    <m:r>
                      <a:rPr lang="en-US" altLang="zh-CN" sz="1800" i="1">
                        <a:solidFill>
                          <a:srgbClr val="000000"/>
                        </a:solidFill>
                        <a:latin typeface="Cambria Math" panose="02040503050406030204" pitchFamily="18" charset="0"/>
                      </a:rPr>
                      <m:t>)</m:t>
                    </m:r>
                    <m:r>
                      <a:rPr lang="zh-CN" altLang="en-US" sz="1800" i="1">
                        <a:solidFill>
                          <a:srgbClr val="000000"/>
                        </a:solidFill>
                        <a:latin typeface="Cambria Math" panose="02040503050406030204" pitchFamily="18" charset="0"/>
                      </a:rPr>
                      <m:t>+</m:t>
                    </m:r>
                    <m:r>
                      <a:rPr lang="en-US" altLang="zh-CN" sz="1800" i="1">
                        <a:solidFill>
                          <a:srgbClr val="000000"/>
                        </a:solidFill>
                        <a:latin typeface="Cambria Math" panose="02040503050406030204" pitchFamily="18" charset="0"/>
                      </a:rPr>
                      <m:t>(</m:t>
                    </m:r>
                    <m:sSub>
                      <m:sSubPr>
                        <m:ctrlPr>
                          <a:rPr lang="zh-CN" altLang="en-US" sz="1800" i="1">
                            <a:solidFill>
                              <a:srgbClr val="000000"/>
                            </a:solidFill>
                            <a:latin typeface="Cambria Math" panose="02040503050406030204" pitchFamily="18" charset="0"/>
                          </a:rPr>
                        </m:ctrlPr>
                      </m:sSubPr>
                      <m:e>
                        <m:r>
                          <a:rPr lang="zh-CN" altLang="en-US" sz="1800" i="1">
                            <a:solidFill>
                              <a:srgbClr val="000000"/>
                            </a:solidFill>
                            <a:latin typeface="Cambria Math" panose="02040503050406030204" pitchFamily="18" charset="0"/>
                          </a:rPr>
                          <m:t>ℎ</m:t>
                        </m:r>
                      </m:e>
                      <m:sub>
                        <m:r>
                          <a:rPr lang="zh-CN" altLang="en-US" sz="1800" i="1">
                            <a:solidFill>
                              <a:srgbClr val="000000"/>
                            </a:solidFill>
                            <a:latin typeface="Cambria Math" panose="02040503050406030204" pitchFamily="18" charset="0"/>
                          </a:rPr>
                          <m:t>1</m:t>
                        </m:r>
                      </m:sub>
                    </m:sSub>
                    <m:r>
                      <a:rPr lang="zh-CN" altLang="en-US" sz="1800" i="1">
                        <a:solidFill>
                          <a:srgbClr val="000000"/>
                        </a:solidFill>
                        <a:latin typeface="Cambria Math" panose="02040503050406030204" pitchFamily="18" charset="0"/>
                      </a:rPr>
                      <m:t>𝑥</m:t>
                    </m:r>
                    <m:r>
                      <a:rPr lang="en-US" altLang="zh-CN" sz="1800" i="1">
                        <a:solidFill>
                          <a:srgbClr val="000000"/>
                        </a:solidFill>
                        <a:latin typeface="Cambria Math" panose="02040503050406030204" pitchFamily="18" charset="0"/>
                      </a:rPr>
                      <m:t>+</m:t>
                    </m:r>
                    <m:sSup>
                      <m:sSupPr>
                        <m:ctrlPr>
                          <a:rPr lang="zh-CN" altLang="en-US" sz="1800" i="1">
                            <a:solidFill>
                              <a:srgbClr val="000000"/>
                            </a:solidFill>
                            <a:latin typeface="Cambria Math" panose="02040503050406030204" pitchFamily="18" charset="0"/>
                          </a:rPr>
                        </m:ctrlPr>
                      </m:sSupPr>
                      <m:e>
                        <m:r>
                          <a:rPr lang="zh-CN" altLang="en-US" sz="1800" i="1">
                            <a:solidFill>
                              <a:srgbClr val="000000"/>
                            </a:solidFill>
                            <a:latin typeface="Cambria Math" panose="02040503050406030204" pitchFamily="18" charset="0"/>
                          </a:rPr>
                          <m:t>𝑥</m:t>
                        </m:r>
                      </m:e>
                      <m:sup>
                        <m:r>
                          <a:rPr lang="en-US" altLang="zh-CN" sz="1800" i="1">
                            <a:solidFill>
                              <a:srgbClr val="000000"/>
                            </a:solidFill>
                            <a:latin typeface="Cambria Math" panose="02040503050406030204" pitchFamily="18" charset="0"/>
                          </a:rPr>
                          <m:t>2</m:t>
                        </m:r>
                      </m:sup>
                    </m:sSup>
                    <m:r>
                      <a:rPr lang="en-US" altLang="zh-CN" sz="1800" i="1">
                        <a:solidFill>
                          <a:srgbClr val="000000"/>
                        </a:solidFill>
                        <a:latin typeface="Cambria Math" panose="02040503050406030204" pitchFamily="18" charset="0"/>
                      </a:rPr>
                      <m:t>+</m:t>
                    </m:r>
                    <m:sSup>
                      <m:sSupPr>
                        <m:ctrlPr>
                          <a:rPr lang="zh-CN" altLang="en-US" sz="1800" i="1">
                            <a:solidFill>
                              <a:srgbClr val="000000"/>
                            </a:solidFill>
                            <a:latin typeface="Cambria Math" panose="02040503050406030204" pitchFamily="18" charset="0"/>
                          </a:rPr>
                        </m:ctrlPr>
                      </m:sSupPr>
                      <m:e>
                        <m:r>
                          <a:rPr lang="zh-CN" altLang="en-US" sz="1800" i="1">
                            <a:solidFill>
                              <a:srgbClr val="000000"/>
                            </a:solidFill>
                            <a:latin typeface="Cambria Math" panose="02040503050406030204" pitchFamily="18" charset="0"/>
                          </a:rPr>
                          <m:t>𝑥</m:t>
                        </m:r>
                      </m:e>
                      <m:sup>
                        <m:r>
                          <a:rPr lang="en-US" altLang="zh-CN" sz="1800" i="1">
                            <a:solidFill>
                              <a:srgbClr val="000000"/>
                            </a:solidFill>
                            <a:latin typeface="Cambria Math" panose="02040503050406030204" pitchFamily="18" charset="0"/>
                          </a:rPr>
                          <m:t>3</m:t>
                        </m:r>
                      </m:sup>
                    </m:sSup>
                    <m:r>
                      <a:rPr lang="en-US" altLang="zh-CN" sz="1800" i="1">
                        <a:solidFill>
                          <a:srgbClr val="000000"/>
                        </a:solidFill>
                        <a:latin typeface="Cambria Math" panose="02040503050406030204" pitchFamily="18" charset="0"/>
                      </a:rPr>
                      <m:t>+</m:t>
                    </m:r>
                    <m:r>
                      <a:rPr lang="zh-CN" altLang="en-US" sz="1800" i="1">
                        <a:solidFill>
                          <a:srgbClr val="000000"/>
                        </a:solidFill>
                        <a:latin typeface="Cambria Math" panose="02040503050406030204" pitchFamily="18" charset="0"/>
                      </a:rPr>
                      <m:t>⋯+</m:t>
                    </m:r>
                    <m:sSup>
                      <m:sSupPr>
                        <m:ctrlPr>
                          <a:rPr lang="zh-CN" altLang="en-US" sz="1800" i="1">
                            <a:solidFill>
                              <a:srgbClr val="000000"/>
                            </a:solidFill>
                            <a:latin typeface="Cambria Math" panose="02040503050406030204" pitchFamily="18" charset="0"/>
                          </a:rPr>
                        </m:ctrlPr>
                      </m:sSupPr>
                      <m:e>
                        <m:r>
                          <a:rPr lang="zh-CN" altLang="en-US" sz="1800" i="1">
                            <a:solidFill>
                              <a:srgbClr val="000000"/>
                            </a:solidFill>
                            <a:latin typeface="Cambria Math" panose="02040503050406030204" pitchFamily="18" charset="0"/>
                          </a:rPr>
                          <m:t>𝑥</m:t>
                        </m:r>
                      </m:e>
                      <m:sup>
                        <m:r>
                          <a:rPr lang="zh-CN" altLang="en-US" sz="1800" i="1">
                            <a:solidFill>
                              <a:srgbClr val="000000"/>
                            </a:solidFill>
                            <a:latin typeface="Cambria Math" panose="02040503050406030204" pitchFamily="18" charset="0"/>
                          </a:rPr>
                          <m:t>𝑛</m:t>
                        </m:r>
                      </m:sup>
                    </m:sSup>
                    <m:r>
                      <a:rPr lang="zh-CN" altLang="en-US" sz="1800" i="1">
                        <a:solidFill>
                          <a:srgbClr val="000000"/>
                        </a:solidFill>
                        <a:latin typeface="Cambria Math" panose="02040503050406030204" pitchFamily="18" charset="0"/>
                      </a:rPr>
                      <m:t>+⋯</m:t>
                    </m:r>
                    <m:r>
                      <a:rPr lang="en-US" altLang="zh-CN" sz="1800" i="1">
                        <a:solidFill>
                          <a:srgbClr val="000000"/>
                        </a:solidFill>
                        <a:latin typeface="Cambria Math" panose="02040503050406030204" pitchFamily="18" charset="0"/>
                      </a:rPr>
                      <m:t>)</m:t>
                    </m:r>
                  </m:oMath>
                </a14:m>
                <a:endParaRPr lang="en-US" altLang="zh-CN" sz="1800" i="1">
                  <a:solidFill>
                    <a:srgbClr val="000000"/>
                  </a:solidFill>
                  <a:latin typeface="Cambria Math" panose="02040503050406030204" pitchFamily="18" charset="0"/>
                </a:endParaRPr>
              </a:p>
              <a:p>
                <a:pPr marL="0" indent="0">
                  <a:buNone/>
                </a:pPr>
                <a:r>
                  <a:rPr lang="en-US" altLang="zh-CN" sz="1800">
                    <a:solidFill>
                      <a:srgbClr val="000000"/>
                    </a:solidFill>
                    <a:latin typeface="Cambria Math" panose="02040503050406030204" pitchFamily="18" charset="0"/>
                  </a:rPr>
                  <a:t>                          </a:t>
                </a:r>
                <a14:m>
                  <m:oMath xmlns:m="http://schemas.openxmlformats.org/officeDocument/2006/math">
                    <m:r>
                      <a:rPr lang="zh-CN" altLang="en-US" sz="1800" i="1">
                        <a:solidFill>
                          <a:srgbClr val="000000"/>
                        </a:solidFill>
                        <a:latin typeface="Cambria Math" panose="02040503050406030204" pitchFamily="18" charset="0"/>
                      </a:rPr>
                      <m:t>=</m:t>
                    </m:r>
                    <m:r>
                      <a:rPr lang="en-US" altLang="zh-CN" sz="1800" i="1">
                        <a:solidFill>
                          <a:srgbClr val="000000"/>
                        </a:solidFill>
                        <a:latin typeface="Cambria Math" panose="02040503050406030204" pitchFamily="18" charset="0"/>
                      </a:rPr>
                      <m:t>2</m:t>
                    </m:r>
                    <m:r>
                      <a:rPr lang="en-US" altLang="zh-CN" sz="1800" i="1">
                        <a:solidFill>
                          <a:srgbClr val="000000"/>
                        </a:solidFill>
                        <a:latin typeface="Cambria Math" panose="02040503050406030204" pitchFamily="18" charset="0"/>
                      </a:rPr>
                      <m:t>𝑥𝐻</m:t>
                    </m:r>
                    <m:r>
                      <a:rPr lang="en-US" altLang="zh-CN" sz="1800" i="1">
                        <a:solidFill>
                          <a:srgbClr val="000000"/>
                        </a:solidFill>
                        <a:latin typeface="Cambria Math" panose="02040503050406030204" pitchFamily="18" charset="0"/>
                      </a:rPr>
                      <m:t>(</m:t>
                    </m:r>
                    <m:r>
                      <a:rPr lang="en-US" altLang="zh-CN" sz="1800" i="1">
                        <a:solidFill>
                          <a:srgbClr val="000000"/>
                        </a:solidFill>
                        <a:latin typeface="Cambria Math" panose="02040503050406030204" pitchFamily="18" charset="0"/>
                      </a:rPr>
                      <m:t>𝑥</m:t>
                    </m:r>
                    <m:r>
                      <a:rPr lang="en-US" altLang="zh-CN" sz="1800" i="1">
                        <a:solidFill>
                          <a:srgbClr val="000000"/>
                        </a:solidFill>
                        <a:latin typeface="Cambria Math" panose="02040503050406030204" pitchFamily="18" charset="0"/>
                      </a:rPr>
                      <m:t>)+</m:t>
                    </m:r>
                    <m:f>
                      <m:fPr>
                        <m:ctrlPr>
                          <a:rPr lang="en-US" altLang="zh-CN" sz="1800" i="1">
                            <a:solidFill>
                              <a:srgbClr val="000000"/>
                            </a:solidFill>
                            <a:latin typeface="Cambria Math" panose="02040503050406030204" pitchFamily="18" charset="0"/>
                            <a:cs typeface="Cambria Math" panose="02040503050406030204" pitchFamily="18" charset="0"/>
                          </a:rPr>
                        </m:ctrlPr>
                      </m:fPr>
                      <m:num>
                        <m:r>
                          <a:rPr lang="en-US" altLang="zh-CN" sz="1800" i="1">
                            <a:solidFill>
                              <a:srgbClr val="000000"/>
                            </a:solidFill>
                            <a:latin typeface="Cambria Math" panose="02040503050406030204" pitchFamily="18" charset="0"/>
                            <a:cs typeface="Cambria Math" panose="02040503050406030204" pitchFamily="18" charset="0"/>
                          </a:rPr>
                          <m:t>𝑥</m:t>
                        </m:r>
                      </m:num>
                      <m:den>
                        <m:r>
                          <a:rPr lang="en-US" altLang="zh-CN" sz="1800" i="1">
                            <a:solidFill>
                              <a:srgbClr val="000000"/>
                            </a:solidFill>
                            <a:latin typeface="Cambria Math" panose="02040503050406030204" pitchFamily="18" charset="0"/>
                            <a:cs typeface="Cambria Math" panose="02040503050406030204" pitchFamily="18" charset="0"/>
                          </a:rPr>
                          <m:t>1</m:t>
                        </m:r>
                        <m:r>
                          <a:rPr lang="en-US" altLang="zh-CN" sz="1800" i="1">
                            <a:solidFill>
                              <a:srgbClr val="000000"/>
                            </a:solidFill>
                            <a:latin typeface="Cambria Math" panose="02040503050406030204" pitchFamily="18" charset="0"/>
                            <a:cs typeface="Cambria Math" panose="02040503050406030204" pitchFamily="18" charset="0"/>
                          </a:rPr>
                          <m:t>−</m:t>
                        </m:r>
                        <m:r>
                          <a:rPr lang="en-US" altLang="zh-CN" sz="1800" i="1">
                            <a:solidFill>
                              <a:srgbClr val="000000"/>
                            </a:solidFill>
                            <a:latin typeface="Cambria Math" panose="02040503050406030204" pitchFamily="18" charset="0"/>
                            <a:cs typeface="Cambria Math" panose="02040503050406030204" pitchFamily="18" charset="0"/>
                          </a:rPr>
                          <m:t>𝑥</m:t>
                        </m:r>
                      </m:den>
                    </m:f>
                  </m:oMath>
                </a14:m>
                <a:endParaRPr lang="en-US" altLang="zh-CN" sz="1800" i="1">
                  <a:solidFill>
                    <a:srgbClr val="000000"/>
                  </a:solidFill>
                  <a:latin typeface="Cambria Math" panose="02040503050406030204" pitchFamily="18" charset="0"/>
                  <a:cs typeface="Cambria Math" panose="02040503050406030204" pitchFamily="18" charset="0"/>
                </a:endParaRPr>
              </a:p>
              <a:p>
                <a:r>
                  <a:rPr sz="1800" i="1">
                    <a:solidFill>
                      <a:srgbClr val="000000"/>
                    </a:solidFill>
                    <a:latin typeface="Cambria Math" panose="02040503050406030204" pitchFamily="18" charset="0"/>
                  </a:rPr>
                  <a:t>整理后得到：</a:t>
                </a:r>
                <a:endParaRPr sz="1800" i="1">
                  <a:solidFill>
                    <a:srgbClr val="000000"/>
                  </a:solidFill>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altLang="zh-CN" sz="1800" i="1">
                          <a:solidFill>
                            <a:srgbClr val="000000"/>
                          </a:solidFill>
                          <a:latin typeface="Cambria Math" panose="02040503050406030204" pitchFamily="18" charset="0"/>
                        </a:rPr>
                        <m:t>𝐻</m:t>
                      </m:r>
                      <m:r>
                        <a:rPr lang="en-US" altLang="zh-CN" sz="1800" i="1">
                          <a:solidFill>
                            <a:srgbClr val="000000"/>
                          </a:solidFill>
                          <a:latin typeface="Cambria Math" panose="02040503050406030204" pitchFamily="18" charset="0"/>
                        </a:rPr>
                        <m:t>(</m:t>
                      </m:r>
                      <m:r>
                        <a:rPr lang="en-US" altLang="zh-CN" sz="1800" i="1">
                          <a:solidFill>
                            <a:srgbClr val="000000"/>
                          </a:solidFill>
                          <a:latin typeface="Cambria Math" panose="02040503050406030204" pitchFamily="18" charset="0"/>
                        </a:rPr>
                        <m:t>𝑥</m:t>
                      </m:r>
                      <m:r>
                        <a:rPr lang="en-US" altLang="zh-CN" sz="1800" i="1">
                          <a:solidFill>
                            <a:srgbClr val="000000"/>
                          </a:solidFill>
                          <a:latin typeface="Cambria Math" panose="02040503050406030204" pitchFamily="18" charset="0"/>
                        </a:rPr>
                        <m:t>)</m:t>
                      </m:r>
                      <m:r>
                        <a:rPr lang="zh-CN" altLang="en-US" sz="1800" i="1">
                          <a:solidFill>
                            <a:srgbClr val="000000"/>
                          </a:solidFill>
                          <a:latin typeface="Cambria Math" panose="02040503050406030204" pitchFamily="18" charset="0"/>
                        </a:rPr>
                        <m:t>=</m:t>
                      </m:r>
                      <m:f>
                        <m:fPr>
                          <m:ctrlPr>
                            <a:rPr lang="en-US" altLang="zh-CN" sz="1800" i="1">
                              <a:solidFill>
                                <a:srgbClr val="000000"/>
                              </a:solidFill>
                              <a:latin typeface="Cambria Math" panose="02040503050406030204" pitchFamily="18" charset="0"/>
                              <a:cs typeface="Cambria Math" panose="02040503050406030204" pitchFamily="18" charset="0"/>
                            </a:rPr>
                          </m:ctrlPr>
                        </m:fPr>
                        <m:num>
                          <m:r>
                            <a:rPr lang="en-US" altLang="zh-CN" sz="1800" i="1">
                              <a:solidFill>
                                <a:srgbClr val="000000"/>
                              </a:solidFill>
                              <a:latin typeface="Cambria Math" panose="02040503050406030204" pitchFamily="18" charset="0"/>
                              <a:cs typeface="Cambria Math" panose="02040503050406030204" pitchFamily="18" charset="0"/>
                            </a:rPr>
                            <m:t>𝑥</m:t>
                          </m:r>
                        </m:num>
                        <m:den>
                          <m:r>
                            <a:rPr lang="en-US" altLang="zh-CN" sz="1800" i="1">
                              <a:solidFill>
                                <a:srgbClr val="000000"/>
                              </a:solidFill>
                              <a:latin typeface="Cambria Math" panose="02040503050406030204" pitchFamily="18" charset="0"/>
                              <a:cs typeface="Cambria Math" panose="02040503050406030204" pitchFamily="18" charset="0"/>
                            </a:rPr>
                            <m:t>(</m:t>
                          </m:r>
                          <m:r>
                            <a:rPr lang="en-US" altLang="zh-CN" sz="1800" i="1">
                              <a:solidFill>
                                <a:srgbClr val="000000"/>
                              </a:solidFill>
                              <a:latin typeface="Cambria Math" panose="02040503050406030204" pitchFamily="18" charset="0"/>
                              <a:cs typeface="Cambria Math" panose="02040503050406030204" pitchFamily="18" charset="0"/>
                            </a:rPr>
                            <m:t>1</m:t>
                          </m:r>
                          <m:r>
                            <a:rPr lang="en-US" altLang="zh-CN" sz="1800" i="1">
                              <a:solidFill>
                                <a:srgbClr val="000000"/>
                              </a:solidFill>
                              <a:latin typeface="Cambria Math" panose="02040503050406030204" pitchFamily="18" charset="0"/>
                              <a:cs typeface="Cambria Math" panose="02040503050406030204" pitchFamily="18" charset="0"/>
                            </a:rPr>
                            <m:t>−</m:t>
                          </m:r>
                          <m:r>
                            <a:rPr lang="en-US" altLang="zh-CN" sz="1800" i="1">
                              <a:solidFill>
                                <a:srgbClr val="000000"/>
                              </a:solidFill>
                              <a:latin typeface="Cambria Math" panose="02040503050406030204" pitchFamily="18" charset="0"/>
                              <a:cs typeface="Cambria Math" panose="02040503050406030204" pitchFamily="18" charset="0"/>
                            </a:rPr>
                            <m:t>𝑥</m:t>
                          </m:r>
                          <m:r>
                            <a:rPr lang="en-US" altLang="zh-CN" sz="1800" i="1">
                              <a:solidFill>
                                <a:srgbClr val="000000"/>
                              </a:solidFill>
                              <a:latin typeface="Cambria Math" panose="02040503050406030204" pitchFamily="18" charset="0"/>
                              <a:cs typeface="Cambria Math" panose="02040503050406030204" pitchFamily="18" charset="0"/>
                            </a:rPr>
                            <m:t>)(</m:t>
                          </m:r>
                          <m:r>
                            <a:rPr lang="en-US" altLang="zh-CN" sz="1800" i="1">
                              <a:solidFill>
                                <a:srgbClr val="FF0000"/>
                              </a:solidFill>
                              <a:latin typeface="Cambria Math" panose="02040503050406030204" pitchFamily="18" charset="0"/>
                              <a:cs typeface="Cambria Math" panose="02040503050406030204" pitchFamily="18" charset="0"/>
                            </a:rPr>
                            <m:t>1</m:t>
                          </m:r>
                          <m:r>
                            <a:rPr lang="en-US" altLang="zh-CN" sz="1800" i="1">
                              <a:solidFill>
                                <a:srgbClr val="FF0000"/>
                              </a:solidFill>
                              <a:latin typeface="Cambria Math" panose="02040503050406030204" pitchFamily="18" charset="0"/>
                              <a:cs typeface="Cambria Math" panose="02040503050406030204" pitchFamily="18" charset="0"/>
                            </a:rPr>
                            <m:t>−</m:t>
                          </m:r>
                          <m:r>
                            <a:rPr lang="en-US" altLang="zh-CN" sz="1800" i="1">
                              <a:solidFill>
                                <a:srgbClr val="FF0000"/>
                              </a:solidFill>
                              <a:latin typeface="Cambria Math" panose="02040503050406030204" pitchFamily="18" charset="0"/>
                              <a:cs typeface="Cambria Math" panose="02040503050406030204" pitchFamily="18" charset="0"/>
                            </a:rPr>
                            <m:t>2</m:t>
                          </m:r>
                          <m:r>
                            <a:rPr lang="en-US" altLang="zh-CN" sz="1800" i="1">
                              <a:solidFill>
                                <a:srgbClr val="FF0000"/>
                              </a:solidFill>
                              <a:latin typeface="Cambria Math" panose="02040503050406030204" pitchFamily="18" charset="0"/>
                              <a:cs typeface="Cambria Math" panose="02040503050406030204" pitchFamily="18" charset="0"/>
                            </a:rPr>
                            <m:t>𝑥</m:t>
                          </m:r>
                          <m:r>
                            <a:rPr lang="en-US" altLang="zh-CN" sz="1800" i="1">
                              <a:solidFill>
                                <a:srgbClr val="000000"/>
                              </a:solidFill>
                              <a:latin typeface="Cambria Math" panose="02040503050406030204" pitchFamily="18" charset="0"/>
                              <a:cs typeface="Cambria Math" panose="02040503050406030204" pitchFamily="18" charset="0"/>
                            </a:rPr>
                            <m:t>)</m:t>
                          </m:r>
                        </m:den>
                      </m:f>
                      <m:r>
                        <a:rPr lang="en-US" altLang="zh-CN" sz="1800" i="1">
                          <a:solidFill>
                            <a:srgbClr val="000000"/>
                          </a:solidFill>
                          <a:latin typeface="Cambria Math" panose="02040503050406030204" pitchFamily="18" charset="0"/>
                          <a:cs typeface="Cambria Math" panose="02040503050406030204" pitchFamily="18" charset="0"/>
                        </a:rPr>
                        <m:t>=</m:t>
                      </m:r>
                      <m:f>
                        <m:fPr>
                          <m:ctrlPr>
                            <a:rPr lang="en-US" altLang="zh-CN" sz="1800" i="1">
                              <a:solidFill>
                                <a:srgbClr val="000000"/>
                              </a:solidFill>
                              <a:latin typeface="Cambria Math" panose="02040503050406030204" pitchFamily="18" charset="0"/>
                              <a:cs typeface="Cambria Math" panose="02040503050406030204" pitchFamily="18" charset="0"/>
                            </a:rPr>
                          </m:ctrlPr>
                        </m:fPr>
                        <m:num>
                          <m:r>
                            <a:rPr lang="en-US" altLang="zh-CN" sz="1800" i="1">
                              <a:solidFill>
                                <a:srgbClr val="000000"/>
                              </a:solidFill>
                              <a:latin typeface="Cambria Math" panose="02040503050406030204" pitchFamily="18" charset="0"/>
                              <a:cs typeface="Cambria Math" panose="02040503050406030204" pitchFamily="18" charset="0"/>
                            </a:rPr>
                            <m:t>1</m:t>
                          </m:r>
                        </m:num>
                        <m:den>
                          <m:r>
                            <a:rPr lang="en-US" altLang="zh-CN" sz="1800" i="1">
                              <a:solidFill>
                                <a:srgbClr val="000000"/>
                              </a:solidFill>
                              <a:latin typeface="Cambria Math" panose="02040503050406030204" pitchFamily="18" charset="0"/>
                              <a:cs typeface="Cambria Math" panose="02040503050406030204" pitchFamily="18" charset="0"/>
                            </a:rPr>
                            <m:t>1</m:t>
                          </m:r>
                          <m:r>
                            <a:rPr lang="en-US" altLang="zh-CN" sz="1800" i="1">
                              <a:solidFill>
                                <a:srgbClr val="000000"/>
                              </a:solidFill>
                              <a:latin typeface="Cambria Math" panose="02040503050406030204" pitchFamily="18" charset="0"/>
                              <a:cs typeface="Cambria Math" panose="02040503050406030204" pitchFamily="18" charset="0"/>
                            </a:rPr>
                            <m:t>−</m:t>
                          </m:r>
                          <m:r>
                            <a:rPr lang="en-US" altLang="zh-CN" sz="1800" i="1">
                              <a:solidFill>
                                <a:srgbClr val="000000"/>
                              </a:solidFill>
                              <a:latin typeface="Cambria Math" panose="02040503050406030204" pitchFamily="18" charset="0"/>
                              <a:cs typeface="Cambria Math" panose="02040503050406030204" pitchFamily="18" charset="0"/>
                            </a:rPr>
                            <m:t>2</m:t>
                          </m:r>
                          <m:r>
                            <a:rPr lang="en-US" altLang="zh-CN" sz="1800" i="1">
                              <a:solidFill>
                                <a:srgbClr val="000000"/>
                              </a:solidFill>
                              <a:latin typeface="Cambria Math" panose="02040503050406030204" pitchFamily="18" charset="0"/>
                              <a:cs typeface="Cambria Math" panose="02040503050406030204" pitchFamily="18" charset="0"/>
                            </a:rPr>
                            <m:t>𝑥</m:t>
                          </m:r>
                        </m:den>
                      </m:f>
                      <m:r>
                        <a:rPr lang="en-US" altLang="zh-CN" sz="1800" i="1">
                          <a:solidFill>
                            <a:srgbClr val="000000"/>
                          </a:solidFill>
                          <a:latin typeface="Cambria Math" panose="02040503050406030204" pitchFamily="18" charset="0"/>
                          <a:cs typeface="Cambria Math" panose="02040503050406030204" pitchFamily="18" charset="0"/>
                        </a:rPr>
                        <m:t>−</m:t>
                      </m:r>
                      <m:f>
                        <m:fPr>
                          <m:ctrlPr>
                            <a:rPr lang="en-US" altLang="zh-CN" sz="1800" i="1">
                              <a:solidFill>
                                <a:srgbClr val="000000"/>
                              </a:solidFill>
                              <a:latin typeface="Cambria Math" panose="02040503050406030204" pitchFamily="18" charset="0"/>
                              <a:cs typeface="Cambria Math" panose="02040503050406030204" pitchFamily="18" charset="0"/>
                            </a:rPr>
                          </m:ctrlPr>
                        </m:fPr>
                        <m:num>
                          <m:r>
                            <a:rPr lang="en-US" altLang="zh-CN" sz="1800" i="1">
                              <a:solidFill>
                                <a:srgbClr val="000000"/>
                              </a:solidFill>
                              <a:latin typeface="Cambria Math" panose="02040503050406030204" pitchFamily="18" charset="0"/>
                              <a:cs typeface="Cambria Math" panose="02040503050406030204" pitchFamily="18" charset="0"/>
                            </a:rPr>
                            <m:t>1</m:t>
                          </m:r>
                        </m:num>
                        <m:den>
                          <m:r>
                            <a:rPr lang="en-US" altLang="zh-CN" sz="1800" i="1">
                              <a:solidFill>
                                <a:srgbClr val="000000"/>
                              </a:solidFill>
                              <a:latin typeface="Cambria Math" panose="02040503050406030204" pitchFamily="18" charset="0"/>
                              <a:cs typeface="Cambria Math" panose="02040503050406030204" pitchFamily="18" charset="0"/>
                            </a:rPr>
                            <m:t>1</m:t>
                          </m:r>
                          <m:r>
                            <a:rPr lang="en-US" altLang="zh-CN" sz="1800" i="1">
                              <a:solidFill>
                                <a:srgbClr val="000000"/>
                              </a:solidFill>
                              <a:latin typeface="Cambria Math" panose="02040503050406030204" pitchFamily="18" charset="0"/>
                              <a:cs typeface="Cambria Math" panose="02040503050406030204" pitchFamily="18" charset="0"/>
                            </a:rPr>
                            <m:t>−</m:t>
                          </m:r>
                          <m:r>
                            <a:rPr lang="en-US" altLang="zh-CN" sz="1800" i="1">
                              <a:solidFill>
                                <a:srgbClr val="000000"/>
                              </a:solidFill>
                              <a:latin typeface="Cambria Math" panose="02040503050406030204" pitchFamily="18" charset="0"/>
                              <a:cs typeface="Cambria Math" panose="02040503050406030204" pitchFamily="18" charset="0"/>
                            </a:rPr>
                            <m:t>𝑥</m:t>
                          </m:r>
                        </m:den>
                      </m:f>
                      <m:r>
                        <a:rPr lang="en-US" altLang="zh-CN" sz="1800" i="1">
                          <a:solidFill>
                            <a:srgbClr val="000000"/>
                          </a:solidFill>
                          <a:latin typeface="Cambria Math" panose="02040503050406030204" pitchFamily="18" charset="0"/>
                          <a:cs typeface="Cambria Math" panose="02040503050406030204" pitchFamily="18" charset="0"/>
                        </a:rPr>
                        <m:t>=</m:t>
                      </m:r>
                      <m:nary>
                        <m:naryPr>
                          <m:chr m:val="∑"/>
                          <m:limLoc m:val="undOvr"/>
                          <m:ctrlPr>
                            <a:rPr lang="en-US" altLang="zh-CN" sz="1800" i="1">
                              <a:solidFill>
                                <a:srgbClr val="000000"/>
                              </a:solidFill>
                              <a:latin typeface="Cambria Math" panose="02040503050406030204" pitchFamily="18" charset="0"/>
                              <a:cs typeface="Cambria Math" panose="02040503050406030204" pitchFamily="18" charset="0"/>
                            </a:rPr>
                          </m:ctrlPr>
                        </m:naryPr>
                        <m:sub>
                          <m:r>
                            <a:rPr lang="en-US" altLang="zh-CN" sz="1800" i="1">
                              <a:solidFill>
                                <a:srgbClr val="000000"/>
                              </a:solidFill>
                              <a:latin typeface="Cambria Math" panose="02040503050406030204" pitchFamily="18" charset="0"/>
                              <a:cs typeface="Cambria Math" panose="02040503050406030204" pitchFamily="18" charset="0"/>
                            </a:rPr>
                            <m:t>𝑛</m:t>
                          </m:r>
                          <m:r>
                            <a:rPr lang="en-US" altLang="zh-CN" sz="1800" i="1">
                              <a:solidFill>
                                <a:srgbClr val="000000"/>
                              </a:solidFill>
                              <a:latin typeface="Cambria Math" panose="02040503050406030204" pitchFamily="18" charset="0"/>
                              <a:cs typeface="Cambria Math" panose="02040503050406030204" pitchFamily="18" charset="0"/>
                            </a:rPr>
                            <m:t>=</m:t>
                          </m:r>
                          <m:r>
                            <a:rPr lang="en-US" altLang="zh-CN" sz="1800" i="1">
                              <a:solidFill>
                                <a:srgbClr val="000000"/>
                              </a:solidFill>
                              <a:latin typeface="Cambria Math" panose="02040503050406030204" pitchFamily="18" charset="0"/>
                              <a:cs typeface="Cambria Math" panose="02040503050406030204" pitchFamily="18" charset="0"/>
                            </a:rPr>
                            <m:t>0</m:t>
                          </m:r>
                        </m:sub>
                        <m:sup>
                          <m:r>
                            <a:rPr lang="en-US" altLang="zh-CN" sz="1800" i="1">
                              <a:solidFill>
                                <a:srgbClr val="000000"/>
                              </a:solidFill>
                              <a:latin typeface="Cambria Math" panose="02040503050406030204" pitchFamily="18" charset="0"/>
                              <a:cs typeface="Cambria Math" panose="02040503050406030204" pitchFamily="18" charset="0"/>
                            </a:rPr>
                            <m:t>∞</m:t>
                          </m:r>
                        </m:sup>
                        <m:e>
                          <m:sSup>
                            <m:sSupPr>
                              <m:ctrlPr>
                                <a:rPr lang="zh-CN" altLang="en-US" sz="1800" i="1">
                                  <a:solidFill>
                                    <a:srgbClr val="000000"/>
                                  </a:solidFill>
                                  <a:latin typeface="Cambria Math" panose="02040503050406030204" pitchFamily="18" charset="0"/>
                                </a:rPr>
                              </m:ctrlPr>
                            </m:sSupPr>
                            <m:e>
                              <m:r>
                                <a:rPr lang="en-US" altLang="zh-CN" sz="1800" i="1">
                                  <a:solidFill>
                                    <a:srgbClr val="000000"/>
                                  </a:solidFill>
                                  <a:latin typeface="Cambria Math" panose="02040503050406030204" pitchFamily="18" charset="0"/>
                                </a:rPr>
                                <m:t>(</m:t>
                              </m:r>
                              <m:sSup>
                                <m:sSupPr>
                                  <m:ctrlPr>
                                    <a:rPr lang="zh-CN" altLang="en-US" sz="1800" i="1">
                                      <a:solidFill>
                                        <a:srgbClr val="000000"/>
                                      </a:solidFill>
                                      <a:latin typeface="Cambria Math" panose="02040503050406030204" pitchFamily="18" charset="0"/>
                                    </a:rPr>
                                  </m:ctrlPr>
                                </m:sSupPr>
                                <m:e>
                                  <m:r>
                                    <a:rPr lang="en-US" altLang="zh-CN" sz="1800" i="1">
                                      <a:solidFill>
                                        <a:srgbClr val="000000"/>
                                      </a:solidFill>
                                      <a:latin typeface="Cambria Math" panose="02040503050406030204" pitchFamily="18" charset="0"/>
                                    </a:rPr>
                                    <m:t>2</m:t>
                                  </m:r>
                                </m:e>
                                <m:sup>
                                  <m:r>
                                    <a:rPr lang="zh-CN" altLang="en-US" sz="1800" i="1">
                                      <a:solidFill>
                                        <a:srgbClr val="000000"/>
                                      </a:solidFill>
                                      <a:latin typeface="Cambria Math" panose="02040503050406030204" pitchFamily="18" charset="0"/>
                                    </a:rPr>
                                    <m:t>𝑛</m:t>
                                  </m:r>
                                </m:sup>
                              </m:sSup>
                              <m:r>
                                <a:rPr lang="en-US" altLang="zh-CN" sz="1800" i="1">
                                  <a:solidFill>
                                    <a:srgbClr val="000000"/>
                                  </a:solidFill>
                                  <a:latin typeface="Cambria Math" panose="02040503050406030204" pitchFamily="18" charset="0"/>
                                </a:rPr>
                                <m:t>−</m:t>
                              </m:r>
                              <m:r>
                                <a:rPr lang="en-US" altLang="zh-CN" sz="1800" i="1">
                                  <a:solidFill>
                                    <a:srgbClr val="000000"/>
                                  </a:solidFill>
                                  <a:latin typeface="Cambria Math" panose="02040503050406030204" pitchFamily="18" charset="0"/>
                                </a:rPr>
                                <m:t>1</m:t>
                              </m:r>
                              <m:r>
                                <a:rPr lang="en-US" altLang="zh-CN" sz="1800" i="1">
                                  <a:solidFill>
                                    <a:srgbClr val="000000"/>
                                  </a:solidFill>
                                  <a:latin typeface="Cambria Math" panose="02040503050406030204" pitchFamily="18" charset="0"/>
                                </a:rPr>
                                <m:t>)</m:t>
                              </m:r>
                              <m:r>
                                <a:rPr lang="zh-CN" altLang="en-US" sz="1800" i="1">
                                  <a:solidFill>
                                    <a:srgbClr val="000000"/>
                                  </a:solidFill>
                                  <a:latin typeface="Cambria Math" panose="02040503050406030204" pitchFamily="18" charset="0"/>
                                </a:rPr>
                                <m:t>𝑥</m:t>
                              </m:r>
                            </m:e>
                            <m:sup>
                              <m:r>
                                <a:rPr lang="zh-CN" altLang="en-US" sz="1800" i="1">
                                  <a:solidFill>
                                    <a:srgbClr val="000000"/>
                                  </a:solidFill>
                                  <a:latin typeface="Cambria Math" panose="02040503050406030204" pitchFamily="18" charset="0"/>
                                </a:rPr>
                                <m:t>𝑛</m:t>
                              </m:r>
                            </m:sup>
                          </m:sSup>
                        </m:e>
                      </m:nary>
                    </m:oMath>
                  </m:oMathPara>
                </a14:m>
                <a:endParaRPr lang="en-US" altLang="zh-CN" sz="1800" i="1">
                  <a:solidFill>
                    <a:srgbClr val="000000"/>
                  </a:solidFill>
                  <a:latin typeface="Cambria Math" panose="02040503050406030204" pitchFamily="18" charset="0"/>
                  <a:cs typeface="Cambria Math" panose="02040503050406030204" pitchFamily="18" charset="0"/>
                </a:endParaRPr>
              </a:p>
              <a:p>
                <a:pPr marL="0" indent="0">
                  <a:buNone/>
                </a:pPr>
                <a14:m>
                  <m:oMath xmlns:m="http://schemas.openxmlformats.org/officeDocument/2006/math">
                    <m:r>
                      <a:rPr sz="1800" i="1">
                        <a:solidFill>
                          <a:srgbClr val="000000"/>
                        </a:solidFill>
                        <a:latin typeface="Cambria Math" panose="02040503050406030204" pitchFamily="18" charset="0"/>
                        <a:cs typeface="Cambria Math" panose="02040503050406030204" pitchFamily="18" charset="0"/>
                      </a:rPr>
                      <m:t>故</m:t>
                    </m:r>
                  </m:oMath>
                </a14:m>
                <a:r>
                  <a:rPr lang="en-US" altLang="zh-CN" sz="1800" i="1">
                    <a:solidFill>
                      <a:srgbClr val="000000"/>
                    </a:solidFill>
                    <a:latin typeface="Cambria Math" panose="02040503050406030204" pitchFamily="18" charset="0"/>
                    <a:cs typeface="Cambria Math" panose="02040503050406030204" pitchFamily="18" charset="0"/>
                  </a:rPr>
                  <a:t>          </a:t>
                </a:r>
                <a14:m>
                  <m:oMath xmlns:m="http://schemas.openxmlformats.org/officeDocument/2006/math">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ℎ</m:t>
                        </m:r>
                      </m:e>
                      <m:sub>
                        <m:r>
                          <a:rPr lang="en-US" altLang="zh-CN" sz="1800" i="1">
                            <a:latin typeface="Cambria Math" panose="02040503050406030204" pitchFamily="18" charset="0"/>
                            <a:cs typeface="Cambria Math" panose="02040503050406030204" pitchFamily="18" charset="0"/>
                          </a:rPr>
                          <m:t>𝑛</m:t>
                        </m:r>
                      </m:sub>
                    </m:sSub>
                    <m:r>
                      <a:rPr lang="en-US" altLang="zh-CN" sz="1800" i="1">
                        <a:latin typeface="Cambria Math" panose="02040503050406030204" pitchFamily="18" charset="0"/>
                        <a:cs typeface="Cambria Math" panose="02040503050406030204" pitchFamily="18" charset="0"/>
                      </a:rPr>
                      <m:t>=</m:t>
                    </m:r>
                    <m:sSup>
                      <m:sSupPr>
                        <m:ctrlPr>
                          <a:rPr lang="zh-CN" altLang="en-US" sz="1800" i="1">
                            <a:solidFill>
                              <a:srgbClr val="000000"/>
                            </a:solidFill>
                            <a:latin typeface="Cambria Math" panose="02040503050406030204" pitchFamily="18" charset="0"/>
                          </a:rPr>
                        </m:ctrlPr>
                      </m:sSupPr>
                      <m:e>
                        <m:r>
                          <a:rPr lang="en-US" altLang="zh-CN" sz="1800" i="1">
                            <a:solidFill>
                              <a:srgbClr val="000000"/>
                            </a:solidFill>
                            <a:latin typeface="Cambria Math" panose="02040503050406030204" pitchFamily="18" charset="0"/>
                          </a:rPr>
                          <m:t>2</m:t>
                        </m:r>
                      </m:e>
                      <m:sup>
                        <m:r>
                          <a:rPr lang="zh-CN" altLang="en-US" sz="1800" i="1">
                            <a:solidFill>
                              <a:srgbClr val="000000"/>
                            </a:solidFill>
                            <a:latin typeface="Cambria Math" panose="02040503050406030204" pitchFamily="18" charset="0"/>
                          </a:rPr>
                          <m:t>𝑛</m:t>
                        </m:r>
                      </m:sup>
                    </m:sSup>
                    <m:r>
                      <a:rPr lang="en-US" altLang="zh-CN" sz="1800" i="1">
                        <a:solidFill>
                          <a:srgbClr val="000000"/>
                        </a:solidFill>
                        <a:latin typeface="Cambria Math" panose="02040503050406030204" pitchFamily="18" charset="0"/>
                      </a:rPr>
                      <m:t>−</m:t>
                    </m:r>
                    <m:r>
                      <a:rPr lang="en-US" altLang="zh-CN" sz="1800" i="1">
                        <a:solidFill>
                          <a:srgbClr val="000000"/>
                        </a:solidFill>
                        <a:latin typeface="Cambria Math" panose="02040503050406030204" pitchFamily="18" charset="0"/>
                      </a:rPr>
                      <m:t>1</m:t>
                    </m:r>
                    <m:r>
                      <a:rPr lang="en-US" altLang="zh-CN" sz="1800" i="1">
                        <a:solidFill>
                          <a:srgbClr val="000000"/>
                        </a:solidFill>
                        <a:latin typeface="Cambria Math" panose="02040503050406030204" pitchFamily="18" charset="0"/>
                        <a:ea typeface="MS Mincho" charset="0"/>
                        <a:cs typeface="Cambria Math" panose="02040503050406030204" pitchFamily="18" charset="0"/>
                      </a:rPr>
                      <m:t>  ，</m:t>
                    </m:r>
                    <m:r>
                      <a:rPr lang="en-US" altLang="zh-CN" sz="1800" i="1">
                        <a:solidFill>
                          <a:srgbClr val="000000"/>
                        </a:solidFill>
                        <a:latin typeface="Cambria Math" panose="02040503050406030204" pitchFamily="18" charset="0"/>
                        <a:ea typeface="MS Mincho" charset="0"/>
                        <a:cs typeface="Cambria Math" panose="02040503050406030204" pitchFamily="18" charset="0"/>
                      </a:rPr>
                      <m:t>𝑛</m:t>
                    </m:r>
                    <m:r>
                      <a:rPr lang="en-US" altLang="zh-CN" sz="1800" i="1">
                        <a:solidFill>
                          <a:srgbClr val="000000"/>
                        </a:solidFill>
                        <a:latin typeface="Cambria Math" panose="02040503050406030204" pitchFamily="18" charset="0"/>
                        <a:ea typeface="MS Mincho" charset="0"/>
                        <a:cs typeface="Cambria Math" panose="02040503050406030204" pitchFamily="18" charset="0"/>
                      </a:rPr>
                      <m:t>=</m:t>
                    </m:r>
                    <m:r>
                      <a:rPr lang="en-US" altLang="zh-CN" sz="1800" i="1">
                        <a:solidFill>
                          <a:srgbClr val="000000"/>
                        </a:solidFill>
                        <a:latin typeface="Cambria Math" panose="02040503050406030204" pitchFamily="18" charset="0"/>
                        <a:ea typeface="MS Mincho" charset="0"/>
                        <a:cs typeface="Cambria Math" panose="02040503050406030204" pitchFamily="18" charset="0"/>
                      </a:rPr>
                      <m:t>1</m:t>
                    </m:r>
                    <m:r>
                      <a:rPr lang="en-US" altLang="zh-CN" sz="1800" i="1">
                        <a:solidFill>
                          <a:srgbClr val="000000"/>
                        </a:solidFill>
                        <a:latin typeface="Cambria Math" panose="02040503050406030204" pitchFamily="18" charset="0"/>
                        <a:ea typeface="MS Mincho" charset="0"/>
                        <a:cs typeface="Cambria Math" panose="02040503050406030204" pitchFamily="18" charset="0"/>
                      </a:rPr>
                      <m:t>,</m:t>
                    </m:r>
                    <m:r>
                      <a:rPr lang="en-US" altLang="zh-CN" sz="1800" i="1">
                        <a:solidFill>
                          <a:srgbClr val="000000"/>
                        </a:solidFill>
                        <a:latin typeface="Cambria Math" panose="02040503050406030204" pitchFamily="18" charset="0"/>
                        <a:ea typeface="MS Mincho" charset="0"/>
                        <a:cs typeface="Cambria Math" panose="02040503050406030204" pitchFamily="18" charset="0"/>
                      </a:rPr>
                      <m:t>2</m:t>
                    </m:r>
                    <m:r>
                      <a:rPr lang="en-US" altLang="zh-CN" sz="1800" i="1">
                        <a:solidFill>
                          <a:srgbClr val="000000"/>
                        </a:solidFill>
                        <a:latin typeface="Cambria Math" panose="02040503050406030204" pitchFamily="18" charset="0"/>
                        <a:ea typeface="MS Mincho" charset="0"/>
                        <a:cs typeface="Cambria Math" panose="02040503050406030204" pitchFamily="18" charset="0"/>
                      </a:rPr>
                      <m:t>,</m:t>
                    </m:r>
                    <m:r>
                      <a:rPr lang="en-US" altLang="zh-CN" sz="1800" i="1">
                        <a:solidFill>
                          <a:srgbClr val="000000"/>
                        </a:solidFill>
                        <a:latin typeface="Cambria Math" panose="02040503050406030204" pitchFamily="18" charset="0"/>
                        <a:ea typeface="MS Mincho" charset="0"/>
                        <a:cs typeface="Cambria Math" panose="02040503050406030204" pitchFamily="18" charset="0"/>
                      </a:rPr>
                      <m:t>3</m:t>
                    </m:r>
                    <m:r>
                      <a:rPr lang="en-US" altLang="zh-CN" sz="1800" i="1">
                        <a:solidFill>
                          <a:srgbClr val="000000"/>
                        </a:solidFill>
                        <a:latin typeface="Cambria Math" panose="02040503050406030204" pitchFamily="18" charset="0"/>
                        <a:ea typeface="MS Mincho" charset="0"/>
                        <a:cs typeface="Cambria Math" panose="02040503050406030204" pitchFamily="18" charset="0"/>
                      </a:rPr>
                      <m:t>,...</m:t>
                    </m:r>
                  </m:oMath>
                </a14:m>
                <a:endParaRPr lang="en-US" altLang="zh-CN" sz="1800" i="1">
                  <a:solidFill>
                    <a:srgbClr val="000000"/>
                  </a:solidFill>
                  <a:latin typeface="Cambria Math" panose="02040503050406030204" pitchFamily="18" charset="0"/>
                </a:endParaRPr>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7218"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2ABFAAC0-C684-436C-950D-F8D6FEA1F478}"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137219"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A6571D8D-BA8C-4F4B-8E46-D0A13E48F663}"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mc:AlternateContent xmlns:mc="http://schemas.openxmlformats.org/markup-compatibility/2006">
        <mc:Choice xmlns:a14="http://schemas.microsoft.com/office/drawing/2010/main" Requires="a14">
          <p:sp>
            <p:nvSpPr>
              <p:cNvPr id="10631170" name="Rectangle 2"/>
              <p:cNvSpPr>
                <a:spLocks noGrp="1" noChangeArrowheads="1"/>
              </p:cNvSpPr>
              <p:nvPr>
                <p:ph type="body" idx="1"/>
              </p:nvPr>
            </p:nvSpPr>
            <p:spPr>
              <a:xfrm>
                <a:off x="669925" y="884555"/>
                <a:ext cx="10887710" cy="5102225"/>
              </a:xfrm>
            </p:spPr>
            <p:txBody>
              <a:bodyPr/>
              <a:lstStyle/>
              <a:p>
                <a:pPr algn="just" eaLnBrk="1" hangingPunct="1">
                  <a:buSzTx/>
                </a:pPr>
                <a:r>
                  <a:rPr lang="zh-CN" altLang="en-US" sz="2400" dirty="0">
                    <a:latin typeface="黑体" panose="02010609060101010101" charset="-122"/>
                  </a:rPr>
                  <a:t>例</a:t>
                </a:r>
                <a:r>
                  <a:rPr lang="en-US" altLang="zh-CN" sz="2400" dirty="0">
                    <a:latin typeface="黑体" panose="02010609060101010101" charset="-122"/>
                  </a:rPr>
                  <a:t>2.56 </a:t>
                </a:r>
                <a:r>
                  <a:rPr lang="zh-CN" altLang="en-US" sz="2400" dirty="0">
                    <a:latin typeface="黑体" panose="02010609060101010101" charset="-122"/>
                  </a:rPr>
                  <a:t>设有</a:t>
                </a:r>
                <a:r>
                  <a:rPr lang="en-US" altLang="zh-CN" sz="2400" dirty="0">
                    <a:latin typeface="黑体" panose="02010609060101010101" charset="-122"/>
                  </a:rPr>
                  <a:t>n</a:t>
                </a:r>
                <a:r>
                  <a:rPr lang="zh-CN" altLang="en-US" sz="2400" dirty="0">
                    <a:latin typeface="黑体" panose="02010609060101010101" charset="-122"/>
                  </a:rPr>
                  <a:t>条封闭曲线，两两相交于两点，任意三条封闭曲线不相交一点。求这样的</a:t>
                </a:r>
                <a:r>
                  <a:rPr lang="en-US" altLang="zh-CN" sz="2400" dirty="0">
                    <a:latin typeface="黑体" panose="02010609060101010101" charset="-122"/>
                  </a:rPr>
                  <a:t>n</a:t>
                </a:r>
                <a:r>
                  <a:rPr lang="zh-CN" altLang="en-US" sz="2400" dirty="0">
                    <a:latin typeface="黑体" panose="02010609060101010101" charset="-122"/>
                  </a:rPr>
                  <a:t>条曲线将平面分割为几个部分？</a:t>
                </a:r>
                <a:endParaRPr lang="zh-CN" altLang="en-US" sz="2400" dirty="0">
                  <a:latin typeface="黑体" panose="02010609060101010101" charset="-122"/>
                </a:endParaRPr>
              </a:p>
              <a:p>
                <a:pPr algn="just" eaLnBrk="1" hangingPunct="1">
                  <a:buSzTx/>
                </a:pPr>
                <a:r>
                  <a:rPr lang="zh-CN" altLang="en-US" sz="2400" dirty="0"/>
                  <a:t>解</a:t>
                </a:r>
                <a:r>
                  <a:rPr lang="en-US" altLang="zh-CN" sz="2400" dirty="0"/>
                  <a:t>:</a:t>
                </a:r>
                <a:r>
                  <a:rPr lang="zh-CN" altLang="en-US" sz="2400"/>
                  <a:t>设这样的</a:t>
                </a:r>
                <a:r>
                  <a:rPr lang="en-US" altLang="zh-CN" sz="2400"/>
                  <a:t>n</a:t>
                </a:r>
                <a:r>
                  <a:rPr lang="zh-CN" altLang="en-US" sz="2400"/>
                  <a:t>条曲线把平面分割为</a:t>
                </a:r>
                <a14:m>
                  <m:oMath xmlns:m="http://schemas.openxmlformats.org/officeDocument/2006/math">
                    <m:sSub>
                      <m:sSubPr>
                        <m:ctrlPr>
                          <a:rPr lang="zh-CN" altLang="en-US"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𝑎</m:t>
                        </m:r>
                      </m:e>
                      <m:sub>
                        <m:r>
                          <a:rPr lang="zh-CN" altLang="en-US" sz="2400" i="1">
                            <a:solidFill>
                              <a:srgbClr val="000000"/>
                            </a:solidFill>
                            <a:latin typeface="Cambria Math" panose="02040503050406030204" pitchFamily="18" charset="0"/>
                          </a:rPr>
                          <m:t>𝑛</m:t>
                        </m:r>
                      </m:sub>
                    </m:sSub>
                  </m:oMath>
                </a14:m>
                <a:r>
                  <a:rPr lang="zh-CN" altLang="en-US" sz="2400"/>
                  <a:t>部分，则有</a:t>
                </a:r>
                <a:endParaRPr lang="zh-CN" altLang="en-US" sz="2400"/>
              </a:p>
              <a:p>
                <a:pPr marL="0" indent="0" algn="just" eaLnBrk="1" hangingPunct="1">
                  <a:buSzTx/>
                  <a:buNone/>
                </a:pPr>
                <a14:m>
                  <m:oMathPara xmlns:m="http://schemas.openxmlformats.org/officeDocument/2006/math">
                    <m:oMathParaPr>
                      <m:jc m:val="centerGroup"/>
                    </m:oMathParaPr>
                    <m:oMath xmlns:m="http://schemas.openxmlformats.org/officeDocument/2006/math">
                      <m:d>
                        <m:dPr>
                          <m:begChr m:val="{"/>
                          <m:endChr m:val=""/>
                          <m:ctrlPr>
                            <a:rPr lang="en-US" altLang="zh-CN" sz="2400" i="1">
                              <a:latin typeface="Cambria Math" panose="02040503050406030204" pitchFamily="18" charset="0"/>
                              <a:cs typeface="Cambria Math" panose="02040503050406030204" pitchFamily="18" charset="0"/>
                            </a:rPr>
                          </m:ctrlPr>
                        </m:dPr>
                        <m:e>
                          <m:m>
                            <m:mPr>
                              <m:mcs>
                                <m:mc>
                                  <m:mcPr>
                                    <m:count m:val="2"/>
                                    <m:mcJc m:val="center"/>
                                  </m:mcPr>
                                </m:mc>
                              </m:mcs>
                              <m:ctrlPr>
                                <a:rPr lang="en-US" altLang="zh-CN" sz="2400" i="1">
                                  <a:latin typeface="Cambria Math" panose="02040503050406030204" pitchFamily="18" charset="0"/>
                                  <a:cs typeface="Cambria Math" panose="02040503050406030204" pitchFamily="18" charset="0"/>
                                </a:rPr>
                              </m:ctrlPr>
                            </m:mPr>
                            <m:mr>
                              <m:e>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𝑎</m:t>
                                    </m:r>
                                  </m:e>
                                  <m:sub>
                                    <m:r>
                                      <a:rPr lang="en-US" altLang="zh-CN" sz="2400" i="1">
                                        <a:latin typeface="Cambria Math" panose="02040503050406030204" pitchFamily="18" charset="0"/>
                                        <a:cs typeface="Cambria Math" panose="02040503050406030204" pitchFamily="18" charset="0"/>
                                      </a:rPr>
                                      <m:t>𝑛</m:t>
                                    </m:r>
                                  </m:sub>
                                </m:sSub>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𝑎</m:t>
                                    </m:r>
                                  </m:e>
                                  <m:sub>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1</m:t>
                                    </m:r>
                                  </m:sub>
                                </m:sSub>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2</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1</m:t>
                                </m:r>
                                <m:r>
                                  <a:rPr lang="en-US" altLang="zh-CN" sz="2400" i="1">
                                    <a:latin typeface="Cambria Math" panose="02040503050406030204" pitchFamily="18" charset="0"/>
                                    <a:cs typeface="Cambria Math" panose="02040503050406030204" pitchFamily="18" charset="0"/>
                                  </a:rPr>
                                  <m:t>)</m:t>
                                </m:r>
                              </m:e>
                              <m:e>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2</m:t>
                                </m:r>
                              </m:e>
                            </m:mr>
                            <m:mr>
                              <m:e>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𝑎</m:t>
                                    </m:r>
                                  </m:e>
                                  <m:sub>
                                    <m:r>
                                      <a:rPr lang="en-US" altLang="zh-CN" sz="2400" i="1">
                                        <a:latin typeface="Cambria Math" panose="02040503050406030204" pitchFamily="18" charset="0"/>
                                        <a:cs typeface="Cambria Math" panose="02040503050406030204" pitchFamily="18" charset="0"/>
                                      </a:rPr>
                                      <m:t>1</m:t>
                                    </m:r>
                                  </m:sub>
                                </m:sSub>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2</m:t>
                                </m:r>
                              </m:e>
                              <m:e>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1</m:t>
                                </m:r>
                              </m:e>
                            </m:mr>
                          </m:m>
                        </m:e>
                      </m:d>
                    </m:oMath>
                  </m:oMathPara>
                </a14:m>
                <a:endParaRPr lang="zh-CN" altLang="en-US" sz="2400"/>
              </a:p>
              <a:p>
                <a:pPr marL="0" indent="0" algn="just" eaLnBrk="1" hangingPunct="1">
                  <a:buSzTx/>
                  <a:buNone/>
                </a:pPr>
                <a14:m>
                  <m:oMathPara xmlns:m="http://schemas.openxmlformats.org/officeDocument/2006/math">
                    <m:oMathParaPr>
                      <m:jc m:val="centerGroup"/>
                    </m:oMathParaPr>
                    <m:oMath xmlns:m="http://schemas.openxmlformats.org/officeDocument/2006/math">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𝑎</m:t>
                          </m:r>
                        </m:e>
                        <m:sub>
                          <m:r>
                            <a:rPr lang="en-US" altLang="zh-CN" sz="2400" i="1">
                              <a:latin typeface="Cambria Math" panose="02040503050406030204" pitchFamily="18" charset="0"/>
                              <a:cs typeface="Cambria Math" panose="02040503050406030204" pitchFamily="18" charset="0"/>
                            </a:rPr>
                            <m:t>𝑛</m:t>
                          </m:r>
                        </m:sub>
                      </m:sSub>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𝑎</m:t>
                          </m:r>
                        </m:e>
                        <m:sub>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1</m:t>
                          </m:r>
                        </m:sub>
                      </m:sSub>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2</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1</m:t>
                      </m:r>
                      <m:r>
                        <a:rPr lang="en-US" altLang="zh-CN" sz="2400" i="1">
                          <a:latin typeface="Cambria Math" panose="02040503050406030204" pitchFamily="18" charset="0"/>
                          <a:cs typeface="Cambria Math" panose="02040503050406030204" pitchFamily="18" charset="0"/>
                        </a:rPr>
                        <m:t>)=</m:t>
                      </m:r>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𝑎</m:t>
                          </m:r>
                        </m:e>
                        <m:sub>
                          <m:r>
                            <a:rPr lang="zh-CN" altLang="en-US" sz="2400" i="1">
                              <a:solidFill>
                                <a:srgbClr val="000000"/>
                              </a:solidFill>
                              <a:latin typeface="Cambria Math" panose="02040503050406030204" pitchFamily="18" charset="0"/>
                            </a:rPr>
                            <m:t>𝑛</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2</m:t>
                          </m:r>
                        </m:sub>
                      </m:sSub>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2</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𝑛</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2</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2</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𝑛</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1</m:t>
                      </m:r>
                      <m:r>
                        <a:rPr lang="zh-CN" altLang="en-US" sz="2400" i="1">
                          <a:solidFill>
                            <a:srgbClr val="000000"/>
                          </a:solidFill>
                          <a:latin typeface="Cambria Math" panose="02040503050406030204" pitchFamily="18" charset="0"/>
                        </a:rPr>
                        <m:t>)</m:t>
                      </m:r>
                    </m:oMath>
                  </m:oMathPara>
                </a14:m>
                <a:endParaRPr lang="zh-CN" altLang="en-US" sz="2400" dirty="0"/>
              </a:p>
              <a:p>
                <a:pPr marL="0" indent="0" algn="just" eaLnBrk="1" hangingPunct="1">
                  <a:buSzTx/>
                  <a:buNone/>
                </a:pPr>
                <a14:m>
                  <m:oMathPara xmlns:m="http://schemas.openxmlformats.org/officeDocument/2006/math">
                    <m:oMathParaPr>
                      <m:jc m:val="centerGroup"/>
                    </m:oMathParaPr>
                    <m:oMath xmlns:m="http://schemas.openxmlformats.org/officeDocument/2006/math">
                      <m:r>
                        <a:rPr lang="en-US" altLang="zh-CN" sz="2400" i="1">
                          <a:latin typeface="Cambria Math" panose="02040503050406030204" pitchFamily="18" charset="0"/>
                          <a:cs typeface="Cambria Math" panose="02040503050406030204" pitchFamily="18" charset="0"/>
                        </a:rPr>
                        <m:t>=...=</m:t>
                      </m:r>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𝑎</m:t>
                          </m:r>
                        </m:e>
                        <m:sub>
                          <m:r>
                            <a:rPr lang="zh-CN" altLang="en-US" sz="2400" i="1">
                              <a:solidFill>
                                <a:srgbClr val="000000"/>
                              </a:solidFill>
                              <a:latin typeface="Cambria Math" panose="02040503050406030204" pitchFamily="18" charset="0"/>
                            </a:rPr>
                            <m:t>1</m:t>
                          </m:r>
                        </m:sub>
                      </m:sSub>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2</m:t>
                      </m:r>
                      <m:d>
                        <m:dPr>
                          <m:begChr m:val="["/>
                          <m:endChr m:val="]"/>
                          <m:ctrlPr>
                            <a:rPr lang="zh-CN" altLang="en-US" sz="2400" i="1">
                              <a:solidFill>
                                <a:srgbClr val="000000"/>
                              </a:solidFill>
                              <a:latin typeface="Cambria Math" panose="02040503050406030204" pitchFamily="18" charset="0"/>
                            </a:rPr>
                          </m:ctrlPr>
                        </m:dPr>
                        <m:e>
                          <m:r>
                            <a:rPr lang="zh-CN" altLang="en-US" sz="2400" i="1">
                              <a:solidFill>
                                <a:srgbClr val="000000"/>
                              </a:solidFill>
                              <a:latin typeface="Cambria Math" panose="02040503050406030204" pitchFamily="18" charset="0"/>
                            </a:rPr>
                            <m:t>1</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2</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𝑛</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1</m:t>
                          </m:r>
                          <m:r>
                            <a:rPr lang="zh-CN" altLang="en-US" sz="2400" i="1">
                              <a:solidFill>
                                <a:srgbClr val="000000"/>
                              </a:solidFill>
                              <a:latin typeface="Cambria Math" panose="02040503050406030204" pitchFamily="18" charset="0"/>
                            </a:rPr>
                            <m:t>)</m:t>
                          </m:r>
                        </m:e>
                      </m:d>
                      <m:r>
                        <a:rPr lang="en-US" altLang="zh-CN"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2</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𝑛</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𝑛</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1</m:t>
                      </m:r>
                      <m:r>
                        <a:rPr lang="zh-CN" altLang="en-US" sz="2400" i="1">
                          <a:solidFill>
                            <a:srgbClr val="000000"/>
                          </a:solidFill>
                          <a:latin typeface="Cambria Math" panose="02040503050406030204" pitchFamily="18" charset="0"/>
                        </a:rPr>
                        <m:t>)</m:t>
                      </m:r>
                    </m:oMath>
                  </m:oMathPara>
                </a14:m>
                <a:endParaRPr lang="en-US" altLang="zh-CN" sz="2400"/>
              </a:p>
              <a:p>
                <a:pPr marL="571500" indent="-571500" algn="just" eaLnBrk="1" hangingPunct="1">
                  <a:buSzTx/>
                  <a:buFont typeface="Wingdings" panose="05000000000000000000" pitchFamily="2" charset="2"/>
                  <a:buChar char="§"/>
                </a:pPr>
                <a:endParaRPr lang="en-US" altLang="zh-CN"/>
              </a:p>
              <a:p>
                <a:pPr marL="571500" indent="-571500" algn="just" eaLnBrk="1" hangingPunct="1">
                  <a:buSzTx/>
                  <a:buFont typeface="Wingdings" panose="05000000000000000000" pitchFamily="2" charset="2"/>
                  <a:buChar char="§"/>
                </a:pPr>
                <a:endParaRPr lang="en-US" altLang="zh-CN"/>
              </a:p>
            </p:txBody>
          </p:sp>
        </mc:Choice>
        <mc:Fallback>
          <p:sp>
            <p:nvSpPr>
              <p:cNvPr id="10631170" name="Rectangle 2"/>
              <p:cNvSpPr>
                <a:spLocks noRot="1" noChangeAspect="1" noMove="1" noResize="1" noEditPoints="1" noAdjustHandles="1" noChangeArrowheads="1" noChangeShapeType="1" noTextEdit="1"/>
              </p:cNvSpPr>
              <p:nvPr>
                <p:ph type="body" idx="1"/>
              </p:nvPr>
            </p:nvSpPr>
            <p:spPr>
              <a:xfrm>
                <a:off x="669925" y="884555"/>
                <a:ext cx="10887710" cy="5102225"/>
              </a:xfrm>
              <a:blipFill rotWithShape="1">
                <a:blip r:embed="rId1"/>
                <a:stretch>
                  <a:fillRect/>
                </a:stretch>
              </a:blipFill>
            </p:spPr>
            <p:txBody>
              <a:bodyPr/>
              <a:lstStyle/>
              <a:p>
                <a:r>
                  <a:rPr lang="zh-CN" altLang="en-US">
                    <a:noFill/>
                  </a:rPr>
                  <a:t> </a:t>
                </a:r>
              </a:p>
            </p:txBody>
          </p:sp>
        </mc:Fallback>
      </mc:AlternateContent>
      <p:sp>
        <p:nvSpPr>
          <p:cNvPr id="137222" name="Rectangle 4"/>
          <p:cNvSpPr>
            <a:spLocks noChangeArrowheads="1"/>
          </p:cNvSpPr>
          <p:nvPr/>
        </p:nvSpPr>
        <p:spPr bwMode="auto">
          <a:xfrm>
            <a:off x="555783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7223" name="Rectangle 5"/>
          <p:cNvSpPr>
            <a:spLocks noChangeArrowheads="1"/>
          </p:cNvSpPr>
          <p:nvPr/>
        </p:nvSpPr>
        <p:spPr bwMode="auto">
          <a:xfrm>
            <a:off x="56007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7224" name="Rectangle 6"/>
          <p:cNvSpPr>
            <a:spLocks noChangeArrowheads="1"/>
          </p:cNvSpPr>
          <p:nvPr/>
        </p:nvSpPr>
        <p:spPr bwMode="auto">
          <a:xfrm>
            <a:off x="5576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7225" name="Rectangle 7"/>
          <p:cNvSpPr>
            <a:spLocks noChangeArrowheads="1"/>
          </p:cNvSpPr>
          <p:nvPr/>
        </p:nvSpPr>
        <p:spPr bwMode="auto">
          <a:xfrm>
            <a:off x="5867400"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7226" name="Rectangle 9"/>
          <p:cNvSpPr>
            <a:spLocks noChangeArrowheads="1"/>
          </p:cNvSpPr>
          <p:nvPr/>
        </p:nvSpPr>
        <p:spPr bwMode="auto">
          <a:xfrm>
            <a:off x="5491163"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7227" name="Rectangle 10"/>
          <p:cNvSpPr>
            <a:spLocks noChangeArrowheads="1"/>
          </p:cNvSpPr>
          <p:nvPr/>
        </p:nvSpPr>
        <p:spPr bwMode="auto">
          <a:xfrm>
            <a:off x="5195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7228" name="Rectangle 11"/>
          <p:cNvSpPr>
            <a:spLocks noChangeArrowheads="1"/>
          </p:cNvSpPr>
          <p:nvPr/>
        </p:nvSpPr>
        <p:spPr bwMode="auto">
          <a:xfrm>
            <a:off x="54244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7229" name="Rectangle 12"/>
          <p:cNvSpPr>
            <a:spLocks noChangeArrowheads="1"/>
          </p:cNvSpPr>
          <p:nvPr/>
        </p:nvSpPr>
        <p:spPr bwMode="auto">
          <a:xfrm>
            <a:off x="56388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7230" name="Rectangle 18"/>
          <p:cNvSpPr>
            <a:spLocks noChangeArrowheads="1"/>
          </p:cNvSpPr>
          <p:nvPr/>
        </p:nvSpPr>
        <p:spPr bwMode="auto">
          <a:xfrm>
            <a:off x="1524000" y="3084513"/>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7232" name="Rectangle 20"/>
          <p:cNvSpPr>
            <a:spLocks noChangeArrowheads="1"/>
          </p:cNvSpPr>
          <p:nvPr/>
        </p:nvSpPr>
        <p:spPr bwMode="auto">
          <a:xfrm>
            <a:off x="1524000" y="2955926"/>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2" name="标题 1"/>
          <p:cNvSpPr/>
          <p:nvPr>
            <p:ph type="title"/>
          </p:nvPr>
        </p:nvSpPr>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3117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8242"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CABCC659-7E3A-4A62-B2FE-2CC1BFF81FB7}"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138243"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05696238-4299-4195-BA3A-1156EFF18B73}"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mc:AlternateContent xmlns:mc="http://schemas.openxmlformats.org/markup-compatibility/2006">
        <mc:Choice xmlns:a14="http://schemas.microsoft.com/office/drawing/2010/main" Requires="a14">
          <p:sp>
            <p:nvSpPr>
              <p:cNvPr id="10632194" name="Rectangle 2"/>
              <p:cNvSpPr>
                <a:spLocks noGrp="1" noChangeArrowheads="1"/>
              </p:cNvSpPr>
              <p:nvPr>
                <p:ph type="body" idx="1"/>
              </p:nvPr>
            </p:nvSpPr>
            <p:spPr>
              <a:xfrm>
                <a:off x="669925" y="885190"/>
                <a:ext cx="10852150" cy="5367020"/>
              </a:xfrm>
              <a:noFill/>
              <a:extLst>
                <a:ext uri="{91240B29-F687-4F45-9708-019B960494DF}">
                  <a14:hiddenLine xmlns:a14="http://schemas.microsoft.com/office/drawing/2010/main" w="28575">
                    <a:solidFill>
                      <a:schemeClr val="tx1"/>
                    </a:solidFill>
                    <a:miter lim="800000"/>
                    <a:headEnd/>
                    <a:tailEnd/>
                  </a14:hiddenLine>
                </a:ext>
              </a:extLst>
            </p:spPr>
            <p:txBody>
              <a:bodyPr/>
              <a:lstStyle/>
              <a:p>
                <a:pPr marL="571500" indent="-571500" algn="just" eaLnBrk="1" hangingPunct="1">
                  <a:buSzTx/>
                  <a:buFont typeface="Wingdings" panose="05000000000000000000" pitchFamily="2" charset="2"/>
                  <a:buChar char="§"/>
                </a:pPr>
                <a:r>
                  <a:rPr lang="zh-CN" altLang="en-US" dirty="0">
                    <a:latin typeface="黑体" panose="02010609060101010101" charset="-122"/>
                  </a:rPr>
                  <a:t>例</a:t>
                </a:r>
                <a:r>
                  <a:rPr lang="en-US" altLang="zh-CN" dirty="0">
                    <a:latin typeface="黑体" panose="02010609060101010101" charset="-122"/>
                  </a:rPr>
                  <a:t>2.57 </a:t>
                </a:r>
                <a:r>
                  <a:rPr lang="zh-CN" altLang="en-US" dirty="0">
                    <a:latin typeface="黑体" panose="02010609060101010101" charset="-122"/>
                  </a:rPr>
                  <a:t>一个圆域，依圆心等分成</a:t>
                </a:r>
                <a:r>
                  <a:rPr lang="en-US" altLang="zh-CN" dirty="0">
                    <a:latin typeface="黑体" panose="02010609060101010101" charset="-122"/>
                  </a:rPr>
                  <a:t>n</a:t>
                </a:r>
                <a:r>
                  <a:rPr lang="zh-CN" altLang="en-US" dirty="0">
                    <a:latin typeface="黑体" panose="02010609060101010101" charset="-122"/>
                  </a:rPr>
                  <a:t>个部分，现取</a:t>
                </a:r>
                <a:r>
                  <a:rPr lang="en-US" altLang="zh-CN" dirty="0">
                    <a:latin typeface="黑体" panose="02010609060101010101" charset="-122"/>
                  </a:rPr>
                  <a:t>k</a:t>
                </a:r>
                <a:r>
                  <a:rPr lang="zh-CN" altLang="en-US" dirty="0">
                    <a:latin typeface="黑体" panose="02010609060101010101" charset="-122"/>
                  </a:rPr>
                  <a:t>种颜色对这</a:t>
                </a:r>
                <a:r>
                  <a:rPr lang="en-US" altLang="zh-CN" dirty="0">
                    <a:latin typeface="黑体" panose="02010609060101010101" charset="-122"/>
                  </a:rPr>
                  <a:t>n</a:t>
                </a:r>
                <a:r>
                  <a:rPr lang="zh-CN" altLang="en-US" dirty="0">
                    <a:latin typeface="黑体" panose="02010609060101010101" charset="-122"/>
                  </a:rPr>
                  <a:t>个域进行染色，要求相邻两个域的着的颜色不同。试求着色的方案数。</a:t>
                </a:r>
                <a:endParaRPr lang="zh-CN" altLang="en-US" dirty="0">
                  <a:latin typeface="黑体" panose="02010609060101010101" charset="-122"/>
                </a:endParaRPr>
              </a:p>
              <a:p>
                <a:pPr marL="571500" indent="-571500" eaLnBrk="1" hangingPunct="1"/>
                <a:r>
                  <a:rPr lang="zh-CN" altLang="en-US" dirty="0"/>
                  <a:t>解</a:t>
                </a:r>
                <a:r>
                  <a:rPr lang="en-US" altLang="zh-CN" dirty="0"/>
                  <a:t>:</a:t>
                </a:r>
                <a:r>
                  <a:rPr>
                    <a:sym typeface="+mn-ea"/>
                  </a:rPr>
                  <a:t>设</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𝑛</m:t>
                        </m:r>
                      </m:sub>
                    </m:sSub>
                  </m:oMath>
                </a14:m>
                <a:r>
                  <a:rPr>
                    <a:sym typeface="+mn-ea"/>
                  </a:rPr>
                  <a:t>为所求的方案数，那么有</a:t>
                </a:r>
                <a:endParaRPr lang="zh-CN" altLang="en-US" dirty="0"/>
              </a:p>
              <a:p>
                <a:pPr marL="571500" indent="-571500" eaLnBrk="1" hangingPunct="1"/>
                <a14:m>
                  <m:oMath xmlns:m="http://schemas.openxmlformats.org/officeDocument/2006/math">
                    <m:d>
                      <m:dPr>
                        <m:begChr m:val="{"/>
                        <m:endChr m:val=""/>
                        <m:ctrlPr>
                          <a:rPr lang="zh-CN" altLang="en-US" i="1">
                            <a:solidFill>
                              <a:srgbClr val="000000"/>
                            </a:solidFill>
                            <a:latin typeface="Cambria Math" panose="02040503050406030204" pitchFamily="18" charset="0"/>
                          </a:rPr>
                        </m:ctrlPr>
                      </m:dPr>
                      <m:e>
                        <m:m>
                          <m:mPr>
                            <m:mcs>
                              <m:mc>
                                <m:mcPr>
                                  <m:count m:val="1"/>
                                  <m:mcJc m:val="center"/>
                                </m:mcPr>
                              </m:mc>
                            </m:mcs>
                            <m:plcHide m:val="on"/>
                            <m:ctrlPr>
                              <a:rPr lang="zh-CN" altLang="en-US" i="1">
                                <a:solidFill>
                                  <a:srgbClr val="000000"/>
                                </a:solidFill>
                                <a:latin typeface="Cambria Math" panose="02040503050406030204" pitchFamily="18" charset="0"/>
                              </a:rPr>
                            </m:ctrlPr>
                          </m:mPr>
                          <m:m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𝑛</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r>
                                <m:rPr>
                                  <m:nor/>
                                </m:rPr>
                                <a:rPr lang="zh-CN" altLang="en-US" i="0">
                                  <a:solidFill>
                                    <a:srgbClr val="000000"/>
                                  </a:solidFill>
                                  <a:latin typeface="Cambria Math" panose="02040503050406030204" pitchFamily="18" charset="0"/>
                                </a:rPr>
                                <m:t>  </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4</m:t>
                              </m:r>
                            </m:e>
                          </m:mr>
                          <m:m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3</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e>
                          </m:mr>
                        </m:m>
                      </m:e>
                    </m:d>
                  </m:oMath>
                </a14:m>
                <a:endParaRPr lang="zh-CN" altLang="en-US" dirty="0"/>
              </a:p>
              <a:p>
                <a:pPr marL="571500" indent="-571500" eaLnBrk="1" hangingPunct="1"/>
                <a:r>
                  <a:rPr>
                    <a:sym typeface="+mn-ea"/>
                  </a:rPr>
                  <a:t>由递推关系</a:t>
                </a:r>
                <a:r>
                  <a:rPr>
                    <a:sym typeface="+mn-ea"/>
                  </a:rPr>
                  <a:t>逆推可解得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0</m:t>
                    </m:r>
                    <m:r>
                      <a:rPr lang="zh-CN" altLang="en-US" i="1">
                        <a:solidFill>
                          <a:srgbClr val="000000"/>
                        </a:solidFill>
                        <a:latin typeface="Cambria Math" panose="02040503050406030204" pitchFamily="18" charset="0"/>
                      </a:rPr>
                      <m:t>，</m:t>
                    </m:r>
                    <m:r>
                      <m:rPr>
                        <m:nor/>
                      </m:rPr>
                      <a:rPr lang="zh-CN" altLang="en-US" i="0">
                        <a:solidFill>
                          <a:srgbClr val="000000"/>
                        </a:solidFill>
                        <a:latin typeface="Cambria Math" panose="02040503050406030204" pitchFamily="18" charset="0"/>
                      </a:rPr>
                      <m:t> </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0</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𝑘</m:t>
                    </m:r>
                  </m:oMath>
                </a14:m>
                <a:endParaRPr lang="zh-CN" altLang="en-US" dirty="0"/>
              </a:p>
              <a:p>
                <a:pPr marL="571500" indent="-571500" eaLnBrk="1" hangingPunct="1"/>
                <a:r>
                  <a:rPr>
                    <a:sym typeface="+mn-ea"/>
                  </a:rPr>
                  <a:t>用母函数方法，设对应母函数为</a:t>
                </a:r>
                <a14:m>
                  <m:oMath xmlns:m="http://schemas.openxmlformats.org/officeDocument/2006/math">
                    <m:r>
                      <a:rPr lang="en-US" altLang="zh-CN" i="1">
                        <a:solidFill>
                          <a:srgbClr val="000000"/>
                        </a:solidFill>
                        <a:latin typeface="Cambria Math" panose="02040503050406030204" pitchFamily="18" charset="0"/>
                      </a:rPr>
                      <m:t>𝐺</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oMath>
                </a14:m>
                <a:r>
                  <a:rPr>
                    <a:sym typeface="+mn-ea"/>
                  </a:rPr>
                  <a:t>可得</a:t>
                </a:r>
                <a:endParaRPr>
                  <a:sym typeface="+mn-ea"/>
                </a:endParaRPr>
              </a:p>
              <a:p>
                <a:pPr marL="571500" indent="-571500" eaLnBrk="1" hangingPunct="1"/>
                <a14:m>
                  <m:oMath xmlns:m="http://schemas.openxmlformats.org/officeDocument/2006/math">
                    <m:r>
                      <a:rPr lang="en-US" altLang="zh-CN" i="1">
                        <a:solidFill>
                          <a:srgbClr val="000000"/>
                        </a:solidFill>
                        <a:latin typeface="Cambria Math" panose="02040503050406030204" pitchFamily="18" charset="0"/>
                      </a:rPr>
                      <m:t>𝐺</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0</m:t>
                        </m:r>
                      </m:sub>
                    </m:sSub>
                    <m:r>
                      <a:rPr lang="en-US" altLang="zh-CN"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en-US" altLang="zh-CN"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2</m:t>
                        </m:r>
                      </m:sub>
                    </m:sSub>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𝑎</m:t>
                        </m:r>
                      </m:e>
                      <m:sub>
                        <m:r>
                          <a:rPr lang="en-US" altLang="zh-CN" i="1">
                            <a:solidFill>
                              <a:srgbClr val="000000"/>
                            </a:solidFill>
                            <a:latin typeface="Cambria Math" panose="02040503050406030204" pitchFamily="18" charset="0"/>
                          </a:rPr>
                          <m:t>3</m:t>
                        </m:r>
                      </m:sub>
                    </m:sSub>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en-US" altLang="zh-CN" i="1">
                            <a:solidFill>
                              <a:srgbClr val="000000"/>
                            </a:solidFill>
                            <a:latin typeface="Cambria Math" panose="02040503050406030204" pitchFamily="18" charset="0"/>
                          </a:rPr>
                          <m:t>3</m:t>
                        </m:r>
                      </m:sup>
                    </m:sSup>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1</m:t>
                        </m:r>
                      </m:sub>
                    </m:sSub>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1</m:t>
                        </m:r>
                      </m:sup>
                    </m:sSup>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𝑛</m:t>
                        </m:r>
                      </m:sub>
                    </m:sSub>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𝑛</m:t>
                        </m:r>
                      </m:sup>
                    </m:sSup>
                    <m:r>
                      <a:rPr lang="zh-CN" altLang="en-US" i="1">
                        <a:solidFill>
                          <a:srgbClr val="000000"/>
                        </a:solidFill>
                        <a:latin typeface="Cambria Math" panose="02040503050406030204" pitchFamily="18" charset="0"/>
                      </a:rPr>
                      <m:t>+⋯</m:t>
                    </m:r>
                  </m:oMath>
                </a14:m>
                <a:endParaRPr>
                  <a:sym typeface="+mn-ea"/>
                </a:endParaRPr>
              </a:p>
              <a:p>
                <a:pPr marL="571500" indent="-571500" eaLnBrk="1" hangingPunct="1"/>
                <a:r>
                  <a:rPr>
                    <a:sym typeface="+mn-ea"/>
                  </a:rPr>
                  <a:t>   </a:t>
                </a:r>
                <a14:m>
                  <m:oMath xmlns:m="http://schemas.openxmlformats.org/officeDocument/2006/math">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0</m:t>
                        </m:r>
                      </m:sub>
                    </m:sSub>
                    <m:r>
                      <a:rPr lang="en-US" altLang="zh-CN"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en-US" altLang="zh-CN"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en-US" altLang="zh-CN" i="1">
                            <a:solidFill>
                              <a:srgbClr val="000000"/>
                            </a:solidFill>
                            <a:latin typeface="Cambria Math" panose="02040503050406030204" pitchFamily="18" charset="0"/>
                          </a:rPr>
                          <m:t>0</m:t>
                        </m:r>
                      </m:sub>
                    </m:sSub>
                    <m:r>
                      <a:rPr lang="en-US" altLang="zh-CN"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en-US" altLang="zh-CN"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en-US" altLang="zh-CN" i="1">
                            <a:solidFill>
                              <a:srgbClr val="000000"/>
                            </a:solidFill>
                            <a:latin typeface="Cambria Math" panose="02040503050406030204" pitchFamily="18" charset="0"/>
                          </a:rPr>
                          <m:t>1</m:t>
                        </m:r>
                      </m:sub>
                    </m:sSub>
                    <m:r>
                      <a:rPr lang="en-US" altLang="zh-CN"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en-US" altLang="zh-CN" i="1">
                            <a:solidFill>
                              <a:srgbClr val="000000"/>
                            </a:solidFill>
                            <a:latin typeface="Cambria Math" panose="02040503050406030204" pitchFamily="18" charset="0"/>
                          </a:rPr>
                          <m:t>3</m:t>
                        </m:r>
                      </m:sup>
                    </m:sSup>
                    <m:r>
                      <a:rPr lang="zh-CN" altLang="en-US" i="1">
                        <a:solidFill>
                          <a:srgbClr val="000000"/>
                        </a:solidFill>
                        <a:latin typeface="Cambria Math" panose="02040503050406030204" pitchFamily="18" charset="0"/>
                      </a:rPr>
                      <m:t>+⋯</m:t>
                    </m:r>
                  </m:oMath>
                </a14:m>
                <a:endParaRPr>
                  <a:sym typeface="+mn-ea"/>
                </a:endParaRPr>
              </a:p>
              <a:p>
                <a:pPr marL="571500" indent="-571500" eaLnBrk="1" hangingPunct="1"/>
                <a:r>
                  <a:rPr>
                    <a:sym typeface="+mn-ea"/>
                  </a:rPr>
                  <a:t>       </a:t>
                </a:r>
                <a14:m>
                  <m:oMath xmlns:m="http://schemas.openxmlformats.org/officeDocument/2006/math">
                    <m:r>
                      <a:rPr lang="zh-CN" altLang="en-US"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en-US" altLang="zh-CN"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en-US" altLang="zh-CN"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sub>
                    </m:sSub>
                    <m:r>
                      <a:rPr lang="en-US" altLang="zh-CN"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𝑛</m:t>
                        </m:r>
                      </m:sup>
                    </m:sSup>
                    <m:r>
                      <a:rPr lang="zh-CN" altLang="en-US" i="1">
                        <a:solidFill>
                          <a:srgbClr val="000000"/>
                        </a:solidFill>
                        <a:latin typeface="Cambria Math" panose="02040503050406030204" pitchFamily="18" charset="0"/>
                      </a:rPr>
                      <m:t>+⋯</m:t>
                    </m:r>
                  </m:oMath>
                </a14:m>
                <a:endParaRPr lang="zh-CN" altLang="en-US" i="1">
                  <a:solidFill>
                    <a:srgbClr val="000000"/>
                  </a:solidFill>
                  <a:latin typeface="Cambria Math" panose="02040503050406030204" pitchFamily="18" charset="0"/>
                </a:endParaRPr>
              </a:p>
              <a:p>
                <a:pPr marL="571500" indent="-571500" eaLnBrk="1" hangingPunct="1"/>
                <a:r>
                  <a:rPr dirty="0">
                    <a:sym typeface="+mn-ea"/>
                  </a:rPr>
                  <a:t>整理后可得</a:t>
                </a:r>
                <a:r>
                  <a:rPr lang="en-US" altLang="zh-CN" dirty="0">
                    <a:sym typeface="+mn-ea"/>
                  </a:rPr>
                  <a:t>  </a:t>
                </a:r>
                <a14:m>
                  <m:oMath xmlns:m="http://schemas.openxmlformats.org/officeDocument/2006/math">
                    <m:r>
                      <a:rPr lang="en-US" altLang="zh-CN" i="1">
                        <a:solidFill>
                          <a:srgbClr val="000000"/>
                        </a:solidFill>
                        <a:latin typeface="Cambria Math" panose="02040503050406030204" pitchFamily="18" charset="0"/>
                      </a:rPr>
                      <m:t>(</m:t>
                    </m:r>
                    <m:r>
                      <a:rPr lang="en-US" altLang="zh-CN" i="1">
                        <a:solidFill>
                          <a:srgbClr val="FF0000"/>
                        </a:solidFill>
                        <a:latin typeface="Cambria Math" panose="02040503050406030204" pitchFamily="18" charset="0"/>
                      </a:rPr>
                      <m:t>1</m:t>
                    </m:r>
                    <m:r>
                      <a:rPr lang="en-US" altLang="zh-CN" i="1">
                        <a:solidFill>
                          <a:srgbClr val="FF0000"/>
                        </a:solidFill>
                        <a:latin typeface="Cambria Math" panose="02040503050406030204" pitchFamily="18" charset="0"/>
                      </a:rPr>
                      <m:t>−</m:t>
                    </m:r>
                    <m:r>
                      <a:rPr lang="en-US" altLang="zh-CN" i="1">
                        <a:solidFill>
                          <a:srgbClr val="FF0000"/>
                        </a:solidFill>
                        <a:latin typeface="Cambria Math" panose="02040503050406030204" pitchFamily="18" charset="0"/>
                      </a:rPr>
                      <m:t>(</m:t>
                    </m:r>
                    <m:r>
                      <a:rPr lang="en-US" altLang="zh-CN" i="1">
                        <a:solidFill>
                          <a:srgbClr val="FF0000"/>
                        </a:solidFill>
                        <a:latin typeface="Cambria Math" panose="02040503050406030204" pitchFamily="18" charset="0"/>
                      </a:rPr>
                      <m:t>𝑘</m:t>
                    </m:r>
                    <m:r>
                      <a:rPr lang="en-US" altLang="zh-CN" i="1">
                        <a:solidFill>
                          <a:srgbClr val="FF0000"/>
                        </a:solidFill>
                        <a:latin typeface="Cambria Math" panose="02040503050406030204" pitchFamily="18" charset="0"/>
                      </a:rPr>
                      <m:t>−</m:t>
                    </m:r>
                    <m:r>
                      <a:rPr lang="en-US" altLang="zh-CN" i="1">
                        <a:solidFill>
                          <a:srgbClr val="FF0000"/>
                        </a:solidFill>
                        <a:latin typeface="Cambria Math" panose="02040503050406030204" pitchFamily="18" charset="0"/>
                      </a:rPr>
                      <m:t>2</m:t>
                    </m:r>
                    <m:r>
                      <a:rPr lang="en-US" altLang="zh-CN" i="1">
                        <a:solidFill>
                          <a:srgbClr val="FF0000"/>
                        </a:solidFill>
                        <a:latin typeface="Cambria Math" panose="02040503050406030204" pitchFamily="18" charset="0"/>
                      </a:rPr>
                      <m:t>)</m:t>
                    </m:r>
                    <m:r>
                      <a:rPr lang="en-US" altLang="zh-CN" i="1">
                        <a:solidFill>
                          <a:srgbClr val="FF0000"/>
                        </a:solidFill>
                        <a:latin typeface="Cambria Math" panose="02040503050406030204" pitchFamily="18" charset="0"/>
                      </a:rPr>
                      <m:t>𝑥</m:t>
                    </m:r>
                    <m:r>
                      <a:rPr lang="en-US" altLang="zh-CN" i="1">
                        <a:solidFill>
                          <a:srgbClr val="FF0000"/>
                        </a:solidFill>
                        <a:latin typeface="Cambria Math" panose="02040503050406030204" pitchFamily="18" charset="0"/>
                      </a:rPr>
                      <m:t>−</m:t>
                    </m:r>
                    <m:r>
                      <a:rPr lang="en-US" altLang="zh-CN" i="1">
                        <a:solidFill>
                          <a:srgbClr val="FF0000"/>
                        </a:solidFill>
                        <a:latin typeface="Cambria Math" panose="02040503050406030204" pitchFamily="18" charset="0"/>
                      </a:rPr>
                      <m:t>(</m:t>
                    </m:r>
                    <m:r>
                      <a:rPr lang="en-US" altLang="zh-CN" i="1">
                        <a:solidFill>
                          <a:srgbClr val="FF0000"/>
                        </a:solidFill>
                        <a:latin typeface="Cambria Math" panose="02040503050406030204" pitchFamily="18" charset="0"/>
                      </a:rPr>
                      <m:t>𝑘</m:t>
                    </m:r>
                    <m:r>
                      <a:rPr lang="en-US" altLang="zh-CN" i="1">
                        <a:solidFill>
                          <a:srgbClr val="FF0000"/>
                        </a:solidFill>
                        <a:latin typeface="Cambria Math" panose="02040503050406030204" pitchFamily="18" charset="0"/>
                      </a:rPr>
                      <m:t>−</m:t>
                    </m:r>
                    <m:r>
                      <a:rPr lang="en-US" altLang="zh-CN" i="1">
                        <a:solidFill>
                          <a:srgbClr val="FF0000"/>
                        </a:solidFill>
                        <a:latin typeface="Cambria Math" panose="02040503050406030204" pitchFamily="18" charset="0"/>
                      </a:rPr>
                      <m:t>1</m:t>
                    </m:r>
                    <m:r>
                      <a:rPr lang="en-US" altLang="zh-CN" i="1">
                        <a:solidFill>
                          <a:srgbClr val="FF0000"/>
                        </a:solidFill>
                        <a:latin typeface="Cambria Math" panose="02040503050406030204" pitchFamily="18" charset="0"/>
                      </a:rPr>
                      <m:t>)</m:t>
                    </m:r>
                    <m:sSup>
                      <m:sSupPr>
                        <m:ctrlPr>
                          <a:rPr lang="zh-CN" altLang="en-US" i="1">
                            <a:solidFill>
                              <a:srgbClr val="FF0000"/>
                            </a:solidFill>
                            <a:latin typeface="Cambria Math" panose="02040503050406030204" pitchFamily="18" charset="0"/>
                          </a:rPr>
                        </m:ctrlPr>
                      </m:sSupPr>
                      <m:e>
                        <m:r>
                          <a:rPr lang="zh-CN" altLang="en-US" i="1">
                            <a:solidFill>
                              <a:srgbClr val="FF0000"/>
                            </a:solidFill>
                            <a:latin typeface="Cambria Math" panose="02040503050406030204" pitchFamily="18" charset="0"/>
                          </a:rPr>
                          <m:t>𝑥</m:t>
                        </m:r>
                      </m:e>
                      <m:sup>
                        <m:r>
                          <a:rPr lang="zh-CN" altLang="en-US" i="1">
                            <a:solidFill>
                              <a:srgbClr val="FF0000"/>
                            </a:solidFill>
                            <a:latin typeface="Cambria Math" panose="02040503050406030204" pitchFamily="18" charset="0"/>
                          </a:rPr>
                          <m:t>2</m:t>
                        </m:r>
                      </m:sup>
                    </m:sSup>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𝐺</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0</m:t>
                        </m:r>
                      </m:sub>
                    </m:sSub>
                    <m:r>
                      <a:rPr lang="en-US" altLang="zh-CN"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en-US" altLang="zh-CN"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𝑥</m:t>
                    </m:r>
                    <m:r>
                      <a:rPr lang="en-US" altLang="zh-CN"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𝑘</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r>
                          <a:rPr lang="en-US" altLang="zh-CN"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𝑎</m:t>
                        </m:r>
                      </m:e>
                      <m:sub>
                        <m:r>
                          <a:rPr lang="en-US" altLang="zh-CN" i="1">
                            <a:solidFill>
                              <a:srgbClr val="000000"/>
                            </a:solidFill>
                            <a:latin typeface="Cambria Math" panose="02040503050406030204" pitchFamily="18" charset="0"/>
                          </a:rPr>
                          <m:t>0</m:t>
                        </m:r>
                      </m:sub>
                    </m:sSub>
                    <m:r>
                      <a:rPr lang="zh-CN" altLang="en-US" i="1">
                        <a:solidFill>
                          <a:srgbClr val="000000"/>
                        </a:solidFill>
                        <a:latin typeface="Cambria Math" panose="02040503050406030204" pitchFamily="18" charset="0"/>
                      </a:rPr>
                      <m:t>𝑥</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𝑘</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𝑘</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𝑘</m:t>
                    </m:r>
                    <m:r>
                      <a:rPr lang="en-US" altLang="zh-CN" i="1">
                        <a:solidFill>
                          <a:srgbClr val="000000"/>
                        </a:solidFill>
                        <a:latin typeface="Cambria Math" panose="02040503050406030204" pitchFamily="18" charset="0"/>
                      </a:rPr>
                      <m:t>𝑥</m:t>
                    </m:r>
                  </m:oMath>
                </a14:m>
                <a:endParaRPr lang="en-US" altLang="zh-CN" dirty="0">
                  <a:sym typeface="+mn-ea"/>
                </a:endParaRPr>
              </a:p>
            </p:txBody>
          </p:sp>
        </mc:Choice>
        <mc:Fallback>
          <p:sp>
            <p:nvSpPr>
              <p:cNvPr id="10632194" name="Rectangle 2"/>
              <p:cNvSpPr>
                <a:spLocks noRot="1" noChangeAspect="1" noMove="1" noResize="1" noEditPoints="1" noAdjustHandles="1" noChangeArrowheads="1" noChangeShapeType="1" noTextEdit="1"/>
              </p:cNvSpPr>
              <p:nvPr>
                <p:ph type="body" idx="1"/>
              </p:nvPr>
            </p:nvSpPr>
            <p:spPr>
              <a:xfrm>
                <a:off x="669925" y="885190"/>
                <a:ext cx="10852150" cy="5367020"/>
              </a:xfrm>
              <a:blipFill rotWithShape="1">
                <a:blip r:embed="rId1"/>
                <a:stretch>
                  <a:fillRect/>
                </a:stretch>
              </a:blipFill>
              <a:extLst>
                <a:ext uri="{91240B29-F687-4F45-9708-019B960494DF}">
                  <a14:hiddenLine xmlns:a14="http://schemas.microsoft.com/office/drawing/2010/main" w="28575">
                    <a:solidFill>
                      <a:schemeClr val="tx1"/>
                    </a:solidFill>
                    <a:miter lim="800000"/>
                    <a:headEnd/>
                    <a:tailEnd/>
                  </a14:hiddenLine>
                </a:ext>
              </a:extLst>
            </p:spPr>
            <p:txBody>
              <a:bodyPr/>
              <a:lstStyle/>
              <a:p>
                <a:r>
                  <a:rPr lang="zh-CN" altLang="en-US">
                    <a:noFill/>
                  </a:rPr>
                  <a:t> </a:t>
                </a:r>
              </a:p>
            </p:txBody>
          </p:sp>
        </mc:Fallback>
      </mc:AlternateContent>
      <p:sp>
        <p:nvSpPr>
          <p:cNvPr id="138246" name="Rectangle 4"/>
          <p:cNvSpPr>
            <a:spLocks noChangeArrowheads="1"/>
          </p:cNvSpPr>
          <p:nvPr/>
        </p:nvSpPr>
        <p:spPr bwMode="auto">
          <a:xfrm>
            <a:off x="555783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8247" name="Rectangle 5"/>
          <p:cNvSpPr>
            <a:spLocks noChangeArrowheads="1"/>
          </p:cNvSpPr>
          <p:nvPr/>
        </p:nvSpPr>
        <p:spPr bwMode="auto">
          <a:xfrm>
            <a:off x="56007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8248" name="Rectangle 6"/>
          <p:cNvSpPr>
            <a:spLocks noChangeArrowheads="1"/>
          </p:cNvSpPr>
          <p:nvPr/>
        </p:nvSpPr>
        <p:spPr bwMode="auto">
          <a:xfrm>
            <a:off x="5576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8249" name="Rectangle 7"/>
          <p:cNvSpPr>
            <a:spLocks noChangeArrowheads="1"/>
          </p:cNvSpPr>
          <p:nvPr/>
        </p:nvSpPr>
        <p:spPr bwMode="auto">
          <a:xfrm>
            <a:off x="5867400"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8250" name="Rectangle 8"/>
          <p:cNvSpPr>
            <a:spLocks noChangeArrowheads="1"/>
          </p:cNvSpPr>
          <p:nvPr/>
        </p:nvSpPr>
        <p:spPr bwMode="auto">
          <a:xfrm>
            <a:off x="4872038" y="321945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8251" name="Rectangle 9"/>
          <p:cNvSpPr>
            <a:spLocks noChangeArrowheads="1"/>
          </p:cNvSpPr>
          <p:nvPr/>
        </p:nvSpPr>
        <p:spPr bwMode="auto">
          <a:xfrm>
            <a:off x="5491163"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8252" name="Rectangle 10"/>
          <p:cNvSpPr>
            <a:spLocks noChangeArrowheads="1"/>
          </p:cNvSpPr>
          <p:nvPr/>
        </p:nvSpPr>
        <p:spPr bwMode="auto">
          <a:xfrm>
            <a:off x="5195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8253" name="Rectangle 11"/>
          <p:cNvSpPr>
            <a:spLocks noChangeArrowheads="1"/>
          </p:cNvSpPr>
          <p:nvPr/>
        </p:nvSpPr>
        <p:spPr bwMode="auto">
          <a:xfrm>
            <a:off x="54244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8254" name="Rectangle 12"/>
          <p:cNvSpPr>
            <a:spLocks noChangeArrowheads="1"/>
          </p:cNvSpPr>
          <p:nvPr/>
        </p:nvSpPr>
        <p:spPr bwMode="auto">
          <a:xfrm>
            <a:off x="56388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8255" name="Rectangle 13"/>
          <p:cNvSpPr>
            <a:spLocks noChangeArrowheads="1"/>
          </p:cNvSpPr>
          <p:nvPr/>
        </p:nvSpPr>
        <p:spPr bwMode="auto">
          <a:xfrm>
            <a:off x="1524000" y="2984501"/>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8256" name="Rectangle 15"/>
          <p:cNvSpPr>
            <a:spLocks noChangeArrowheads="1"/>
          </p:cNvSpPr>
          <p:nvPr/>
        </p:nvSpPr>
        <p:spPr bwMode="auto">
          <a:xfrm>
            <a:off x="1524000" y="3084513"/>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8258" name="Rectangle 17"/>
          <p:cNvSpPr>
            <a:spLocks noChangeArrowheads="1"/>
          </p:cNvSpPr>
          <p:nvPr/>
        </p:nvSpPr>
        <p:spPr bwMode="auto">
          <a:xfrm>
            <a:off x="1524000" y="2955926"/>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pSp>
        <p:nvGrpSpPr>
          <p:cNvPr id="138260" name="Group 29"/>
          <p:cNvGrpSpPr/>
          <p:nvPr/>
        </p:nvGrpSpPr>
        <p:grpSpPr bwMode="auto">
          <a:xfrm>
            <a:off x="9323070" y="1477645"/>
            <a:ext cx="2099945" cy="1738630"/>
            <a:chOff x="3061" y="2704"/>
            <a:chExt cx="1249" cy="1178"/>
          </a:xfrm>
        </p:grpSpPr>
        <p:sp>
          <p:nvSpPr>
            <p:cNvPr id="138263" name="Text Box 24"/>
            <p:cNvSpPr txBox="1">
              <a:spLocks noChangeArrowheads="1"/>
            </p:cNvSpPr>
            <p:nvPr/>
          </p:nvSpPr>
          <p:spPr bwMode="auto">
            <a:xfrm>
              <a:off x="3606" y="2750"/>
              <a:ext cx="227" cy="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eaLnBrk="1" hangingPunct="1"/>
              <a:r>
                <a:rPr lang="en-US" altLang="zh-CN" sz="1800" b="1">
                  <a:latin typeface="Times New Roman" panose="02020603050405020304" pitchFamily="18" charset="0"/>
                  <a:ea typeface="黑体" panose="02010609060101010101" charset="-122"/>
                </a:rPr>
                <a:t>D</a:t>
              </a:r>
              <a:r>
                <a:rPr lang="en-US" altLang="zh-CN" sz="1800" b="1" baseline="-25000">
                  <a:latin typeface="Times New Roman" panose="02020603050405020304" pitchFamily="18" charset="0"/>
                  <a:ea typeface="黑体" panose="02010609060101010101" charset="-122"/>
                </a:rPr>
                <a:t>1</a:t>
              </a:r>
              <a:endParaRPr lang="en-US" altLang="zh-CN" sz="1800" b="1">
                <a:latin typeface="Times New Roman" panose="02020603050405020304" pitchFamily="18" charset="0"/>
                <a:ea typeface="黑体" panose="02010609060101010101" charset="-122"/>
              </a:endParaRPr>
            </a:p>
          </p:txBody>
        </p:sp>
        <p:sp>
          <p:nvSpPr>
            <p:cNvPr id="138264" name="Text Box 25"/>
            <p:cNvSpPr txBox="1">
              <a:spLocks noChangeArrowheads="1"/>
            </p:cNvSpPr>
            <p:nvPr/>
          </p:nvSpPr>
          <p:spPr bwMode="auto">
            <a:xfrm>
              <a:off x="3897" y="2937"/>
              <a:ext cx="298" cy="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eaLnBrk="1" hangingPunct="1"/>
              <a:r>
                <a:rPr lang="en-US" altLang="zh-CN" sz="1800" b="1">
                  <a:latin typeface="Times New Roman" panose="02020603050405020304" pitchFamily="18" charset="0"/>
                  <a:ea typeface="黑体" panose="02010609060101010101" charset="-122"/>
                </a:rPr>
                <a:t>D</a:t>
              </a:r>
              <a:r>
                <a:rPr lang="en-US" altLang="zh-CN" sz="1800" b="1" baseline="-25000">
                  <a:latin typeface="Times New Roman" panose="02020603050405020304" pitchFamily="18" charset="0"/>
                  <a:ea typeface="黑体" panose="02010609060101010101" charset="-122"/>
                </a:rPr>
                <a:t>n</a:t>
              </a:r>
              <a:endParaRPr lang="en-US" altLang="zh-CN" sz="1800" b="1">
                <a:latin typeface="Times New Roman" panose="02020603050405020304" pitchFamily="18" charset="0"/>
                <a:ea typeface="黑体" panose="02010609060101010101" charset="-122"/>
              </a:endParaRPr>
            </a:p>
          </p:txBody>
        </p:sp>
        <p:grpSp>
          <p:nvGrpSpPr>
            <p:cNvPr id="138265" name="Group 28"/>
            <p:cNvGrpSpPr/>
            <p:nvPr/>
          </p:nvGrpSpPr>
          <p:grpSpPr bwMode="auto">
            <a:xfrm>
              <a:off x="3061" y="2704"/>
              <a:ext cx="1249" cy="1178"/>
              <a:chOff x="3061" y="2704"/>
              <a:chExt cx="1249" cy="1178"/>
            </a:xfrm>
          </p:grpSpPr>
          <p:sp>
            <p:nvSpPr>
              <p:cNvPr id="138266" name="Oval 19"/>
              <p:cNvSpPr>
                <a:spLocks noChangeArrowheads="1"/>
              </p:cNvSpPr>
              <p:nvPr/>
            </p:nvSpPr>
            <p:spPr bwMode="auto">
              <a:xfrm>
                <a:off x="3061" y="2704"/>
                <a:ext cx="1248" cy="1178"/>
              </a:xfrm>
              <a:prstGeom prst="ellipse">
                <a:avLst/>
              </a:prstGeom>
              <a:noFill/>
              <a:ln w="28575">
                <a:solidFill>
                  <a:srgbClr val="000000"/>
                </a:solidFill>
                <a:rou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pSp>
            <p:nvGrpSpPr>
              <p:cNvPr id="138267" name="Group 27"/>
              <p:cNvGrpSpPr/>
              <p:nvPr/>
            </p:nvGrpSpPr>
            <p:grpSpPr bwMode="auto">
              <a:xfrm>
                <a:off x="3518" y="2739"/>
                <a:ext cx="792" cy="936"/>
                <a:chOff x="3518" y="2739"/>
                <a:chExt cx="792" cy="936"/>
              </a:xfrm>
            </p:grpSpPr>
            <p:sp>
              <p:nvSpPr>
                <p:cNvPr id="138268" name="Line 20"/>
                <p:cNvSpPr>
                  <a:spLocks noChangeShapeType="1"/>
                </p:cNvSpPr>
                <p:nvPr/>
              </p:nvSpPr>
              <p:spPr bwMode="auto">
                <a:xfrm>
                  <a:off x="3518" y="2739"/>
                  <a:ext cx="134" cy="617"/>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38269" name="Line 21"/>
                <p:cNvSpPr>
                  <a:spLocks noChangeShapeType="1"/>
                </p:cNvSpPr>
                <p:nvPr/>
              </p:nvSpPr>
              <p:spPr bwMode="auto">
                <a:xfrm>
                  <a:off x="3641" y="3334"/>
                  <a:ext cx="548" cy="341"/>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38270" name="Line 22"/>
                <p:cNvSpPr>
                  <a:spLocks noChangeShapeType="1"/>
                </p:cNvSpPr>
                <p:nvPr/>
              </p:nvSpPr>
              <p:spPr bwMode="auto">
                <a:xfrm flipH="1">
                  <a:off x="3652" y="2739"/>
                  <a:ext cx="234" cy="595"/>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38271" name="Line 23"/>
                <p:cNvSpPr>
                  <a:spLocks noChangeShapeType="1"/>
                </p:cNvSpPr>
                <p:nvPr/>
              </p:nvSpPr>
              <p:spPr bwMode="auto">
                <a:xfrm flipV="1">
                  <a:off x="3652" y="3201"/>
                  <a:ext cx="658" cy="133"/>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38272" name="Text Box 26"/>
                <p:cNvSpPr txBox="1">
                  <a:spLocks noChangeArrowheads="1"/>
                </p:cNvSpPr>
                <p:nvPr/>
              </p:nvSpPr>
              <p:spPr bwMode="auto">
                <a:xfrm>
                  <a:off x="3969" y="3339"/>
                  <a:ext cx="312"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eaLnBrk="1" hangingPunct="1"/>
                  <a:r>
                    <a:rPr lang="en-US" altLang="zh-CN" sz="1800" b="1">
                      <a:latin typeface="Times New Roman" panose="02020603050405020304" pitchFamily="18" charset="0"/>
                      <a:ea typeface="宋体" panose="02010600030101010101" pitchFamily="2" charset="-122"/>
                    </a:rPr>
                    <a:t>D</a:t>
                  </a:r>
                  <a:r>
                    <a:rPr lang="en-US" altLang="zh-CN" sz="1800" b="1" baseline="-25000">
                      <a:latin typeface="Times New Roman" panose="02020603050405020304" pitchFamily="18" charset="0"/>
                      <a:ea typeface="宋体" panose="02010600030101010101" pitchFamily="2" charset="-122"/>
                    </a:rPr>
                    <a:t>n-1</a:t>
                  </a:r>
                  <a:endParaRPr lang="en-US" altLang="zh-CN" sz="1800" b="1"/>
                </a:p>
              </p:txBody>
            </p:sp>
          </p:grpSp>
        </p:grpSp>
      </p:grpSp>
      <p:sp>
        <p:nvSpPr>
          <p:cNvPr id="138261" name="Rectangle 31"/>
          <p:cNvSpPr>
            <a:spLocks noChangeArrowheads="1"/>
          </p:cNvSpPr>
          <p:nvPr/>
        </p:nvSpPr>
        <p:spPr bwMode="auto">
          <a:xfrm>
            <a:off x="1524000" y="3089276"/>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2" name="标题 1"/>
          <p:cNvSpPr/>
          <p:nvPr>
            <p:ph type="title"/>
          </p:nvPr>
        </p:nvSpPr>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3219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63219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12056D96-2978-48B6-BCE8-ADF4008032F0}"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13315"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ECC77AE9-69D3-4025-AF89-1314BCFA22D7}"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13316" name="Rectangle 2"/>
          <p:cNvSpPr>
            <a:spLocks noGrp="1" noChangeArrowheads="1"/>
          </p:cNvSpPr>
          <p:nvPr>
            <p:ph type="body" idx="1"/>
          </p:nvPr>
        </p:nvSpPr>
        <p:spPr>
          <a:xfrm>
            <a:off x="879475" y="1081405"/>
            <a:ext cx="10582275" cy="4670425"/>
          </a:xfrm>
        </p:spPr>
        <p:txBody>
          <a:bodyPr/>
          <a:lstStyle/>
          <a:p>
            <a:pPr marL="571500" indent="-571500" algn="just" eaLnBrk="1" hangingPunct="1">
              <a:buSzTx/>
              <a:buFont typeface="Wingdings" panose="05000000000000000000" pitchFamily="2" charset="2"/>
              <a:buChar char="§"/>
            </a:pPr>
            <a:r>
              <a:rPr lang="zh-CN" altLang="en-US" sz="1800" dirty="0"/>
              <a:t>如果只需要求不同的组合方案数，那么可考虑下列母函数</a:t>
            </a:r>
            <a:r>
              <a:rPr lang="en-US" altLang="zh-CN" sz="1800" dirty="0">
                <a:solidFill>
                  <a:srgbClr val="C00000"/>
                </a:solidFill>
              </a:rPr>
              <a:t>---</a:t>
            </a:r>
            <a:r>
              <a:rPr lang="zh-CN" altLang="en-US" sz="1800" dirty="0">
                <a:solidFill>
                  <a:srgbClr val="C00000"/>
                </a:solidFill>
              </a:rPr>
              <a:t>令</a:t>
            </a:r>
            <a:r>
              <a:rPr lang="en-US" altLang="zh-CN" sz="1800" dirty="0">
                <a:solidFill>
                  <a:srgbClr val="C00000"/>
                </a:solidFill>
              </a:rPr>
              <a:t>r=g=b=1</a:t>
            </a:r>
            <a:endParaRPr lang="zh-CN" altLang="en-US" sz="1800" dirty="0">
              <a:solidFill>
                <a:srgbClr val="C00000"/>
              </a:solidFill>
            </a:endParaRPr>
          </a:p>
          <a:p>
            <a:pPr marL="571500" indent="-571500" algn="just" eaLnBrk="1" hangingPunct="1">
              <a:buSzTx/>
              <a:buFont typeface="Wingdings" panose="05000000000000000000" pitchFamily="2" charset="2"/>
              <a:buChar char="§"/>
            </a:pPr>
            <a:endParaRPr lang="zh-CN" altLang="en-US" sz="1800" dirty="0"/>
          </a:p>
          <a:p>
            <a:pPr marL="571500" indent="-571500" algn="just" eaLnBrk="1" hangingPunct="1">
              <a:buSzTx/>
              <a:buFont typeface="Wingdings" panose="05000000000000000000" pitchFamily="2" charset="2"/>
              <a:buChar char="§"/>
            </a:pPr>
            <a:endParaRPr lang="zh-CN" altLang="en-US" sz="1800" dirty="0"/>
          </a:p>
          <a:p>
            <a:pPr marL="571500" indent="-571500" algn="just" eaLnBrk="1" hangingPunct="1">
              <a:buSzTx/>
              <a:buFont typeface="Wingdings" panose="05000000000000000000" pitchFamily="2" charset="2"/>
              <a:buChar char="§"/>
            </a:pPr>
            <a:r>
              <a:rPr lang="zh-CN" altLang="en-US" sz="1800" dirty="0"/>
              <a:t>所求组合方案数为：</a:t>
            </a:r>
            <a:r>
              <a:rPr lang="en-US" altLang="zh-CN" sz="1800" dirty="0"/>
              <a:t>1+3+4+3+1=12</a:t>
            </a:r>
            <a:r>
              <a:rPr lang="zh-CN" altLang="en-US" sz="1800" dirty="0"/>
              <a:t>。</a:t>
            </a:r>
            <a:endParaRPr lang="zh-CN" altLang="en-US" sz="1800" dirty="0">
              <a:latin typeface="黑体" panose="02010609060101010101" charset="-122"/>
            </a:endParaRPr>
          </a:p>
          <a:p>
            <a:pPr marL="571500" indent="-571500" algn="just" eaLnBrk="1" hangingPunct="1">
              <a:buSzTx/>
              <a:buFont typeface="Wingdings" panose="05000000000000000000" pitchFamily="2" charset="2"/>
              <a:buChar char="§"/>
            </a:pPr>
            <a:endParaRPr lang="en-US" altLang="zh-CN" sz="1800" dirty="0">
              <a:latin typeface="黑体" panose="02010609060101010101" charset="-122"/>
            </a:endParaRPr>
          </a:p>
        </p:txBody>
      </p:sp>
      <p:sp>
        <p:nvSpPr>
          <p:cNvPr id="13318" name="Rectangle 4"/>
          <p:cNvSpPr>
            <a:spLocks noChangeArrowheads="1"/>
          </p:cNvSpPr>
          <p:nvPr/>
        </p:nvSpPr>
        <p:spPr bwMode="auto">
          <a:xfrm>
            <a:off x="555783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319" name="Rectangle 5"/>
          <p:cNvSpPr>
            <a:spLocks noChangeArrowheads="1"/>
          </p:cNvSpPr>
          <p:nvPr/>
        </p:nvSpPr>
        <p:spPr bwMode="auto">
          <a:xfrm>
            <a:off x="56007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320" name="Rectangle 6"/>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321" name="Rectangle 7"/>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322" name="Rectangle 8"/>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323" name="Rectangle 9"/>
          <p:cNvSpPr>
            <a:spLocks noChangeArrowheads="1"/>
          </p:cNvSpPr>
          <p:nvPr/>
        </p:nvSpPr>
        <p:spPr bwMode="auto">
          <a:xfrm>
            <a:off x="5576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324" name="Rectangle 10"/>
          <p:cNvSpPr>
            <a:spLocks noChangeArrowheads="1"/>
          </p:cNvSpPr>
          <p:nvPr/>
        </p:nvSpPr>
        <p:spPr bwMode="auto">
          <a:xfrm>
            <a:off x="5867400"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325" name="Rectangle 11"/>
          <p:cNvSpPr>
            <a:spLocks noChangeArrowheads="1"/>
          </p:cNvSpPr>
          <p:nvPr/>
        </p:nvSpPr>
        <p:spPr bwMode="auto">
          <a:xfrm>
            <a:off x="4872038" y="321945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326" name="Rectangle 12"/>
          <p:cNvSpPr>
            <a:spLocks noChangeArrowheads="1"/>
          </p:cNvSpPr>
          <p:nvPr/>
        </p:nvSpPr>
        <p:spPr bwMode="auto">
          <a:xfrm>
            <a:off x="5491163"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327" name="Rectangle 13"/>
          <p:cNvSpPr>
            <a:spLocks noChangeArrowheads="1"/>
          </p:cNvSpPr>
          <p:nvPr/>
        </p:nvSpPr>
        <p:spPr bwMode="auto">
          <a:xfrm>
            <a:off x="5195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328" name="Rectangle 14"/>
          <p:cNvSpPr>
            <a:spLocks noChangeArrowheads="1"/>
          </p:cNvSpPr>
          <p:nvPr/>
        </p:nvSpPr>
        <p:spPr bwMode="auto">
          <a:xfrm>
            <a:off x="6024563" y="333851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329" name="Rectangle 15"/>
          <p:cNvSpPr>
            <a:spLocks noChangeArrowheads="1"/>
          </p:cNvSpPr>
          <p:nvPr/>
        </p:nvSpPr>
        <p:spPr bwMode="auto">
          <a:xfrm>
            <a:off x="54244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330" name="Rectangle 16"/>
          <p:cNvSpPr>
            <a:spLocks noChangeArrowheads="1"/>
          </p:cNvSpPr>
          <p:nvPr/>
        </p:nvSpPr>
        <p:spPr bwMode="auto">
          <a:xfrm>
            <a:off x="5072063" y="318611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331" name="Rectangle 17"/>
          <p:cNvSpPr>
            <a:spLocks noChangeArrowheads="1"/>
          </p:cNvSpPr>
          <p:nvPr/>
        </p:nvSpPr>
        <p:spPr bwMode="auto">
          <a:xfrm>
            <a:off x="56388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332" name="Rectangle 18"/>
          <p:cNvSpPr>
            <a:spLocks noChangeArrowheads="1"/>
          </p:cNvSpPr>
          <p:nvPr/>
        </p:nvSpPr>
        <p:spPr bwMode="auto">
          <a:xfrm>
            <a:off x="1524000" y="2984501"/>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13333" name="Rectangle 22"/>
          <p:cNvSpPr>
            <a:spLocks noChangeArrowheads="1"/>
          </p:cNvSpPr>
          <p:nvPr/>
        </p:nvSpPr>
        <p:spPr bwMode="auto">
          <a:xfrm>
            <a:off x="1524000" y="3084513"/>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mc:AlternateContent xmlns:mc="http://schemas.openxmlformats.org/markup-compatibility/2006">
        <mc:Choice xmlns:a14="http://schemas.microsoft.com/office/drawing/2010/main" Requires="a14">
          <p:sp>
            <p:nvSpPr>
              <p:cNvPr id="13334" name="Object 21"/>
              <p:cNvSpPr txBox="1"/>
              <p:nvPr/>
            </p:nvSpPr>
            <p:spPr bwMode="auto">
              <a:xfrm>
                <a:off x="1833880" y="1675130"/>
                <a:ext cx="3886200" cy="864235"/>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𝐴</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oMath>
                    <m:oMath xmlns:m="http://schemas.openxmlformats.org/officeDocument/2006/math">
                      <m:r>
                        <m:rPr>
                          <m:nor/>
                        </m:rPr>
                        <a:rPr lang="zh-CN" altLang="en-US" i="0">
                          <a:solidFill>
                            <a:srgbClr val="000000"/>
                          </a:solidFill>
                          <a:latin typeface="Cambria Math" panose="02040503050406030204" pitchFamily="18" charset="0"/>
                        </a:rPr>
                        <m:t>         </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3</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4</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3</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3</m:t>
                          </m:r>
                        </m:sup>
                      </m:sSup>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4</m:t>
                          </m:r>
                        </m:sup>
                      </m:sSup>
                    </m:oMath>
                  </m:oMathPara>
                </a14:m>
                <a:endParaRPr lang="zh-CN" altLang="en-US" dirty="0"/>
              </a:p>
            </p:txBody>
          </p:sp>
        </mc:Choice>
        <mc:Fallback>
          <p:sp>
            <p:nvSpPr>
              <p:cNvPr id="13334" name="Object 21"/>
              <p:cNvSpPr txBox="1">
                <a:spLocks noRot="1" noChangeAspect="1" noMove="1" noResize="1" noEditPoints="1" noAdjustHandles="1" noChangeArrowheads="1" noChangeShapeType="1" noTextEdit="1"/>
              </p:cNvSpPr>
              <p:nvPr/>
            </p:nvSpPr>
            <p:spPr bwMode="auto">
              <a:xfrm>
                <a:off x="1833880" y="1675130"/>
                <a:ext cx="3886200" cy="864235"/>
              </a:xfrm>
              <a:prstGeom prst="rect">
                <a:avLst/>
              </a:prstGeom>
              <a:blipFill rotWithShape="1">
                <a:blip r:embed="rId1"/>
                <a:stretch>
                  <a:fillRect/>
                </a:stretch>
              </a:blipFill>
              <a:ln>
                <a:noFill/>
              </a:ln>
            </p:spPr>
            <p:txBody>
              <a:bodyPr/>
              <a:lstStyle/>
              <a:p>
                <a:r>
                  <a:rPr lang="zh-CN" altLang="en-US">
                    <a:noFill/>
                  </a:rPr>
                  <a:t> </a:t>
                </a:r>
              </a:p>
            </p:txBody>
          </p:sp>
        </mc:Fallback>
      </mc:AlternateContent>
      <p:sp>
        <p:nvSpPr>
          <p:cNvPr id="2" name="标题 1"/>
          <p:cNvSpPr/>
          <p:nvPr>
            <p:ph type="title"/>
          </p:nvPr>
        </p:nvSpPr>
        <p:spPr/>
        <p:txBody>
          <a:bodyPr/>
          <a:p>
            <a:r>
              <a:rPr>
                <a:sym typeface="+mn-ea"/>
              </a:rPr>
              <a:t>母函数的引入</a:t>
            </a:r>
            <a:endParaRPr lang="zh-CN" alt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pPr marL="0" indent="0">
                  <a:buNone/>
                </a:pPr>
                <a14:m>
                  <m:oMathPara xmlns:m="http://schemas.openxmlformats.org/officeDocument/2006/math">
                    <m:oMathParaPr>
                      <m:jc m:val="centerGroup"/>
                    </m:oMathParaPr>
                    <m:oMath xmlns:m="http://schemas.openxmlformats.org/officeDocument/2006/math">
                      <m:r>
                        <a:rPr lang="en-US" altLang="zh-CN" i="1">
                          <a:solidFill>
                            <a:srgbClr val="000000"/>
                          </a:solidFill>
                          <a:latin typeface="Cambria Math" panose="02040503050406030204" pitchFamily="18" charset="0"/>
                        </a:rPr>
                        <m:t>𝐺</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cs typeface="Cambria Math" panose="02040503050406030204" pitchFamily="18" charset="0"/>
                            </a:rPr>
                          </m:ctrlPr>
                        </m:fPr>
                        <m:num>
                          <m:r>
                            <a:rPr lang="en-US" altLang="zh-CN" i="1">
                              <a:solidFill>
                                <a:srgbClr val="000000"/>
                              </a:solidFill>
                              <a:latin typeface="Cambria Math" panose="02040503050406030204" pitchFamily="18" charset="0"/>
                            </a:rPr>
                            <m:t>𝑘</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𝑘</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𝑘𝑥</m:t>
                          </m:r>
                        </m:num>
                        <m:den>
                          <m:r>
                            <a:rPr lang="en-US" altLang="zh-CN" i="1">
                              <a:solidFill>
                                <a:srgbClr val="000000"/>
                              </a:solidFill>
                              <a:latin typeface="Cambria Math" panose="02040503050406030204" pitchFamily="18" charset="0"/>
                            </a:rPr>
                            <m:t>1</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𝑘</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𝑥</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𝑘</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1</m:t>
                          </m:r>
                          <m:r>
                            <a:rPr lang="en-US" altLang="zh-CN"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den>
                      </m:f>
                      <m:r>
                        <a:rPr lang="en-US" altLang="zh-CN" i="1">
                          <a:solidFill>
                            <a:srgbClr val="000000"/>
                          </a:solidFill>
                          <a:latin typeface="Cambria Math" panose="02040503050406030204" pitchFamily="18" charset="0"/>
                        </a:rPr>
                        <m:t>=</m:t>
                      </m:r>
                      <m:f>
                        <m:fPr>
                          <m:ctrlPr>
                            <a:rPr lang="en-US" altLang="zh-CN" i="1">
                              <a:solidFill>
                                <a:srgbClr val="000000"/>
                              </a:solidFill>
                              <a:latin typeface="Cambria Math" panose="02040503050406030204" pitchFamily="18" charset="0"/>
                              <a:cs typeface="Cambria Math" panose="02040503050406030204" pitchFamily="18" charset="0"/>
                            </a:rPr>
                          </m:ctrlPr>
                        </m:fPr>
                        <m:num>
                          <m:r>
                            <a:rPr lang="en-US" altLang="zh-CN" i="1">
                              <a:solidFill>
                                <a:srgbClr val="000000"/>
                              </a:solidFill>
                              <a:latin typeface="Cambria Math" panose="02040503050406030204" pitchFamily="18" charset="0"/>
                            </a:rPr>
                            <m:t>𝑘</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𝑘</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2</m:t>
                          </m:r>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𝑘𝑥</m:t>
                          </m:r>
                        </m:num>
                        <m:den>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𝑥</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𝑘</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𝑥</m:t>
                          </m:r>
                          <m:r>
                            <a:rPr lang="en-US" altLang="zh-CN" i="1">
                              <a:solidFill>
                                <a:srgbClr val="000000"/>
                              </a:solidFill>
                              <a:latin typeface="Cambria Math" panose="02040503050406030204" pitchFamily="18" charset="0"/>
                              <a:cs typeface="Cambria Math" panose="02040503050406030204" pitchFamily="18" charset="0"/>
                            </a:rPr>
                            <m:t>)</m:t>
                          </m:r>
                        </m:den>
                      </m:f>
                    </m:oMath>
                  </m:oMathPara>
                </a14:m>
                <a:endParaRPr lang="en-US" altLang="zh-CN" i="1">
                  <a:solidFill>
                    <a:srgbClr val="000000"/>
                  </a:solidFill>
                  <a:latin typeface="Cambria Math" panose="02040503050406030204" pitchFamily="18" charset="0"/>
                  <a:cs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altLang="zh-CN" i="1">
                          <a:solidFill>
                            <a:srgbClr val="000000"/>
                          </a:solidFill>
                          <a:latin typeface="Cambria Math" panose="02040503050406030204" pitchFamily="18" charset="0"/>
                        </a:rPr>
                        <m:t>=</m:t>
                      </m:r>
                      <m:f>
                        <m:fPr>
                          <m:ctrlPr>
                            <a:rPr lang="en-US" altLang="zh-CN" i="1">
                              <a:solidFill>
                                <a:srgbClr val="000000"/>
                              </a:solidFill>
                              <a:latin typeface="Cambria Math" panose="02040503050406030204" pitchFamily="18" charset="0"/>
                              <a:cs typeface="Cambria Math" panose="02040503050406030204" pitchFamily="18" charset="0"/>
                            </a:rPr>
                          </m:ctrlPr>
                        </m:fPr>
                        <m:num>
                          <m:r>
                            <a:rPr lang="en-US" altLang="zh-CN" i="1">
                              <a:solidFill>
                                <a:srgbClr val="000000"/>
                              </a:solidFill>
                              <a:latin typeface="Cambria Math" panose="02040503050406030204" pitchFamily="18" charset="0"/>
                              <a:cs typeface="Cambria Math" panose="02040503050406030204" pitchFamily="18" charset="0"/>
                            </a:rPr>
                            <m:t>𝐴</m:t>
                          </m:r>
                        </m:num>
                        <m:den>
                          <m:r>
                            <a:rPr lang="en-US" altLang="zh-CN" i="1">
                              <a:solidFill>
                                <a:srgbClr val="000000"/>
                              </a:solidFill>
                              <a:latin typeface="Cambria Math" panose="02040503050406030204" pitchFamily="18" charset="0"/>
                              <a:cs typeface="Cambria Math" panose="02040503050406030204" pitchFamily="18" charset="0"/>
                            </a:rPr>
                            <m:t>1</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𝑘</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𝑥</m:t>
                          </m:r>
                        </m:den>
                      </m:f>
                      <m:r>
                        <a:rPr lang="en-US" altLang="zh-CN" i="1">
                          <a:solidFill>
                            <a:srgbClr val="000000"/>
                          </a:solidFill>
                          <a:latin typeface="Cambria Math" panose="02040503050406030204" pitchFamily="18" charset="0"/>
                          <a:cs typeface="Cambria Math" panose="02040503050406030204" pitchFamily="18" charset="0"/>
                        </a:rPr>
                        <m:t>+</m:t>
                      </m:r>
                      <m:f>
                        <m:fPr>
                          <m:ctrlPr>
                            <a:rPr lang="en-US" altLang="zh-CN" i="1">
                              <a:solidFill>
                                <a:srgbClr val="000000"/>
                              </a:solidFill>
                              <a:latin typeface="Cambria Math" panose="02040503050406030204" pitchFamily="18" charset="0"/>
                              <a:cs typeface="Cambria Math" panose="02040503050406030204" pitchFamily="18" charset="0"/>
                            </a:rPr>
                          </m:ctrlPr>
                        </m:fPr>
                        <m:num>
                          <m:r>
                            <a:rPr lang="en-US" altLang="zh-CN" i="1">
                              <a:solidFill>
                                <a:srgbClr val="000000"/>
                              </a:solidFill>
                              <a:latin typeface="Cambria Math" panose="02040503050406030204" pitchFamily="18" charset="0"/>
                              <a:cs typeface="Cambria Math" panose="02040503050406030204" pitchFamily="18" charset="0"/>
                            </a:rPr>
                            <m:t>𝐵</m:t>
                          </m:r>
                        </m:num>
                        <m:den>
                          <m:r>
                            <a:rPr lang="en-US" altLang="zh-CN" i="1">
                              <a:solidFill>
                                <a:srgbClr val="000000"/>
                              </a:solidFill>
                              <a:latin typeface="Cambria Math" panose="02040503050406030204" pitchFamily="18" charset="0"/>
                              <a:cs typeface="Cambria Math" panose="02040503050406030204" pitchFamily="18" charset="0"/>
                            </a:rPr>
                            <m:t>1</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𝑥</m:t>
                          </m:r>
                          <m:r>
                            <a:rPr lang="en-US" altLang="zh-CN" i="1">
                              <a:solidFill>
                                <a:srgbClr val="000000"/>
                              </a:solidFill>
                              <a:latin typeface="Cambria Math" panose="02040503050406030204" pitchFamily="18" charset="0"/>
                              <a:cs typeface="Cambria Math" panose="02040503050406030204" pitchFamily="18" charset="0"/>
                            </a:rPr>
                            <m:t>)</m:t>
                          </m:r>
                        </m:den>
                      </m:f>
                      <m:r>
                        <a:rPr lang="en-US" altLang="zh-CN" i="1">
                          <a:solidFill>
                            <a:srgbClr val="000000"/>
                          </a:solidFill>
                          <a:latin typeface="Cambria Math" panose="02040503050406030204" pitchFamily="18" charset="0"/>
                          <a:cs typeface="Cambria Math" panose="02040503050406030204" pitchFamily="18" charset="0"/>
                        </a:rPr>
                        <m:t>  </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  </m:t>
                      </m:r>
                      <m:r>
                        <a:rPr lang="en-US" altLang="zh-CN" i="1">
                          <a:solidFill>
                            <a:srgbClr val="000000"/>
                          </a:solidFill>
                          <a:latin typeface="Cambria Math" panose="02040503050406030204" pitchFamily="18" charset="0"/>
                          <a:cs typeface="Cambria Math" panose="02040503050406030204" pitchFamily="18" charset="0"/>
                        </a:rPr>
                        <m:t>𝐴</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𝐵</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𝑘</m:t>
                      </m:r>
                      <m:r>
                        <a:rPr lang="en-US" altLang="zh-CN" i="1">
                          <a:solidFill>
                            <a:srgbClr val="000000"/>
                          </a:solidFill>
                          <a:latin typeface="Cambria Math" panose="02040503050406030204" pitchFamily="18" charset="0"/>
                          <a:cs typeface="Cambria Math" panose="02040503050406030204" pitchFamily="18" charset="0"/>
                        </a:rPr>
                        <m:t>−</m:t>
                      </m:r>
                      <m:r>
                        <a:rPr lang="en-US" altLang="zh-CN" i="1">
                          <a:solidFill>
                            <a:srgbClr val="000000"/>
                          </a:solidFill>
                          <a:latin typeface="Cambria Math" panose="02040503050406030204" pitchFamily="18" charset="0"/>
                          <a:cs typeface="Cambria Math" panose="02040503050406030204" pitchFamily="18" charset="0"/>
                        </a:rPr>
                        <m:t>1</m:t>
                      </m:r>
                    </m:oMath>
                  </m:oMathPara>
                </a14:m>
                <a:endParaRPr lang="en-US" altLang="zh-CN" i="1">
                  <a:solidFill>
                    <a:srgbClr val="000000"/>
                  </a:solidFill>
                  <a:latin typeface="Cambria Math" panose="02040503050406030204" pitchFamily="18" charset="0"/>
                  <a:cs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m:t>
                          </m:r>
                        </m:sup>
                        <m:e>
                          <m:r>
                            <a:rPr lang="en-US" altLang="zh-CN" i="1">
                              <a:latin typeface="Cambria Math" panose="02040503050406030204" pitchFamily="18" charset="0"/>
                              <a:cs typeface="Cambria Math" panose="02040503050406030204" pitchFamily="18" charset="0"/>
                            </a:rPr>
                            <m:t>(</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𝑛</m:t>
                              </m:r>
                            </m:sup>
                          </m:s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𝑛</m:t>
                              </m:r>
                            </m:sup>
                          </m:sSup>
                          <m:r>
                            <a:rPr lang="en-US" altLang="zh-CN" i="1">
                              <a:latin typeface="Cambria Math" panose="02040503050406030204" pitchFamily="18" charset="0"/>
                              <a:cs typeface="Cambria Math" panose="02040503050406030204" pitchFamily="18" charset="0"/>
                            </a:rPr>
                            <m:t>)</m:t>
                          </m:r>
                        </m:e>
                      </m:nary>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𝑛</m:t>
                          </m:r>
                        </m:sup>
                      </m:sSup>
                    </m:oMath>
                  </m:oMathPara>
                </a14:m>
                <a:endParaRPr lang="zh-CN" altLang="en-US" i="1">
                  <a:solidFill>
                    <a:srgbClr val="000000"/>
                  </a:solidFill>
                  <a:latin typeface="Cambria Math" panose="02040503050406030204" pitchFamily="18" charset="0"/>
                </a:endParaRPr>
              </a:p>
              <a:p>
                <a:pPr marL="0" indent="0">
                  <a:buNone/>
                </a:pPr>
                <a:r>
                  <a:rPr lang="zh-CN" altLang="en-US">
                    <a:solidFill>
                      <a:srgbClr val="000000"/>
                    </a:solidFill>
                    <a:latin typeface="Cambria Math" panose="02040503050406030204" pitchFamily="18" charset="0"/>
                  </a:rPr>
                  <a:t>故</a:t>
                </a:r>
                <a:endParaRPr lang="zh-CN" altLang="en-US">
                  <a:solidFill>
                    <a:srgbClr val="000000"/>
                  </a:solidFill>
                  <a:latin typeface="Cambria Math" panose="02040503050406030204" pitchFamily="18" charset="0"/>
                </a:endParaRPr>
              </a:p>
              <a:p>
                <a:pPr marL="0" indent="0">
                  <a:buNone/>
                </a:pPr>
                <a:r>
                  <a:rPr lang="zh-CN" altLang="en-US">
                    <a:solidFill>
                      <a:srgbClr val="000000"/>
                    </a:solidFill>
                    <a:latin typeface="Cambria Math" panose="02040503050406030204" pitchFamily="18" charset="0"/>
                  </a:rPr>
                  <a:t> </a:t>
                </a:r>
                <a:r>
                  <a:rPr lang="en-US" altLang="zh-CN">
                    <a:solidFill>
                      <a:srgbClr val="000000"/>
                    </a:solidFill>
                    <a:latin typeface="Cambria Math" panose="02040503050406030204" pitchFamily="18" charset="0"/>
                  </a:rPr>
                  <a:t>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𝑛</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𝑛</m:t>
                        </m:r>
                      </m:sup>
                    </m:s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𝑛</m:t>
                        </m:r>
                      </m:sup>
                    </m:sSup>
                    <m:r>
                      <a:rPr lang="zh-CN" altLang="en-US" i="1">
                        <a:solidFill>
                          <a:srgbClr val="000000"/>
                        </a:solidFill>
                        <a:latin typeface="Cambria Math" panose="02040503050406030204" pitchFamily="18" charset="0"/>
                      </a:rPr>
                      <m:t>,</m:t>
                    </m:r>
                    <m:r>
                      <m:rPr>
                        <m:nor/>
                      </m:rPr>
                      <a:rPr lang="zh-CN" altLang="en-US" i="0">
                        <a:solidFill>
                          <a:srgbClr val="000000"/>
                        </a:solidFill>
                        <a:latin typeface="Cambria Math" panose="02040503050406030204" pitchFamily="18" charset="0"/>
                      </a:rPr>
                      <m:t>    </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oMath>
                </a14:m>
                <a:endParaRPr lang="zh-CN" altLang="en-US" dirty="0"/>
              </a:p>
              <a:p>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p:cNvPicPr>
          <p:nvPr/>
        </p:nvPicPr>
        <p:blipFill>
          <a:blip r:embed="rId1">
            <a:duotone>
              <a:schemeClr val="accent1">
                <a:shade val="45000"/>
                <a:satMod val="135000"/>
              </a:schemeClr>
              <a:prstClr val="white"/>
            </a:duotone>
          </a:blip>
          <a:stretch>
            <a:fillRect/>
          </a:stretch>
        </p:blipFill>
        <p:spPr>
          <a:xfrm>
            <a:off x="-2372" y="2561021"/>
            <a:ext cx="12190013" cy="4296980"/>
          </a:xfrm>
          <a:prstGeom prst="rect">
            <a:avLst/>
          </a:prstGeom>
        </p:spPr>
      </p:pic>
      <p:sp>
        <p:nvSpPr>
          <p:cNvPr id="10" name="文本框 9"/>
          <p:cNvSpPr txBox="1"/>
          <p:nvPr/>
        </p:nvSpPr>
        <p:spPr>
          <a:xfrm>
            <a:off x="5354905" y="1845366"/>
            <a:ext cx="5486400" cy="1107440"/>
          </a:xfrm>
          <a:prstGeom prst="rect">
            <a:avLst/>
          </a:prstGeom>
          <a:noFill/>
        </p:spPr>
        <p:txBody>
          <a:bodyPr wrap="none" lIns="0" tIns="0" rIns="0" bIns="0" rtlCol="0" anchor="t">
            <a:spAutoFit/>
          </a:bodyPr>
          <a:lstStyle/>
          <a:p>
            <a:pPr algn="l"/>
            <a:r>
              <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指数型母函数</a:t>
            </a:r>
            <a:endPar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椭圆 11"/>
          <p:cNvSpPr>
            <a:spLocks noChangeAspect="1"/>
          </p:cNvSpPr>
          <p:nvPr/>
        </p:nvSpPr>
        <p:spPr>
          <a:xfrm>
            <a:off x="5383346"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椭圆 20"/>
          <p:cNvSpPr>
            <a:spLocks noChangeAspect="1"/>
          </p:cNvSpPr>
          <p:nvPr/>
        </p:nvSpPr>
        <p:spPr>
          <a:xfrm>
            <a:off x="5786758"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椭圆 22"/>
          <p:cNvSpPr>
            <a:spLocks noChangeAspect="1"/>
          </p:cNvSpPr>
          <p:nvPr/>
        </p:nvSpPr>
        <p:spPr>
          <a:xfrm>
            <a:off x="6190170"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矩形 7"/>
          <p:cNvSpPr/>
          <p:nvPr/>
        </p:nvSpPr>
        <p:spPr>
          <a:xfrm>
            <a:off x="2788285" y="1924685"/>
            <a:ext cx="2153285" cy="1883410"/>
          </a:xfrm>
          <a:prstGeom prst="rect">
            <a:avLst/>
          </a:prstGeom>
          <a:no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矩形 8"/>
          <p:cNvSpPr/>
          <p:nvPr/>
        </p:nvSpPr>
        <p:spPr>
          <a:xfrm>
            <a:off x="2220595" y="1924685"/>
            <a:ext cx="1014730" cy="1883410"/>
          </a:xfrm>
          <a:prstGeom prst="rect">
            <a:avLst/>
          </a:prstGeom>
          <a:solidFill>
            <a:srgbClr val="144A74"/>
          </a:solid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3461350" y="2183527"/>
            <a:ext cx="1219200" cy="1477010"/>
          </a:xfrm>
          <a:prstGeom prst="rect">
            <a:avLst/>
          </a:prstGeom>
          <a:noFill/>
        </p:spPr>
        <p:txBody>
          <a:bodyPr wrap="none" lIns="0" tIns="0" rIns="0" bIns="0" rtlCol="0" anchor="t">
            <a:spAutoFit/>
          </a:bodyPr>
          <a:lstStyle/>
          <a:p>
            <a:pPr algn="l"/>
            <a:r>
              <a:rPr kumimoji="1" lang="en-US" altLang="zh-CN"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06</a:t>
            </a:r>
            <a:endParaRPr kumimoji="1" lang="zh-CN" altLang="en-US"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69925" y="952500"/>
                <a:ext cx="10688320" cy="5388610"/>
              </a:xfrm>
            </p:spPr>
            <p:txBody>
              <a:bodyPr/>
              <a:p>
                <a:r>
                  <a:rPr lang="zh-CN" altLang="en-US" sz="2000"/>
                  <a:t>定义</a:t>
                </a:r>
                <a:endParaRPr lang="zh-CN" altLang="en-US" sz="2000"/>
              </a:p>
              <a:p>
                <a:pPr marL="0" indent="0">
                  <a:buNone/>
                </a:pPr>
                <a:r>
                  <a:rPr lang="en-US" altLang="zh-CN" sz="2000"/>
                  <a:t>    </a:t>
                </a:r>
                <a:r>
                  <a:rPr lang="zh-CN" altLang="en-US" sz="2000"/>
                  <a:t>对于序列</a:t>
                </a:r>
                <a14:m>
                  <m:oMath xmlns:m="http://schemas.openxmlformats.org/officeDocument/2006/math">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𝑎</m:t>
                        </m:r>
                      </m:e>
                      <m:sub>
                        <m:r>
                          <a:rPr lang="en-US" altLang="zh-CN" sz="2000" i="1">
                            <a:latin typeface="Cambria Math" panose="02040503050406030204" pitchFamily="18" charset="0"/>
                            <a:cs typeface="Cambria Math" panose="02040503050406030204" pitchFamily="18" charset="0"/>
                          </a:rPr>
                          <m:t>0</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𝑎</m:t>
                        </m:r>
                      </m:e>
                      <m:sub>
                        <m:r>
                          <a:rPr lang="en-US" altLang="zh-CN" sz="2000" i="1">
                            <a:latin typeface="Cambria Math" panose="02040503050406030204" pitchFamily="18" charset="0"/>
                            <a:cs typeface="Cambria Math" panose="02040503050406030204" pitchFamily="18" charset="0"/>
                          </a:rPr>
                          <m:t>1</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𝑎</m:t>
                        </m:r>
                      </m:e>
                      <m:sub>
                        <m:r>
                          <a:rPr lang="en-US" altLang="zh-CN" sz="2000" i="1">
                            <a:latin typeface="Cambria Math" panose="02040503050406030204" pitchFamily="18" charset="0"/>
                            <a:cs typeface="Cambria Math" panose="02040503050406030204" pitchFamily="18" charset="0"/>
                          </a:rPr>
                          <m:t>2</m:t>
                        </m:r>
                      </m:sub>
                    </m:sSub>
                    <m:r>
                      <a:rPr lang="en-US" altLang="zh-CN" sz="2000" i="1">
                        <a:latin typeface="Cambria Math" panose="02040503050406030204" pitchFamily="18" charset="0"/>
                        <a:cs typeface="Cambria Math" panose="02040503050406030204" pitchFamily="18" charset="0"/>
                      </a:rPr>
                      <m:t>,⋯}</m:t>
                    </m:r>
                  </m:oMath>
                </a14:m>
                <a:r>
                  <a:rPr lang="en-US" altLang="zh-CN" sz="2000">
                    <a:sym typeface="+mn-ea"/>
                  </a:rPr>
                  <a:t> </a:t>
                </a:r>
                <a:r>
                  <a:rPr lang="zh-CN" altLang="en-US" sz="2000"/>
                  <a:t>，函数</a:t>
                </a:r>
                <a:r>
                  <a:rPr lang="en-US" altLang="zh-CN" sz="2000"/>
                  <a:t> </a:t>
                </a:r>
                <a14:m>
                  <m:oMath xmlns:m="http://schemas.openxmlformats.org/officeDocument/2006/math">
                    <m:sSub>
                      <m:sSubPr>
                        <m:ctrlPr>
                          <a:rPr lang="zh-CN" altLang="en-US" sz="2000" i="1">
                            <a:solidFill>
                              <a:srgbClr val="000000"/>
                            </a:solidFill>
                            <a:latin typeface="Cambria Math" panose="02040503050406030204" pitchFamily="18" charset="0"/>
                          </a:rPr>
                        </m:ctrlPr>
                      </m:sSubPr>
                      <m:e>
                        <m:r>
                          <a:rPr lang="zh-CN" altLang="en-US" sz="2000" i="1">
                            <a:solidFill>
                              <a:srgbClr val="000000"/>
                            </a:solidFill>
                            <a:latin typeface="Cambria Math" panose="02040503050406030204" pitchFamily="18" charset="0"/>
                          </a:rPr>
                          <m:t>𝐺</m:t>
                        </m:r>
                      </m:e>
                      <m:sub>
                        <m:r>
                          <a:rPr lang="zh-CN" altLang="en-US" sz="2000" i="1">
                            <a:solidFill>
                              <a:srgbClr val="000000"/>
                            </a:solidFill>
                            <a:latin typeface="Cambria Math" panose="02040503050406030204" pitchFamily="18" charset="0"/>
                          </a:rPr>
                          <m:t>𝑒</m:t>
                        </m:r>
                      </m:sub>
                    </m:sSub>
                    <m:r>
                      <a:rPr lang="zh-CN" altLang="en-US" sz="2000" i="1">
                        <a:solidFill>
                          <a:srgbClr val="000000"/>
                        </a:solidFill>
                        <a:latin typeface="Cambria Math" panose="02040503050406030204" pitchFamily="18" charset="0"/>
                      </a:rPr>
                      <m:t>(</m:t>
                    </m:r>
                    <m:r>
                      <a:rPr lang="zh-CN" altLang="en-US" sz="2000" i="1">
                        <a:solidFill>
                          <a:srgbClr val="000000"/>
                        </a:solidFill>
                        <a:latin typeface="Cambria Math" panose="02040503050406030204" pitchFamily="18" charset="0"/>
                      </a:rPr>
                      <m:t>𝑥</m:t>
                    </m:r>
                    <m:r>
                      <a:rPr lang="zh-CN" altLang="en-US"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zh-CN" altLang="en-US" sz="2000" i="1">
                            <a:solidFill>
                              <a:srgbClr val="000000"/>
                            </a:solidFill>
                            <a:latin typeface="Cambria Math" panose="02040503050406030204" pitchFamily="18" charset="0"/>
                          </a:rPr>
                          <m:t>𝑎</m:t>
                        </m:r>
                      </m:e>
                      <m:sub>
                        <m:r>
                          <a:rPr lang="zh-CN" altLang="en-US" sz="2000" i="1">
                            <a:solidFill>
                              <a:srgbClr val="000000"/>
                            </a:solidFill>
                            <a:latin typeface="Cambria Math" panose="02040503050406030204" pitchFamily="18" charset="0"/>
                          </a:rPr>
                          <m:t>0</m:t>
                        </m:r>
                      </m:sub>
                    </m:sSub>
                    <m:r>
                      <a:rPr lang="zh-CN" altLang="en-US"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zh-CN" altLang="en-US" sz="2000" i="1">
                            <a:solidFill>
                              <a:srgbClr val="000000"/>
                            </a:solidFill>
                            <a:latin typeface="Cambria Math" panose="02040503050406030204" pitchFamily="18" charset="0"/>
                          </a:rPr>
                          <m:t>𝑎</m:t>
                        </m:r>
                      </m:e>
                      <m:sub>
                        <m:r>
                          <a:rPr lang="zh-CN" altLang="en-US" sz="2000" i="1">
                            <a:solidFill>
                              <a:srgbClr val="000000"/>
                            </a:solidFill>
                            <a:latin typeface="Cambria Math" panose="02040503050406030204" pitchFamily="18" charset="0"/>
                          </a:rPr>
                          <m:t>1</m:t>
                        </m:r>
                      </m:sub>
                    </m:sSub>
                    <m:f>
                      <m:fPr>
                        <m:ctrlPr>
                          <a:rPr lang="zh-CN" altLang="en-US" sz="2000" i="1">
                            <a:solidFill>
                              <a:srgbClr val="000000"/>
                            </a:solidFill>
                            <a:latin typeface="Cambria Math" panose="02040503050406030204" pitchFamily="18" charset="0"/>
                          </a:rPr>
                        </m:ctrlPr>
                      </m:fPr>
                      <m:num>
                        <m:r>
                          <a:rPr lang="zh-CN" altLang="en-US" sz="2000" i="1">
                            <a:solidFill>
                              <a:srgbClr val="000000"/>
                            </a:solidFill>
                            <a:latin typeface="Cambria Math" panose="02040503050406030204" pitchFamily="18" charset="0"/>
                          </a:rPr>
                          <m:t>𝑥</m:t>
                        </m:r>
                      </m:num>
                      <m:den>
                        <m:r>
                          <a:rPr lang="zh-CN" altLang="en-US" sz="2000" i="1">
                            <a:solidFill>
                              <a:srgbClr val="000000"/>
                            </a:solidFill>
                            <a:latin typeface="Cambria Math" panose="02040503050406030204" pitchFamily="18" charset="0"/>
                          </a:rPr>
                          <m:t>1</m:t>
                        </m:r>
                        <m:r>
                          <a:rPr lang="zh-CN" altLang="en-US" sz="2000" i="1">
                            <a:solidFill>
                              <a:srgbClr val="000000"/>
                            </a:solidFill>
                            <a:latin typeface="Cambria Math" panose="02040503050406030204" pitchFamily="18" charset="0"/>
                          </a:rPr>
                          <m:t>!</m:t>
                        </m:r>
                      </m:den>
                    </m:f>
                    <m:r>
                      <a:rPr lang="zh-CN" altLang="en-US"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zh-CN" altLang="en-US" sz="2000" i="1">
                            <a:solidFill>
                              <a:srgbClr val="000000"/>
                            </a:solidFill>
                            <a:latin typeface="Cambria Math" panose="02040503050406030204" pitchFamily="18" charset="0"/>
                          </a:rPr>
                          <m:t>𝑎</m:t>
                        </m:r>
                      </m:e>
                      <m:sub>
                        <m:r>
                          <a:rPr lang="en-US" altLang="zh-CN" sz="2000" i="1">
                            <a:solidFill>
                              <a:srgbClr val="000000"/>
                            </a:solidFill>
                            <a:latin typeface="Cambria Math" panose="02040503050406030204" pitchFamily="18" charset="0"/>
                          </a:rPr>
                          <m:t>2</m:t>
                        </m:r>
                      </m:sub>
                    </m:sSub>
                    <m:f>
                      <m:fPr>
                        <m:ctrlPr>
                          <a:rPr lang="zh-CN" altLang="en-US" sz="2000" i="1">
                            <a:solidFill>
                              <a:srgbClr val="000000"/>
                            </a:solidFill>
                            <a:latin typeface="Cambria Math" panose="02040503050406030204" pitchFamily="18" charset="0"/>
                          </a:rPr>
                        </m:ctrlPr>
                      </m:fPr>
                      <m:num>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2</m:t>
                            </m:r>
                          </m:sup>
                        </m:sSup>
                      </m:num>
                      <m:den>
                        <m:r>
                          <a:rPr lang="en-US" altLang="zh-CN" sz="2000" i="1">
                            <a:solidFill>
                              <a:srgbClr val="000000"/>
                            </a:solidFill>
                            <a:latin typeface="Cambria Math" panose="02040503050406030204" pitchFamily="18" charset="0"/>
                          </a:rPr>
                          <m:t>2</m:t>
                        </m:r>
                        <m:r>
                          <a:rPr lang="zh-CN" altLang="en-US" sz="2000" i="1">
                            <a:solidFill>
                              <a:srgbClr val="000000"/>
                            </a:solidFill>
                            <a:latin typeface="Cambria Math" panose="02040503050406030204" pitchFamily="18" charset="0"/>
                          </a:rPr>
                          <m:t>!</m:t>
                        </m:r>
                      </m:den>
                    </m:f>
                    <m:r>
                      <a:rPr lang="zh-CN" altLang="en-US"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zh-CN" altLang="en-US" sz="2000" i="1">
                            <a:solidFill>
                              <a:srgbClr val="000000"/>
                            </a:solidFill>
                            <a:latin typeface="Cambria Math" panose="02040503050406030204" pitchFamily="18" charset="0"/>
                          </a:rPr>
                          <m:t>𝑎</m:t>
                        </m:r>
                      </m:e>
                      <m:sub>
                        <m:r>
                          <a:rPr lang="zh-CN" altLang="en-US" sz="2000" i="1">
                            <a:solidFill>
                              <a:srgbClr val="000000"/>
                            </a:solidFill>
                            <a:latin typeface="Cambria Math" panose="02040503050406030204" pitchFamily="18" charset="0"/>
                          </a:rPr>
                          <m:t>𝑛</m:t>
                        </m:r>
                      </m:sub>
                    </m:sSub>
                    <m:f>
                      <m:fPr>
                        <m:ctrlPr>
                          <a:rPr lang="zh-CN" altLang="en-US" sz="2000" i="1">
                            <a:solidFill>
                              <a:srgbClr val="000000"/>
                            </a:solidFill>
                            <a:latin typeface="Cambria Math" panose="02040503050406030204" pitchFamily="18" charset="0"/>
                          </a:rPr>
                        </m:ctrlPr>
                      </m:fPr>
                      <m:num>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zh-CN" altLang="en-US" sz="2000" i="1">
                                <a:solidFill>
                                  <a:srgbClr val="000000"/>
                                </a:solidFill>
                                <a:latin typeface="Cambria Math" panose="02040503050406030204" pitchFamily="18" charset="0"/>
                              </a:rPr>
                              <m:t>𝑛</m:t>
                            </m:r>
                          </m:sup>
                        </m:sSup>
                      </m:num>
                      <m:den>
                        <m:r>
                          <a:rPr lang="zh-CN" altLang="en-US" sz="2000" i="1">
                            <a:solidFill>
                              <a:srgbClr val="000000"/>
                            </a:solidFill>
                            <a:latin typeface="Cambria Math" panose="02040503050406030204" pitchFamily="18" charset="0"/>
                          </a:rPr>
                          <m:t>𝑛</m:t>
                        </m:r>
                        <m:r>
                          <a:rPr lang="zh-CN" altLang="en-US" sz="2000" i="1">
                            <a:solidFill>
                              <a:srgbClr val="000000"/>
                            </a:solidFill>
                            <a:latin typeface="Cambria Math" panose="02040503050406030204" pitchFamily="18" charset="0"/>
                          </a:rPr>
                          <m:t>!</m:t>
                        </m:r>
                      </m:den>
                    </m:f>
                    <m:r>
                      <a:rPr lang="zh-CN" altLang="en-US" sz="2000" i="1">
                        <a:solidFill>
                          <a:srgbClr val="000000"/>
                        </a:solidFill>
                        <a:latin typeface="Cambria Math" panose="02040503050406030204" pitchFamily="18" charset="0"/>
                      </a:rPr>
                      <m:t>+⋯</m:t>
                    </m:r>
                  </m:oMath>
                </a14:m>
                <a:r>
                  <a:rPr lang="zh-CN" altLang="en-US" sz="2000"/>
                  <a:t>称为序列</a:t>
                </a:r>
                <a14:m>
                  <m:oMath xmlns:m="http://schemas.openxmlformats.org/officeDocument/2006/math">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𝑎</m:t>
                        </m:r>
                      </m:e>
                      <m:sub>
                        <m:r>
                          <a:rPr lang="en-US" altLang="zh-CN" sz="2000" i="1">
                            <a:latin typeface="Cambria Math" panose="02040503050406030204" pitchFamily="18" charset="0"/>
                            <a:cs typeface="Cambria Math" panose="02040503050406030204" pitchFamily="18" charset="0"/>
                          </a:rPr>
                          <m:t>0</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𝑎</m:t>
                        </m:r>
                      </m:e>
                      <m:sub>
                        <m:r>
                          <a:rPr lang="en-US" altLang="zh-CN" sz="2000" i="1">
                            <a:latin typeface="Cambria Math" panose="02040503050406030204" pitchFamily="18" charset="0"/>
                            <a:cs typeface="Cambria Math" panose="02040503050406030204" pitchFamily="18" charset="0"/>
                          </a:rPr>
                          <m:t>1</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𝑎</m:t>
                        </m:r>
                      </m:e>
                      <m:sub>
                        <m:r>
                          <a:rPr lang="en-US" altLang="zh-CN" sz="2000" i="1">
                            <a:latin typeface="Cambria Math" panose="02040503050406030204" pitchFamily="18" charset="0"/>
                            <a:cs typeface="Cambria Math" panose="02040503050406030204" pitchFamily="18" charset="0"/>
                          </a:rPr>
                          <m:t>2</m:t>
                        </m:r>
                      </m:sub>
                    </m:sSub>
                    <m:r>
                      <a:rPr lang="en-US" altLang="zh-CN" sz="2000" i="1">
                        <a:latin typeface="Cambria Math" panose="02040503050406030204" pitchFamily="18" charset="0"/>
                        <a:cs typeface="Cambria Math" panose="02040503050406030204" pitchFamily="18" charset="0"/>
                      </a:rPr>
                      <m:t>,⋯}</m:t>
                    </m:r>
                  </m:oMath>
                </a14:m>
                <a:r>
                  <a:rPr lang="zh-CN" altLang="en-US" sz="2000"/>
                  <a:t>对应的指数母函数。</a:t>
                </a:r>
                <a:endParaRPr lang="zh-CN" altLang="en-US" sz="2000"/>
              </a:p>
              <a:p>
                <a:r>
                  <a:rPr lang="zh-CN" altLang="en-US" sz="2000"/>
                  <a:t>指数型母函数可以理解为：</a:t>
                </a:r>
                <a:endParaRPr lang="zh-CN" altLang="en-US" sz="2000"/>
              </a:p>
              <a:p>
                <a:pPr marL="0" indent="0">
                  <a:buNone/>
                </a:pPr>
                <a:r>
                  <a:rPr lang="en-US" altLang="zh-CN" sz="2000"/>
                  <a:t>    </a:t>
                </a:r>
                <a:r>
                  <a:rPr lang="zh-CN" altLang="en-US" sz="2000"/>
                  <a:t>对于</a:t>
                </a:r>
                <a:r>
                  <a:rPr lang="en-US" altLang="zh-CN" sz="2000"/>
                  <a:t> </a:t>
                </a:r>
                <a14:m>
                  <m:oMath xmlns:m="http://schemas.openxmlformats.org/officeDocument/2006/math">
                    <m:f>
                      <m:fPr>
                        <m:ctrlPr>
                          <a:rPr lang="zh-CN" altLang="en-US" sz="2000" i="1">
                            <a:solidFill>
                              <a:srgbClr val="000000"/>
                            </a:solidFill>
                            <a:latin typeface="Cambria Math" panose="02040503050406030204" pitchFamily="18" charset="0"/>
                          </a:rPr>
                        </m:ctrlPr>
                      </m:fPr>
                      <m:num>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𝑗</m:t>
                            </m:r>
                          </m:sup>
                        </m:sSup>
                      </m:num>
                      <m:den>
                        <m:r>
                          <a:rPr lang="en-US" altLang="zh-CN" sz="2000" i="1">
                            <a:solidFill>
                              <a:srgbClr val="000000"/>
                            </a:solidFill>
                            <a:latin typeface="Cambria Math" panose="02040503050406030204" pitchFamily="18" charset="0"/>
                          </a:rPr>
                          <m:t>𝑗</m:t>
                        </m:r>
                        <m:r>
                          <a:rPr lang="zh-CN" altLang="en-US" sz="2000" i="1">
                            <a:solidFill>
                              <a:srgbClr val="000000"/>
                            </a:solidFill>
                            <a:latin typeface="Cambria Math" panose="02040503050406030204" pitchFamily="18" charset="0"/>
                          </a:rPr>
                          <m:t>!</m:t>
                        </m:r>
                      </m:den>
                    </m:f>
                  </m:oMath>
                </a14:m>
                <a:r>
                  <a:rPr lang="en-US" altLang="zh-CN" sz="2000"/>
                  <a:t> </a:t>
                </a:r>
                <a:r>
                  <a:rPr lang="zh-CN" altLang="en-US" sz="2000"/>
                  <a:t>表示在一个方案中某个元素出现了</a:t>
                </a:r>
                <a:r>
                  <a:rPr lang="en-US" altLang="zh-CN" sz="2000"/>
                  <a:t> </a:t>
                </a:r>
                <a14:m>
                  <m:oMath xmlns:m="http://schemas.openxmlformats.org/officeDocument/2006/math">
                    <m:r>
                      <a:rPr lang="en-US" altLang="zh-CN" sz="2000" i="1">
                        <a:solidFill>
                          <a:srgbClr val="000000"/>
                        </a:solidFill>
                        <a:latin typeface="Cambria Math" panose="02040503050406030204" pitchFamily="18" charset="0"/>
                      </a:rPr>
                      <m:t>𝑗</m:t>
                    </m:r>
                  </m:oMath>
                </a14:m>
                <a:r>
                  <a:rPr lang="en-US" altLang="zh-CN" sz="2000"/>
                  <a:t> </a:t>
                </a:r>
                <a:r>
                  <a:rPr lang="zh-CN" altLang="en-US" sz="2000"/>
                  <a:t>次，而在不同的位置中的</a:t>
                </a:r>
                <a:r>
                  <a:rPr lang="en-US" altLang="zh-CN" sz="2000"/>
                  <a:t> </a:t>
                </a:r>
                <a14:m>
                  <m:oMath xmlns:m="http://schemas.openxmlformats.org/officeDocument/2006/math">
                    <m:r>
                      <a:rPr lang="en-US" altLang="zh-CN" sz="2000" i="1">
                        <a:solidFill>
                          <a:srgbClr val="000000"/>
                        </a:solidFill>
                        <a:latin typeface="Cambria Math" panose="02040503050406030204" pitchFamily="18" charset="0"/>
                      </a:rPr>
                      <m:t>𝑗</m:t>
                    </m:r>
                  </m:oMath>
                </a14:m>
                <a:r>
                  <a:rPr lang="en-US" altLang="zh-CN" sz="2000"/>
                  <a:t> </a:t>
                </a:r>
                <a:r>
                  <a:rPr lang="zh-CN" altLang="en-US" sz="2000"/>
                  <a:t>次出现是相同的，所以在排列计算总数时，只应算作一次，由排列组合的知识知道，最后的结果应该除以</a:t>
                </a:r>
                <a:r>
                  <a:rPr lang="en-US" altLang="zh-CN" sz="2000"/>
                  <a:t> </a:t>
                </a:r>
                <a14:m>
                  <m:oMath xmlns:m="http://schemas.openxmlformats.org/officeDocument/2006/math">
                    <m:r>
                      <a:rPr lang="en-US" altLang="zh-CN" sz="2000" i="1">
                        <a:solidFill>
                          <a:srgbClr val="000000"/>
                        </a:solidFill>
                        <a:latin typeface="Cambria Math" panose="02040503050406030204" pitchFamily="18" charset="0"/>
                      </a:rPr>
                      <m:t>𝑗</m:t>
                    </m:r>
                    <m:r>
                      <a:rPr lang="en-US" altLang="zh-CN" sz="2000" i="1">
                        <a:solidFill>
                          <a:srgbClr val="000000"/>
                        </a:solidFill>
                        <a:latin typeface="Cambria Math" panose="02040503050406030204" pitchFamily="18" charset="0"/>
                      </a:rPr>
                      <m:t>!</m:t>
                    </m:r>
                  </m:oMath>
                </a14:m>
                <a:endParaRPr lang="en-US" altLang="zh-CN" sz="2000"/>
              </a:p>
              <a:p>
                <a:r>
                  <a:rPr lang="zh-CN" altLang="en-US" sz="2000"/>
                  <a:t>指数型母函数在使用过程中，一般会用到高等数学中的</a:t>
                </a:r>
                <a:r>
                  <a:rPr lang="en-US" altLang="zh-CN" sz="2000"/>
                  <a:t> </a:t>
                </a:r>
                <a14:m>
                  <m:oMath xmlns:m="http://schemas.openxmlformats.org/officeDocument/2006/math">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𝑒</m:t>
                        </m:r>
                      </m:e>
                      <m:sup>
                        <m:r>
                          <a:rPr lang="zh-CN" altLang="en-US" sz="2000" i="1">
                            <a:solidFill>
                              <a:srgbClr val="000000"/>
                            </a:solidFill>
                            <a:latin typeface="Cambria Math" panose="02040503050406030204" pitchFamily="18" charset="0"/>
                          </a:rPr>
                          <m:t>𝑥</m:t>
                        </m:r>
                      </m:sup>
                    </m:sSup>
                  </m:oMath>
                </a14:m>
                <a:r>
                  <a:rPr lang="zh-CN" altLang="en-US" sz="2000"/>
                  <a:t>的泰勒展开式：</a:t>
                </a:r>
                <a:r>
                  <a:rPr lang="en-US" altLang="zh-CN" sz="2000"/>
                  <a:t> </a:t>
                </a:r>
                <a:endParaRPr lang="zh-CN" altLang="en-US" sz="2000"/>
              </a:p>
              <a:p>
                <a:pPr marL="0" indent="0">
                  <a:buNone/>
                </a:pPr>
                <a:r>
                  <a:rPr lang="en-US" altLang="zh-CN">
                    <a:solidFill>
                      <a:srgbClr val="000000"/>
                    </a:solidFill>
                    <a:latin typeface="Cambria Math" panose="02040503050406030204" pitchFamily="18" charset="0"/>
                  </a:rPr>
                  <a:t>                        </a:t>
                </a:r>
                <a14:m>
                  <m:oMath xmlns:m="http://schemas.openxmlformats.org/officeDocument/2006/math">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𝑥</m:t>
                        </m:r>
                      </m:sup>
                    </m:sSup>
                    <m:r>
                      <a:rPr lang="en-US" altLang="zh-CN"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𝑥</m:t>
                        </m:r>
                      </m:num>
                      <m:den>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num>
                      <m:den>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𝑛</m:t>
                            </m:r>
                          </m:sup>
                        </m:sSup>
                      </m:num>
                      <m:den>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oMath>
                </a14:m>
                <a:endParaRPr lang="zh-CN" altLang="en-US" dirty="0"/>
              </a:p>
              <a:p>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xfrm>
                <a:off x="669925" y="952500"/>
                <a:ext cx="10688320" cy="5388610"/>
              </a:xfrm>
              <a:blipFill rotWithShape="1">
                <a:blip r:embed="rId1"/>
                <a:stretch>
                  <a:fillRect/>
                </a:stretch>
              </a:blipFill>
            </p:spPr>
            <p:txBody>
              <a:bodyPr/>
              <a:lstStyle/>
              <a:p>
                <a:r>
                  <a:rPr lang="zh-CN" altLang="en-US">
                    <a:noFill/>
                  </a:rPr>
                  <a:t> </a:t>
                </a:r>
              </a:p>
            </p:txBody>
          </p:sp>
        </mc:Fallback>
      </mc:AlternateContent>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69925" y="368935"/>
                <a:ext cx="10852150" cy="6236970"/>
              </a:xfrm>
            </p:spPr>
            <p:txBody>
              <a:bodyPr>
                <a:noAutofit/>
              </a:bodyPr>
              <a:p>
                <a:r>
                  <a:rPr lang="zh-CN" altLang="en-US" sz="2000"/>
                  <a:t>应用</a:t>
                </a:r>
                <a:endParaRPr lang="zh-CN" altLang="en-US" sz="2000"/>
              </a:p>
              <a:p>
                <a:r>
                  <a:rPr lang="zh-CN" altLang="en-US" sz="2000"/>
                  <a:t>指数型母函数常用于求多重排列数，即：有</a:t>
                </a:r>
                <a:r>
                  <a:rPr lang="en-US" altLang="zh-CN" sz="2000"/>
                  <a:t> n </a:t>
                </a:r>
                <a:r>
                  <a:rPr lang="zh-CN" altLang="en-US" sz="2000"/>
                  <a:t>种物品，求从中选出</a:t>
                </a:r>
                <a:r>
                  <a:rPr lang="en-US" altLang="zh-CN" sz="2000"/>
                  <a:t> m </a:t>
                </a:r>
                <a:r>
                  <a:rPr lang="zh-CN" altLang="en-US" sz="2000"/>
                  <a:t>件物品的排列数。</a:t>
                </a:r>
                <a:endParaRPr lang="en-US" altLang="zh-CN" sz="2000"/>
              </a:p>
              <a:p>
                <a:pPr marL="0" indent="0">
                  <a:buNone/>
                </a:pPr>
                <a:r>
                  <a:rPr lang="en-US" altLang="zh-CN" sz="2000"/>
                  <a:t>   1</a:t>
                </a:r>
                <a:r>
                  <a:rPr sz="2000"/>
                  <a:t>）</a:t>
                </a:r>
                <a:r>
                  <a:rPr lang="zh-CN" altLang="en-US" sz="2000"/>
                  <a:t>对于</a:t>
                </a:r>
                <a:r>
                  <a:rPr lang="en-US" altLang="zh-CN" sz="2000"/>
                  <a:t> n </a:t>
                </a:r>
                <a:r>
                  <a:rPr lang="zh-CN" altLang="en-US" sz="2000"/>
                  <a:t>个元素，其中</a:t>
                </a:r>
                <a:r>
                  <a:rPr lang="en-US" altLang="zh-CN" sz="2000"/>
                  <a:t> </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𝑎</m:t>
                        </m:r>
                      </m:e>
                      <m:sub>
                        <m:r>
                          <a:rPr lang="en-US" altLang="zh-CN" sz="2000" i="1">
                            <a:latin typeface="Cambria Math" panose="02040503050406030204" pitchFamily="18" charset="0"/>
                            <a:cs typeface="Cambria Math" panose="02040503050406030204" pitchFamily="18" charset="0"/>
                          </a:rPr>
                          <m:t>1</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𝑎</m:t>
                        </m:r>
                      </m:e>
                      <m:sub>
                        <m:r>
                          <a:rPr lang="en-US" altLang="zh-CN" sz="2000" i="1">
                            <a:latin typeface="Cambria Math" panose="02040503050406030204" pitchFamily="18" charset="0"/>
                            <a:cs typeface="Cambria Math" panose="02040503050406030204" pitchFamily="18" charset="0"/>
                          </a:rPr>
                          <m:t>2</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𝑎</m:t>
                        </m:r>
                      </m:e>
                      <m:sub>
                        <m:r>
                          <a:rPr lang="en-US" altLang="zh-CN" sz="2000" i="1">
                            <a:latin typeface="Cambria Math" panose="02040503050406030204" pitchFamily="18" charset="0"/>
                            <a:cs typeface="Cambria Math" panose="02040503050406030204" pitchFamily="18" charset="0"/>
                          </a:rPr>
                          <m:t>𝑛</m:t>
                        </m:r>
                      </m:sub>
                    </m:sSub>
                  </m:oMath>
                </a14:m>
                <a:r>
                  <a:rPr lang="zh-CN" altLang="en-US" sz="2000"/>
                  <a:t>互不相同，进行全排列，可得</a:t>
                </a:r>
                <a:r>
                  <a:rPr lang="en-US" altLang="zh-CN" sz="2000"/>
                  <a:t> n! </a:t>
                </a:r>
                <a:r>
                  <a:rPr lang="zh-CN" altLang="en-US" sz="2000"/>
                  <a:t>个不同的排列。</a:t>
                </a:r>
                <a:endParaRPr lang="zh-CN" altLang="en-US" sz="2000"/>
              </a:p>
              <a:p>
                <a:pPr marL="0" indent="0">
                  <a:buNone/>
                </a:pPr>
                <a:r>
                  <a:rPr lang="en-US" altLang="zh-CN" sz="2000"/>
                  <a:t>   2</a:t>
                </a:r>
                <a:r>
                  <a:rPr sz="2000"/>
                  <a:t>）</a:t>
                </a:r>
                <a:r>
                  <a:rPr lang="zh-CN" altLang="en-US" sz="2000"/>
                  <a:t>若其中某个元素</a:t>
                </a:r>
                <a:r>
                  <a:rPr lang="en-US" altLang="zh-CN" sz="2000"/>
                  <a:t> </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𝑎</m:t>
                        </m:r>
                      </m:e>
                      <m:sub>
                        <m:r>
                          <a:rPr lang="en-US" altLang="zh-CN" sz="2000" i="1">
                            <a:latin typeface="Cambria Math" panose="02040503050406030204" pitchFamily="18" charset="0"/>
                            <a:cs typeface="Cambria Math" panose="02040503050406030204" pitchFamily="18" charset="0"/>
                          </a:rPr>
                          <m:t>𝑖</m:t>
                        </m:r>
                      </m:sub>
                    </m:sSub>
                  </m:oMath>
                </a14:m>
                <a:r>
                  <a:rPr lang="en-US" altLang="zh-CN" sz="2000"/>
                  <a:t> </a:t>
                </a:r>
                <a:r>
                  <a:rPr lang="zh-CN" altLang="en-US" sz="2000"/>
                  <a:t>重复了</a:t>
                </a:r>
                <a:r>
                  <a:rPr lang="en-US" altLang="zh-CN" sz="2000"/>
                  <a:t> </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𝑖</m:t>
                        </m:r>
                      </m:sub>
                    </m:sSub>
                  </m:oMath>
                </a14:m>
                <a:r>
                  <a:rPr lang="en-US" altLang="zh-CN" sz="2000"/>
                  <a:t> </a:t>
                </a:r>
                <a:r>
                  <a:rPr lang="zh-CN" altLang="en-US" sz="2000"/>
                  <a:t>次，那么全排列出来的必然有重复元素，而其中真正不同的排列数应为：</a:t>
                </a:r>
                <a14:m>
                  <m:oMath xmlns:m="http://schemas.openxmlformats.org/officeDocument/2006/math">
                    <m:f>
                      <m:fPr>
                        <m:ctrlPr>
                          <a:rPr lang="zh-CN" altLang="en-US" sz="2000" i="1">
                            <a:solidFill>
                              <a:srgbClr val="000000"/>
                            </a:solidFill>
                            <a:latin typeface="Cambria Math" panose="02040503050406030204" pitchFamily="18" charset="0"/>
                          </a:rPr>
                        </m:ctrlPr>
                      </m:fPr>
                      <m:num>
                        <m:r>
                          <a:rPr lang="en-US" altLang="zh-CN"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m:t>
                        </m:r>
                      </m:num>
                      <m:den>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𝑖</m:t>
                            </m:r>
                          </m:sub>
                        </m:sSub>
                        <m:r>
                          <a:rPr lang="zh-CN" altLang="en-US" sz="2000" i="1">
                            <a:solidFill>
                              <a:srgbClr val="000000"/>
                            </a:solidFill>
                            <a:latin typeface="Cambria Math" panose="02040503050406030204" pitchFamily="18" charset="0"/>
                          </a:rPr>
                          <m:t>!</m:t>
                        </m:r>
                      </m:den>
                    </m:f>
                  </m:oMath>
                </a14:m>
                <a:r>
                  <a:rPr lang="zh-CN" altLang="en-US" sz="2000"/>
                  <a:t>，即重复度为</a:t>
                </a:r>
                <a:r>
                  <a:rPr lang="en-US" altLang="zh-CN" sz="2000"/>
                  <a:t> </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𝑖</m:t>
                        </m:r>
                      </m:sub>
                    </m:sSub>
                    <m:r>
                      <a:rPr lang="en-US" altLang="zh-CN" sz="2000" i="1">
                        <a:latin typeface="Cambria Math" panose="02040503050406030204" pitchFamily="18" charset="0"/>
                        <a:cs typeface="Cambria Math" panose="02040503050406030204" pitchFamily="18" charset="0"/>
                      </a:rPr>
                      <m:t>!</m:t>
                    </m:r>
                  </m:oMath>
                </a14:m>
                <a:r>
                  <a:rPr sz="2000">
                    <a:latin typeface="Cambria Math" panose="02040503050406030204" pitchFamily="18" charset="0"/>
                    <a:cs typeface="Cambria Math" panose="02040503050406030204" pitchFamily="18" charset="0"/>
                  </a:rPr>
                  <a:t>。</a:t>
                </a:r>
                <a:endParaRPr lang="zh-CN" altLang="en-US" sz="2000"/>
              </a:p>
              <a:p>
                <a:pPr marL="0" indent="0">
                  <a:buNone/>
                </a:pPr>
                <a:r>
                  <a:rPr lang="en-US" altLang="zh-CN" sz="2000"/>
                  <a:t>   </a:t>
                </a:r>
                <a:r>
                  <a:rPr lang="zh-CN" altLang="en-US" sz="2000"/>
                  <a:t>同理，</a:t>
                </a:r>
                <a:r>
                  <a:rPr lang="en-US" altLang="zh-CN" sz="2000">
                    <a:sym typeface="+mn-ea"/>
                  </a:rPr>
                  <a:t> </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𝑎</m:t>
                        </m:r>
                      </m:e>
                      <m:sub>
                        <m:r>
                          <a:rPr lang="en-US" altLang="zh-CN" sz="2000" i="1">
                            <a:latin typeface="Cambria Math" panose="02040503050406030204" pitchFamily="18" charset="0"/>
                            <a:cs typeface="Cambria Math" panose="02040503050406030204" pitchFamily="18" charset="0"/>
                          </a:rPr>
                          <m:t>1</m:t>
                        </m:r>
                      </m:sub>
                    </m:sSub>
                  </m:oMath>
                </a14:m>
                <a:r>
                  <a:rPr lang="en-US" altLang="zh-CN" sz="2000">
                    <a:sym typeface="+mn-ea"/>
                  </a:rPr>
                  <a:t> </a:t>
                </a:r>
                <a:r>
                  <a:rPr sz="2000">
                    <a:sym typeface="+mn-ea"/>
                  </a:rPr>
                  <a:t>重复了</a:t>
                </a:r>
                <a:r>
                  <a:rPr lang="en-US" altLang="zh-CN" sz="2000">
                    <a:sym typeface="+mn-ea"/>
                  </a:rPr>
                  <a:t> </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1</m:t>
                        </m:r>
                      </m:sub>
                    </m:sSub>
                  </m:oMath>
                </a14:m>
                <a:r>
                  <a:rPr lang="en-US" altLang="zh-CN" sz="2000">
                    <a:sym typeface="+mn-ea"/>
                  </a:rPr>
                  <a:t> </a:t>
                </a:r>
                <a:r>
                  <a:rPr sz="2000">
                    <a:sym typeface="+mn-ea"/>
                  </a:rPr>
                  <a:t>次</a:t>
                </a:r>
                <a:r>
                  <a:rPr lang="zh-CN" altLang="en-US" sz="2000"/>
                  <a:t>，</a:t>
                </a:r>
                <a:r>
                  <a:rPr lang="en-US" altLang="zh-CN" sz="2000">
                    <a:sym typeface="+mn-ea"/>
                  </a:rPr>
                  <a:t> </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𝑎</m:t>
                        </m:r>
                      </m:e>
                      <m:sub>
                        <m:r>
                          <a:rPr lang="en-US" altLang="zh-CN" sz="2000" i="1">
                            <a:latin typeface="Cambria Math" panose="02040503050406030204" pitchFamily="18" charset="0"/>
                            <a:cs typeface="Cambria Math" panose="02040503050406030204" pitchFamily="18" charset="0"/>
                          </a:rPr>
                          <m:t>2</m:t>
                        </m:r>
                      </m:sub>
                    </m:sSub>
                  </m:oMath>
                </a14:m>
                <a:r>
                  <a:rPr lang="en-US" altLang="zh-CN" sz="2000">
                    <a:sym typeface="+mn-ea"/>
                  </a:rPr>
                  <a:t> </a:t>
                </a:r>
                <a:r>
                  <a:rPr sz="2000">
                    <a:sym typeface="+mn-ea"/>
                  </a:rPr>
                  <a:t>重复了</a:t>
                </a:r>
                <a:r>
                  <a:rPr lang="en-US" altLang="zh-CN" sz="2000">
                    <a:sym typeface="+mn-ea"/>
                  </a:rPr>
                  <a:t> </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2</m:t>
                        </m:r>
                      </m:sub>
                    </m:sSub>
                  </m:oMath>
                </a14:m>
                <a:r>
                  <a:rPr lang="en-US" altLang="zh-CN" sz="2000">
                    <a:sym typeface="+mn-ea"/>
                  </a:rPr>
                  <a:t> </a:t>
                </a:r>
                <a:r>
                  <a:rPr sz="2000">
                    <a:sym typeface="+mn-ea"/>
                  </a:rPr>
                  <a:t>次</a:t>
                </a:r>
                <a:r>
                  <a:rPr lang="zh-CN" altLang="en-US" sz="2000"/>
                  <a:t>，</a:t>
                </a:r>
                <a:r>
                  <a:rPr lang="en-US" altLang="zh-CN" sz="2000"/>
                  <a:t>...</a:t>
                </a:r>
                <a:r>
                  <a:rPr lang="zh-CN" altLang="en-US" sz="2000"/>
                  <a:t>，</a:t>
                </a:r>
                <a:r>
                  <a:rPr lang="en-US" altLang="zh-CN" sz="2000">
                    <a:sym typeface="+mn-ea"/>
                  </a:rPr>
                  <a:t> </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𝑎</m:t>
                        </m:r>
                      </m:e>
                      <m:sub>
                        <m:r>
                          <a:rPr lang="en-US" altLang="zh-CN" sz="2000" i="1">
                            <a:latin typeface="Cambria Math" panose="02040503050406030204" pitchFamily="18" charset="0"/>
                            <a:cs typeface="Cambria Math" panose="02040503050406030204" pitchFamily="18" charset="0"/>
                          </a:rPr>
                          <m:t>𝑘</m:t>
                        </m:r>
                      </m:sub>
                    </m:sSub>
                  </m:oMath>
                </a14:m>
                <a:r>
                  <a:rPr lang="en-US" altLang="zh-CN" sz="2000">
                    <a:sym typeface="+mn-ea"/>
                  </a:rPr>
                  <a:t> </a:t>
                </a:r>
                <a:r>
                  <a:rPr sz="2000">
                    <a:sym typeface="+mn-ea"/>
                  </a:rPr>
                  <a:t>重复了</a:t>
                </a:r>
                <a:r>
                  <a:rPr lang="en-US" altLang="zh-CN" sz="2000">
                    <a:sym typeface="+mn-ea"/>
                  </a:rPr>
                  <a:t> </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𝑘</m:t>
                        </m:r>
                      </m:sub>
                    </m:sSub>
                  </m:oMath>
                </a14:m>
                <a:r>
                  <a:rPr lang="en-US" altLang="zh-CN" sz="2000">
                    <a:sym typeface="+mn-ea"/>
                  </a:rPr>
                  <a:t> </a:t>
                </a:r>
                <a:r>
                  <a:rPr sz="2000">
                    <a:sym typeface="+mn-ea"/>
                  </a:rPr>
                  <a:t>次</a:t>
                </a:r>
                <a:r>
                  <a:rPr lang="en-US" altLang="zh-CN" sz="2000"/>
                  <a:t> (</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1</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2</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𝑘</m:t>
                        </m:r>
                      </m:sub>
                    </m:sSub>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oMath>
                </a14:m>
                <a:r>
                  <a:rPr lang="en-US" altLang="zh-CN" sz="2000"/>
                  <a:t>)   </a:t>
                </a:r>
                <a:endParaRPr lang="en-US" altLang="zh-CN" sz="2000"/>
              </a:p>
              <a:p>
                <a:pPr marL="0" indent="0">
                  <a:buNone/>
                </a:pPr>
                <a:r>
                  <a:rPr lang="en-US" altLang="zh-CN" sz="2000"/>
                  <a:t>   </a:t>
                </a:r>
                <a:r>
                  <a:rPr lang="zh-CN" altLang="en-US" sz="2000"/>
                  <a:t>因此，对这样的</a:t>
                </a:r>
                <a:r>
                  <a:rPr lang="en-US" altLang="zh-CN" sz="2000"/>
                  <a:t> n </a:t>
                </a:r>
                <a:r>
                  <a:rPr lang="zh-CN" altLang="en-US" sz="2000"/>
                  <a:t>个元素进行全排列，可得到不同的排列个数实际上为：</a:t>
                </a:r>
                <a14:m>
                  <m:oMath xmlns:m="http://schemas.openxmlformats.org/officeDocument/2006/math">
                    <m:f>
                      <m:fPr>
                        <m:ctrlPr>
                          <a:rPr lang="zh-CN" altLang="en-US" sz="2000" i="1">
                            <a:solidFill>
                              <a:srgbClr val="000000"/>
                            </a:solidFill>
                            <a:latin typeface="Cambria Math" panose="02040503050406030204" pitchFamily="18" charset="0"/>
                          </a:rPr>
                        </m:ctrlPr>
                      </m:fPr>
                      <m:num>
                        <m:r>
                          <a:rPr lang="en-US" altLang="zh-CN"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m:t>
                        </m:r>
                      </m:num>
                      <m:den>
                        <m:sSub>
                          <m:sSubPr>
                            <m:ctrlPr>
                              <a:rPr lang="en-US" altLang="zh-CN" sz="2000" i="1">
                                <a:latin typeface="Cambria Math" panose="02040503050406030204" pitchFamily="18" charset="0"/>
                                <a:cs typeface="Cambria Math" panose="02040503050406030204" pitchFamily="18" charset="0"/>
                              </a:rPr>
                            </m:ctrlPr>
                          </m:sSub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1</m:t>
                                </m:r>
                              </m:sub>
                            </m:sSub>
                            <m:r>
                              <a:rPr lang="zh-CN" altLang="en-US" sz="2000" i="1">
                                <a:solidFill>
                                  <a:srgbClr val="000000"/>
                                </a:solidFill>
                                <a:latin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2</m:t>
                                </m:r>
                              </m:sub>
                            </m:sSub>
                            <m:r>
                              <a:rPr lang="zh-CN" altLang="en-US"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𝑘</m:t>
                            </m:r>
                          </m:sub>
                        </m:sSub>
                        <m:r>
                          <a:rPr lang="zh-CN" altLang="en-US" sz="2000" i="1">
                            <a:solidFill>
                              <a:srgbClr val="000000"/>
                            </a:solidFill>
                            <a:latin typeface="Cambria Math" panose="02040503050406030204" pitchFamily="18" charset="0"/>
                          </a:rPr>
                          <m:t>!</m:t>
                        </m:r>
                      </m:den>
                    </m:f>
                  </m:oMath>
                </a14:m>
                <a:r>
                  <a:rPr lang="zh-CN" altLang="en-US" sz="2000" i="1">
                    <a:solidFill>
                      <a:srgbClr val="000000"/>
                    </a:solidFill>
                    <a:latin typeface="Cambria Math" panose="02040503050406030204" pitchFamily="18" charset="0"/>
                  </a:rPr>
                  <a:t>。</a:t>
                </a:r>
                <a:endParaRPr lang="zh-CN" altLang="en-US" sz="2000" i="1">
                  <a:solidFill>
                    <a:srgbClr val="000000"/>
                  </a:solidFill>
                  <a:latin typeface="Cambria Math" panose="02040503050406030204" pitchFamily="18" charset="0"/>
                </a:endParaRPr>
              </a:p>
              <a:p>
                <a:pPr marL="0" indent="0">
                  <a:buNone/>
                </a:pPr>
                <a:r>
                  <a:rPr lang="en-US" altLang="zh-CN" sz="2000"/>
                  <a:t> </a:t>
                </a:r>
                <a:r>
                  <a:rPr lang="zh-CN" altLang="en-US" sz="2000"/>
                  <a:t>构造</a:t>
                </a:r>
                <a:r>
                  <a:rPr sz="2000">
                    <a:sym typeface="+mn-ea"/>
                  </a:rPr>
                  <a:t>指数型</a:t>
                </a:r>
                <a:r>
                  <a:rPr lang="zh-CN" altLang="en-US" sz="2000"/>
                  <a:t>母函数：</a:t>
                </a:r>
                <a:endParaRPr lang="zh-CN" altLang="en-US" sz="2000"/>
              </a:p>
              <a:p>
                <a:pPr marL="0" indent="0">
                  <a:buNone/>
                </a:pPr>
                <a14:m>
                  <m:oMathPara xmlns:m="http://schemas.openxmlformats.org/officeDocument/2006/math">
                    <m:oMathParaPr>
                      <m:jc m:val="centerGroup"/>
                    </m:oMathParaPr>
                    <m:oMath xmlns:m="http://schemas.openxmlformats.org/officeDocument/2006/math">
                      <m:sSub>
                        <m:sSubPr>
                          <m:ctrlPr>
                            <a:rPr lang="zh-CN" altLang="en-US" sz="2000" i="1">
                              <a:solidFill>
                                <a:srgbClr val="000000"/>
                              </a:solidFill>
                              <a:latin typeface="Cambria Math" panose="02040503050406030204" pitchFamily="18" charset="0"/>
                            </a:rPr>
                          </m:ctrlPr>
                        </m:sSubPr>
                        <m:e>
                          <m:r>
                            <a:rPr lang="zh-CN" altLang="en-US" sz="2000" i="1">
                              <a:solidFill>
                                <a:srgbClr val="000000"/>
                              </a:solidFill>
                              <a:latin typeface="Cambria Math" panose="02040503050406030204" pitchFamily="18" charset="0"/>
                            </a:rPr>
                            <m:t>𝐺</m:t>
                          </m:r>
                        </m:e>
                        <m:sub>
                          <m:r>
                            <a:rPr lang="zh-CN" altLang="en-US" sz="2000" i="1">
                              <a:solidFill>
                                <a:srgbClr val="000000"/>
                              </a:solidFill>
                              <a:latin typeface="Cambria Math" panose="02040503050406030204" pitchFamily="18" charset="0"/>
                            </a:rPr>
                            <m:t>𝑒</m:t>
                          </m:r>
                        </m:sub>
                      </m:sSub>
                      <m:r>
                        <a:rPr lang="zh-CN" altLang="en-US" sz="2000" i="1">
                          <a:solidFill>
                            <a:srgbClr val="000000"/>
                          </a:solidFill>
                          <a:latin typeface="Cambria Math" panose="02040503050406030204" pitchFamily="18" charset="0"/>
                        </a:rPr>
                        <m:t>(</m:t>
                      </m:r>
                      <m:r>
                        <a:rPr lang="zh-CN" altLang="en-US" sz="2000" i="1">
                          <a:solidFill>
                            <a:srgbClr val="000000"/>
                          </a:solidFill>
                          <a:latin typeface="Cambria Math" panose="02040503050406030204" pitchFamily="18" charset="0"/>
                        </a:rPr>
                        <m:t>𝑥</m:t>
                      </m:r>
                      <m:r>
                        <a:rPr lang="zh-CN" altLang="en-US"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1</m:t>
                      </m:r>
                      <m:r>
                        <a:rPr lang="zh-CN" altLang="en-US" sz="2000" i="1">
                          <a:solidFill>
                            <a:srgbClr val="000000"/>
                          </a:solidFill>
                          <a:latin typeface="Cambria Math" panose="02040503050406030204" pitchFamily="18" charset="0"/>
                        </a:rPr>
                        <m:t>+</m:t>
                      </m:r>
                      <m:f>
                        <m:fPr>
                          <m:ctrlPr>
                            <a:rPr lang="zh-CN" altLang="en-US" sz="2000" i="1">
                              <a:solidFill>
                                <a:srgbClr val="000000"/>
                              </a:solidFill>
                              <a:latin typeface="Cambria Math" panose="02040503050406030204" pitchFamily="18" charset="0"/>
                            </a:rPr>
                          </m:ctrlPr>
                        </m:fPr>
                        <m:num>
                          <m:r>
                            <a:rPr lang="zh-CN" altLang="en-US" sz="2000" i="1">
                              <a:solidFill>
                                <a:srgbClr val="000000"/>
                              </a:solidFill>
                              <a:latin typeface="Cambria Math" panose="02040503050406030204" pitchFamily="18" charset="0"/>
                            </a:rPr>
                            <m:t>𝑥</m:t>
                          </m:r>
                        </m:num>
                        <m:den>
                          <m:r>
                            <a:rPr lang="zh-CN" altLang="en-US" sz="2000" i="1">
                              <a:solidFill>
                                <a:srgbClr val="000000"/>
                              </a:solidFill>
                              <a:latin typeface="Cambria Math" panose="02040503050406030204" pitchFamily="18" charset="0"/>
                            </a:rPr>
                            <m:t>1</m:t>
                          </m:r>
                          <m:r>
                            <a:rPr lang="zh-CN" altLang="en-US" sz="2000" i="1">
                              <a:solidFill>
                                <a:srgbClr val="000000"/>
                              </a:solidFill>
                              <a:latin typeface="Cambria Math" panose="02040503050406030204" pitchFamily="18" charset="0"/>
                            </a:rPr>
                            <m:t>!</m:t>
                          </m:r>
                        </m:den>
                      </m:f>
                      <m:r>
                        <a:rPr lang="zh-CN" altLang="en-US" sz="2000" i="1">
                          <a:solidFill>
                            <a:srgbClr val="000000"/>
                          </a:solidFill>
                          <a:latin typeface="Cambria Math" panose="02040503050406030204" pitchFamily="18" charset="0"/>
                        </a:rPr>
                        <m:t>+</m:t>
                      </m:r>
                      <m:f>
                        <m:fPr>
                          <m:ctrlPr>
                            <a:rPr lang="zh-CN" altLang="en-US" sz="2000" i="1">
                              <a:solidFill>
                                <a:srgbClr val="000000"/>
                              </a:solidFill>
                              <a:latin typeface="Cambria Math" panose="02040503050406030204" pitchFamily="18" charset="0"/>
                            </a:rPr>
                          </m:ctrlPr>
                        </m:fPr>
                        <m:num>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2</m:t>
                              </m:r>
                            </m:sup>
                          </m:sSup>
                        </m:num>
                        <m:den>
                          <m:r>
                            <a:rPr lang="en-US" altLang="zh-CN" sz="2000" i="1">
                              <a:solidFill>
                                <a:srgbClr val="000000"/>
                              </a:solidFill>
                              <a:latin typeface="Cambria Math" panose="02040503050406030204" pitchFamily="18" charset="0"/>
                            </a:rPr>
                            <m:t>2</m:t>
                          </m:r>
                          <m:r>
                            <a:rPr lang="zh-CN" altLang="en-US" sz="2000" i="1">
                              <a:solidFill>
                                <a:srgbClr val="000000"/>
                              </a:solidFill>
                              <a:latin typeface="Cambria Math" panose="02040503050406030204" pitchFamily="18" charset="0"/>
                            </a:rPr>
                            <m:t>!</m:t>
                          </m:r>
                        </m:den>
                      </m:f>
                      <m:r>
                        <a:rPr lang="zh-CN" altLang="en-US" sz="2000" i="1">
                          <a:solidFill>
                            <a:srgbClr val="000000"/>
                          </a:solidFill>
                          <a:latin typeface="Cambria Math" panose="02040503050406030204" pitchFamily="18" charset="0"/>
                        </a:rPr>
                        <m:t>+⋯+</m:t>
                      </m:r>
                      <m:f>
                        <m:fPr>
                          <m:ctrlPr>
                            <a:rPr lang="zh-CN" altLang="en-US" sz="2000" i="1">
                              <a:solidFill>
                                <a:srgbClr val="000000"/>
                              </a:solidFill>
                              <a:latin typeface="Cambria Math" panose="02040503050406030204" pitchFamily="18" charset="0"/>
                            </a:rPr>
                          </m:ctrlPr>
                        </m:fPr>
                        <m:num>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1</m:t>
                                  </m:r>
                                </m:sub>
                              </m:sSub>
                            </m:sup>
                          </m:sSup>
                        </m:num>
                        <m:den>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1</m:t>
                              </m:r>
                            </m:sub>
                          </m:sSub>
                          <m:r>
                            <a:rPr lang="zh-CN" altLang="en-US" sz="2000" i="1">
                              <a:solidFill>
                                <a:srgbClr val="000000"/>
                              </a:solidFill>
                              <a:latin typeface="Cambria Math" panose="02040503050406030204" pitchFamily="18" charset="0"/>
                            </a:rPr>
                            <m:t>!</m:t>
                          </m:r>
                        </m:den>
                      </m:f>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1</m:t>
                      </m:r>
                      <m:r>
                        <a:rPr lang="zh-CN" altLang="en-US" sz="2000" i="1">
                          <a:solidFill>
                            <a:srgbClr val="000000"/>
                          </a:solidFill>
                          <a:latin typeface="Cambria Math" panose="02040503050406030204" pitchFamily="18" charset="0"/>
                        </a:rPr>
                        <m:t>+</m:t>
                      </m:r>
                      <m:f>
                        <m:fPr>
                          <m:ctrlPr>
                            <a:rPr lang="zh-CN" altLang="en-US" sz="2000" i="1">
                              <a:solidFill>
                                <a:srgbClr val="000000"/>
                              </a:solidFill>
                              <a:latin typeface="Cambria Math" panose="02040503050406030204" pitchFamily="18" charset="0"/>
                            </a:rPr>
                          </m:ctrlPr>
                        </m:fPr>
                        <m:num>
                          <m:r>
                            <a:rPr lang="zh-CN" altLang="en-US" sz="2000" i="1">
                              <a:solidFill>
                                <a:srgbClr val="000000"/>
                              </a:solidFill>
                              <a:latin typeface="Cambria Math" panose="02040503050406030204" pitchFamily="18" charset="0"/>
                            </a:rPr>
                            <m:t>𝑥</m:t>
                          </m:r>
                        </m:num>
                        <m:den>
                          <m:r>
                            <a:rPr lang="zh-CN" altLang="en-US" sz="2000" i="1">
                              <a:solidFill>
                                <a:srgbClr val="000000"/>
                              </a:solidFill>
                              <a:latin typeface="Cambria Math" panose="02040503050406030204" pitchFamily="18" charset="0"/>
                            </a:rPr>
                            <m:t>1</m:t>
                          </m:r>
                          <m:r>
                            <a:rPr lang="zh-CN" altLang="en-US" sz="2000" i="1">
                              <a:solidFill>
                                <a:srgbClr val="000000"/>
                              </a:solidFill>
                              <a:latin typeface="Cambria Math" panose="02040503050406030204" pitchFamily="18" charset="0"/>
                            </a:rPr>
                            <m:t>!</m:t>
                          </m:r>
                        </m:den>
                      </m:f>
                      <m:r>
                        <a:rPr lang="zh-CN" altLang="en-US" sz="2000" i="1">
                          <a:solidFill>
                            <a:srgbClr val="000000"/>
                          </a:solidFill>
                          <a:latin typeface="Cambria Math" panose="02040503050406030204" pitchFamily="18" charset="0"/>
                        </a:rPr>
                        <m:t>+</m:t>
                      </m:r>
                      <m:f>
                        <m:fPr>
                          <m:ctrlPr>
                            <a:rPr lang="zh-CN" altLang="en-US" sz="2000" i="1">
                              <a:solidFill>
                                <a:srgbClr val="000000"/>
                              </a:solidFill>
                              <a:latin typeface="Cambria Math" panose="02040503050406030204" pitchFamily="18" charset="0"/>
                            </a:rPr>
                          </m:ctrlPr>
                        </m:fPr>
                        <m:num>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2</m:t>
                              </m:r>
                            </m:sup>
                          </m:sSup>
                        </m:num>
                        <m:den>
                          <m:r>
                            <a:rPr lang="en-US" altLang="zh-CN" sz="2000" i="1">
                              <a:solidFill>
                                <a:srgbClr val="000000"/>
                              </a:solidFill>
                              <a:latin typeface="Cambria Math" panose="02040503050406030204" pitchFamily="18" charset="0"/>
                            </a:rPr>
                            <m:t>2</m:t>
                          </m:r>
                          <m:r>
                            <a:rPr lang="zh-CN" altLang="en-US" sz="2000" i="1">
                              <a:solidFill>
                                <a:srgbClr val="000000"/>
                              </a:solidFill>
                              <a:latin typeface="Cambria Math" panose="02040503050406030204" pitchFamily="18" charset="0"/>
                            </a:rPr>
                            <m:t>!</m:t>
                          </m:r>
                        </m:den>
                      </m:f>
                      <m:r>
                        <a:rPr lang="zh-CN" altLang="en-US" sz="2000" i="1">
                          <a:solidFill>
                            <a:srgbClr val="000000"/>
                          </a:solidFill>
                          <a:latin typeface="Cambria Math" panose="02040503050406030204" pitchFamily="18" charset="0"/>
                        </a:rPr>
                        <m:t>+⋯+</m:t>
                      </m:r>
                      <m:f>
                        <m:fPr>
                          <m:ctrlPr>
                            <a:rPr lang="zh-CN" altLang="en-US" sz="2000" i="1">
                              <a:solidFill>
                                <a:srgbClr val="000000"/>
                              </a:solidFill>
                              <a:latin typeface="Cambria Math" panose="02040503050406030204" pitchFamily="18" charset="0"/>
                            </a:rPr>
                          </m:ctrlPr>
                        </m:fPr>
                        <m:num>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2</m:t>
                                  </m:r>
                                </m:sub>
                              </m:sSub>
                            </m:sup>
                          </m:sSup>
                        </m:num>
                        <m:den>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2</m:t>
                              </m:r>
                            </m:sub>
                          </m:sSub>
                          <m:r>
                            <a:rPr lang="zh-CN" altLang="en-US" sz="2000" i="1">
                              <a:solidFill>
                                <a:srgbClr val="000000"/>
                              </a:solidFill>
                              <a:latin typeface="Cambria Math" panose="02040503050406030204" pitchFamily="18" charset="0"/>
                            </a:rPr>
                            <m:t>!</m:t>
                          </m:r>
                        </m:den>
                      </m:f>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cs typeface="Cambria Math" panose="02040503050406030204" pitchFamily="18" charset="0"/>
                        </a:rPr>
                        <m:t>⋯</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1</m:t>
                      </m:r>
                      <m:r>
                        <a:rPr lang="zh-CN" altLang="en-US" sz="2000" i="1">
                          <a:solidFill>
                            <a:srgbClr val="000000"/>
                          </a:solidFill>
                          <a:latin typeface="Cambria Math" panose="02040503050406030204" pitchFamily="18" charset="0"/>
                        </a:rPr>
                        <m:t>+</m:t>
                      </m:r>
                      <m:f>
                        <m:fPr>
                          <m:ctrlPr>
                            <a:rPr lang="zh-CN" altLang="en-US" sz="2000" i="1">
                              <a:solidFill>
                                <a:srgbClr val="000000"/>
                              </a:solidFill>
                              <a:latin typeface="Cambria Math" panose="02040503050406030204" pitchFamily="18" charset="0"/>
                            </a:rPr>
                          </m:ctrlPr>
                        </m:fPr>
                        <m:num>
                          <m:r>
                            <a:rPr lang="zh-CN" altLang="en-US" sz="2000" i="1">
                              <a:solidFill>
                                <a:srgbClr val="000000"/>
                              </a:solidFill>
                              <a:latin typeface="Cambria Math" panose="02040503050406030204" pitchFamily="18" charset="0"/>
                            </a:rPr>
                            <m:t>𝑥</m:t>
                          </m:r>
                        </m:num>
                        <m:den>
                          <m:r>
                            <a:rPr lang="zh-CN" altLang="en-US" sz="2000" i="1">
                              <a:solidFill>
                                <a:srgbClr val="000000"/>
                              </a:solidFill>
                              <a:latin typeface="Cambria Math" panose="02040503050406030204" pitchFamily="18" charset="0"/>
                            </a:rPr>
                            <m:t>1</m:t>
                          </m:r>
                          <m:r>
                            <a:rPr lang="zh-CN" altLang="en-US" sz="2000" i="1">
                              <a:solidFill>
                                <a:srgbClr val="000000"/>
                              </a:solidFill>
                              <a:latin typeface="Cambria Math" panose="02040503050406030204" pitchFamily="18" charset="0"/>
                            </a:rPr>
                            <m:t>!</m:t>
                          </m:r>
                        </m:den>
                      </m:f>
                      <m:r>
                        <a:rPr lang="zh-CN" altLang="en-US" sz="2000" i="1">
                          <a:solidFill>
                            <a:srgbClr val="000000"/>
                          </a:solidFill>
                          <a:latin typeface="Cambria Math" panose="02040503050406030204" pitchFamily="18" charset="0"/>
                        </a:rPr>
                        <m:t>+</m:t>
                      </m:r>
                      <m:f>
                        <m:fPr>
                          <m:ctrlPr>
                            <a:rPr lang="zh-CN" altLang="en-US" sz="2000" i="1">
                              <a:solidFill>
                                <a:srgbClr val="000000"/>
                              </a:solidFill>
                              <a:latin typeface="Cambria Math" panose="02040503050406030204" pitchFamily="18" charset="0"/>
                            </a:rPr>
                          </m:ctrlPr>
                        </m:fPr>
                        <m:num>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2</m:t>
                              </m:r>
                            </m:sup>
                          </m:sSup>
                        </m:num>
                        <m:den>
                          <m:r>
                            <a:rPr lang="en-US" altLang="zh-CN" sz="2000" i="1">
                              <a:solidFill>
                                <a:srgbClr val="000000"/>
                              </a:solidFill>
                              <a:latin typeface="Cambria Math" panose="02040503050406030204" pitchFamily="18" charset="0"/>
                            </a:rPr>
                            <m:t>2</m:t>
                          </m:r>
                          <m:r>
                            <a:rPr lang="zh-CN" altLang="en-US" sz="2000" i="1">
                              <a:solidFill>
                                <a:srgbClr val="000000"/>
                              </a:solidFill>
                              <a:latin typeface="Cambria Math" panose="02040503050406030204" pitchFamily="18" charset="0"/>
                            </a:rPr>
                            <m:t>!</m:t>
                          </m:r>
                        </m:den>
                      </m:f>
                      <m:r>
                        <a:rPr lang="zh-CN" altLang="en-US" sz="2000" i="1">
                          <a:solidFill>
                            <a:srgbClr val="000000"/>
                          </a:solidFill>
                          <a:latin typeface="Cambria Math" panose="02040503050406030204" pitchFamily="18" charset="0"/>
                        </a:rPr>
                        <m:t>+⋯+</m:t>
                      </m:r>
                      <m:f>
                        <m:fPr>
                          <m:ctrlPr>
                            <a:rPr lang="zh-CN" altLang="en-US" sz="2000" i="1">
                              <a:solidFill>
                                <a:srgbClr val="000000"/>
                              </a:solidFill>
                              <a:latin typeface="Cambria Math" panose="02040503050406030204" pitchFamily="18" charset="0"/>
                            </a:rPr>
                          </m:ctrlPr>
                        </m:fPr>
                        <m:num>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𝑘</m:t>
                                  </m:r>
                                </m:sub>
                              </m:sSub>
                            </m:sup>
                          </m:sSup>
                        </m:num>
                        <m:den>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𝑘</m:t>
                              </m:r>
                            </m:sub>
                          </m:sSub>
                          <m:r>
                            <a:rPr lang="zh-CN" altLang="en-US" sz="2000" i="1">
                              <a:solidFill>
                                <a:srgbClr val="000000"/>
                              </a:solidFill>
                              <a:latin typeface="Cambria Math" panose="02040503050406030204" pitchFamily="18" charset="0"/>
                            </a:rPr>
                            <m:t>!</m:t>
                          </m:r>
                        </m:den>
                      </m:f>
                      <m:r>
                        <a:rPr lang="en-US" altLang="zh-CN" sz="2000" i="1">
                          <a:solidFill>
                            <a:srgbClr val="000000"/>
                          </a:solidFill>
                          <a:latin typeface="Cambria Math" panose="02040503050406030204" pitchFamily="18" charset="0"/>
                        </a:rPr>
                        <m:t>)</m:t>
                      </m:r>
                    </m:oMath>
                  </m:oMathPara>
                </a14:m>
                <a:endParaRPr lang="en-US" altLang="zh-CN" sz="2000"/>
              </a:p>
              <a:p>
                <a:endParaRPr lang="en-US" altLang="zh-CN" sz="2000" i="1">
                  <a:solidFill>
                    <a:srgbClr val="000000"/>
                  </a:solidFill>
                  <a:latin typeface="Cambria Math" panose="02040503050406030204" pitchFamily="18" charset="0"/>
                  <a:cs typeface="Cambria Math" panose="02040503050406030204" pitchFamily="18" charset="0"/>
                </a:endParaRPr>
              </a:p>
            </p:txBody>
          </p:sp>
        </mc:Choice>
        <mc:Fallback>
          <p:sp>
            <p:nvSpPr>
              <p:cNvPr id="3" name="内容占位符 2"/>
              <p:cNvSpPr>
                <a:spLocks noRot="1" noChangeAspect="1" noMove="1" noResize="1" noEditPoints="1" noAdjustHandles="1" noChangeArrowheads="1" noChangeShapeType="1" noTextEdit="1"/>
              </p:cNvSpPr>
              <p:nvPr>
                <p:ph idx="1"/>
              </p:nvPr>
            </p:nvSpPr>
            <p:spPr>
              <a:xfrm>
                <a:off x="669925" y="368935"/>
                <a:ext cx="10852150" cy="6236970"/>
              </a:xfrm>
              <a:blipFill rotWithShape="1">
                <a:blip r:embed="rId1"/>
                <a:stretch>
                  <a:fillRect r="-415" b="-1232"/>
                </a:stretch>
              </a:blipFill>
            </p:spPr>
            <p:txBody>
              <a:bodyPr/>
              <a:lstStyle/>
              <a:p>
                <a:r>
                  <a:rPr lang="zh-CN" altLang="en-US">
                    <a:noFill/>
                  </a:rPr>
                  <a:t> </a:t>
                </a:r>
              </a:p>
            </p:txBody>
          </p:sp>
        </mc:Fallback>
      </mc:AlternateContent>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sz="2000">
                    <a:sym typeface="+mn-ea"/>
                  </a:rPr>
                  <a:t>化简得：</a:t>
                </a:r>
                <a:endParaRPr sz="2000">
                  <a:sym typeface="+mn-ea"/>
                </a:endParaRPr>
              </a:p>
              <a:p>
                <a:pPr marL="0" indent="0">
                  <a:buNone/>
                </a:pPr>
                <a:r>
                  <a:rPr lang="en-US" altLang="zh-CN" sz="2000">
                    <a:solidFill>
                      <a:srgbClr val="000000"/>
                    </a:solidFill>
                    <a:latin typeface="Cambria Math" panose="02040503050406030204" pitchFamily="18" charset="0"/>
                  </a:rPr>
                  <a:t>     </a:t>
                </a:r>
                <a14:m>
                  <m:oMath xmlns:m="http://schemas.openxmlformats.org/officeDocument/2006/math">
                    <m:sSub>
                      <m:sSubPr>
                        <m:ctrlPr>
                          <a:rPr lang="zh-CN" altLang="en-US" sz="2000" i="1">
                            <a:solidFill>
                              <a:srgbClr val="000000"/>
                            </a:solidFill>
                            <a:latin typeface="Cambria Math" panose="02040503050406030204" pitchFamily="18" charset="0"/>
                          </a:rPr>
                        </m:ctrlPr>
                      </m:sSubPr>
                      <m:e>
                        <m:r>
                          <a:rPr lang="zh-CN" altLang="en-US" sz="2000" i="1">
                            <a:solidFill>
                              <a:srgbClr val="000000"/>
                            </a:solidFill>
                            <a:latin typeface="Cambria Math" panose="02040503050406030204" pitchFamily="18" charset="0"/>
                          </a:rPr>
                          <m:t>𝐺</m:t>
                        </m:r>
                      </m:e>
                      <m:sub>
                        <m:r>
                          <a:rPr lang="zh-CN" altLang="en-US" sz="2000" i="1">
                            <a:solidFill>
                              <a:srgbClr val="000000"/>
                            </a:solidFill>
                            <a:latin typeface="Cambria Math" panose="02040503050406030204" pitchFamily="18" charset="0"/>
                          </a:rPr>
                          <m:t>𝑒</m:t>
                        </m:r>
                      </m:sub>
                    </m:sSub>
                    <m:r>
                      <a:rPr lang="zh-CN" altLang="en-US" sz="2000" i="1">
                        <a:solidFill>
                          <a:srgbClr val="000000"/>
                        </a:solidFill>
                        <a:latin typeface="Cambria Math" panose="02040503050406030204" pitchFamily="18" charset="0"/>
                      </a:rPr>
                      <m:t>(</m:t>
                    </m:r>
                    <m:r>
                      <a:rPr lang="zh-CN" altLang="en-US" sz="2000" i="1">
                        <a:solidFill>
                          <a:srgbClr val="000000"/>
                        </a:solidFill>
                        <a:latin typeface="Cambria Math" panose="02040503050406030204" pitchFamily="18" charset="0"/>
                      </a:rPr>
                      <m:t>𝑥</m:t>
                    </m:r>
                    <m:r>
                      <a:rPr lang="zh-CN" altLang="en-US"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zh-CN" altLang="en-US" sz="2000" i="1">
                            <a:solidFill>
                              <a:srgbClr val="000000"/>
                            </a:solidFill>
                            <a:latin typeface="Cambria Math" panose="02040503050406030204" pitchFamily="18" charset="0"/>
                          </a:rPr>
                          <m:t>𝑎</m:t>
                        </m:r>
                      </m:e>
                      <m:sub>
                        <m:r>
                          <a:rPr lang="zh-CN" altLang="en-US" sz="2000" i="1">
                            <a:solidFill>
                              <a:srgbClr val="000000"/>
                            </a:solidFill>
                            <a:latin typeface="Cambria Math" panose="02040503050406030204" pitchFamily="18" charset="0"/>
                          </a:rPr>
                          <m:t>0</m:t>
                        </m:r>
                      </m:sub>
                    </m:sSub>
                    <m:r>
                      <a:rPr lang="zh-CN" altLang="en-US"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zh-CN" altLang="en-US" sz="2000" i="1">
                            <a:solidFill>
                              <a:srgbClr val="000000"/>
                            </a:solidFill>
                            <a:latin typeface="Cambria Math" panose="02040503050406030204" pitchFamily="18" charset="0"/>
                          </a:rPr>
                          <m:t>𝑎</m:t>
                        </m:r>
                      </m:e>
                      <m:sub>
                        <m:r>
                          <a:rPr lang="zh-CN" altLang="en-US" sz="2000" i="1">
                            <a:solidFill>
                              <a:srgbClr val="000000"/>
                            </a:solidFill>
                            <a:latin typeface="Cambria Math" panose="02040503050406030204" pitchFamily="18" charset="0"/>
                          </a:rPr>
                          <m:t>1</m:t>
                        </m:r>
                      </m:sub>
                    </m:sSub>
                    <m:f>
                      <m:fPr>
                        <m:ctrlPr>
                          <a:rPr lang="zh-CN" altLang="en-US" sz="2000" i="1">
                            <a:solidFill>
                              <a:srgbClr val="000000"/>
                            </a:solidFill>
                            <a:latin typeface="Cambria Math" panose="02040503050406030204" pitchFamily="18" charset="0"/>
                          </a:rPr>
                        </m:ctrlPr>
                      </m:fPr>
                      <m:num>
                        <m:r>
                          <a:rPr lang="zh-CN" altLang="en-US" sz="2000" i="1">
                            <a:solidFill>
                              <a:srgbClr val="000000"/>
                            </a:solidFill>
                            <a:latin typeface="Cambria Math" panose="02040503050406030204" pitchFamily="18" charset="0"/>
                          </a:rPr>
                          <m:t>𝑥</m:t>
                        </m:r>
                      </m:num>
                      <m:den>
                        <m:r>
                          <a:rPr lang="zh-CN" altLang="en-US" sz="2000" i="1">
                            <a:solidFill>
                              <a:srgbClr val="000000"/>
                            </a:solidFill>
                            <a:latin typeface="Cambria Math" panose="02040503050406030204" pitchFamily="18" charset="0"/>
                          </a:rPr>
                          <m:t>1</m:t>
                        </m:r>
                        <m:r>
                          <a:rPr lang="zh-CN" altLang="en-US" sz="2000" i="1">
                            <a:solidFill>
                              <a:srgbClr val="000000"/>
                            </a:solidFill>
                            <a:latin typeface="Cambria Math" panose="02040503050406030204" pitchFamily="18" charset="0"/>
                          </a:rPr>
                          <m:t>!</m:t>
                        </m:r>
                      </m:den>
                    </m:f>
                    <m:r>
                      <a:rPr lang="zh-CN" altLang="en-US"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zh-CN" altLang="en-US" sz="2000" i="1">
                            <a:solidFill>
                              <a:srgbClr val="000000"/>
                            </a:solidFill>
                            <a:latin typeface="Cambria Math" panose="02040503050406030204" pitchFamily="18" charset="0"/>
                          </a:rPr>
                          <m:t>𝑎</m:t>
                        </m:r>
                      </m:e>
                      <m:sub>
                        <m:r>
                          <a:rPr lang="en-US" altLang="zh-CN" sz="2000" i="1">
                            <a:solidFill>
                              <a:srgbClr val="000000"/>
                            </a:solidFill>
                            <a:latin typeface="Cambria Math" panose="02040503050406030204" pitchFamily="18" charset="0"/>
                          </a:rPr>
                          <m:t>2</m:t>
                        </m:r>
                      </m:sub>
                    </m:sSub>
                    <m:f>
                      <m:fPr>
                        <m:ctrlPr>
                          <a:rPr lang="zh-CN" altLang="en-US" sz="2000" i="1">
                            <a:solidFill>
                              <a:srgbClr val="000000"/>
                            </a:solidFill>
                            <a:latin typeface="Cambria Math" panose="02040503050406030204" pitchFamily="18" charset="0"/>
                          </a:rPr>
                        </m:ctrlPr>
                      </m:fPr>
                      <m:num>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2</m:t>
                            </m:r>
                          </m:sup>
                        </m:sSup>
                      </m:num>
                      <m:den>
                        <m:r>
                          <a:rPr lang="en-US" altLang="zh-CN" sz="2000" i="1">
                            <a:solidFill>
                              <a:srgbClr val="000000"/>
                            </a:solidFill>
                            <a:latin typeface="Cambria Math" panose="02040503050406030204" pitchFamily="18" charset="0"/>
                          </a:rPr>
                          <m:t>2</m:t>
                        </m:r>
                        <m:r>
                          <a:rPr lang="zh-CN" altLang="en-US" sz="2000" i="1">
                            <a:solidFill>
                              <a:srgbClr val="000000"/>
                            </a:solidFill>
                            <a:latin typeface="Cambria Math" panose="02040503050406030204" pitchFamily="18" charset="0"/>
                          </a:rPr>
                          <m:t>!</m:t>
                        </m:r>
                      </m:den>
                    </m:f>
                    <m:r>
                      <a:rPr lang="zh-CN" altLang="en-US"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zh-CN" altLang="en-US" sz="2000" i="1">
                            <a:solidFill>
                              <a:srgbClr val="000000"/>
                            </a:solidFill>
                            <a:latin typeface="Cambria Math" panose="02040503050406030204" pitchFamily="18" charset="0"/>
                          </a:rPr>
                          <m:t>𝑎</m:t>
                        </m:r>
                      </m:e>
                      <m:sub>
                        <m:r>
                          <a:rPr lang="en-US" altLang="zh-CN" sz="2000" i="1">
                            <a:solidFill>
                              <a:srgbClr val="000000"/>
                            </a:solidFill>
                            <a:latin typeface="Cambria Math" panose="02040503050406030204" pitchFamily="18" charset="0"/>
                          </a:rPr>
                          <m:t>𝑝</m:t>
                        </m:r>
                      </m:sub>
                    </m:sSub>
                    <m:f>
                      <m:fPr>
                        <m:ctrlPr>
                          <a:rPr lang="zh-CN" altLang="en-US" sz="2000" i="1">
                            <a:solidFill>
                              <a:srgbClr val="000000"/>
                            </a:solidFill>
                            <a:latin typeface="Cambria Math" panose="02040503050406030204" pitchFamily="18" charset="0"/>
                          </a:rPr>
                        </m:ctrlPr>
                      </m:fPr>
                      <m:num>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𝑝</m:t>
                            </m:r>
                          </m:sup>
                        </m:sSup>
                      </m:num>
                      <m:den>
                        <m:r>
                          <a:rPr lang="en-US" altLang="zh-CN" sz="2000" i="1">
                            <a:solidFill>
                              <a:srgbClr val="000000"/>
                            </a:solidFill>
                            <a:latin typeface="Cambria Math" panose="02040503050406030204" pitchFamily="18" charset="0"/>
                          </a:rPr>
                          <m:t>𝑝</m:t>
                        </m:r>
                        <m:r>
                          <a:rPr lang="zh-CN" altLang="en-US" sz="2000" i="1">
                            <a:solidFill>
                              <a:srgbClr val="000000"/>
                            </a:solidFill>
                            <a:latin typeface="Cambria Math" panose="02040503050406030204" pitchFamily="18" charset="0"/>
                          </a:rPr>
                          <m:t>!</m:t>
                        </m:r>
                      </m:den>
                    </m:f>
                  </m:oMath>
                </a14:m>
                <a:r>
                  <a:rPr lang="en-US" altLang="zh-CN" sz="2000">
                    <a:sym typeface="+mn-ea"/>
                  </a:rPr>
                  <a:t> ,</a:t>
                </a:r>
                <a:r>
                  <a:rPr sz="2000">
                    <a:sym typeface="+mn-ea"/>
                  </a:rPr>
                  <a:t>其中</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𝑝</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1</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2</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𝑘</m:t>
                        </m:r>
                      </m:sub>
                    </m:sSub>
                  </m:oMath>
                </a14:m>
                <a:r>
                  <a:rPr lang="en-US" altLang="zh-CN" sz="2000">
                    <a:sym typeface="+mn-ea"/>
                  </a:rPr>
                  <a:t>, </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𝑎</m:t>
                        </m:r>
                      </m:e>
                      <m:sub>
                        <m:r>
                          <a:rPr lang="en-US" altLang="zh-CN" sz="2000" i="1">
                            <a:latin typeface="Cambria Math" panose="02040503050406030204" pitchFamily="18" charset="0"/>
                            <a:cs typeface="Cambria Math" panose="02040503050406030204" pitchFamily="18" charset="0"/>
                          </a:rPr>
                          <m:t>𝑖</m:t>
                        </m:r>
                      </m:sub>
                    </m:sSub>
                  </m:oMath>
                </a14:m>
                <a:r>
                  <a:rPr sz="2000">
                    <a:sym typeface="+mn-ea"/>
                  </a:rPr>
                  <a:t>为选出</a:t>
                </a:r>
                <a:r>
                  <a:rPr lang="en-US" altLang="zh-CN" sz="2000">
                    <a:sym typeface="+mn-ea"/>
                  </a:rPr>
                  <a:t> i </a:t>
                </a:r>
                <a:r>
                  <a:rPr sz="2000">
                    <a:sym typeface="+mn-ea"/>
                  </a:rPr>
                  <a:t>个物品的排列方法数</a:t>
                </a:r>
                <a:r>
                  <a:rPr lang="en-US" altLang="zh-CN" sz="2000">
                    <a:sym typeface="+mn-ea"/>
                  </a:rPr>
                  <a:t>.</a:t>
                </a:r>
                <a:endParaRPr lang="zh-CN" altLang="en-US" sz="2000"/>
              </a:p>
              <a:p>
                <a:r>
                  <a:rPr sz="2000">
                    <a:sym typeface="+mn-ea"/>
                  </a:rPr>
                  <a:t>注：若题中有限定条件，只需将第</a:t>
                </a:r>
                <a:r>
                  <a:rPr lang="en-US" altLang="zh-CN" sz="2000">
                    <a:sym typeface="+mn-ea"/>
                  </a:rPr>
                  <a:t> i </a:t>
                </a:r>
                <a:r>
                  <a:rPr sz="2000">
                    <a:sym typeface="+mn-ea"/>
                  </a:rPr>
                  <a:t>项出现的列在第</a:t>
                </a:r>
                <a:r>
                  <a:rPr lang="en-US" altLang="zh-CN" sz="2000">
                    <a:sym typeface="+mn-ea"/>
                  </a:rPr>
                  <a:t> i </a:t>
                </a:r>
                <a:r>
                  <a:rPr sz="2000">
                    <a:sym typeface="+mn-ea"/>
                  </a:rPr>
                  <a:t>项的式子中，未出现的不用列入</a:t>
                </a:r>
                <a:endParaRPr lang="en-US" altLang="zh-CN" sz="2000"/>
              </a:p>
              <a:p>
                <a:r>
                  <a:rPr sz="2000">
                    <a:sym typeface="+mn-ea"/>
                  </a:rPr>
                  <a:t>例如：物品</a:t>
                </a:r>
                <a:r>
                  <a:rPr lang="en-US" altLang="zh-CN" sz="2000">
                    <a:sym typeface="+mn-ea"/>
                  </a:rPr>
                  <a:t> i </a:t>
                </a:r>
                <a:r>
                  <a:rPr sz="2000">
                    <a:sym typeface="+mn-ea"/>
                  </a:rPr>
                  <a:t>出现的次数为非</a:t>
                </a:r>
                <a:r>
                  <a:rPr lang="en-US" altLang="zh-CN" sz="2000">
                    <a:sym typeface="+mn-ea"/>
                  </a:rPr>
                  <a:t> 0 </a:t>
                </a:r>
                <a:r>
                  <a:rPr sz="2000">
                    <a:sym typeface="+mn-ea"/>
                  </a:rPr>
                  <a:t>偶数，则原式改为：</a:t>
                </a:r>
                <a14:m>
                  <m:oMath xmlns:m="http://schemas.openxmlformats.org/officeDocument/2006/math">
                    <m:r>
                      <a:rPr lang="en-US" altLang="zh-CN" sz="2000">
                        <a:latin typeface="Cambria Math" panose="02040503050406030204" pitchFamily="18" charset="0"/>
                        <a:cs typeface="Cambria Math" panose="02040503050406030204" pitchFamily="18" charset="0"/>
                      </a:rPr>
                      <m:t>⋯</m:t>
                    </m:r>
                    <m:r>
                      <a:rPr lang="en-US" altLang="zh-CN" sz="2000" i="1">
                        <a:solidFill>
                          <a:srgbClr val="000000"/>
                        </a:solidFill>
                        <a:latin typeface="Cambria Math" panose="02040503050406030204" pitchFamily="18" charset="0"/>
                      </a:rPr>
                      <m:t>∗(</m:t>
                    </m:r>
                    <m:f>
                      <m:fPr>
                        <m:ctrlPr>
                          <a:rPr lang="zh-CN" altLang="en-US" sz="2000" i="1">
                            <a:solidFill>
                              <a:srgbClr val="000000"/>
                            </a:solidFill>
                            <a:latin typeface="Cambria Math" panose="02040503050406030204" pitchFamily="18" charset="0"/>
                          </a:rPr>
                        </m:ctrlPr>
                      </m:fPr>
                      <m:num>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2</m:t>
                            </m:r>
                          </m:sup>
                        </m:sSup>
                      </m:num>
                      <m:den>
                        <m:r>
                          <a:rPr lang="en-US" altLang="zh-CN" sz="2000" i="1">
                            <a:solidFill>
                              <a:srgbClr val="000000"/>
                            </a:solidFill>
                            <a:latin typeface="Cambria Math" panose="02040503050406030204" pitchFamily="18" charset="0"/>
                          </a:rPr>
                          <m:t>2</m:t>
                        </m:r>
                        <m:r>
                          <a:rPr lang="zh-CN" altLang="en-US" sz="2000" i="1">
                            <a:solidFill>
                              <a:srgbClr val="000000"/>
                            </a:solidFill>
                            <a:latin typeface="Cambria Math" panose="02040503050406030204" pitchFamily="18" charset="0"/>
                          </a:rPr>
                          <m:t>!</m:t>
                        </m:r>
                      </m:den>
                    </m:f>
                    <m:r>
                      <a:rPr lang="zh-CN" altLang="en-US" sz="2000" i="1">
                        <a:solidFill>
                          <a:srgbClr val="000000"/>
                        </a:solidFill>
                        <a:latin typeface="Cambria Math" panose="02040503050406030204" pitchFamily="18" charset="0"/>
                      </a:rPr>
                      <m:t>+</m:t>
                    </m:r>
                    <m:f>
                      <m:fPr>
                        <m:ctrlPr>
                          <a:rPr lang="zh-CN" altLang="en-US" sz="2000" i="1">
                            <a:solidFill>
                              <a:srgbClr val="000000"/>
                            </a:solidFill>
                            <a:latin typeface="Cambria Math" panose="02040503050406030204" pitchFamily="18" charset="0"/>
                          </a:rPr>
                        </m:ctrlPr>
                      </m:fPr>
                      <m:num>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4</m:t>
                            </m:r>
                          </m:sup>
                        </m:sSup>
                      </m:num>
                      <m:den>
                        <m:r>
                          <a:rPr lang="en-US" altLang="zh-CN" sz="2000" i="1">
                            <a:solidFill>
                              <a:srgbClr val="000000"/>
                            </a:solidFill>
                            <a:latin typeface="Cambria Math" panose="02040503050406030204" pitchFamily="18" charset="0"/>
                          </a:rPr>
                          <m:t>4</m:t>
                        </m:r>
                        <m:r>
                          <a:rPr lang="zh-CN" altLang="en-US" sz="2000" i="1">
                            <a:solidFill>
                              <a:srgbClr val="000000"/>
                            </a:solidFill>
                            <a:latin typeface="Cambria Math" panose="02040503050406030204" pitchFamily="18" charset="0"/>
                          </a:rPr>
                          <m:t>!</m:t>
                        </m:r>
                      </m:den>
                    </m:f>
                    <m:r>
                      <a:rPr lang="en-US" altLang="zh-CN" sz="2000" i="1">
                        <a:solidFill>
                          <a:srgbClr val="000000"/>
                        </a:solidFill>
                        <a:latin typeface="Cambria Math" panose="02040503050406030204" pitchFamily="18" charset="0"/>
                      </a:rPr>
                      <m:t>+</m:t>
                    </m:r>
                    <m:r>
                      <a:rPr lang="zh-CN" altLang="en-US" sz="2000" i="1">
                        <a:solidFill>
                          <a:srgbClr val="000000"/>
                        </a:solidFill>
                        <a:latin typeface="Cambria Math" panose="02040503050406030204" pitchFamily="18" charset="0"/>
                      </a:rPr>
                      <m:t>⋯+</m:t>
                    </m:r>
                    <m:f>
                      <m:fPr>
                        <m:ctrlPr>
                          <a:rPr lang="zh-CN" altLang="en-US" sz="2000" i="1">
                            <a:solidFill>
                              <a:srgbClr val="000000"/>
                            </a:solidFill>
                            <a:latin typeface="Cambria Math" panose="02040503050406030204" pitchFamily="18" charset="0"/>
                          </a:rPr>
                        </m:ctrlPr>
                      </m:fPr>
                      <m:num>
                        <m:sSup>
                          <m:sSupPr>
                            <m:ctrlPr>
                              <a:rPr lang="zh-CN" altLang="en-US" sz="2000" i="1">
                                <a:solidFill>
                                  <a:srgbClr val="000000"/>
                                </a:solidFill>
                                <a:latin typeface="Cambria Math" panose="02040503050406030204" pitchFamily="18" charset="0"/>
                              </a:rPr>
                            </m:ctrlPr>
                          </m:sSupPr>
                          <m:e>
                            <m:r>
                              <a:rPr lang="zh-CN" altLang="en-US" sz="2000" i="1">
                                <a:solidFill>
                                  <a:srgbClr val="000000"/>
                                </a:solidFill>
                                <a:latin typeface="Cambria Math" panose="02040503050406030204" pitchFamily="18" charset="0"/>
                              </a:rPr>
                              <m:t>𝑥</m:t>
                            </m:r>
                          </m:e>
                          <m:sup>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𝑘</m:t>
                                </m:r>
                              </m:e>
                              <m:sub>
                                <m:r>
                                  <a:rPr lang="en-US" altLang="zh-CN" sz="2000" i="1">
                                    <a:latin typeface="Cambria Math" panose="02040503050406030204" pitchFamily="18" charset="0"/>
                                    <a:cs typeface="Cambria Math" panose="02040503050406030204" pitchFamily="18" charset="0"/>
                                  </a:rPr>
                                  <m:t>𝑖</m:t>
                                </m:r>
                              </m:sub>
                            </m:sSub>
                          </m:sup>
                        </m:sSup>
                      </m:num>
                      <m:den>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𝑘</m:t>
                            </m:r>
                          </m:e>
                          <m:sub>
                            <m:r>
                              <a:rPr lang="en-US" altLang="zh-CN" sz="2000" i="1">
                                <a:latin typeface="Cambria Math" panose="02040503050406030204" pitchFamily="18" charset="0"/>
                                <a:cs typeface="Cambria Math" panose="02040503050406030204" pitchFamily="18" charset="0"/>
                              </a:rPr>
                              <m:t>𝑖</m:t>
                            </m:r>
                          </m:sub>
                        </m:sSub>
                        <m:r>
                          <a:rPr lang="en-US" altLang="zh-CN" sz="2000" i="1">
                            <a:solidFill>
                              <a:srgbClr val="000000"/>
                            </a:solidFill>
                            <a:latin typeface="Cambria Math" panose="02040503050406030204" pitchFamily="18" charset="0"/>
                          </a:rPr>
                          <m:t>)</m:t>
                        </m:r>
                        <m:r>
                          <a:rPr lang="zh-CN" altLang="en-US" sz="2000" i="1">
                            <a:solidFill>
                              <a:srgbClr val="000000"/>
                            </a:solidFill>
                            <a:latin typeface="Cambria Math" panose="02040503050406030204" pitchFamily="18" charset="0"/>
                          </a:rPr>
                          <m:t>!</m:t>
                        </m:r>
                      </m:den>
                    </m:f>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ea typeface="MS Mincho" charset="0"/>
                        <a:cs typeface="Cambria Math" panose="02040503050406030204" pitchFamily="18" charset="0"/>
                      </a:rPr>
                      <m:t>⋯</m:t>
                    </m:r>
                  </m:oMath>
                </a14:m>
                <a:endParaRPr lang="en-US" altLang="zh-CN" sz="2000" i="1">
                  <a:solidFill>
                    <a:srgbClr val="000000"/>
                  </a:solidFill>
                  <a:latin typeface="Cambria Math" panose="02040503050406030204" pitchFamily="18" charset="0"/>
                  <a:cs typeface="Cambria Math" panose="02040503050406030204" pitchFamily="18" charset="0"/>
                </a:endParaRPr>
              </a:p>
              <a:p>
                <a:endParaRPr lang="zh-CN" altLang="en-US" sz="20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基本运算</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a:bodyPr>
              <a:p>
                <a:r>
                  <a:rPr lang="zh-CN" altLang="en-US" sz="1800"/>
                  <a:t>指数生成函数的加减法与普通生成函数是相同的，也就是对应项系数相加。</a:t>
                </a:r>
                <a:endParaRPr lang="en-US" altLang="zh-CN" sz="1800"/>
              </a:p>
              <a:p>
                <a:r>
                  <a:rPr lang="zh-CN" altLang="en-US" sz="1800"/>
                  <a:t>考虑指数生成函数的乘法运算。对于两个序列</a:t>
                </a:r>
                <a:r>
                  <a:rPr lang="en-US" altLang="zh-CN" sz="1800"/>
                  <a:t> {</a:t>
                </a:r>
                <a14:m>
                  <m:oMath xmlns:m="http://schemas.openxmlformats.org/officeDocument/2006/math">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𝑎</m:t>
                        </m:r>
                      </m:e>
                      <m:sub>
                        <m:r>
                          <a:rPr lang="en-US" altLang="zh-CN" sz="1800" i="1">
                            <a:latin typeface="Cambria Math" panose="02040503050406030204" pitchFamily="18" charset="0"/>
                            <a:cs typeface="Cambria Math" panose="02040503050406030204" pitchFamily="18" charset="0"/>
                          </a:rPr>
                          <m:t>𝑛</m:t>
                        </m:r>
                      </m:sub>
                    </m:sSub>
                  </m:oMath>
                </a14:m>
                <a:r>
                  <a:rPr lang="en-US" altLang="zh-CN" sz="1800"/>
                  <a:t>},{</a:t>
                </a:r>
                <a14:m>
                  <m:oMath xmlns:m="http://schemas.openxmlformats.org/officeDocument/2006/math">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𝑏</m:t>
                        </m:r>
                      </m:e>
                      <m:sub>
                        <m:r>
                          <a:rPr lang="en-US" altLang="zh-CN" sz="1800" i="1">
                            <a:latin typeface="Cambria Math" panose="02040503050406030204" pitchFamily="18" charset="0"/>
                            <a:cs typeface="Cambria Math" panose="02040503050406030204" pitchFamily="18" charset="0"/>
                          </a:rPr>
                          <m:t>𝑛</m:t>
                        </m:r>
                      </m:sub>
                    </m:sSub>
                  </m:oMath>
                </a14:m>
                <a:r>
                  <a:rPr lang="en-US" altLang="zh-CN" sz="1800"/>
                  <a:t>}</a:t>
                </a:r>
                <a:r>
                  <a:rPr lang="zh-CN" altLang="en-US" sz="1800"/>
                  <a:t>，设它们的指数生成函数分别为</a:t>
                </a:r>
                <a:r>
                  <a:rPr lang="en-US" altLang="zh-CN" sz="1800"/>
                  <a:t> </a:t>
                </a:r>
                <a14:m>
                  <m:oMath xmlns:m="http://schemas.openxmlformats.org/officeDocument/2006/math">
                    <m:sSub>
                      <m:sSubPr>
                        <m:ctrlPr>
                          <a:rPr lang="zh-CN" altLang="en-US" sz="1800" i="1">
                            <a:solidFill>
                              <a:srgbClr val="000000"/>
                            </a:solidFill>
                            <a:latin typeface="Cambria Math" panose="02040503050406030204" pitchFamily="18" charset="0"/>
                          </a:rPr>
                        </m:ctrlPr>
                      </m:sSubPr>
                      <m:e>
                        <m:r>
                          <a:rPr lang="en-US" altLang="zh-CN" sz="1800" i="1">
                            <a:solidFill>
                              <a:srgbClr val="000000"/>
                            </a:solidFill>
                            <a:latin typeface="Cambria Math" panose="02040503050406030204" pitchFamily="18" charset="0"/>
                          </a:rPr>
                          <m:t>𝐹</m:t>
                        </m:r>
                      </m:e>
                      <m:sub>
                        <m:r>
                          <a:rPr lang="zh-CN" altLang="en-US" sz="1800" i="1">
                            <a:solidFill>
                              <a:srgbClr val="000000"/>
                            </a:solidFill>
                            <a:latin typeface="Cambria Math" panose="02040503050406030204" pitchFamily="18" charset="0"/>
                          </a:rPr>
                          <m:t>𝑒</m:t>
                        </m:r>
                      </m:sub>
                    </m:sSub>
                    <m:r>
                      <a:rPr lang="zh-CN" altLang="en-US" sz="1800" i="1">
                        <a:solidFill>
                          <a:srgbClr val="000000"/>
                        </a:solidFill>
                        <a:latin typeface="Cambria Math" panose="02040503050406030204" pitchFamily="18" charset="0"/>
                      </a:rPr>
                      <m:t>(</m:t>
                    </m:r>
                    <m:r>
                      <a:rPr lang="zh-CN" altLang="en-US" sz="1800" i="1">
                        <a:solidFill>
                          <a:srgbClr val="000000"/>
                        </a:solidFill>
                        <a:latin typeface="Cambria Math" panose="02040503050406030204" pitchFamily="18" charset="0"/>
                      </a:rPr>
                      <m:t>𝑥</m:t>
                    </m:r>
                    <m:r>
                      <a:rPr lang="zh-CN" altLang="en-US" sz="1800" i="1">
                        <a:solidFill>
                          <a:srgbClr val="000000"/>
                        </a:solidFill>
                        <a:latin typeface="Cambria Math" panose="02040503050406030204" pitchFamily="18" charset="0"/>
                      </a:rPr>
                      <m:t>)</m:t>
                    </m:r>
                    <m:r>
                      <a:rPr lang="en-US" altLang="zh-CN" sz="1800" i="1">
                        <a:solidFill>
                          <a:srgbClr val="000000"/>
                        </a:solidFill>
                        <a:latin typeface="Cambria Math" panose="02040503050406030204" pitchFamily="18" charset="0"/>
                      </a:rPr>
                      <m:t>,</m:t>
                    </m:r>
                    <m:sSub>
                      <m:sSubPr>
                        <m:ctrlPr>
                          <a:rPr lang="zh-CN" altLang="en-US" sz="1800" i="1">
                            <a:solidFill>
                              <a:srgbClr val="000000"/>
                            </a:solidFill>
                            <a:latin typeface="Cambria Math" panose="02040503050406030204" pitchFamily="18" charset="0"/>
                          </a:rPr>
                        </m:ctrlPr>
                      </m:sSubPr>
                      <m:e>
                        <m:r>
                          <a:rPr lang="zh-CN" altLang="en-US" sz="1800" i="1">
                            <a:solidFill>
                              <a:srgbClr val="000000"/>
                            </a:solidFill>
                            <a:latin typeface="Cambria Math" panose="02040503050406030204" pitchFamily="18" charset="0"/>
                          </a:rPr>
                          <m:t>𝐺</m:t>
                        </m:r>
                      </m:e>
                      <m:sub>
                        <m:r>
                          <a:rPr lang="zh-CN" altLang="en-US" sz="1800" i="1">
                            <a:solidFill>
                              <a:srgbClr val="000000"/>
                            </a:solidFill>
                            <a:latin typeface="Cambria Math" panose="02040503050406030204" pitchFamily="18" charset="0"/>
                          </a:rPr>
                          <m:t>𝑒</m:t>
                        </m:r>
                      </m:sub>
                    </m:sSub>
                    <m:r>
                      <a:rPr lang="zh-CN" altLang="en-US" sz="1800" i="1">
                        <a:solidFill>
                          <a:srgbClr val="000000"/>
                        </a:solidFill>
                        <a:latin typeface="Cambria Math" panose="02040503050406030204" pitchFamily="18" charset="0"/>
                      </a:rPr>
                      <m:t>(</m:t>
                    </m:r>
                    <m:r>
                      <a:rPr lang="zh-CN" altLang="en-US" sz="1800" i="1">
                        <a:solidFill>
                          <a:srgbClr val="000000"/>
                        </a:solidFill>
                        <a:latin typeface="Cambria Math" panose="02040503050406030204" pitchFamily="18" charset="0"/>
                      </a:rPr>
                      <m:t>𝑥</m:t>
                    </m:r>
                    <m:r>
                      <a:rPr lang="zh-CN" altLang="en-US" sz="1800" i="1">
                        <a:solidFill>
                          <a:srgbClr val="000000"/>
                        </a:solidFill>
                        <a:latin typeface="Cambria Math" panose="02040503050406030204" pitchFamily="18" charset="0"/>
                      </a:rPr>
                      <m:t>)</m:t>
                    </m:r>
                  </m:oMath>
                </a14:m>
                <a:r>
                  <a:rPr lang="zh-CN" altLang="en-US" sz="1800"/>
                  <a:t>，那么</a:t>
                </a:r>
                <a:endParaRPr lang="zh-CN" altLang="en-US" sz="1800"/>
              </a:p>
              <a:p>
                <a:pPr marL="0" indent="0">
                  <a:buNone/>
                </a:pPr>
                <a14:m>
                  <m:oMathPara xmlns:m="http://schemas.openxmlformats.org/officeDocument/2006/math">
                    <m:oMathParaPr>
                      <m:jc m:val="centerGroup"/>
                    </m:oMathParaPr>
                    <m:oMath xmlns:m="http://schemas.openxmlformats.org/officeDocument/2006/math">
                      <m:sSub>
                        <m:sSubPr>
                          <m:ctrlPr>
                            <a:rPr lang="zh-CN" altLang="en-US" sz="1800" i="1">
                              <a:solidFill>
                                <a:srgbClr val="000000"/>
                              </a:solidFill>
                              <a:latin typeface="Cambria Math" panose="02040503050406030204" pitchFamily="18" charset="0"/>
                            </a:rPr>
                          </m:ctrlPr>
                        </m:sSubPr>
                        <m:e>
                          <m:r>
                            <a:rPr lang="en-US" altLang="zh-CN" sz="1800" i="1">
                              <a:solidFill>
                                <a:srgbClr val="000000"/>
                              </a:solidFill>
                              <a:latin typeface="Cambria Math" panose="02040503050406030204" pitchFamily="18" charset="0"/>
                            </a:rPr>
                            <m:t>𝐹</m:t>
                          </m:r>
                        </m:e>
                        <m:sub>
                          <m:r>
                            <a:rPr lang="zh-CN" altLang="en-US" sz="1800" i="1">
                              <a:solidFill>
                                <a:srgbClr val="000000"/>
                              </a:solidFill>
                              <a:latin typeface="Cambria Math" panose="02040503050406030204" pitchFamily="18" charset="0"/>
                            </a:rPr>
                            <m:t>𝑒</m:t>
                          </m:r>
                        </m:sub>
                      </m:sSub>
                      <m:r>
                        <a:rPr lang="zh-CN" altLang="en-US" sz="1800" i="1">
                          <a:solidFill>
                            <a:srgbClr val="000000"/>
                          </a:solidFill>
                          <a:latin typeface="Cambria Math" panose="02040503050406030204" pitchFamily="18" charset="0"/>
                        </a:rPr>
                        <m:t>(</m:t>
                      </m:r>
                      <m:r>
                        <a:rPr lang="zh-CN" altLang="en-US" sz="1800" i="1">
                          <a:solidFill>
                            <a:srgbClr val="000000"/>
                          </a:solidFill>
                          <a:latin typeface="Cambria Math" panose="02040503050406030204" pitchFamily="18" charset="0"/>
                        </a:rPr>
                        <m:t>𝑥</m:t>
                      </m:r>
                      <m:r>
                        <a:rPr lang="zh-CN" altLang="en-US" sz="1800" i="1">
                          <a:solidFill>
                            <a:srgbClr val="000000"/>
                          </a:solidFill>
                          <a:latin typeface="Cambria Math" panose="02040503050406030204" pitchFamily="18" charset="0"/>
                        </a:rPr>
                        <m:t>)</m:t>
                      </m:r>
                      <m:sSub>
                        <m:sSubPr>
                          <m:ctrlPr>
                            <a:rPr lang="zh-CN" altLang="en-US" sz="1800" i="1">
                              <a:solidFill>
                                <a:srgbClr val="000000"/>
                              </a:solidFill>
                              <a:latin typeface="Cambria Math" panose="02040503050406030204" pitchFamily="18" charset="0"/>
                            </a:rPr>
                          </m:ctrlPr>
                        </m:sSubPr>
                        <m:e>
                          <m:r>
                            <a:rPr lang="zh-CN" altLang="en-US" sz="1800" i="1">
                              <a:solidFill>
                                <a:srgbClr val="000000"/>
                              </a:solidFill>
                              <a:latin typeface="Cambria Math" panose="02040503050406030204" pitchFamily="18" charset="0"/>
                            </a:rPr>
                            <m:t>𝐺</m:t>
                          </m:r>
                        </m:e>
                        <m:sub>
                          <m:r>
                            <a:rPr lang="zh-CN" altLang="en-US" sz="1800" i="1">
                              <a:solidFill>
                                <a:srgbClr val="000000"/>
                              </a:solidFill>
                              <a:latin typeface="Cambria Math" panose="02040503050406030204" pitchFamily="18" charset="0"/>
                            </a:rPr>
                            <m:t>𝑒</m:t>
                          </m:r>
                        </m:sub>
                      </m:sSub>
                      <m:r>
                        <a:rPr lang="zh-CN" altLang="en-US" sz="1800" i="1">
                          <a:solidFill>
                            <a:srgbClr val="000000"/>
                          </a:solidFill>
                          <a:latin typeface="Cambria Math" panose="02040503050406030204" pitchFamily="18" charset="0"/>
                        </a:rPr>
                        <m:t>(</m:t>
                      </m:r>
                      <m:r>
                        <a:rPr lang="zh-CN" altLang="en-US" sz="1800" i="1">
                          <a:solidFill>
                            <a:srgbClr val="000000"/>
                          </a:solidFill>
                          <a:latin typeface="Cambria Math" panose="02040503050406030204" pitchFamily="18" charset="0"/>
                        </a:rPr>
                        <m:t>𝑥</m:t>
                      </m:r>
                      <m:r>
                        <a:rPr lang="zh-CN" altLang="en-US" sz="1800" i="1">
                          <a:solidFill>
                            <a:srgbClr val="000000"/>
                          </a:solidFill>
                          <a:latin typeface="Cambria Math" panose="02040503050406030204" pitchFamily="18" charset="0"/>
                        </a:rPr>
                        <m:t>)</m:t>
                      </m:r>
                      <m:r>
                        <a:rPr lang="en-US" altLang="zh-CN" sz="1800" i="1">
                          <a:solidFill>
                            <a:srgbClr val="000000"/>
                          </a:solidFill>
                          <a:latin typeface="Cambria Math" panose="02040503050406030204" pitchFamily="18" charset="0"/>
                        </a:rPr>
                        <m:t>=</m:t>
                      </m:r>
                      <m:nary>
                        <m:naryPr>
                          <m:chr m:val="∑"/>
                          <m:limLoc m:val="undOvr"/>
                          <m:supHide m:val="on"/>
                          <m:ctrlPr>
                            <a:rPr lang="en-US" altLang="zh-CN" sz="1800" i="1">
                              <a:latin typeface="Cambria Math" panose="02040503050406030204" pitchFamily="18" charset="0"/>
                              <a:cs typeface="Cambria Math" panose="02040503050406030204" pitchFamily="18" charset="0"/>
                              <a:sym typeface="+mn-ea"/>
                            </a:rPr>
                          </m:ctrlPr>
                        </m:naryPr>
                        <m:sub>
                          <m:r>
                            <a:rPr lang="en-US" altLang="zh-CN" sz="1800" i="1">
                              <a:latin typeface="Cambria Math" panose="02040503050406030204" pitchFamily="18" charset="0"/>
                              <a:cs typeface="Cambria Math" panose="02040503050406030204" pitchFamily="18" charset="0"/>
                              <a:sym typeface="+mn-ea"/>
                            </a:rPr>
                            <m:t>𝑖</m:t>
                          </m:r>
                          <m:r>
                            <a:rPr lang="en-US" altLang="zh-CN" sz="1800" i="1">
                              <a:latin typeface="Cambria Math" panose="02040503050406030204" pitchFamily="18" charset="0"/>
                              <a:cs typeface="Cambria Math" panose="02040503050406030204" pitchFamily="18" charset="0"/>
                              <a:sym typeface="+mn-ea"/>
                            </a:rPr>
                            <m:t>≥</m:t>
                          </m:r>
                          <m:r>
                            <a:rPr lang="en-US" altLang="zh-CN" sz="1800" i="1">
                              <a:latin typeface="Cambria Math" panose="02040503050406030204" pitchFamily="18" charset="0"/>
                              <a:cs typeface="Cambria Math" panose="02040503050406030204" pitchFamily="18" charset="0"/>
                              <a:sym typeface="+mn-ea"/>
                            </a:rPr>
                            <m:t>0</m:t>
                          </m:r>
                        </m:sub>
                        <m:sup/>
                        <m:e>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𝑎</m:t>
                              </m:r>
                            </m:e>
                            <m:sub>
                              <m:r>
                                <a:rPr lang="en-US" altLang="zh-CN" sz="1800" i="1">
                                  <a:latin typeface="Cambria Math" panose="02040503050406030204" pitchFamily="18" charset="0"/>
                                  <a:cs typeface="Cambria Math" panose="02040503050406030204" pitchFamily="18" charset="0"/>
                                </a:rPr>
                                <m:t>𝑖</m:t>
                              </m:r>
                            </m:sub>
                          </m:sSub>
                        </m:e>
                      </m:nary>
                      <m:f>
                        <m:fPr>
                          <m:ctrlPr>
                            <a:rPr lang="en-US" altLang="zh-CN" sz="1800" i="1">
                              <a:latin typeface="Cambria Math" panose="02040503050406030204" pitchFamily="18" charset="0"/>
                              <a:cs typeface="Cambria Math" panose="02040503050406030204" pitchFamily="18" charset="0"/>
                            </a:rPr>
                          </m:ctrlPr>
                        </m:fPr>
                        <m:num>
                          <m:sSup>
                            <m:sSupPr>
                              <m:ctrlPr>
                                <a:rPr lang="zh-CN" altLang="en-US" sz="1800" i="1">
                                  <a:solidFill>
                                    <a:srgbClr val="000000"/>
                                  </a:solidFill>
                                  <a:latin typeface="Cambria Math" panose="02040503050406030204" pitchFamily="18" charset="0"/>
                                  <a:cs typeface="Cambria Math" panose="02040503050406030204" pitchFamily="18" charset="0"/>
                                </a:rPr>
                              </m:ctrlPr>
                            </m:sSupPr>
                            <m:e>
                              <m:r>
                                <a:rPr lang="en-US" altLang="zh-CN" sz="1800" i="1">
                                  <a:solidFill>
                                    <a:srgbClr val="000000"/>
                                  </a:solidFill>
                                  <a:latin typeface="Cambria Math" panose="02040503050406030204" pitchFamily="18" charset="0"/>
                                  <a:cs typeface="Cambria Math" panose="02040503050406030204" pitchFamily="18" charset="0"/>
                                </a:rPr>
                                <m:t>𝑥</m:t>
                              </m:r>
                            </m:e>
                            <m:sup>
                              <m:r>
                                <a:rPr lang="en-US" altLang="zh-CN" sz="1800" i="1">
                                  <a:solidFill>
                                    <a:srgbClr val="000000"/>
                                  </a:solidFill>
                                  <a:latin typeface="Cambria Math" panose="02040503050406030204" pitchFamily="18" charset="0"/>
                                  <a:cs typeface="Cambria Math" panose="02040503050406030204" pitchFamily="18" charset="0"/>
                                </a:rPr>
                                <m:t>𝑖</m:t>
                              </m:r>
                            </m:sup>
                          </m:sSup>
                        </m:num>
                        <m:den>
                          <m:r>
                            <a:rPr lang="en-US" altLang="zh-CN" sz="1800" i="1">
                              <a:latin typeface="Cambria Math" panose="02040503050406030204" pitchFamily="18" charset="0"/>
                              <a:cs typeface="Cambria Math" panose="02040503050406030204" pitchFamily="18" charset="0"/>
                            </a:rPr>
                            <m:t>𝑖</m:t>
                          </m:r>
                          <m:r>
                            <a:rPr lang="en-US" altLang="zh-CN" sz="1800" i="1">
                              <a:latin typeface="Cambria Math" panose="02040503050406030204" pitchFamily="18" charset="0"/>
                              <a:cs typeface="Cambria Math" panose="02040503050406030204" pitchFamily="18" charset="0"/>
                            </a:rPr>
                            <m:t>!</m:t>
                          </m:r>
                        </m:den>
                      </m:f>
                      <m:nary>
                        <m:naryPr>
                          <m:chr m:val="∑"/>
                          <m:limLoc m:val="undOvr"/>
                          <m:supHide m:val="on"/>
                          <m:ctrlPr>
                            <a:rPr lang="en-US" altLang="zh-CN" sz="1800" i="1">
                              <a:latin typeface="Cambria Math" panose="02040503050406030204" pitchFamily="18" charset="0"/>
                              <a:cs typeface="Cambria Math" panose="02040503050406030204" pitchFamily="18" charset="0"/>
                              <a:sym typeface="+mn-ea"/>
                            </a:rPr>
                          </m:ctrlPr>
                        </m:naryPr>
                        <m:sub>
                          <m:r>
                            <a:rPr lang="en-US" altLang="zh-CN" sz="1800" i="1">
                              <a:latin typeface="Cambria Math" panose="02040503050406030204" pitchFamily="18" charset="0"/>
                              <a:cs typeface="Cambria Math" panose="02040503050406030204" pitchFamily="18" charset="0"/>
                              <a:sym typeface="+mn-ea"/>
                            </a:rPr>
                            <m:t>𝑗</m:t>
                          </m:r>
                          <m:r>
                            <a:rPr lang="en-US" altLang="zh-CN" sz="1800" i="1">
                              <a:latin typeface="Cambria Math" panose="02040503050406030204" pitchFamily="18" charset="0"/>
                              <a:cs typeface="Cambria Math" panose="02040503050406030204" pitchFamily="18" charset="0"/>
                              <a:sym typeface="+mn-ea"/>
                            </a:rPr>
                            <m:t>≥</m:t>
                          </m:r>
                          <m:r>
                            <a:rPr lang="en-US" altLang="zh-CN" sz="1800" i="1">
                              <a:latin typeface="Cambria Math" panose="02040503050406030204" pitchFamily="18" charset="0"/>
                              <a:cs typeface="Cambria Math" panose="02040503050406030204" pitchFamily="18" charset="0"/>
                              <a:sym typeface="+mn-ea"/>
                            </a:rPr>
                            <m:t>0</m:t>
                          </m:r>
                        </m:sub>
                        <m:sup/>
                        <m:e>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𝑎</m:t>
                              </m:r>
                            </m:e>
                            <m:sub>
                              <m:r>
                                <a:rPr lang="en-US" altLang="zh-CN" sz="1800" i="1">
                                  <a:latin typeface="Cambria Math" panose="02040503050406030204" pitchFamily="18" charset="0"/>
                                  <a:cs typeface="Cambria Math" panose="02040503050406030204" pitchFamily="18" charset="0"/>
                                </a:rPr>
                                <m:t>𝑗</m:t>
                              </m:r>
                            </m:sub>
                          </m:sSub>
                        </m:e>
                      </m:nary>
                      <m:f>
                        <m:fPr>
                          <m:ctrlPr>
                            <a:rPr lang="en-US" altLang="zh-CN" sz="1800" i="1">
                              <a:latin typeface="Cambria Math" panose="02040503050406030204" pitchFamily="18" charset="0"/>
                              <a:cs typeface="Cambria Math" panose="02040503050406030204" pitchFamily="18" charset="0"/>
                            </a:rPr>
                          </m:ctrlPr>
                        </m:fPr>
                        <m:num>
                          <m:sSup>
                            <m:sSupPr>
                              <m:ctrlPr>
                                <a:rPr lang="zh-CN" altLang="en-US" sz="1800" i="1">
                                  <a:solidFill>
                                    <a:srgbClr val="000000"/>
                                  </a:solidFill>
                                  <a:latin typeface="Cambria Math" panose="02040503050406030204" pitchFamily="18" charset="0"/>
                                  <a:cs typeface="Cambria Math" panose="02040503050406030204" pitchFamily="18" charset="0"/>
                                </a:rPr>
                              </m:ctrlPr>
                            </m:sSupPr>
                            <m:e>
                              <m:r>
                                <a:rPr lang="en-US" altLang="zh-CN" sz="1800" i="1">
                                  <a:solidFill>
                                    <a:srgbClr val="000000"/>
                                  </a:solidFill>
                                  <a:latin typeface="Cambria Math" panose="02040503050406030204" pitchFamily="18" charset="0"/>
                                  <a:cs typeface="Cambria Math" panose="02040503050406030204" pitchFamily="18" charset="0"/>
                                </a:rPr>
                                <m:t>𝑥</m:t>
                              </m:r>
                            </m:e>
                            <m:sup>
                              <m:r>
                                <a:rPr lang="en-US" altLang="zh-CN" sz="1800" i="1">
                                  <a:solidFill>
                                    <a:srgbClr val="000000"/>
                                  </a:solidFill>
                                  <a:latin typeface="Cambria Math" panose="02040503050406030204" pitchFamily="18" charset="0"/>
                                  <a:cs typeface="Cambria Math" panose="02040503050406030204" pitchFamily="18" charset="0"/>
                                </a:rPr>
                                <m:t>𝑗</m:t>
                              </m:r>
                            </m:sup>
                          </m:sSup>
                        </m:num>
                        <m:den>
                          <m:r>
                            <a:rPr lang="en-US" altLang="zh-CN" sz="1800" i="1">
                              <a:latin typeface="Cambria Math" panose="02040503050406030204" pitchFamily="18" charset="0"/>
                              <a:cs typeface="Cambria Math" panose="02040503050406030204" pitchFamily="18" charset="0"/>
                            </a:rPr>
                            <m:t>𝑗</m:t>
                          </m:r>
                          <m:r>
                            <a:rPr lang="en-US" altLang="zh-CN" sz="1800" i="1">
                              <a:latin typeface="Cambria Math" panose="02040503050406030204" pitchFamily="18" charset="0"/>
                              <a:cs typeface="Cambria Math" panose="02040503050406030204" pitchFamily="18" charset="0"/>
                            </a:rPr>
                            <m:t>!</m:t>
                          </m:r>
                        </m:den>
                      </m:f>
                      <m:r>
                        <a:rPr lang="en-US" altLang="zh-CN" sz="1800" i="1">
                          <a:latin typeface="Cambria Math" panose="02040503050406030204" pitchFamily="18" charset="0"/>
                          <a:cs typeface="Cambria Math" panose="02040503050406030204" pitchFamily="18" charset="0"/>
                        </a:rPr>
                        <m:t>  </m:t>
                      </m:r>
                    </m:oMath>
                  </m:oMathPara>
                </a14:m>
                <a:endParaRPr lang="en-US" altLang="zh-CN" sz="1800" i="1">
                  <a:latin typeface="Cambria Math" panose="02040503050406030204" pitchFamily="18" charset="0"/>
                  <a:cs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altLang="zh-CN" sz="1800" i="1">
                          <a:solidFill>
                            <a:srgbClr val="000000"/>
                          </a:solidFill>
                          <a:latin typeface="Cambria Math" panose="02040503050406030204" pitchFamily="18" charset="0"/>
                        </a:rPr>
                        <m:t>=</m:t>
                      </m:r>
                      <m:nary>
                        <m:naryPr>
                          <m:chr m:val="∑"/>
                          <m:limLoc m:val="undOvr"/>
                          <m:supHide m:val="on"/>
                          <m:ctrlPr>
                            <a:rPr lang="en-US" altLang="zh-CN" sz="1800" i="1">
                              <a:latin typeface="Cambria Math" panose="02040503050406030204" pitchFamily="18" charset="0"/>
                              <a:cs typeface="Cambria Math" panose="02040503050406030204" pitchFamily="18" charset="0"/>
                              <a:sym typeface="+mn-ea"/>
                            </a:rPr>
                          </m:ctrlPr>
                        </m:naryPr>
                        <m:sub>
                          <m:r>
                            <a:rPr lang="en-US" altLang="zh-CN" sz="1800" i="1">
                              <a:latin typeface="Cambria Math" panose="02040503050406030204" pitchFamily="18" charset="0"/>
                              <a:cs typeface="Cambria Math" panose="02040503050406030204" pitchFamily="18" charset="0"/>
                              <a:sym typeface="+mn-ea"/>
                            </a:rPr>
                            <m:t>𝑛</m:t>
                          </m:r>
                          <m:r>
                            <a:rPr lang="en-US" altLang="zh-CN" sz="1800" i="1">
                              <a:latin typeface="Cambria Math" panose="02040503050406030204" pitchFamily="18" charset="0"/>
                              <a:cs typeface="Cambria Math" panose="02040503050406030204" pitchFamily="18" charset="0"/>
                              <a:sym typeface="+mn-ea"/>
                            </a:rPr>
                            <m:t>≥</m:t>
                          </m:r>
                          <m:r>
                            <a:rPr lang="en-US" altLang="zh-CN" sz="1800" i="1">
                              <a:latin typeface="Cambria Math" panose="02040503050406030204" pitchFamily="18" charset="0"/>
                              <a:cs typeface="Cambria Math" panose="02040503050406030204" pitchFamily="18" charset="0"/>
                              <a:sym typeface="+mn-ea"/>
                            </a:rPr>
                            <m:t>0</m:t>
                          </m:r>
                        </m:sub>
                        <m:sup/>
                        <m:e>
                          <m:sSup>
                            <m:sSupPr>
                              <m:ctrlPr>
                                <a:rPr lang="zh-CN" altLang="en-US" sz="1800" i="1">
                                  <a:solidFill>
                                    <a:srgbClr val="000000"/>
                                  </a:solidFill>
                                  <a:latin typeface="Cambria Math" panose="02040503050406030204" pitchFamily="18" charset="0"/>
                                </a:rPr>
                              </m:ctrlPr>
                            </m:sSupPr>
                            <m:e>
                              <m:r>
                                <a:rPr lang="zh-CN" altLang="en-US" sz="1800" i="1">
                                  <a:solidFill>
                                    <a:srgbClr val="000000"/>
                                  </a:solidFill>
                                  <a:latin typeface="Cambria Math" panose="02040503050406030204" pitchFamily="18" charset="0"/>
                                </a:rPr>
                                <m:t>𝑥</m:t>
                              </m:r>
                            </m:e>
                            <m:sup>
                              <m:r>
                                <a:rPr lang="en-US" altLang="zh-CN" sz="1800" i="1">
                                  <a:solidFill>
                                    <a:srgbClr val="000000"/>
                                  </a:solidFill>
                                  <a:latin typeface="Cambria Math" panose="02040503050406030204" pitchFamily="18" charset="0"/>
                                </a:rPr>
                                <m:t>𝑛</m:t>
                              </m:r>
                            </m:sup>
                          </m:sSup>
                        </m:e>
                      </m:nary>
                      <m:r>
                        <a:rPr lang="en-US" altLang="zh-CN" sz="1800" i="1">
                          <a:latin typeface="Cambria Math" panose="02040503050406030204" pitchFamily="18" charset="0"/>
                          <a:cs typeface="Cambria Math" panose="02040503050406030204" pitchFamily="18" charset="0"/>
                        </a:rPr>
                        <m:t>(</m:t>
                      </m:r>
                      <m:nary>
                        <m:naryPr>
                          <m:chr m:val="∑"/>
                          <m:limLoc m:val="undOvr"/>
                          <m:ctrlPr>
                            <a:rPr lang="en-US" sz="1800" i="1">
                              <a:latin typeface="Cambria Math" panose="02040503050406030204" pitchFamily="18" charset="0"/>
                              <a:cs typeface="Cambria Math" panose="02040503050406030204" pitchFamily="18" charset="0"/>
                            </a:rPr>
                          </m:ctrlPr>
                        </m:naryPr>
                        <m:sub>
                          <m:r>
                            <a:rPr lang="en-US" sz="1800" i="1">
                              <a:latin typeface="Cambria Math" panose="02040503050406030204" pitchFamily="18" charset="0"/>
                              <a:cs typeface="Cambria Math" panose="02040503050406030204" pitchFamily="18" charset="0"/>
                            </a:rPr>
                            <m:t>𝑖</m:t>
                          </m:r>
                          <m:r>
                            <a:rPr lang="en-US" sz="1800" i="1">
                              <a:latin typeface="Cambria Math" panose="02040503050406030204" pitchFamily="18" charset="0"/>
                              <a:cs typeface="Cambria Math" panose="02040503050406030204" pitchFamily="18" charset="0"/>
                            </a:rPr>
                            <m:t>=</m:t>
                          </m:r>
                          <m:r>
                            <a:rPr lang="en-US" sz="1800" i="1">
                              <a:latin typeface="Cambria Math" panose="02040503050406030204" pitchFamily="18" charset="0"/>
                              <a:cs typeface="Cambria Math" panose="02040503050406030204" pitchFamily="18" charset="0"/>
                            </a:rPr>
                            <m:t>0</m:t>
                          </m:r>
                        </m:sub>
                        <m:sup>
                          <m:r>
                            <a:rPr lang="en-US" sz="1800" i="1">
                              <a:latin typeface="Cambria Math" panose="02040503050406030204" pitchFamily="18" charset="0"/>
                              <a:cs typeface="Cambria Math" panose="02040503050406030204" pitchFamily="18" charset="0"/>
                            </a:rPr>
                            <m:t>𝑛</m:t>
                          </m:r>
                        </m:sup>
                        <m:e>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𝑎</m:t>
                              </m:r>
                            </m:e>
                            <m:sub>
                              <m:r>
                                <a:rPr lang="en-US" altLang="zh-CN" sz="1800" i="1">
                                  <a:latin typeface="Cambria Math" panose="02040503050406030204" pitchFamily="18" charset="0"/>
                                  <a:cs typeface="Cambria Math" panose="02040503050406030204" pitchFamily="18" charset="0"/>
                                </a:rPr>
                                <m:t>𝑖</m:t>
                              </m:r>
                            </m:sub>
                          </m:sSub>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𝑏</m:t>
                              </m:r>
                            </m:e>
                            <m:sub>
                              <m:r>
                                <a:rPr lang="en-US" altLang="zh-CN" sz="1800" i="1">
                                  <a:latin typeface="Cambria Math" panose="02040503050406030204" pitchFamily="18" charset="0"/>
                                  <a:cs typeface="Cambria Math" panose="02040503050406030204" pitchFamily="18" charset="0"/>
                                </a:rPr>
                                <m:t>𝑛</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𝑖</m:t>
                              </m:r>
                            </m:sub>
                          </m:sSub>
                          <m:f>
                            <m:fPr>
                              <m:ctrlPr>
                                <a:rPr lang="en-US" altLang="zh-CN" sz="1800" i="1">
                                  <a:latin typeface="Cambria Math" panose="02040503050406030204" pitchFamily="18" charset="0"/>
                                  <a:cs typeface="Cambria Math" panose="02040503050406030204" pitchFamily="18" charset="0"/>
                                </a:rPr>
                              </m:ctrlPr>
                            </m:fPr>
                            <m:num>
                              <m:r>
                                <a:rPr lang="en-US" altLang="zh-CN" sz="1800" i="1">
                                  <a:latin typeface="Cambria Math" panose="02040503050406030204" pitchFamily="18" charset="0"/>
                                  <a:cs typeface="Cambria Math" panose="02040503050406030204" pitchFamily="18" charset="0"/>
                                </a:rPr>
                                <m:t>1</m:t>
                              </m:r>
                            </m:num>
                            <m:den>
                              <m:r>
                                <a:rPr lang="en-US" altLang="zh-CN" sz="1800" i="1">
                                  <a:latin typeface="Cambria Math" panose="02040503050406030204" pitchFamily="18" charset="0"/>
                                  <a:cs typeface="Cambria Math" panose="02040503050406030204" pitchFamily="18" charset="0"/>
                                </a:rPr>
                                <m:t>𝑖</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𝑛</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𝑖</m:t>
                              </m:r>
                              <m:r>
                                <a:rPr lang="en-US" altLang="zh-CN" sz="1800" i="1">
                                  <a:latin typeface="Cambria Math" panose="02040503050406030204" pitchFamily="18" charset="0"/>
                                  <a:cs typeface="Cambria Math" panose="02040503050406030204" pitchFamily="18" charset="0"/>
                                </a:rPr>
                                <m:t>)!</m:t>
                              </m:r>
                            </m:den>
                          </m:f>
                        </m:e>
                      </m:nary>
                      <m:r>
                        <a:rPr lang="en-US" altLang="zh-CN" sz="1800" i="1">
                          <a:latin typeface="Cambria Math" panose="02040503050406030204" pitchFamily="18" charset="0"/>
                          <a:cs typeface="Cambria Math" panose="02040503050406030204" pitchFamily="18" charset="0"/>
                        </a:rPr>
                        <m:t>)</m:t>
                      </m:r>
                    </m:oMath>
                  </m:oMathPara>
                </a14:m>
                <a:endParaRPr lang="en-US" altLang="zh-CN" sz="1800" i="1">
                  <a:latin typeface="Cambria Math" panose="02040503050406030204" pitchFamily="18" charset="0"/>
                  <a:cs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altLang="zh-CN" sz="1800" i="1">
                          <a:solidFill>
                            <a:srgbClr val="000000"/>
                          </a:solidFill>
                          <a:latin typeface="Cambria Math" panose="02040503050406030204" pitchFamily="18" charset="0"/>
                        </a:rPr>
                        <m:t>=</m:t>
                      </m:r>
                      <m:nary>
                        <m:naryPr>
                          <m:chr m:val="∑"/>
                          <m:limLoc m:val="undOvr"/>
                          <m:supHide m:val="on"/>
                          <m:ctrlPr>
                            <a:rPr lang="en-US" altLang="zh-CN" sz="1800" i="1">
                              <a:latin typeface="Cambria Math" panose="02040503050406030204" pitchFamily="18" charset="0"/>
                              <a:cs typeface="Cambria Math" panose="02040503050406030204" pitchFamily="18" charset="0"/>
                              <a:sym typeface="+mn-ea"/>
                            </a:rPr>
                          </m:ctrlPr>
                        </m:naryPr>
                        <m:sub>
                          <m:r>
                            <a:rPr lang="en-US" altLang="zh-CN" sz="1800" i="1">
                              <a:latin typeface="Cambria Math" panose="02040503050406030204" pitchFamily="18" charset="0"/>
                              <a:cs typeface="Cambria Math" panose="02040503050406030204" pitchFamily="18" charset="0"/>
                              <a:sym typeface="+mn-ea"/>
                            </a:rPr>
                            <m:t>𝑛</m:t>
                          </m:r>
                          <m:r>
                            <a:rPr lang="en-US" altLang="zh-CN" sz="1800" i="1">
                              <a:latin typeface="Cambria Math" panose="02040503050406030204" pitchFamily="18" charset="0"/>
                              <a:cs typeface="Cambria Math" panose="02040503050406030204" pitchFamily="18" charset="0"/>
                              <a:sym typeface="+mn-ea"/>
                            </a:rPr>
                            <m:t>≥</m:t>
                          </m:r>
                          <m:r>
                            <a:rPr lang="en-US" altLang="zh-CN" sz="1800" i="1">
                              <a:latin typeface="Cambria Math" panose="02040503050406030204" pitchFamily="18" charset="0"/>
                              <a:cs typeface="Cambria Math" panose="02040503050406030204" pitchFamily="18" charset="0"/>
                              <a:sym typeface="+mn-ea"/>
                            </a:rPr>
                            <m:t>0</m:t>
                          </m:r>
                        </m:sub>
                        <m:sup/>
                        <m:e>
                          <m:f>
                            <m:fPr>
                              <m:ctrlPr>
                                <a:rPr lang="en-US" altLang="zh-CN" sz="1800" i="1">
                                  <a:latin typeface="Cambria Math" panose="02040503050406030204" pitchFamily="18" charset="0"/>
                                  <a:cs typeface="Cambria Math" panose="02040503050406030204" pitchFamily="18" charset="0"/>
                                </a:rPr>
                              </m:ctrlPr>
                            </m:fPr>
                            <m:num>
                              <m:sSup>
                                <m:sSupPr>
                                  <m:ctrlPr>
                                    <a:rPr lang="zh-CN" altLang="en-US" sz="1800" i="1">
                                      <a:solidFill>
                                        <a:srgbClr val="000000"/>
                                      </a:solidFill>
                                      <a:latin typeface="Cambria Math" panose="02040503050406030204" pitchFamily="18" charset="0"/>
                                      <a:cs typeface="Cambria Math" panose="02040503050406030204" pitchFamily="18" charset="0"/>
                                    </a:rPr>
                                  </m:ctrlPr>
                                </m:sSupPr>
                                <m:e>
                                  <m:r>
                                    <a:rPr lang="en-US" altLang="zh-CN" sz="1800" i="1">
                                      <a:solidFill>
                                        <a:srgbClr val="000000"/>
                                      </a:solidFill>
                                      <a:latin typeface="Cambria Math" panose="02040503050406030204" pitchFamily="18" charset="0"/>
                                      <a:cs typeface="Cambria Math" panose="02040503050406030204" pitchFamily="18" charset="0"/>
                                    </a:rPr>
                                    <m:t>𝑥</m:t>
                                  </m:r>
                                </m:e>
                                <m:sup>
                                  <m:r>
                                    <a:rPr lang="en-US" altLang="zh-CN" sz="1800" i="1">
                                      <a:solidFill>
                                        <a:srgbClr val="000000"/>
                                      </a:solidFill>
                                      <a:latin typeface="Cambria Math" panose="02040503050406030204" pitchFamily="18" charset="0"/>
                                      <a:cs typeface="Cambria Math" panose="02040503050406030204" pitchFamily="18" charset="0"/>
                                    </a:rPr>
                                    <m:t>𝑛</m:t>
                                  </m:r>
                                </m:sup>
                              </m:sSup>
                            </m:num>
                            <m:den>
                              <m:r>
                                <a:rPr lang="en-US" altLang="zh-CN" sz="1800" i="1">
                                  <a:latin typeface="Cambria Math" panose="02040503050406030204" pitchFamily="18" charset="0"/>
                                  <a:cs typeface="Cambria Math" panose="02040503050406030204" pitchFamily="18" charset="0"/>
                                </a:rPr>
                                <m:t>𝑛</m:t>
                              </m:r>
                              <m:r>
                                <a:rPr lang="en-US" altLang="zh-CN" sz="1800" i="1">
                                  <a:latin typeface="Cambria Math" panose="02040503050406030204" pitchFamily="18" charset="0"/>
                                  <a:cs typeface="Cambria Math" panose="02040503050406030204" pitchFamily="18" charset="0"/>
                                </a:rPr>
                                <m:t>!</m:t>
                              </m:r>
                            </m:den>
                          </m:f>
                        </m:e>
                      </m:nary>
                      <m:r>
                        <a:rPr lang="en-US" altLang="zh-CN" sz="1800" i="1">
                          <a:latin typeface="Cambria Math" panose="02040503050406030204" pitchFamily="18" charset="0"/>
                          <a:cs typeface="Cambria Math" panose="02040503050406030204" pitchFamily="18" charset="0"/>
                        </a:rPr>
                        <m:t>(</m:t>
                      </m:r>
                      <m:nary>
                        <m:naryPr>
                          <m:chr m:val="∑"/>
                          <m:limLoc m:val="undOvr"/>
                          <m:ctrlPr>
                            <a:rPr lang="en-US" sz="1800" i="1">
                              <a:latin typeface="Cambria Math" panose="02040503050406030204" pitchFamily="18" charset="0"/>
                              <a:cs typeface="Cambria Math" panose="02040503050406030204" pitchFamily="18" charset="0"/>
                            </a:rPr>
                          </m:ctrlPr>
                        </m:naryPr>
                        <m:sub>
                          <m:r>
                            <a:rPr lang="en-US" sz="1800" i="1">
                              <a:latin typeface="Cambria Math" panose="02040503050406030204" pitchFamily="18" charset="0"/>
                              <a:cs typeface="Cambria Math" panose="02040503050406030204" pitchFamily="18" charset="0"/>
                            </a:rPr>
                            <m:t>𝑖</m:t>
                          </m:r>
                          <m:r>
                            <a:rPr lang="en-US" sz="1800" i="1">
                              <a:latin typeface="Cambria Math" panose="02040503050406030204" pitchFamily="18" charset="0"/>
                              <a:cs typeface="Cambria Math" panose="02040503050406030204" pitchFamily="18" charset="0"/>
                            </a:rPr>
                            <m:t>=</m:t>
                          </m:r>
                          <m:r>
                            <a:rPr lang="en-US" sz="1800" i="1">
                              <a:latin typeface="Cambria Math" panose="02040503050406030204" pitchFamily="18" charset="0"/>
                              <a:cs typeface="Cambria Math" panose="02040503050406030204" pitchFamily="18" charset="0"/>
                            </a:rPr>
                            <m:t>0</m:t>
                          </m:r>
                        </m:sub>
                        <m:sup>
                          <m:r>
                            <a:rPr lang="en-US" sz="1800" i="1">
                              <a:latin typeface="Cambria Math" panose="02040503050406030204" pitchFamily="18" charset="0"/>
                              <a:cs typeface="Cambria Math" panose="02040503050406030204" pitchFamily="18" charset="0"/>
                            </a:rPr>
                            <m:t>𝑛</m:t>
                          </m:r>
                        </m:sup>
                        <m:e>
                          <m:d>
                            <m:dPr>
                              <m:ctrlPr>
                                <a:rPr lang="en-US" sz="1800" i="1">
                                  <a:latin typeface="Cambria Math" panose="02040503050406030204" pitchFamily="18" charset="0"/>
                                  <a:cs typeface="Cambria Math" panose="02040503050406030204" pitchFamily="18" charset="0"/>
                                </a:rPr>
                              </m:ctrlPr>
                            </m:dPr>
                            <m:e>
                              <m:m>
                                <m:mPr>
                                  <m:mcs>
                                    <m:mc>
                                      <m:mcPr>
                                        <m:count m:val="1"/>
                                        <m:mcJc m:val="center"/>
                                      </m:mcPr>
                                    </m:mc>
                                  </m:mcs>
                                  <m:ctrlPr>
                                    <a:rPr lang="en-US" sz="1800" i="1">
                                      <a:latin typeface="Cambria Math" panose="02040503050406030204" pitchFamily="18" charset="0"/>
                                      <a:cs typeface="Cambria Math" panose="02040503050406030204" pitchFamily="18" charset="0"/>
                                    </a:rPr>
                                  </m:ctrlPr>
                                </m:mPr>
                                <m:mr>
                                  <m:e>
                                    <m:r>
                                      <a:rPr lang="en-US" sz="1800" i="1">
                                        <a:latin typeface="Cambria Math" panose="02040503050406030204" pitchFamily="18" charset="0"/>
                                        <a:cs typeface="Cambria Math" panose="02040503050406030204" pitchFamily="18" charset="0"/>
                                      </a:rPr>
                                      <m:t>𝑛</m:t>
                                    </m:r>
                                  </m:e>
                                </m:mr>
                                <m:mr>
                                  <m:e>
                                    <m:r>
                                      <a:rPr lang="en-US" sz="1800" i="1">
                                        <a:latin typeface="Cambria Math" panose="02040503050406030204" pitchFamily="18" charset="0"/>
                                        <a:cs typeface="Cambria Math" panose="02040503050406030204" pitchFamily="18" charset="0"/>
                                      </a:rPr>
                                      <m:t>𝑖</m:t>
                                    </m:r>
                                  </m:e>
                                </m:mr>
                              </m:m>
                            </m:e>
                          </m:d>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𝑎</m:t>
                              </m:r>
                            </m:e>
                            <m:sub>
                              <m:r>
                                <a:rPr lang="en-US" altLang="zh-CN" sz="1800" i="1">
                                  <a:latin typeface="Cambria Math" panose="02040503050406030204" pitchFamily="18" charset="0"/>
                                  <a:cs typeface="Cambria Math" panose="02040503050406030204" pitchFamily="18" charset="0"/>
                                </a:rPr>
                                <m:t>𝑖</m:t>
                              </m:r>
                            </m:sub>
                          </m:sSub>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𝑏</m:t>
                              </m:r>
                            </m:e>
                            <m:sub>
                              <m:r>
                                <a:rPr lang="en-US" altLang="zh-CN" sz="1800" i="1">
                                  <a:latin typeface="Cambria Math" panose="02040503050406030204" pitchFamily="18" charset="0"/>
                                  <a:cs typeface="Cambria Math" panose="02040503050406030204" pitchFamily="18" charset="0"/>
                                </a:rPr>
                                <m:t>𝑛</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𝑖</m:t>
                              </m:r>
                            </m:sub>
                          </m:sSub>
                        </m:e>
                      </m:nary>
                      <m:r>
                        <a:rPr lang="en-US" altLang="zh-CN" sz="1800" i="1">
                          <a:latin typeface="Cambria Math" panose="02040503050406030204" pitchFamily="18" charset="0"/>
                          <a:cs typeface="Cambria Math" panose="02040503050406030204" pitchFamily="18" charset="0"/>
                        </a:rPr>
                        <m:t>)</m:t>
                      </m:r>
                    </m:oMath>
                  </m:oMathPara>
                </a14:m>
                <a:endParaRPr lang="en-US" altLang="zh-CN" sz="1800" i="1">
                  <a:latin typeface="Cambria Math" panose="02040503050406030204" pitchFamily="18" charset="0"/>
                  <a:cs typeface="Cambria Math" panose="02040503050406030204" pitchFamily="18" charset="0"/>
                </a:endParaRPr>
              </a:p>
              <a:p>
                <a:pPr marL="0" indent="0">
                  <a:buNone/>
                </a:pPr>
                <a:r>
                  <a:rPr lang="zh-CN" altLang="en-US" sz="1800"/>
                  <a:t>因此</a:t>
                </a:r>
                <a:r>
                  <a:rPr lang="en-US" altLang="zh-CN" sz="1800"/>
                  <a:t> </a:t>
                </a:r>
                <a14:m>
                  <m:oMath xmlns:m="http://schemas.openxmlformats.org/officeDocument/2006/math">
                    <m:sSub>
                      <m:sSubPr>
                        <m:ctrlPr>
                          <a:rPr lang="zh-CN" altLang="en-US" sz="1800" i="1">
                            <a:solidFill>
                              <a:srgbClr val="000000"/>
                            </a:solidFill>
                            <a:latin typeface="Cambria Math" panose="02040503050406030204" pitchFamily="18" charset="0"/>
                          </a:rPr>
                        </m:ctrlPr>
                      </m:sSubPr>
                      <m:e>
                        <m:r>
                          <a:rPr lang="en-US" altLang="zh-CN" sz="1800" i="1">
                            <a:solidFill>
                              <a:srgbClr val="000000"/>
                            </a:solidFill>
                            <a:latin typeface="Cambria Math" panose="02040503050406030204" pitchFamily="18" charset="0"/>
                          </a:rPr>
                          <m:t>𝐹</m:t>
                        </m:r>
                      </m:e>
                      <m:sub>
                        <m:r>
                          <a:rPr lang="zh-CN" altLang="en-US" sz="1800" i="1">
                            <a:solidFill>
                              <a:srgbClr val="000000"/>
                            </a:solidFill>
                            <a:latin typeface="Cambria Math" panose="02040503050406030204" pitchFamily="18" charset="0"/>
                          </a:rPr>
                          <m:t>𝑒</m:t>
                        </m:r>
                      </m:sub>
                    </m:sSub>
                    <m:r>
                      <a:rPr lang="zh-CN" altLang="en-US" sz="1800" i="1">
                        <a:solidFill>
                          <a:srgbClr val="000000"/>
                        </a:solidFill>
                        <a:latin typeface="Cambria Math" panose="02040503050406030204" pitchFamily="18" charset="0"/>
                      </a:rPr>
                      <m:t>(</m:t>
                    </m:r>
                    <m:r>
                      <a:rPr lang="zh-CN" altLang="en-US" sz="1800" i="1">
                        <a:solidFill>
                          <a:srgbClr val="000000"/>
                        </a:solidFill>
                        <a:latin typeface="Cambria Math" panose="02040503050406030204" pitchFamily="18" charset="0"/>
                      </a:rPr>
                      <m:t>𝑥</m:t>
                    </m:r>
                    <m:r>
                      <a:rPr lang="zh-CN" altLang="en-US" sz="1800" i="1">
                        <a:solidFill>
                          <a:srgbClr val="000000"/>
                        </a:solidFill>
                        <a:latin typeface="Cambria Math" panose="02040503050406030204" pitchFamily="18" charset="0"/>
                      </a:rPr>
                      <m:t>)</m:t>
                    </m:r>
                    <m:sSub>
                      <m:sSubPr>
                        <m:ctrlPr>
                          <a:rPr lang="zh-CN" altLang="en-US" sz="1800" i="1">
                            <a:solidFill>
                              <a:srgbClr val="000000"/>
                            </a:solidFill>
                            <a:latin typeface="Cambria Math" panose="02040503050406030204" pitchFamily="18" charset="0"/>
                          </a:rPr>
                        </m:ctrlPr>
                      </m:sSubPr>
                      <m:e>
                        <m:r>
                          <a:rPr lang="zh-CN" altLang="en-US" sz="1800" i="1">
                            <a:solidFill>
                              <a:srgbClr val="000000"/>
                            </a:solidFill>
                            <a:latin typeface="Cambria Math" panose="02040503050406030204" pitchFamily="18" charset="0"/>
                          </a:rPr>
                          <m:t>𝐺</m:t>
                        </m:r>
                      </m:e>
                      <m:sub>
                        <m:r>
                          <a:rPr lang="zh-CN" altLang="en-US" sz="1800" i="1">
                            <a:solidFill>
                              <a:srgbClr val="000000"/>
                            </a:solidFill>
                            <a:latin typeface="Cambria Math" panose="02040503050406030204" pitchFamily="18" charset="0"/>
                          </a:rPr>
                          <m:t>𝑒</m:t>
                        </m:r>
                      </m:sub>
                    </m:sSub>
                    <m:r>
                      <a:rPr lang="zh-CN" altLang="en-US" sz="1800" i="1">
                        <a:solidFill>
                          <a:srgbClr val="000000"/>
                        </a:solidFill>
                        <a:latin typeface="Cambria Math" panose="02040503050406030204" pitchFamily="18" charset="0"/>
                      </a:rPr>
                      <m:t>(</m:t>
                    </m:r>
                    <m:r>
                      <a:rPr lang="zh-CN" altLang="en-US" sz="1800" i="1">
                        <a:solidFill>
                          <a:srgbClr val="000000"/>
                        </a:solidFill>
                        <a:latin typeface="Cambria Math" panose="02040503050406030204" pitchFamily="18" charset="0"/>
                      </a:rPr>
                      <m:t>𝑥</m:t>
                    </m:r>
                    <m:r>
                      <a:rPr lang="zh-CN" altLang="en-US" sz="1800" i="1">
                        <a:solidFill>
                          <a:srgbClr val="000000"/>
                        </a:solidFill>
                        <a:latin typeface="Cambria Math" panose="02040503050406030204" pitchFamily="18" charset="0"/>
                      </a:rPr>
                      <m:t>)</m:t>
                    </m:r>
                  </m:oMath>
                </a14:m>
                <a:r>
                  <a:rPr lang="zh-CN" altLang="en-US" sz="1800"/>
                  <a:t>是序列</a:t>
                </a:r>
                <a:r>
                  <a:rPr lang="en-US" altLang="zh-CN" sz="1800"/>
                  <a:t>{</a:t>
                </a:r>
                <a14:m>
                  <m:oMath xmlns:m="http://schemas.openxmlformats.org/officeDocument/2006/math">
                    <m:nary>
                      <m:naryPr>
                        <m:chr m:val="∑"/>
                        <m:limLoc m:val="undOvr"/>
                        <m:ctrlPr>
                          <a:rPr lang="en-US" sz="1800" i="1">
                            <a:latin typeface="Cambria Math" panose="02040503050406030204" pitchFamily="18" charset="0"/>
                            <a:cs typeface="Cambria Math" panose="02040503050406030204" pitchFamily="18" charset="0"/>
                          </a:rPr>
                        </m:ctrlPr>
                      </m:naryPr>
                      <m:sub>
                        <m:r>
                          <a:rPr lang="en-US" sz="1800" i="1">
                            <a:latin typeface="Cambria Math" panose="02040503050406030204" pitchFamily="18" charset="0"/>
                            <a:cs typeface="Cambria Math" panose="02040503050406030204" pitchFamily="18" charset="0"/>
                          </a:rPr>
                          <m:t>𝑖</m:t>
                        </m:r>
                        <m:r>
                          <a:rPr lang="en-US" sz="1800" i="1">
                            <a:latin typeface="Cambria Math" panose="02040503050406030204" pitchFamily="18" charset="0"/>
                            <a:cs typeface="Cambria Math" panose="02040503050406030204" pitchFamily="18" charset="0"/>
                          </a:rPr>
                          <m:t>=</m:t>
                        </m:r>
                        <m:r>
                          <a:rPr lang="en-US" sz="1800" i="1">
                            <a:latin typeface="Cambria Math" panose="02040503050406030204" pitchFamily="18" charset="0"/>
                            <a:cs typeface="Cambria Math" panose="02040503050406030204" pitchFamily="18" charset="0"/>
                          </a:rPr>
                          <m:t>0</m:t>
                        </m:r>
                      </m:sub>
                      <m:sup>
                        <m:r>
                          <a:rPr lang="en-US" sz="1800" i="1">
                            <a:latin typeface="Cambria Math" panose="02040503050406030204" pitchFamily="18" charset="0"/>
                            <a:cs typeface="Cambria Math" panose="02040503050406030204" pitchFamily="18" charset="0"/>
                          </a:rPr>
                          <m:t>𝑛</m:t>
                        </m:r>
                      </m:sup>
                      <m:e>
                        <m:d>
                          <m:dPr>
                            <m:ctrlPr>
                              <a:rPr lang="en-US" sz="1800" i="1">
                                <a:latin typeface="Cambria Math" panose="02040503050406030204" pitchFamily="18" charset="0"/>
                                <a:cs typeface="Cambria Math" panose="02040503050406030204" pitchFamily="18" charset="0"/>
                              </a:rPr>
                            </m:ctrlPr>
                          </m:dPr>
                          <m:e>
                            <m:m>
                              <m:mPr>
                                <m:mcs>
                                  <m:mc>
                                    <m:mcPr>
                                      <m:count m:val="1"/>
                                      <m:mcJc m:val="center"/>
                                    </m:mcPr>
                                  </m:mc>
                                </m:mcs>
                                <m:ctrlPr>
                                  <a:rPr lang="en-US" sz="1800" i="1">
                                    <a:latin typeface="Cambria Math" panose="02040503050406030204" pitchFamily="18" charset="0"/>
                                    <a:cs typeface="Cambria Math" panose="02040503050406030204" pitchFamily="18" charset="0"/>
                                  </a:rPr>
                                </m:ctrlPr>
                              </m:mPr>
                              <m:mr>
                                <m:e>
                                  <m:r>
                                    <a:rPr lang="en-US" sz="1800" i="1">
                                      <a:latin typeface="Cambria Math" panose="02040503050406030204" pitchFamily="18" charset="0"/>
                                      <a:cs typeface="Cambria Math" panose="02040503050406030204" pitchFamily="18" charset="0"/>
                                    </a:rPr>
                                    <m:t>𝑛</m:t>
                                  </m:r>
                                </m:e>
                              </m:mr>
                              <m:mr>
                                <m:e>
                                  <m:r>
                                    <a:rPr lang="en-US" sz="1800" i="1">
                                      <a:latin typeface="Cambria Math" panose="02040503050406030204" pitchFamily="18" charset="0"/>
                                      <a:cs typeface="Cambria Math" panose="02040503050406030204" pitchFamily="18" charset="0"/>
                                    </a:rPr>
                                    <m:t>𝑖</m:t>
                                  </m:r>
                                </m:e>
                              </m:mr>
                            </m:m>
                          </m:e>
                        </m:d>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𝑎</m:t>
                            </m:r>
                          </m:e>
                          <m:sub>
                            <m:r>
                              <a:rPr lang="en-US" altLang="zh-CN" sz="1800" i="1">
                                <a:latin typeface="Cambria Math" panose="02040503050406030204" pitchFamily="18" charset="0"/>
                                <a:cs typeface="Cambria Math" panose="02040503050406030204" pitchFamily="18" charset="0"/>
                              </a:rPr>
                              <m:t>𝑖</m:t>
                            </m:r>
                          </m:sub>
                        </m:sSub>
                        <m:sSub>
                          <m:sSubPr>
                            <m:ctrlPr>
                              <a:rPr lang="en-US" altLang="zh-CN" sz="1800" i="1">
                                <a:latin typeface="Cambria Math" panose="02040503050406030204" pitchFamily="18" charset="0"/>
                                <a:cs typeface="Cambria Math" panose="02040503050406030204" pitchFamily="18" charset="0"/>
                              </a:rPr>
                            </m:ctrlPr>
                          </m:sSubPr>
                          <m:e>
                            <m:r>
                              <a:rPr lang="en-US" altLang="zh-CN" sz="1800" i="1">
                                <a:latin typeface="Cambria Math" panose="02040503050406030204" pitchFamily="18" charset="0"/>
                                <a:cs typeface="Cambria Math" panose="02040503050406030204" pitchFamily="18" charset="0"/>
                              </a:rPr>
                              <m:t>𝑏</m:t>
                            </m:r>
                          </m:e>
                          <m:sub>
                            <m:r>
                              <a:rPr lang="en-US" altLang="zh-CN" sz="1800" i="1">
                                <a:latin typeface="Cambria Math" panose="02040503050406030204" pitchFamily="18" charset="0"/>
                                <a:cs typeface="Cambria Math" panose="02040503050406030204" pitchFamily="18" charset="0"/>
                              </a:rPr>
                              <m:t>𝑛</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𝑖</m:t>
                            </m:r>
                          </m:sub>
                        </m:sSub>
                      </m:e>
                    </m:nary>
                  </m:oMath>
                </a14:m>
                <a:r>
                  <a:rPr lang="en-US" altLang="zh-CN" sz="1800"/>
                  <a:t>}</a:t>
                </a:r>
                <a:r>
                  <a:rPr lang="zh-CN" altLang="en-US" sz="1800"/>
                  <a:t>的指数生成函数。</a:t>
                </a:r>
                <a:endParaRPr lang="zh-CN" altLang="en-US" sz="18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73B108B6-CEE4-41BC-82A2-6B47A46EA9E6}"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61443"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111C51A7-19D3-46FD-8DE8-3A0DEAB18019}"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10500098" name="Rectangle 2"/>
          <p:cNvSpPr>
            <a:spLocks noGrp="1" noChangeArrowheads="1"/>
          </p:cNvSpPr>
          <p:nvPr>
            <p:ph type="body" idx="1"/>
          </p:nvPr>
        </p:nvSpPr>
        <p:spPr>
          <a:xfrm>
            <a:off x="831215" y="1179195"/>
            <a:ext cx="10161905" cy="4759960"/>
          </a:xfrm>
        </p:spPr>
        <p:txBody>
          <a:bodyPr/>
          <a:lstStyle/>
          <a:p>
            <a:pPr marL="571500" indent="-571500" algn="just" eaLnBrk="1" hangingPunct="1">
              <a:buSzTx/>
              <a:buFont typeface="Wingdings" panose="05000000000000000000" pitchFamily="2" charset="2"/>
              <a:buChar char="§"/>
            </a:pPr>
            <a:r>
              <a:rPr lang="zh-CN" altLang="en-US" sz="2400" dirty="0">
                <a:latin typeface="黑体" panose="02010609060101010101" charset="-122"/>
              </a:rPr>
              <a:t>例</a:t>
            </a:r>
            <a:r>
              <a:rPr lang="en-US" altLang="zh-CN" sz="2400" dirty="0">
                <a:latin typeface="黑体" panose="02010609060101010101" charset="-122"/>
              </a:rPr>
              <a:t>2.22 </a:t>
            </a:r>
            <a:r>
              <a:rPr lang="zh-CN" altLang="en-US" sz="2400" dirty="0">
                <a:latin typeface="黑体" panose="02010609060101010101" charset="-122"/>
              </a:rPr>
              <a:t>由        这</a:t>
            </a:r>
            <a:r>
              <a:rPr lang="en-US" altLang="zh-CN" sz="2400" dirty="0">
                <a:latin typeface="黑体" panose="02010609060101010101" charset="-122"/>
              </a:rPr>
              <a:t>4</a:t>
            </a:r>
            <a:r>
              <a:rPr lang="zh-CN" altLang="en-US" sz="2400" dirty="0">
                <a:latin typeface="黑体" panose="02010609060101010101" charset="-122"/>
              </a:rPr>
              <a:t>个符号取</a:t>
            </a:r>
            <a:r>
              <a:rPr lang="en-US" altLang="zh-CN" sz="2400" dirty="0">
                <a:latin typeface="黑体" panose="02010609060101010101" charset="-122"/>
              </a:rPr>
              <a:t>5</a:t>
            </a:r>
            <a:r>
              <a:rPr lang="zh-CN" altLang="en-US" sz="2400" dirty="0">
                <a:latin typeface="黑体" panose="02010609060101010101" charset="-122"/>
              </a:rPr>
              <a:t>个进行排列，要求  出现的次数不超过</a:t>
            </a:r>
            <a:r>
              <a:rPr lang="en-US" altLang="zh-CN" sz="2400" dirty="0">
                <a:latin typeface="黑体" panose="02010609060101010101" charset="-122"/>
              </a:rPr>
              <a:t>2</a:t>
            </a:r>
            <a:r>
              <a:rPr lang="zh-CN" altLang="en-US" sz="2400" dirty="0">
                <a:latin typeface="黑体" panose="02010609060101010101" charset="-122"/>
              </a:rPr>
              <a:t>次，但不能不出现； 出现的次数不超过</a:t>
            </a:r>
            <a:r>
              <a:rPr lang="en-US" altLang="zh-CN" sz="2400" dirty="0">
                <a:latin typeface="黑体" panose="02010609060101010101" charset="-122"/>
              </a:rPr>
              <a:t>1</a:t>
            </a:r>
            <a:r>
              <a:rPr lang="zh-CN" altLang="en-US" sz="2400" dirty="0">
                <a:latin typeface="黑体" panose="02010609060101010101" charset="-122"/>
              </a:rPr>
              <a:t>次； 出现的次数不超过</a:t>
            </a:r>
            <a:r>
              <a:rPr lang="en-US" altLang="zh-CN" sz="2400" dirty="0">
                <a:latin typeface="黑体" panose="02010609060101010101" charset="-122"/>
              </a:rPr>
              <a:t>3</a:t>
            </a:r>
            <a:r>
              <a:rPr lang="zh-CN" altLang="en-US" sz="2400" dirty="0">
                <a:latin typeface="黑体" panose="02010609060101010101" charset="-122"/>
              </a:rPr>
              <a:t>次，可以不出现； 出现的次数为偶数。求满足上述条件排列的个数。</a:t>
            </a:r>
            <a:endParaRPr lang="zh-CN" altLang="en-US" sz="2400" dirty="0">
              <a:latin typeface="黑体" panose="02010609060101010101" charset="-122"/>
            </a:endParaRPr>
          </a:p>
          <a:p>
            <a:pPr marL="571500" indent="-571500" algn="just" eaLnBrk="1" hangingPunct="1">
              <a:buSzTx/>
              <a:buFont typeface="Wingdings" panose="05000000000000000000" pitchFamily="2" charset="2"/>
              <a:buNone/>
            </a:pPr>
            <a:r>
              <a:rPr lang="zh-CN" altLang="en-US" sz="2400" dirty="0">
                <a:latin typeface="黑体" panose="02010609060101010101" charset="-122"/>
              </a:rPr>
              <a:t>   解 设满足上述条件的</a:t>
            </a:r>
            <a:r>
              <a:rPr lang="en-US" altLang="zh-CN" sz="2400" dirty="0">
                <a:latin typeface="黑体" panose="02010609060101010101" charset="-122"/>
              </a:rPr>
              <a:t>r</a:t>
            </a:r>
            <a:r>
              <a:rPr lang="zh-CN" altLang="en-US" sz="2400" dirty="0">
                <a:latin typeface="黑体" panose="02010609060101010101" charset="-122"/>
              </a:rPr>
              <a:t>排列的个数为   个，序列 </a:t>
            </a:r>
            <a:endParaRPr lang="zh-CN" altLang="en-US" sz="2400" dirty="0">
              <a:latin typeface="黑体" panose="02010609060101010101" charset="-122"/>
            </a:endParaRPr>
          </a:p>
          <a:p>
            <a:pPr marL="571500" indent="-571500" algn="just" eaLnBrk="1" hangingPunct="1">
              <a:buSzTx/>
              <a:buFont typeface="Wingdings" panose="05000000000000000000" pitchFamily="2" charset="2"/>
              <a:buNone/>
            </a:pPr>
            <a:r>
              <a:rPr lang="zh-CN" altLang="en-US" sz="2400" dirty="0">
                <a:latin typeface="黑体" panose="02010609060101010101" charset="-122"/>
              </a:rPr>
              <a:t>              的指数型母函数为</a:t>
            </a:r>
            <a:endParaRPr lang="zh-CN" altLang="en-US" sz="2400" dirty="0">
              <a:latin typeface="黑体" panose="02010609060101010101" charset="-122"/>
            </a:endParaRPr>
          </a:p>
        </p:txBody>
      </p:sp>
      <p:sp>
        <p:nvSpPr>
          <p:cNvPr id="61445" name="Rectangle 3"/>
          <p:cNvSpPr>
            <a:spLocks noGrp="1" noChangeArrowheads="1"/>
          </p:cNvSpPr>
          <p:nvPr>
            <p:ph type="title"/>
          </p:nvPr>
        </p:nvSpPr>
        <p:spPr>
          <a:xfrm>
            <a:off x="831215" y="70485"/>
            <a:ext cx="6386513" cy="882650"/>
          </a:xfrm>
          <a:noFill/>
        </p:spPr>
        <p:txBody>
          <a:bodyPr/>
          <a:lstStyle/>
          <a:p>
            <a:pPr eaLnBrk="1" hangingPunct="1"/>
            <a:r>
              <a:rPr lang="zh-CN" altLang="en-US"/>
              <a:t>指数型母函数</a:t>
            </a:r>
            <a:endParaRPr lang="zh-CN" altLang="en-US"/>
          </a:p>
        </p:txBody>
      </p:sp>
      <p:sp>
        <p:nvSpPr>
          <p:cNvPr id="61446" name="Rectangle 4"/>
          <p:cNvSpPr>
            <a:spLocks noChangeArrowheads="1"/>
          </p:cNvSpPr>
          <p:nvPr/>
        </p:nvSpPr>
        <p:spPr bwMode="auto">
          <a:xfrm>
            <a:off x="555783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1447" name="Rectangle 5"/>
          <p:cNvSpPr>
            <a:spLocks noChangeArrowheads="1"/>
          </p:cNvSpPr>
          <p:nvPr/>
        </p:nvSpPr>
        <p:spPr bwMode="auto">
          <a:xfrm>
            <a:off x="56007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1448" name="Rectangle 6"/>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1449" name="Rectangle 7"/>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1450" name="Rectangle 8"/>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1451" name="Rectangle 9"/>
          <p:cNvSpPr>
            <a:spLocks noChangeArrowheads="1"/>
          </p:cNvSpPr>
          <p:nvPr/>
        </p:nvSpPr>
        <p:spPr bwMode="auto">
          <a:xfrm>
            <a:off x="5576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1452" name="Rectangle 10"/>
          <p:cNvSpPr>
            <a:spLocks noChangeArrowheads="1"/>
          </p:cNvSpPr>
          <p:nvPr/>
        </p:nvSpPr>
        <p:spPr bwMode="auto">
          <a:xfrm>
            <a:off x="5867400"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1453" name="Rectangle 11"/>
          <p:cNvSpPr>
            <a:spLocks noChangeArrowheads="1"/>
          </p:cNvSpPr>
          <p:nvPr/>
        </p:nvSpPr>
        <p:spPr bwMode="auto">
          <a:xfrm>
            <a:off x="4872038" y="321945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1454" name="Rectangle 12"/>
          <p:cNvSpPr>
            <a:spLocks noChangeArrowheads="1"/>
          </p:cNvSpPr>
          <p:nvPr/>
        </p:nvSpPr>
        <p:spPr bwMode="auto">
          <a:xfrm>
            <a:off x="5491163"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1455" name="Rectangle 13"/>
          <p:cNvSpPr>
            <a:spLocks noChangeArrowheads="1"/>
          </p:cNvSpPr>
          <p:nvPr/>
        </p:nvSpPr>
        <p:spPr bwMode="auto">
          <a:xfrm>
            <a:off x="5195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1456" name="Rectangle 14"/>
          <p:cNvSpPr>
            <a:spLocks noChangeArrowheads="1"/>
          </p:cNvSpPr>
          <p:nvPr/>
        </p:nvSpPr>
        <p:spPr bwMode="auto">
          <a:xfrm>
            <a:off x="6024563" y="333851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1457" name="Rectangle 15"/>
          <p:cNvSpPr>
            <a:spLocks noChangeArrowheads="1"/>
          </p:cNvSpPr>
          <p:nvPr/>
        </p:nvSpPr>
        <p:spPr bwMode="auto">
          <a:xfrm>
            <a:off x="54244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1458" name="Rectangle 16"/>
          <p:cNvSpPr>
            <a:spLocks noChangeArrowheads="1"/>
          </p:cNvSpPr>
          <p:nvPr/>
        </p:nvSpPr>
        <p:spPr bwMode="auto">
          <a:xfrm>
            <a:off x="5072063" y="318611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1459" name="Rectangle 17"/>
          <p:cNvSpPr>
            <a:spLocks noChangeArrowheads="1"/>
          </p:cNvSpPr>
          <p:nvPr/>
        </p:nvSpPr>
        <p:spPr bwMode="auto">
          <a:xfrm>
            <a:off x="56388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1460" name="Rectangle 18"/>
          <p:cNvSpPr>
            <a:spLocks noChangeArrowheads="1"/>
          </p:cNvSpPr>
          <p:nvPr/>
        </p:nvSpPr>
        <p:spPr bwMode="auto">
          <a:xfrm>
            <a:off x="1524000" y="2984501"/>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1461" name="Rectangle 20"/>
          <p:cNvSpPr>
            <a:spLocks noChangeArrowheads="1"/>
          </p:cNvSpPr>
          <p:nvPr/>
        </p:nvSpPr>
        <p:spPr bwMode="auto">
          <a:xfrm>
            <a:off x="1524000" y="3089276"/>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mc:AlternateContent xmlns:mc="http://schemas.openxmlformats.org/markup-compatibility/2006">
        <mc:Choice xmlns:a14="http://schemas.microsoft.com/office/drawing/2010/main" Requires="a14">
          <p:sp>
            <p:nvSpPr>
              <p:cNvPr id="10500115" name="Object 19"/>
              <p:cNvSpPr txBox="1"/>
              <p:nvPr/>
            </p:nvSpPr>
            <p:spPr bwMode="auto">
              <a:xfrm>
                <a:off x="6645627" y="3274321"/>
                <a:ext cx="432048" cy="501089"/>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𝑝</m:t>
                          </m:r>
                        </m:e>
                        <m:sub>
                          <m:r>
                            <a:rPr lang="zh-CN" altLang="en-US" i="1">
                              <a:solidFill>
                                <a:srgbClr val="000000"/>
                              </a:solidFill>
                              <a:latin typeface="Cambria Math" panose="02040503050406030204" pitchFamily="18" charset="0"/>
                            </a:rPr>
                            <m:t>𝑟</m:t>
                          </m:r>
                        </m:sub>
                      </m:sSub>
                    </m:oMath>
                  </m:oMathPara>
                </a14:m>
                <a:endParaRPr lang="zh-CN" altLang="en-US" dirty="0"/>
              </a:p>
            </p:txBody>
          </p:sp>
        </mc:Choice>
        <mc:Fallback>
          <p:sp>
            <p:nvSpPr>
              <p:cNvPr id="10500115" name="Object 19"/>
              <p:cNvSpPr txBox="1">
                <a:spLocks noRot="1" noChangeAspect="1" noMove="1" noResize="1" noEditPoints="1" noAdjustHandles="1" noChangeArrowheads="1" noChangeShapeType="1" noTextEdit="1"/>
              </p:cNvSpPr>
              <p:nvPr/>
            </p:nvSpPr>
            <p:spPr bwMode="auto">
              <a:xfrm>
                <a:off x="6645627" y="3274321"/>
                <a:ext cx="432048" cy="501089"/>
              </a:xfrm>
              <a:prstGeom prst="rect">
                <a:avLst/>
              </a:prstGeom>
              <a:blipFill rotWithShape="1">
                <a:blip r:embed="rId1"/>
                <a:stretch>
                  <a:fillRect l="-81" t="-52" r="139" b="67"/>
                </a:stretch>
              </a:blipFill>
              <a:ln>
                <a:noFill/>
              </a:ln>
            </p:spPr>
            <p:txBody>
              <a:bodyPr/>
              <a:lstStyle/>
              <a:p>
                <a:r>
                  <a:rPr lang="zh-CN" altLang="en-US">
                    <a:noFill/>
                  </a:rPr>
                  <a:t> </a:t>
                </a:r>
              </a:p>
            </p:txBody>
          </p:sp>
        </mc:Fallback>
      </mc:AlternateContent>
      <p:sp>
        <p:nvSpPr>
          <p:cNvPr id="61463" name="Rectangle 22"/>
          <p:cNvSpPr>
            <a:spLocks noChangeArrowheads="1"/>
          </p:cNvSpPr>
          <p:nvPr/>
        </p:nvSpPr>
        <p:spPr bwMode="auto">
          <a:xfrm>
            <a:off x="1524000" y="3084513"/>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mc:AlternateContent xmlns:mc="http://schemas.openxmlformats.org/markup-compatibility/2006">
        <mc:Choice xmlns:a14="http://schemas.microsoft.com/office/drawing/2010/main" Requires="a14">
          <p:sp>
            <p:nvSpPr>
              <p:cNvPr id="10500117" name="Object 21"/>
              <p:cNvSpPr txBox="1"/>
              <p:nvPr/>
            </p:nvSpPr>
            <p:spPr bwMode="auto">
              <a:xfrm>
                <a:off x="1690370" y="3877944"/>
                <a:ext cx="1944266" cy="576435"/>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𝑝</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𝑝</m:t>
                          </m:r>
                        </m:e>
                        <m:sub>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𝑝</m:t>
                          </m:r>
                        </m:e>
                        <m:sub>
                          <m:r>
                            <a:rPr lang="zh-CN" altLang="en-US" i="1">
                              <a:solidFill>
                                <a:srgbClr val="000000"/>
                              </a:solidFill>
                              <a:latin typeface="Cambria Math" panose="02040503050406030204" pitchFamily="18" charset="0"/>
                            </a:rPr>
                            <m:t>10</m:t>
                          </m:r>
                        </m:sub>
                      </m:sSub>
                    </m:oMath>
                  </m:oMathPara>
                </a14:m>
                <a:endParaRPr lang="zh-CN" altLang="en-US" dirty="0"/>
              </a:p>
            </p:txBody>
          </p:sp>
        </mc:Choice>
        <mc:Fallback>
          <p:sp>
            <p:nvSpPr>
              <p:cNvPr id="10500117" name="Object 21"/>
              <p:cNvSpPr txBox="1">
                <a:spLocks noRot="1" noChangeAspect="1" noMove="1" noResize="1" noEditPoints="1" noAdjustHandles="1" noChangeArrowheads="1" noChangeShapeType="1" noTextEdit="1"/>
              </p:cNvSpPr>
              <p:nvPr/>
            </p:nvSpPr>
            <p:spPr bwMode="auto">
              <a:xfrm>
                <a:off x="1690370" y="3877944"/>
                <a:ext cx="1944266" cy="576435"/>
              </a:xfrm>
              <a:prstGeom prst="rect">
                <a:avLst/>
              </a:prstGeom>
              <a:blipFill rotWithShape="1">
                <a:blip r:embed="rId2"/>
                <a:stretch>
                  <a:fillRect t="-110" r="27" b="85"/>
                </a:stretch>
              </a:blipFill>
              <a:ln>
                <a:noFill/>
              </a:ln>
            </p:spPr>
            <p:txBody>
              <a:bodyPr/>
              <a:lstStyle/>
              <a:p>
                <a:r>
                  <a:rPr lang="zh-CN" altLang="en-US">
                    <a:noFill/>
                  </a:rPr>
                  <a:t> </a:t>
                </a:r>
              </a:p>
            </p:txBody>
          </p:sp>
        </mc:Fallback>
      </mc:AlternateContent>
      <p:sp>
        <p:nvSpPr>
          <p:cNvPr id="61465" name="Rectangle 24"/>
          <p:cNvSpPr>
            <a:spLocks noChangeArrowheads="1"/>
          </p:cNvSpPr>
          <p:nvPr/>
        </p:nvSpPr>
        <p:spPr bwMode="auto">
          <a:xfrm>
            <a:off x="1524000" y="2551113"/>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1466" name="Rectangle 26"/>
          <p:cNvSpPr>
            <a:spLocks noChangeArrowheads="1"/>
          </p:cNvSpPr>
          <p:nvPr/>
        </p:nvSpPr>
        <p:spPr bwMode="auto">
          <a:xfrm>
            <a:off x="1524000" y="3098801"/>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mc:AlternateContent xmlns:mc="http://schemas.openxmlformats.org/markup-compatibility/2006">
        <mc:Choice xmlns:a14="http://schemas.microsoft.com/office/drawing/2010/main" Requires="a14">
          <p:sp>
            <p:nvSpPr>
              <p:cNvPr id="61467" name="Object 25"/>
              <p:cNvSpPr txBox="1"/>
              <p:nvPr/>
            </p:nvSpPr>
            <p:spPr bwMode="auto">
              <a:xfrm>
                <a:off x="3112135" y="1264285"/>
                <a:ext cx="1246505" cy="487045"/>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r>
                        <a:rPr lang="zh-CN" altLang="en-US" sz="2400" i="1">
                          <a:solidFill>
                            <a:srgbClr val="000000"/>
                          </a:solidFill>
                          <a:latin typeface="Cambria Math" panose="02040503050406030204" pitchFamily="18" charset="0"/>
                        </a:rPr>
                        <m:t>𝑎</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𝑏</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𝑐</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𝑑</m:t>
                      </m:r>
                    </m:oMath>
                  </m:oMathPara>
                </a14:m>
                <a:endParaRPr lang="zh-CN" altLang="en-US" sz="2400" dirty="0"/>
              </a:p>
            </p:txBody>
          </p:sp>
        </mc:Choice>
        <mc:Fallback>
          <p:sp>
            <p:nvSpPr>
              <p:cNvPr id="61467" name="Object 25"/>
              <p:cNvSpPr txBox="1">
                <a:spLocks noRot="1" noChangeAspect="1" noMove="1" noResize="1" noEditPoints="1" noAdjustHandles="1" noChangeArrowheads="1" noChangeShapeType="1" noTextEdit="1"/>
              </p:cNvSpPr>
              <p:nvPr/>
            </p:nvSpPr>
            <p:spPr bwMode="auto">
              <a:xfrm>
                <a:off x="3112135" y="1264285"/>
                <a:ext cx="1246505" cy="487045"/>
              </a:xfrm>
              <a:prstGeom prst="rect">
                <a:avLst/>
              </a:prstGeom>
              <a:blipFill rotWithShape="1">
                <a:blip r:embed="rId3"/>
                <a:stretch>
                  <a:fillRect/>
                </a:stretch>
              </a:blipFill>
              <a:ln>
                <a:noFill/>
              </a:ln>
            </p:spPr>
            <p:txBody>
              <a:bodyPr/>
              <a:lstStyle/>
              <a:p>
                <a:r>
                  <a:rPr lang="zh-CN" altLang="en-US">
                    <a:noFill/>
                  </a:rPr>
                  <a:t> </a:t>
                </a:r>
              </a:p>
            </p:txBody>
          </p:sp>
        </mc:Fallback>
      </mc:AlternateContent>
      <p:sp>
        <p:nvSpPr>
          <p:cNvPr id="61468" name="Rectangle 28"/>
          <p:cNvSpPr>
            <a:spLocks noChangeArrowheads="1"/>
          </p:cNvSpPr>
          <p:nvPr/>
        </p:nvSpPr>
        <p:spPr bwMode="auto">
          <a:xfrm>
            <a:off x="1524000" y="3127376"/>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mc:AlternateContent xmlns:mc="http://schemas.openxmlformats.org/markup-compatibility/2006">
        <mc:Choice xmlns:a14="http://schemas.microsoft.com/office/drawing/2010/main" Requires="a14">
          <p:sp>
            <p:nvSpPr>
              <p:cNvPr id="61469" name="Object 27"/>
              <p:cNvSpPr txBox="1"/>
              <p:nvPr/>
            </p:nvSpPr>
            <p:spPr bwMode="auto">
              <a:xfrm>
                <a:off x="8851900" y="1264285"/>
                <a:ext cx="407670" cy="487045"/>
              </a:xfrm>
              <a:prstGeom prst="rect">
                <a:avLst/>
              </a:prstGeom>
              <a:noFill/>
              <a:ln>
                <a:noFill/>
              </a:ln>
            </p:spPr>
            <p:txBody>
              <a:bodyPr>
                <a:noAutofit/>
              </a:bodyPr>
              <a:lstStyle/>
              <a:p>
                <a14:m>
                  <m:oMathPara xmlns:m="http://schemas.openxmlformats.org/officeDocument/2006/math">
                    <m:oMathParaPr>
                      <m:jc m:val="left"/>
                    </m:oMathParaPr>
                    <m:oMath xmlns:m="http://schemas.openxmlformats.org/officeDocument/2006/math">
                      <m:r>
                        <a:rPr lang="zh-CN" altLang="en-US" sz="2400" i="1">
                          <a:solidFill>
                            <a:srgbClr val="000000"/>
                          </a:solidFill>
                          <a:latin typeface="Cambria Math" panose="02040503050406030204" pitchFamily="18" charset="0"/>
                          <a:cs typeface="Cambria Math" panose="02040503050406030204" pitchFamily="18" charset="0"/>
                        </a:rPr>
                        <m:t>𝑎</m:t>
                      </m:r>
                    </m:oMath>
                  </m:oMathPara>
                </a14:m>
                <a:endParaRPr lang="zh-CN" altLang="en-US" sz="2400" i="1" dirty="0">
                  <a:solidFill>
                    <a:srgbClr val="000000"/>
                  </a:solidFill>
                  <a:latin typeface="Cambria Math" panose="02040503050406030204" pitchFamily="18" charset="0"/>
                </a:endParaRPr>
              </a:p>
            </p:txBody>
          </p:sp>
        </mc:Choice>
        <mc:Fallback>
          <p:sp>
            <p:nvSpPr>
              <p:cNvPr id="61469" name="Object 27"/>
              <p:cNvSpPr txBox="1">
                <a:spLocks noRot="1" noChangeAspect="1" noMove="1" noResize="1" noEditPoints="1" noAdjustHandles="1" noChangeArrowheads="1" noChangeShapeType="1" noTextEdit="1"/>
              </p:cNvSpPr>
              <p:nvPr/>
            </p:nvSpPr>
            <p:spPr bwMode="auto">
              <a:xfrm>
                <a:off x="8851900" y="1264285"/>
                <a:ext cx="407670" cy="487045"/>
              </a:xfrm>
              <a:prstGeom prst="rect">
                <a:avLst/>
              </a:prstGeom>
              <a:blipFill rotWithShape="1">
                <a:blip r:embed="rId4"/>
                <a:stretch>
                  <a:fillRect/>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1470" name="Object 29"/>
              <p:cNvSpPr txBox="1"/>
              <p:nvPr/>
            </p:nvSpPr>
            <p:spPr bwMode="auto">
              <a:xfrm>
                <a:off x="5557838" y="1843087"/>
                <a:ext cx="455438" cy="487343"/>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𝑏</m:t>
                      </m:r>
                    </m:oMath>
                  </m:oMathPara>
                </a14:m>
                <a:endParaRPr lang="zh-CN" altLang="en-US" dirty="0"/>
              </a:p>
            </p:txBody>
          </p:sp>
        </mc:Choice>
        <mc:Fallback>
          <p:sp>
            <p:nvSpPr>
              <p:cNvPr id="61470" name="Object 29"/>
              <p:cNvSpPr txBox="1">
                <a:spLocks noRot="1" noChangeAspect="1" noMove="1" noResize="1" noEditPoints="1" noAdjustHandles="1" noChangeArrowheads="1" noChangeShapeType="1" noTextEdit="1"/>
              </p:cNvSpPr>
              <p:nvPr/>
            </p:nvSpPr>
            <p:spPr bwMode="auto">
              <a:xfrm>
                <a:off x="5557838" y="1843087"/>
                <a:ext cx="455438" cy="487343"/>
              </a:xfrm>
              <a:prstGeom prst="rect">
                <a:avLst/>
              </a:prstGeom>
              <a:blipFill rotWithShape="1">
                <a:blip r:embed="rId5"/>
                <a:stretch>
                  <a:fillRect l="-70" t="-65" r="101" b="126"/>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1471" name="Object 30"/>
              <p:cNvSpPr txBox="1"/>
              <p:nvPr/>
            </p:nvSpPr>
            <p:spPr bwMode="auto">
              <a:xfrm>
                <a:off x="9259752" y="1767212"/>
                <a:ext cx="432370" cy="404808"/>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𝑐</m:t>
                      </m:r>
                    </m:oMath>
                  </m:oMathPara>
                </a14:m>
                <a:endParaRPr lang="zh-CN" altLang="en-US"/>
              </a:p>
            </p:txBody>
          </p:sp>
        </mc:Choice>
        <mc:Fallback>
          <p:sp>
            <p:nvSpPr>
              <p:cNvPr id="61471" name="Object 30"/>
              <p:cNvSpPr txBox="1">
                <a:spLocks noRot="1" noChangeAspect="1" noMove="1" noResize="1" noEditPoints="1" noAdjustHandles="1" noChangeArrowheads="1" noChangeShapeType="1" noTextEdit="1"/>
              </p:cNvSpPr>
              <p:nvPr/>
            </p:nvSpPr>
            <p:spPr bwMode="auto">
              <a:xfrm>
                <a:off x="9259752" y="1767212"/>
                <a:ext cx="432370" cy="404808"/>
              </a:xfrm>
              <a:prstGeom prst="rect">
                <a:avLst/>
              </a:prstGeom>
              <a:blipFill rotWithShape="1">
                <a:blip r:embed="rId6"/>
                <a:stretch>
                  <a:fillRect l="-42" t="-2" r="27" b="79"/>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1472" name="Object 31"/>
              <p:cNvSpPr txBox="1"/>
              <p:nvPr/>
            </p:nvSpPr>
            <p:spPr bwMode="auto">
              <a:xfrm>
                <a:off x="5558271" y="2289495"/>
                <a:ext cx="503957" cy="504813"/>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𝑑</m:t>
                      </m:r>
                    </m:oMath>
                  </m:oMathPara>
                </a14:m>
                <a:endParaRPr lang="zh-CN" altLang="en-US" dirty="0"/>
              </a:p>
            </p:txBody>
          </p:sp>
        </mc:Choice>
        <mc:Fallback>
          <p:sp>
            <p:nvSpPr>
              <p:cNvPr id="61472" name="Object 31"/>
              <p:cNvSpPr txBox="1">
                <a:spLocks noRot="1" noChangeAspect="1" noMove="1" noResize="1" noEditPoints="1" noAdjustHandles="1" noChangeArrowheads="1" noChangeShapeType="1" noTextEdit="1"/>
              </p:cNvSpPr>
              <p:nvPr/>
            </p:nvSpPr>
            <p:spPr bwMode="auto">
              <a:xfrm>
                <a:off x="5558271" y="2289495"/>
                <a:ext cx="503957" cy="504813"/>
              </a:xfrm>
              <a:prstGeom prst="rect">
                <a:avLst/>
              </a:prstGeom>
              <a:blipFill rotWithShape="1">
                <a:blip r:embed="rId7"/>
                <a:stretch>
                  <a:fillRect l="-23" t="-63" r="103" b="61"/>
                </a:stretch>
              </a:blipFill>
              <a:ln>
                <a:noFill/>
              </a:ln>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0009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50009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指数型母函数</a:t>
            </a:r>
            <a:endParaRPr lang="zh-CN" altLang="en-US"/>
          </a:p>
        </p:txBody>
      </p:sp>
      <p:sp>
        <p:nvSpPr>
          <p:cNvPr id="3" name="内容占位符 2"/>
          <p:cNvSpPr>
            <a:spLocks noGrp="1"/>
          </p:cNvSpPr>
          <p:nvPr>
            <p:ph idx="1"/>
          </p:nvPr>
        </p:nvSpPr>
        <p:spPr/>
        <p:txBody>
          <a:bodyPr/>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a:latin typeface="黑体" panose="02010609060101010101" charset="-122"/>
              <a:sym typeface="+mn-ea"/>
            </a:endParaRPr>
          </a:p>
          <a:p>
            <a:r>
              <a:rPr sz="2400">
                <a:latin typeface="黑体" panose="02010609060101010101" charset="-122"/>
                <a:sym typeface="+mn-ea"/>
              </a:rPr>
              <a:t>故所求排列的个数为</a:t>
            </a:r>
            <a:r>
              <a:rPr lang="en-US" altLang="zh-CN" sz="2400">
                <a:latin typeface="黑体" panose="02010609060101010101" charset="-122"/>
                <a:sym typeface="+mn-ea"/>
              </a:rPr>
              <a:t>215</a:t>
            </a:r>
            <a:r>
              <a:rPr sz="2400">
                <a:latin typeface="黑体" panose="02010609060101010101" charset="-122"/>
                <a:sym typeface="+mn-ea"/>
              </a:rPr>
              <a:t>。</a:t>
            </a:r>
            <a:endParaRPr lang="zh-CN" altLang="en-US" sz="2400">
              <a:latin typeface="黑体" panose="02010609060101010101" charset="-122"/>
            </a:endParaRPr>
          </a:p>
          <a:p>
            <a:endParaRPr lang="zh-CN" altLang="en-US"/>
          </a:p>
          <a:p>
            <a:endParaRPr lang="zh-CN" altLang="en-US"/>
          </a:p>
        </p:txBody>
      </p:sp>
      <mc:AlternateContent xmlns:mc="http://schemas.openxmlformats.org/markup-compatibility/2006">
        <mc:Choice xmlns:a14="http://schemas.microsoft.com/office/drawing/2010/main" Requires="a14">
          <p:sp>
            <p:nvSpPr>
              <p:cNvPr id="10501139" name="Object 19"/>
              <p:cNvSpPr txBox="1"/>
              <p:nvPr/>
            </p:nvSpPr>
            <p:spPr bwMode="auto">
              <a:xfrm>
                <a:off x="2130425" y="2739707"/>
                <a:ext cx="6840934" cy="1944291"/>
              </a:xfrm>
              <a:prstGeom prst="rect">
                <a:avLst/>
              </a:prstGeom>
              <a:noFill/>
              <a:ln>
                <a:noFill/>
              </a:ln>
            </p:spPr>
            <p:txBody>
              <a:bodyPr>
                <a:normAutofit/>
              </a:bodyPr>
              <a:p>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𝑥</m:t>
                          </m:r>
                        </m:num>
                        <m:den>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5</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num>
                        <m:den>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18</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3</m:t>
                              </m:r>
                            </m:sup>
                          </m:sSup>
                        </m:num>
                        <m:den>
                          <m:r>
                            <a:rPr lang="zh-CN" altLang="en-US" i="1">
                              <a:solidFill>
                                <a:srgbClr val="000000"/>
                              </a:solidFill>
                              <a:latin typeface="Cambria Math" panose="02040503050406030204" pitchFamily="18" charset="0"/>
                            </a:rPr>
                            <m:t>3</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64</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4</m:t>
                              </m:r>
                            </m:sup>
                          </m:sSup>
                        </m:num>
                        <m:den>
                          <m:r>
                            <a:rPr lang="zh-CN" altLang="en-US" i="1">
                              <a:solidFill>
                                <a:srgbClr val="000000"/>
                              </a:solidFill>
                              <a:latin typeface="Cambria Math" panose="02040503050406030204" pitchFamily="18" charset="0"/>
                            </a:rPr>
                            <m:t>4</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215</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5</m:t>
                              </m:r>
                            </m:sup>
                          </m:sSup>
                        </m:num>
                        <m:den>
                          <m:r>
                            <a:rPr lang="zh-CN" altLang="en-US" i="1">
                              <a:solidFill>
                                <a:srgbClr val="000000"/>
                              </a:solidFill>
                              <a:latin typeface="Cambria Math" panose="02040503050406030204" pitchFamily="18" charset="0"/>
                            </a:rPr>
                            <m:t>5</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645</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6</m:t>
                              </m:r>
                            </m:sup>
                          </m:sSup>
                        </m:num>
                        <m:den>
                          <m:r>
                            <a:rPr lang="zh-CN" altLang="en-US" i="1">
                              <a:solidFill>
                                <a:srgbClr val="000000"/>
                              </a:solidFill>
                              <a:latin typeface="Cambria Math" panose="02040503050406030204" pitchFamily="18" charset="0"/>
                            </a:rPr>
                            <m:t>6</m:t>
                          </m:r>
                          <m:r>
                            <a:rPr lang="zh-CN" altLang="en-US" i="1">
                              <a:solidFill>
                                <a:srgbClr val="000000"/>
                              </a:solidFill>
                              <a:latin typeface="Cambria Math" panose="02040503050406030204" pitchFamily="18" charset="0"/>
                            </a:rPr>
                            <m:t>!</m:t>
                          </m:r>
                        </m:den>
                      </m:f>
                    </m:oMath>
                    <m:oMath xmlns:m="http://schemas.openxmlformats.org/officeDocument/2006/math">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1785</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7</m:t>
                              </m:r>
                            </m:sup>
                          </m:sSup>
                        </m:num>
                        <m:den>
                          <m:r>
                            <a:rPr lang="zh-CN" altLang="en-US" i="1">
                              <a:solidFill>
                                <a:srgbClr val="000000"/>
                              </a:solidFill>
                              <a:latin typeface="Cambria Math" panose="02040503050406030204" pitchFamily="18" charset="0"/>
                            </a:rPr>
                            <m:t>7</m:t>
                          </m:r>
                          <m:r>
                            <a:rPr lang="zh-CN" altLang="en-US" i="1">
                              <a:solidFill>
                                <a:srgbClr val="000000"/>
                              </a:solidFill>
                              <a:latin typeface="Cambria Math" panose="02040503050406030204" pitchFamily="18" charset="0"/>
                            </a:rPr>
                            <m:t>!</m:t>
                          </m:r>
                        </m:den>
                      </m:f>
                      <m:r>
                        <a:rPr lang="zh-CN" altLang="en-US" i="0">
                          <a:solidFill>
                            <a:srgbClr val="000000"/>
                          </a:solidFill>
                          <a:latin typeface="Cambria Math" panose="02040503050406030204" pitchFamily="18" charset="0"/>
                        </a:rPr>
                        <m:t> </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140</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8</m:t>
                              </m:r>
                            </m:sup>
                          </m:sSup>
                        </m:num>
                        <m:den>
                          <m:r>
                            <a:rPr lang="zh-CN" altLang="en-US" i="1">
                              <a:solidFill>
                                <a:srgbClr val="000000"/>
                              </a:solidFill>
                              <a:latin typeface="Cambria Math" panose="02040503050406030204" pitchFamily="18" charset="0"/>
                            </a:rPr>
                            <m:t>8</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7650</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9</m:t>
                              </m:r>
                            </m:sup>
                          </m:sSup>
                        </m:num>
                        <m:den>
                          <m:r>
                            <a:rPr lang="zh-CN" altLang="en-US" i="1">
                              <a:solidFill>
                                <a:srgbClr val="000000"/>
                              </a:solidFill>
                              <a:latin typeface="Cambria Math" panose="02040503050406030204" pitchFamily="18" charset="0"/>
                            </a:rPr>
                            <m:t>9</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12600</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10</m:t>
                              </m:r>
                            </m:sup>
                          </m:sSup>
                        </m:num>
                        <m:den>
                          <m:r>
                            <a:rPr lang="zh-CN" altLang="en-US" i="1">
                              <a:solidFill>
                                <a:srgbClr val="000000"/>
                              </a:solidFill>
                              <a:latin typeface="Cambria Math" panose="02040503050406030204" pitchFamily="18" charset="0"/>
                            </a:rPr>
                            <m:t>10</m:t>
                          </m:r>
                          <m:r>
                            <a:rPr lang="zh-CN" altLang="en-US" i="1">
                              <a:solidFill>
                                <a:srgbClr val="000000"/>
                              </a:solidFill>
                              <a:latin typeface="Cambria Math" panose="02040503050406030204" pitchFamily="18" charset="0"/>
                            </a:rPr>
                            <m:t>!</m:t>
                          </m:r>
                        </m:den>
                      </m:f>
                    </m:oMath>
                  </m:oMathPara>
                </a14:m>
                <a:endParaRPr lang="zh-CN" altLang="en-US" dirty="0"/>
              </a:p>
            </p:txBody>
          </p:sp>
        </mc:Choice>
        <mc:Fallback>
          <p:sp>
            <p:nvSpPr>
              <p:cNvPr id="10501139" name="Object 19"/>
              <p:cNvSpPr txBox="1">
                <a:spLocks noRot="1" noChangeAspect="1" noMove="1" noResize="1" noEditPoints="1" noAdjustHandles="1" noChangeArrowheads="1" noChangeShapeType="1" noTextEdit="1"/>
              </p:cNvSpPr>
              <p:nvPr/>
            </p:nvSpPr>
            <p:spPr bwMode="auto">
              <a:xfrm>
                <a:off x="2130425" y="2739707"/>
                <a:ext cx="6840934" cy="1944291"/>
              </a:xfrm>
              <a:prstGeom prst="rect">
                <a:avLst/>
              </a:prstGeom>
              <a:blipFill rotWithShape="1">
                <a:blip r:embed="rId1"/>
                <a:stretch>
                  <a:fillRect t="-16" r="1" b="12"/>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2487" name="Object 22"/>
              <p:cNvSpPr txBox="1">
                <a:spLocks noGrp="1"/>
              </p:cNvSpPr>
              <p:nvPr>
                <p:ph sz="half" idx="2"/>
              </p:nvPr>
            </p:nvSpPr>
            <p:spPr bwMode="auto">
              <a:xfrm>
                <a:off x="1193800" y="1515746"/>
                <a:ext cx="8929688" cy="1204914"/>
              </a:xfrm>
              <a:prstGeom prst="rect">
                <a:avLst/>
              </a:prstGeom>
              <a:noFill/>
              <a:ln>
                <a:noFill/>
              </a:ln>
              <a:effectLst/>
            </p:spPr>
            <p:txBody>
              <a:bodyPr>
                <a:normAutofit/>
              </a:bodyPr>
              <a:p>
                <a:pPr>
                  <a:buNone/>
                </a:pPr>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𝐺</m:t>
                          </m:r>
                        </m:e>
                        <m:sub>
                          <m:r>
                            <a:rPr lang="zh-CN" altLang="en-US" i="1">
                              <a:solidFill>
                                <a:srgbClr val="000000"/>
                              </a:solidFill>
                              <a:latin typeface="Cambria Math" panose="02040503050406030204" pitchFamily="18" charset="0"/>
                            </a:rPr>
                            <m:t>𝑒</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d>
                        <m:dPr>
                          <m:ctrlPr>
                            <a:rPr lang="zh-CN" altLang="en-US" i="1">
                              <a:solidFill>
                                <a:srgbClr val="000000"/>
                              </a:solidFill>
                              <a:latin typeface="Cambria Math" panose="02040503050406030204" pitchFamily="18" charset="0"/>
                            </a:rPr>
                          </m:ctrlPr>
                        </m:dPr>
                        <m:e>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𝑥</m:t>
                              </m:r>
                            </m:num>
                            <m:den>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num>
                            <m:den>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den>
                          </m:f>
                        </m:e>
                      </m:d>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e>
                      </m:d>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𝑥</m:t>
                              </m:r>
                            </m:num>
                            <m:den>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num>
                            <m:den>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3</m:t>
                                  </m:r>
                                </m:sup>
                              </m:sSup>
                            </m:num>
                            <m:den>
                              <m:r>
                                <a:rPr lang="zh-CN" altLang="en-US" i="1">
                                  <a:solidFill>
                                    <a:srgbClr val="000000"/>
                                  </a:solidFill>
                                  <a:latin typeface="Cambria Math" panose="02040503050406030204" pitchFamily="18" charset="0"/>
                                </a:rPr>
                                <m:t>3</m:t>
                              </m:r>
                              <m:r>
                                <a:rPr lang="zh-CN" altLang="en-US" i="1">
                                  <a:solidFill>
                                    <a:srgbClr val="000000"/>
                                  </a:solidFill>
                                  <a:latin typeface="Cambria Math" panose="02040503050406030204" pitchFamily="18" charset="0"/>
                                </a:rPr>
                                <m:t>!</m:t>
                              </m:r>
                            </m:den>
                          </m:f>
                        </m:e>
                      </m:d>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num>
                            <m:den>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4</m:t>
                                  </m:r>
                                </m:sup>
                              </m:sSup>
                            </m:num>
                            <m:den>
                              <m:r>
                                <a:rPr lang="zh-CN" altLang="en-US" i="1">
                                  <a:solidFill>
                                    <a:srgbClr val="000000"/>
                                  </a:solidFill>
                                  <a:latin typeface="Cambria Math" panose="02040503050406030204" pitchFamily="18" charset="0"/>
                                </a:rPr>
                                <m:t>4</m:t>
                              </m:r>
                              <m:r>
                                <a:rPr lang="zh-CN" altLang="en-US" i="1">
                                  <a:solidFill>
                                    <a:srgbClr val="000000"/>
                                  </a:solidFill>
                                  <a:latin typeface="Cambria Math" panose="02040503050406030204" pitchFamily="18" charset="0"/>
                                </a:rPr>
                                <m:t>!</m:t>
                              </m:r>
                            </m:den>
                          </m:f>
                        </m:e>
                      </m:d>
                    </m:oMath>
                  </m:oMathPara>
                </a14:m>
                <a:endParaRPr lang="zh-CN" altLang="en-US" dirty="0"/>
              </a:p>
            </p:txBody>
          </p:sp>
        </mc:Choice>
        <mc:Fallback>
          <p:sp>
            <p:nvSpPr>
              <p:cNvPr id="62487" name="Object 22"/>
              <p:cNvSpPr txBox="1">
                <a:spLocks noRot="1" noChangeAspect="1" noMove="1" noResize="1" noEditPoints="1" noAdjustHandles="1" noChangeArrowheads="1" noChangeShapeType="1" noTextEdit="1"/>
              </p:cNvSpPr>
              <p:nvPr>
                <p:ph sz="half" idx="2"/>
              </p:nvPr>
            </p:nvSpPr>
            <p:spPr bwMode="auto">
              <a:xfrm>
                <a:off x="1193800" y="1515746"/>
                <a:ext cx="8929688" cy="1204914"/>
              </a:xfrm>
              <a:prstGeom prst="rect">
                <a:avLst/>
              </a:prstGeom>
              <a:blipFill rotWithShape="1">
                <a:blip r:embed="rId2"/>
                <a:stretch>
                  <a:fillRect r="4" b="27"/>
                </a:stretch>
              </a:blipFill>
              <a:ln>
                <a:noFill/>
              </a:ln>
              <a:effectLst/>
            </p:spPr>
            <p:txBody>
              <a:bodyPr/>
              <a:lstStyle/>
              <a:p>
                <a:r>
                  <a:rPr lang="zh-CN" altLang="en-US">
                    <a:noFill/>
                  </a:rPr>
                  <a:t> </a:t>
                </a:r>
              </a:p>
            </p:txBody>
          </p:sp>
        </mc:Fallback>
      </mc:AlternateContent>
      <p:sp>
        <p:nvSpPr>
          <p:cNvPr id="6" name="矩形: 圆角 5"/>
          <p:cNvSpPr/>
          <p:nvPr/>
        </p:nvSpPr>
        <p:spPr bwMode="auto">
          <a:xfrm>
            <a:off x="5106670" y="2739390"/>
            <a:ext cx="871220" cy="689610"/>
          </a:xfrm>
          <a:prstGeom prst="roundRect">
            <a:avLst/>
          </a:prstGeom>
          <a:no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ahoma" panose="020B0604030504040204" pitchFamily="34" charset="0"/>
              <a:ea typeface="Dotum" pitchFamily="34" charset="-127"/>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0"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BAE7313A-79DF-465C-9C47-296E31859573}"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63491"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0835F831-AE0F-4F54-86B6-84BE07D0EB58}"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10504194" name="Rectangle 2"/>
          <p:cNvSpPr>
            <a:spLocks noGrp="1" noChangeArrowheads="1"/>
          </p:cNvSpPr>
          <p:nvPr>
            <p:ph type="body" idx="1"/>
          </p:nvPr>
        </p:nvSpPr>
        <p:spPr>
          <a:xfrm>
            <a:off x="670560" y="885825"/>
            <a:ext cx="10852150" cy="5286375"/>
          </a:xfrm>
        </p:spPr>
        <p:txBody>
          <a:bodyPr/>
          <a:lstStyle/>
          <a:p>
            <a:pPr algn="just" eaLnBrk="1" hangingPunct="1">
              <a:buSzTx/>
            </a:pPr>
            <a:r>
              <a:rPr lang="zh-CN" altLang="en-US" sz="2000">
                <a:latin typeface="黑体" panose="02010609060101010101" charset="-122"/>
              </a:rPr>
              <a:t>例</a:t>
            </a:r>
            <a:r>
              <a:rPr lang="en-US" altLang="zh-CN" sz="2000">
                <a:latin typeface="黑体" panose="02010609060101010101" charset="-122"/>
              </a:rPr>
              <a:t>2.23 </a:t>
            </a:r>
            <a:r>
              <a:rPr lang="zh-CN" altLang="en-US" sz="2000">
                <a:latin typeface="黑体" panose="02010609060101010101" charset="-122"/>
              </a:rPr>
              <a:t>求</a:t>
            </a:r>
            <a:r>
              <a:rPr lang="en-US" altLang="zh-CN" sz="2000">
                <a:latin typeface="黑体" panose="02010609060101010101" charset="-122"/>
              </a:rPr>
              <a:t>1,3,5,7,9</a:t>
            </a:r>
            <a:r>
              <a:rPr lang="zh-CN" altLang="en-US" sz="2000">
                <a:latin typeface="黑体" panose="02010609060101010101" charset="-122"/>
              </a:rPr>
              <a:t>这</a:t>
            </a:r>
            <a:r>
              <a:rPr lang="en-US" altLang="zh-CN" sz="2000">
                <a:latin typeface="黑体" panose="02010609060101010101" charset="-122"/>
              </a:rPr>
              <a:t>5</a:t>
            </a:r>
            <a:r>
              <a:rPr lang="zh-CN" altLang="en-US" sz="2000">
                <a:latin typeface="黑体" panose="02010609060101010101" charset="-122"/>
              </a:rPr>
              <a:t>个数字组成的</a:t>
            </a:r>
            <a:r>
              <a:rPr lang="en-US" altLang="zh-CN" sz="2000">
                <a:latin typeface="黑体" panose="02010609060101010101" charset="-122"/>
              </a:rPr>
              <a:t>n</a:t>
            </a:r>
            <a:r>
              <a:rPr lang="zh-CN" altLang="en-US" sz="2000">
                <a:latin typeface="黑体" panose="02010609060101010101" charset="-122"/>
              </a:rPr>
              <a:t>位数的个数，要求其中</a:t>
            </a:r>
            <a:r>
              <a:rPr lang="en-US" altLang="zh-CN" sz="2000">
                <a:latin typeface="黑体" panose="02010609060101010101" charset="-122"/>
              </a:rPr>
              <a:t>3,7</a:t>
            </a:r>
            <a:r>
              <a:rPr lang="zh-CN" altLang="en-US" sz="2000">
                <a:latin typeface="黑体" panose="02010609060101010101" charset="-122"/>
              </a:rPr>
              <a:t>出现的次数为偶数，其它数字出现的次数不加限制。</a:t>
            </a:r>
            <a:endParaRPr lang="zh-CN" altLang="en-US" sz="2000">
              <a:latin typeface="黑体" panose="02010609060101010101" charset="-122"/>
            </a:endParaRPr>
          </a:p>
          <a:p>
            <a:pPr algn="just" eaLnBrk="1" hangingPunct="1">
              <a:buSzTx/>
            </a:pPr>
            <a:r>
              <a:rPr lang="zh-CN" altLang="en-US" sz="2000"/>
              <a:t> 解：设满足条件的</a:t>
            </a:r>
            <a:r>
              <a:rPr lang="en-US" altLang="zh-CN" sz="2000">
                <a:latin typeface="黑体" panose="02010609060101010101" charset="-122"/>
              </a:rPr>
              <a:t>r</a:t>
            </a:r>
            <a:r>
              <a:rPr lang="zh-CN" altLang="en-US" sz="2000"/>
              <a:t>位数的个数为    </a:t>
            </a:r>
            <a:r>
              <a:rPr lang="en-US" altLang="zh-CN" sz="2000"/>
              <a:t>, </a:t>
            </a:r>
            <a:r>
              <a:rPr lang="zh-CN" altLang="en-US" sz="2000"/>
              <a:t>则       对应的指数型母函数为 </a:t>
            </a:r>
            <a:endParaRPr lang="zh-CN" altLang="en-US" sz="2000"/>
          </a:p>
        </p:txBody>
      </p:sp>
      <p:sp>
        <p:nvSpPr>
          <p:cNvPr id="63494" name="Rectangle 4"/>
          <p:cNvSpPr>
            <a:spLocks noChangeArrowheads="1"/>
          </p:cNvSpPr>
          <p:nvPr/>
        </p:nvSpPr>
        <p:spPr bwMode="auto">
          <a:xfrm>
            <a:off x="555783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3495" name="Rectangle 5"/>
          <p:cNvSpPr>
            <a:spLocks noChangeArrowheads="1"/>
          </p:cNvSpPr>
          <p:nvPr/>
        </p:nvSpPr>
        <p:spPr bwMode="auto">
          <a:xfrm>
            <a:off x="56007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3496" name="Rectangle 6"/>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3497" name="Rectangle 7"/>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3498" name="Rectangle 8"/>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3499" name="Rectangle 9"/>
          <p:cNvSpPr>
            <a:spLocks noChangeArrowheads="1"/>
          </p:cNvSpPr>
          <p:nvPr/>
        </p:nvSpPr>
        <p:spPr bwMode="auto">
          <a:xfrm>
            <a:off x="5576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3500" name="Rectangle 10"/>
          <p:cNvSpPr>
            <a:spLocks noChangeArrowheads="1"/>
          </p:cNvSpPr>
          <p:nvPr/>
        </p:nvSpPr>
        <p:spPr bwMode="auto">
          <a:xfrm>
            <a:off x="5867400"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3501" name="Rectangle 12"/>
          <p:cNvSpPr>
            <a:spLocks noChangeArrowheads="1"/>
          </p:cNvSpPr>
          <p:nvPr/>
        </p:nvSpPr>
        <p:spPr bwMode="auto">
          <a:xfrm>
            <a:off x="5491163"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3502" name="Rectangle 13"/>
          <p:cNvSpPr>
            <a:spLocks noChangeArrowheads="1"/>
          </p:cNvSpPr>
          <p:nvPr/>
        </p:nvSpPr>
        <p:spPr bwMode="auto">
          <a:xfrm>
            <a:off x="5195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3503" name="Rectangle 14"/>
          <p:cNvSpPr>
            <a:spLocks noChangeArrowheads="1"/>
          </p:cNvSpPr>
          <p:nvPr/>
        </p:nvSpPr>
        <p:spPr bwMode="auto">
          <a:xfrm>
            <a:off x="6024563" y="333851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3504" name="Rectangle 15"/>
          <p:cNvSpPr>
            <a:spLocks noChangeArrowheads="1"/>
          </p:cNvSpPr>
          <p:nvPr/>
        </p:nvSpPr>
        <p:spPr bwMode="auto">
          <a:xfrm>
            <a:off x="54244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3505" name="Rectangle 17"/>
          <p:cNvSpPr>
            <a:spLocks noChangeArrowheads="1"/>
          </p:cNvSpPr>
          <p:nvPr/>
        </p:nvSpPr>
        <p:spPr bwMode="auto">
          <a:xfrm>
            <a:off x="56388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mc:AlternateContent xmlns:mc="http://schemas.openxmlformats.org/markup-compatibility/2006">
        <mc:Choice xmlns:a14="http://schemas.microsoft.com/office/drawing/2010/main" Requires="a14">
          <p:sp>
            <p:nvSpPr>
              <p:cNvPr id="10504211" name="Object 19"/>
              <p:cNvSpPr txBox="1"/>
              <p:nvPr/>
            </p:nvSpPr>
            <p:spPr bwMode="auto">
              <a:xfrm>
                <a:off x="5058410" y="1913255"/>
                <a:ext cx="366395" cy="328930"/>
              </a:xfrm>
              <a:prstGeom prst="rect">
                <a:avLst/>
              </a:prstGeom>
              <a:noFill/>
              <a:ln>
                <a:noFill/>
              </a:ln>
            </p:spPr>
            <p:txBody>
              <a:bodyPr>
                <a:normAutofit fontScale="90000" lnSpcReduction="10000"/>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𝑟</m:t>
                          </m:r>
                        </m:sub>
                      </m:sSub>
                    </m:oMath>
                  </m:oMathPara>
                </a14:m>
                <a:endParaRPr lang="zh-CN" altLang="en-US" dirty="0"/>
              </a:p>
            </p:txBody>
          </p:sp>
        </mc:Choice>
        <mc:Fallback>
          <p:sp>
            <p:nvSpPr>
              <p:cNvPr id="10504211" name="Object 19"/>
              <p:cNvSpPr txBox="1">
                <a:spLocks noRot="1" noChangeAspect="1" noMove="1" noResize="1" noEditPoints="1" noAdjustHandles="1" noChangeArrowheads="1" noChangeShapeType="1" noTextEdit="1"/>
              </p:cNvSpPr>
              <p:nvPr/>
            </p:nvSpPr>
            <p:spPr bwMode="auto">
              <a:xfrm>
                <a:off x="5058410" y="1913255"/>
                <a:ext cx="366395" cy="328930"/>
              </a:xfrm>
              <a:prstGeom prst="rect">
                <a:avLst/>
              </a:prstGeom>
              <a:blipFill rotWithShape="1">
                <a:blip r:embed="rId1"/>
                <a:stretch>
                  <a:fillRect/>
                </a:stretch>
              </a:blipFill>
              <a:ln>
                <a:noFill/>
              </a:ln>
            </p:spPr>
            <p:txBody>
              <a:bodyPr/>
              <a:lstStyle/>
              <a:p>
                <a:r>
                  <a:rPr lang="zh-CN" altLang="en-US">
                    <a:noFill/>
                  </a:rPr>
                  <a:t> </a:t>
                </a:r>
              </a:p>
            </p:txBody>
          </p:sp>
        </mc:Fallback>
      </mc:AlternateContent>
      <p:sp>
        <p:nvSpPr>
          <p:cNvPr id="63507" name="Rectangle 22"/>
          <p:cNvSpPr>
            <a:spLocks noChangeArrowheads="1"/>
          </p:cNvSpPr>
          <p:nvPr/>
        </p:nvSpPr>
        <p:spPr bwMode="auto">
          <a:xfrm>
            <a:off x="1524000" y="3084513"/>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mc:AlternateContent xmlns:mc="http://schemas.openxmlformats.org/markup-compatibility/2006">
        <mc:Choice xmlns:a14="http://schemas.microsoft.com/office/drawing/2010/main" Requires="a14">
          <p:sp>
            <p:nvSpPr>
              <p:cNvPr id="10504213" name="Object 21"/>
              <p:cNvSpPr txBox="1"/>
              <p:nvPr/>
            </p:nvSpPr>
            <p:spPr bwMode="auto">
              <a:xfrm>
                <a:off x="5911850" y="1913255"/>
                <a:ext cx="528955" cy="373380"/>
              </a:xfrm>
              <a:prstGeom prst="rect">
                <a:avLst/>
              </a:prstGeom>
              <a:noFill/>
              <a:ln>
                <a:noFill/>
              </a:ln>
            </p:spPr>
            <p:txBody>
              <a:bodyPr>
                <a:normAutofit lnSpcReduction="20000"/>
              </a:bodyPr>
              <a:lstStyle/>
              <a:p>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𝑟</m:t>
                          </m:r>
                        </m:sub>
                      </m:sSub>
                      <m:r>
                        <a:rPr lang="zh-CN" altLang="en-US" i="1">
                          <a:solidFill>
                            <a:srgbClr val="000000"/>
                          </a:solidFill>
                          <a:latin typeface="Cambria Math" panose="02040503050406030204" pitchFamily="18" charset="0"/>
                        </a:rPr>
                        <m:t>}</m:t>
                      </m:r>
                    </m:oMath>
                  </m:oMathPara>
                </a14:m>
                <a:endParaRPr lang="zh-CN" altLang="en-US" dirty="0"/>
              </a:p>
            </p:txBody>
          </p:sp>
        </mc:Choice>
        <mc:Fallback>
          <p:sp>
            <p:nvSpPr>
              <p:cNvPr id="10504213" name="Object 21"/>
              <p:cNvSpPr txBox="1">
                <a:spLocks noRot="1" noChangeAspect="1" noMove="1" noResize="1" noEditPoints="1" noAdjustHandles="1" noChangeArrowheads="1" noChangeShapeType="1" noTextEdit="1"/>
              </p:cNvSpPr>
              <p:nvPr/>
            </p:nvSpPr>
            <p:spPr bwMode="auto">
              <a:xfrm>
                <a:off x="5911850" y="1913255"/>
                <a:ext cx="528955" cy="373380"/>
              </a:xfrm>
              <a:prstGeom prst="rect">
                <a:avLst/>
              </a:prstGeom>
              <a:blipFill rotWithShape="1">
                <a:blip r:embed="rId2"/>
                <a:stretch>
                  <a:fillRect/>
                </a:stretch>
              </a:blipFill>
              <a:ln>
                <a:noFill/>
              </a:ln>
            </p:spPr>
            <p:txBody>
              <a:bodyPr/>
              <a:lstStyle/>
              <a:p>
                <a:r>
                  <a:rPr lang="zh-CN" altLang="en-US">
                    <a:noFill/>
                  </a:rPr>
                  <a:t> </a:t>
                </a:r>
              </a:p>
            </p:txBody>
          </p:sp>
        </mc:Fallback>
      </mc:AlternateContent>
      <p:sp>
        <p:nvSpPr>
          <p:cNvPr id="63509" name="Rectangle 24"/>
          <p:cNvSpPr>
            <a:spLocks noChangeArrowheads="1"/>
          </p:cNvSpPr>
          <p:nvPr/>
        </p:nvSpPr>
        <p:spPr bwMode="auto">
          <a:xfrm>
            <a:off x="1524000" y="2170113"/>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mc:AlternateContent xmlns:mc="http://schemas.openxmlformats.org/markup-compatibility/2006">
        <mc:Choice xmlns:a14="http://schemas.microsoft.com/office/drawing/2010/main" Requires="a14">
          <p:sp>
            <p:nvSpPr>
              <p:cNvPr id="10504218" name="Object 26"/>
              <p:cNvSpPr txBox="1"/>
              <p:nvPr/>
            </p:nvSpPr>
            <p:spPr bwMode="auto">
              <a:xfrm>
                <a:off x="1575118" y="2631122"/>
                <a:ext cx="8075612" cy="1008037"/>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𝐺</m:t>
                          </m:r>
                        </m:e>
                        <m:sub>
                          <m:r>
                            <a:rPr lang="zh-CN" altLang="en-US" i="1">
                              <a:solidFill>
                                <a:srgbClr val="000000"/>
                              </a:solidFill>
                              <a:latin typeface="Cambria Math" panose="02040503050406030204" pitchFamily="18" charset="0"/>
                            </a:rPr>
                            <m:t>𝑒</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num>
                                <m:den>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4</m:t>
                                      </m:r>
                                    </m:sup>
                                  </m:sSup>
                                </m:num>
                                <m:den>
                                  <m:r>
                                    <a:rPr lang="zh-CN" altLang="en-US" i="1">
                                      <a:solidFill>
                                        <a:srgbClr val="000000"/>
                                      </a:solidFill>
                                      <a:latin typeface="Cambria Math" panose="02040503050406030204" pitchFamily="18" charset="0"/>
                                    </a:rPr>
                                    <m:t>4</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e>
                          </m:d>
                        </m:e>
                        <m:sup>
                          <m:r>
                            <a:rPr lang="zh-CN" altLang="en-US" i="1">
                              <a:solidFill>
                                <a:srgbClr val="000000"/>
                              </a:solidFill>
                              <a:latin typeface="Cambria Math" panose="02040503050406030204" pitchFamily="18" charset="0"/>
                            </a:rPr>
                            <m:t>2</m:t>
                          </m:r>
                        </m:sup>
                      </m:sSup>
                      <m:sSup>
                        <m:sSupPr>
                          <m:ctrlPr>
                            <a:rPr lang="zh-CN" altLang="en-US" i="1">
                              <a:solidFill>
                                <a:srgbClr val="000000"/>
                              </a:solidFill>
                              <a:latin typeface="Cambria Math" panose="02040503050406030204" pitchFamily="18" charset="0"/>
                            </a:rPr>
                          </m:ctrlPr>
                        </m:sSupPr>
                        <m:e>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𝑥</m:t>
                                  </m:r>
                                </m:num>
                                <m:den>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num>
                                <m:den>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3</m:t>
                                      </m:r>
                                    </m:sup>
                                  </m:sSup>
                                </m:num>
                                <m:den>
                                  <m:r>
                                    <a:rPr lang="zh-CN" altLang="en-US" i="1">
                                      <a:solidFill>
                                        <a:srgbClr val="000000"/>
                                      </a:solidFill>
                                      <a:latin typeface="Cambria Math" panose="02040503050406030204" pitchFamily="18" charset="0"/>
                                    </a:rPr>
                                    <m:t>3</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e>
                          </m:d>
                        </m:e>
                        <m:sup>
                          <m:r>
                            <a:rPr lang="zh-CN" altLang="en-US" i="1">
                              <a:solidFill>
                                <a:srgbClr val="000000"/>
                              </a:solidFill>
                              <a:latin typeface="Cambria Math" panose="02040503050406030204" pitchFamily="18" charset="0"/>
                            </a:rPr>
                            <m:t>3</m:t>
                          </m:r>
                        </m:sup>
                      </m:sSup>
                    </m:oMath>
                  </m:oMathPara>
                </a14:m>
                <a:endParaRPr lang="zh-CN" altLang="en-US" dirty="0"/>
              </a:p>
            </p:txBody>
          </p:sp>
        </mc:Choice>
        <mc:Fallback>
          <p:sp>
            <p:nvSpPr>
              <p:cNvPr id="10504218" name="Object 26"/>
              <p:cNvSpPr txBox="1">
                <a:spLocks noRot="1" noChangeAspect="1" noMove="1" noResize="1" noEditPoints="1" noAdjustHandles="1" noChangeArrowheads="1" noChangeShapeType="1" noTextEdit="1"/>
              </p:cNvSpPr>
              <p:nvPr/>
            </p:nvSpPr>
            <p:spPr bwMode="auto">
              <a:xfrm>
                <a:off x="1575118" y="2631122"/>
                <a:ext cx="8075612" cy="1008037"/>
              </a:xfrm>
              <a:prstGeom prst="rect">
                <a:avLst/>
              </a:prstGeom>
              <a:blipFill rotWithShape="1">
                <a:blip r:embed="rId3"/>
                <a:stretch>
                  <a:fillRect l="-4" t="-31" b="60"/>
                </a:stretch>
              </a:blipFill>
              <a:ln>
                <a:noFill/>
              </a:ln>
            </p:spPr>
            <p:txBody>
              <a:bodyPr/>
              <a:lstStyle/>
              <a:p>
                <a:r>
                  <a:rPr lang="zh-CN" altLang="en-US">
                    <a:noFill/>
                  </a:rPr>
                  <a:t> </a:t>
                </a:r>
              </a:p>
            </p:txBody>
          </p:sp>
        </mc:Fallback>
      </mc:AlternateContent>
      <p:sp>
        <p:nvSpPr>
          <p:cNvPr id="2" name="标题 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64535" name="Object 21"/>
              <p:cNvSpPr txBox="1"/>
              <p:nvPr/>
            </p:nvSpPr>
            <p:spPr bwMode="auto">
              <a:xfrm>
                <a:off x="2108200" y="3639185"/>
                <a:ext cx="4903470" cy="782320"/>
              </a:xfrm>
              <a:prstGeom prst="rect">
                <a:avLst/>
              </a:prstGeom>
              <a:noFill/>
              <a:ln>
                <a:noFill/>
              </a:ln>
            </p:spPr>
            <p:txBody>
              <a:bodyPr>
                <a:normAutofit/>
              </a:bodyPr>
              <a:p>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d>
                            <m:dPr>
                              <m:ctrlPr>
                                <a:rPr lang="zh-CN" altLang="en-US" i="1">
                                  <a:solidFill>
                                    <a:srgbClr val="000000"/>
                                  </a:solidFill>
                                  <a:latin typeface="Cambria Math" panose="02040503050406030204" pitchFamily="18" charset="0"/>
                                </a:rPr>
                              </m:ctrlPr>
                            </m:dPr>
                            <m:e>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2</m:t>
                                  </m:r>
                                </m:den>
                              </m:f>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𝑥</m:t>
                                  </m:r>
                                </m:sup>
                              </m:sSup>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sup>
                              </m:sSup>
                              <m:r>
                                <a:rPr lang="zh-CN" altLang="en-US" i="1">
                                  <a:solidFill>
                                    <a:srgbClr val="000000"/>
                                  </a:solidFill>
                                  <a:latin typeface="Cambria Math" panose="02040503050406030204" pitchFamily="18" charset="0"/>
                                </a:rPr>
                                <m:t>)</m:t>
                              </m:r>
                            </m:e>
                          </m:d>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𝑥</m:t>
                          </m:r>
                        </m:sup>
                      </m:sSup>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3</m:t>
                          </m:r>
                        </m:sup>
                      </m:sSup>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4</m:t>
                          </m:r>
                        </m:den>
                      </m:f>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𝑥</m:t>
                          </m:r>
                        </m:sup>
                      </m:sSup>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sup>
                      </m:sSup>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2</m:t>
                          </m:r>
                        </m:sup>
                      </m:sSup>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3</m:t>
                          </m:r>
                          <m:r>
                            <a:rPr lang="zh-CN" altLang="en-US" i="1">
                              <a:solidFill>
                                <a:srgbClr val="000000"/>
                              </a:solidFill>
                              <a:latin typeface="Cambria Math" panose="02040503050406030204" pitchFamily="18" charset="0"/>
                            </a:rPr>
                            <m:t>𝑥</m:t>
                          </m:r>
                        </m:sup>
                      </m:sSup>
                    </m:oMath>
                  </m:oMathPara>
                </a14:m>
                <a:endParaRPr lang="zh-CN" altLang="en-US" dirty="0"/>
              </a:p>
            </p:txBody>
          </p:sp>
        </mc:Choice>
        <mc:Fallback>
          <p:sp>
            <p:nvSpPr>
              <p:cNvPr id="64535" name="Object 21"/>
              <p:cNvSpPr txBox="1">
                <a:spLocks noRot="1" noChangeAspect="1" noMove="1" noResize="1" noEditPoints="1" noAdjustHandles="1" noChangeArrowheads="1" noChangeShapeType="1" noTextEdit="1"/>
              </p:cNvSpPr>
              <p:nvPr/>
            </p:nvSpPr>
            <p:spPr bwMode="auto">
              <a:xfrm>
                <a:off x="2108200" y="3639185"/>
                <a:ext cx="4903470" cy="782320"/>
              </a:xfrm>
              <a:prstGeom prst="rect">
                <a:avLst/>
              </a:prstGeom>
              <a:blipFill rotWithShape="1">
                <a:blip r:embed="rId4"/>
                <a:stretch>
                  <a:fillRect/>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503190" name="Object 22"/>
              <p:cNvSpPr txBox="1"/>
              <p:nvPr/>
            </p:nvSpPr>
            <p:spPr bwMode="auto">
              <a:xfrm>
                <a:off x="2108200" y="4601845"/>
                <a:ext cx="4865370" cy="677545"/>
              </a:xfrm>
              <a:prstGeom prst="rect">
                <a:avLst/>
              </a:prstGeom>
              <a:noFill/>
              <a:ln>
                <a:noFill/>
              </a:ln>
            </p:spPr>
            <p:txBody>
              <a:bodyPr>
                <a:normAutofit/>
              </a:bodyPr>
              <a:p>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4</m:t>
                          </m:r>
                        </m:den>
                      </m:f>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𝑥</m:t>
                          </m:r>
                        </m:sup>
                      </m:sSup>
                      <m:r>
                        <a:rPr lang="zh-CN" altLang="en-US" i="1">
                          <a:solidFill>
                            <a:srgbClr val="000000"/>
                          </a:solidFill>
                          <a:latin typeface="Cambria Math" panose="02040503050406030204" pitchFamily="18" charset="0"/>
                        </a:rPr>
                        <m:t>+</m:t>
                      </m:r>
                      <m:r>
                        <a:rPr lang="zh-CN" altLang="en-US" i="0">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𝑥</m:t>
                          </m:r>
                        </m:sup>
                      </m:sSup>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3</m:t>
                          </m:r>
                          <m:r>
                            <a:rPr lang="zh-CN" altLang="en-US" i="1">
                              <a:solidFill>
                                <a:srgbClr val="000000"/>
                              </a:solidFill>
                              <a:latin typeface="Cambria Math" panose="02040503050406030204" pitchFamily="18" charset="0"/>
                            </a:rPr>
                            <m:t>𝑥</m:t>
                          </m:r>
                        </m:sup>
                      </m:sSup>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0">
                              <a:solidFill>
                                <a:srgbClr val="000000"/>
                              </a:solidFill>
                              <a:latin typeface="Cambria Math" panose="02040503050406030204" pitchFamily="18" charset="0"/>
                            </a:rPr>
                            <m:t>1</m:t>
                          </m:r>
                        </m:num>
                        <m:den>
                          <m:r>
                            <a:rPr lang="zh-CN" altLang="en-US" i="0">
                              <a:solidFill>
                                <a:srgbClr val="000000"/>
                              </a:solidFill>
                              <a:latin typeface="Cambria Math" panose="02040503050406030204" pitchFamily="18" charset="0"/>
                            </a:rPr>
                            <m:t>4</m:t>
                          </m:r>
                        </m:den>
                      </m:f>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5</m:t>
                          </m:r>
                          <m:r>
                            <a:rPr lang="zh-CN" altLang="en-US" i="1">
                              <a:solidFill>
                                <a:srgbClr val="000000"/>
                              </a:solidFill>
                              <a:latin typeface="Cambria Math" panose="02040503050406030204" pitchFamily="18" charset="0"/>
                            </a:rPr>
                            <m:t>𝑥</m:t>
                          </m:r>
                        </m:sup>
                      </m:sSup>
                      <m:r>
                        <a:rPr lang="zh-CN" altLang="en-US" i="1">
                          <a:solidFill>
                            <a:srgbClr val="000000"/>
                          </a:solidFill>
                          <a:latin typeface="Cambria Math" panose="02040503050406030204" pitchFamily="18" charset="0"/>
                        </a:rPr>
                        <m:t>+</m:t>
                      </m:r>
                      <m:r>
                        <a:rPr lang="zh-CN" altLang="en-US" i="0">
                          <a:solidFill>
                            <a:srgbClr val="000000"/>
                          </a:solidFill>
                          <a:latin typeface="Cambria Math" panose="02040503050406030204" pitchFamily="18" charset="0"/>
                        </a:rPr>
                        <m:t>2</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3</m:t>
                          </m:r>
                          <m:r>
                            <a:rPr lang="zh-CN" altLang="en-US" i="1">
                              <a:solidFill>
                                <a:srgbClr val="000000"/>
                              </a:solidFill>
                              <a:latin typeface="Cambria Math" panose="02040503050406030204" pitchFamily="18" charset="0"/>
                            </a:rPr>
                            <m:t>𝑥</m:t>
                          </m:r>
                        </m:sup>
                      </m:sSup>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𝑥</m:t>
                          </m:r>
                        </m:sup>
                      </m:sSup>
                      <m:r>
                        <a:rPr lang="zh-CN" altLang="en-US" i="1">
                          <a:solidFill>
                            <a:srgbClr val="000000"/>
                          </a:solidFill>
                          <a:latin typeface="Cambria Math" panose="02040503050406030204" pitchFamily="18" charset="0"/>
                        </a:rPr>
                        <m:t>)</m:t>
                      </m:r>
                    </m:oMath>
                  </m:oMathPara>
                </a14:m>
                <a:endParaRPr lang="zh-CN" altLang="en-US" dirty="0"/>
              </a:p>
            </p:txBody>
          </p:sp>
        </mc:Choice>
        <mc:Fallback>
          <p:sp>
            <p:nvSpPr>
              <p:cNvPr id="10503190" name="Object 22"/>
              <p:cNvSpPr txBox="1">
                <a:spLocks noRot="1" noChangeAspect="1" noMove="1" noResize="1" noEditPoints="1" noAdjustHandles="1" noChangeArrowheads="1" noChangeShapeType="1" noTextEdit="1"/>
              </p:cNvSpPr>
              <p:nvPr/>
            </p:nvSpPr>
            <p:spPr bwMode="auto">
              <a:xfrm>
                <a:off x="2108200" y="4601845"/>
                <a:ext cx="4865370" cy="677545"/>
              </a:xfrm>
              <a:prstGeom prst="rect">
                <a:avLst/>
              </a:prstGeom>
              <a:blipFill rotWithShape="1">
                <a:blip r:embed="rId5"/>
                <a:stretch>
                  <a:fillRect/>
                </a:stretch>
              </a:blipFill>
              <a:ln>
                <a:noFill/>
              </a:ln>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0419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514"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46808927-1AC4-4762-8343-EEB8703B61A2}"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64515"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D428E15B-F595-4E59-8492-25C16E91FF94}"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10503170" name="Rectangle 2"/>
          <p:cNvSpPr>
            <a:spLocks noGrp="1" noChangeArrowheads="1"/>
          </p:cNvSpPr>
          <p:nvPr>
            <p:ph type="body" idx="1"/>
          </p:nvPr>
        </p:nvSpPr>
        <p:spPr>
          <a:xfrm>
            <a:off x="669925" y="885190"/>
            <a:ext cx="10852785" cy="5328920"/>
          </a:xfrm>
        </p:spPr>
        <p:txBody>
          <a:bodyPr/>
          <a:lstStyle/>
          <a:p>
            <a:pPr marL="571500" indent="-571500" algn="just" eaLnBrk="1" hangingPunct="1">
              <a:buSzTx/>
              <a:buFont typeface="Wingdings" panose="05000000000000000000" pitchFamily="2" charset="2"/>
              <a:buChar char="§"/>
            </a:pPr>
            <a:endParaRPr lang="en-US" altLang="zh-CN" dirty="0"/>
          </a:p>
          <a:p>
            <a:pPr marL="571500" indent="-571500" algn="just" eaLnBrk="1" hangingPunct="1">
              <a:buSzTx/>
              <a:buFont typeface="Wingdings" panose="05000000000000000000" pitchFamily="2" charset="2"/>
              <a:buChar char="§"/>
            </a:pPr>
            <a:endParaRPr lang="en-US" altLang="zh-CN" dirty="0"/>
          </a:p>
          <a:p>
            <a:pPr marL="571500" indent="-571500" algn="just" eaLnBrk="1" hangingPunct="1">
              <a:buSzTx/>
              <a:buFont typeface="Wingdings" panose="05000000000000000000" pitchFamily="2" charset="2"/>
              <a:buChar char="§"/>
            </a:pPr>
            <a:endParaRPr lang="en-US" altLang="zh-CN" dirty="0"/>
          </a:p>
          <a:p>
            <a:pPr marL="571500" indent="-571500" algn="just" eaLnBrk="1" hangingPunct="1">
              <a:buSzTx/>
              <a:buFont typeface="Wingdings" panose="05000000000000000000" pitchFamily="2" charset="2"/>
              <a:buChar char="§"/>
            </a:pPr>
            <a:endParaRPr lang="en-US" altLang="zh-CN" dirty="0"/>
          </a:p>
          <a:p>
            <a:pPr marL="571500" indent="-571500" algn="just" eaLnBrk="1" hangingPunct="1">
              <a:buSzTx/>
              <a:buFont typeface="Wingdings" panose="05000000000000000000" pitchFamily="2" charset="2"/>
              <a:buChar char="§"/>
            </a:pPr>
            <a:endParaRPr lang="en-US" altLang="zh-CN" dirty="0"/>
          </a:p>
          <a:p>
            <a:pPr marL="571500" indent="-571500" algn="just" eaLnBrk="1" hangingPunct="1">
              <a:buSzTx/>
              <a:buFont typeface="Wingdings" panose="05000000000000000000" pitchFamily="2" charset="2"/>
              <a:buChar char="§"/>
            </a:pPr>
            <a:endParaRPr lang="en-US" altLang="zh-CN" dirty="0"/>
          </a:p>
          <a:p>
            <a:pPr marL="571500" indent="-571500" algn="just" eaLnBrk="1" hangingPunct="1">
              <a:buSzTx/>
              <a:buFont typeface="Wingdings" panose="05000000000000000000" pitchFamily="2" charset="2"/>
              <a:buChar char="§"/>
            </a:pPr>
            <a:r>
              <a:rPr lang="zh-CN" altLang="en-US" dirty="0"/>
              <a:t>所以 </a:t>
            </a:r>
            <a:endParaRPr lang="zh-CN" altLang="en-US" dirty="0"/>
          </a:p>
        </p:txBody>
      </p:sp>
      <p:sp>
        <p:nvSpPr>
          <p:cNvPr id="64518" name="Rectangle 4"/>
          <p:cNvSpPr>
            <a:spLocks noChangeArrowheads="1"/>
          </p:cNvSpPr>
          <p:nvPr/>
        </p:nvSpPr>
        <p:spPr bwMode="auto">
          <a:xfrm>
            <a:off x="555783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4519" name="Rectangle 5"/>
          <p:cNvSpPr>
            <a:spLocks noChangeArrowheads="1"/>
          </p:cNvSpPr>
          <p:nvPr/>
        </p:nvSpPr>
        <p:spPr bwMode="auto">
          <a:xfrm>
            <a:off x="56007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4520" name="Rectangle 6"/>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4521" name="Rectangle 7"/>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4522" name="Rectangle 8"/>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4523" name="Rectangle 9"/>
          <p:cNvSpPr>
            <a:spLocks noChangeArrowheads="1"/>
          </p:cNvSpPr>
          <p:nvPr/>
        </p:nvSpPr>
        <p:spPr bwMode="auto">
          <a:xfrm>
            <a:off x="5576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4524" name="Rectangle 10"/>
          <p:cNvSpPr>
            <a:spLocks noChangeArrowheads="1"/>
          </p:cNvSpPr>
          <p:nvPr/>
        </p:nvSpPr>
        <p:spPr bwMode="auto">
          <a:xfrm>
            <a:off x="5867400"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4525" name="Rectangle 11"/>
          <p:cNvSpPr>
            <a:spLocks noChangeArrowheads="1"/>
          </p:cNvSpPr>
          <p:nvPr/>
        </p:nvSpPr>
        <p:spPr bwMode="auto">
          <a:xfrm>
            <a:off x="4872038" y="321945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4526" name="Rectangle 12"/>
          <p:cNvSpPr>
            <a:spLocks noChangeArrowheads="1"/>
          </p:cNvSpPr>
          <p:nvPr/>
        </p:nvSpPr>
        <p:spPr bwMode="auto">
          <a:xfrm>
            <a:off x="5491163"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4527" name="Rectangle 13"/>
          <p:cNvSpPr>
            <a:spLocks noChangeArrowheads="1"/>
          </p:cNvSpPr>
          <p:nvPr/>
        </p:nvSpPr>
        <p:spPr bwMode="auto">
          <a:xfrm>
            <a:off x="5195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4528" name="Rectangle 14"/>
          <p:cNvSpPr>
            <a:spLocks noChangeArrowheads="1"/>
          </p:cNvSpPr>
          <p:nvPr/>
        </p:nvSpPr>
        <p:spPr bwMode="auto">
          <a:xfrm>
            <a:off x="6024563" y="333851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4529" name="Rectangle 15"/>
          <p:cNvSpPr>
            <a:spLocks noChangeArrowheads="1"/>
          </p:cNvSpPr>
          <p:nvPr/>
        </p:nvSpPr>
        <p:spPr bwMode="auto">
          <a:xfrm>
            <a:off x="54244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4531" name="Rectangle 17"/>
          <p:cNvSpPr>
            <a:spLocks noChangeArrowheads="1"/>
          </p:cNvSpPr>
          <p:nvPr/>
        </p:nvSpPr>
        <p:spPr bwMode="auto">
          <a:xfrm>
            <a:off x="56388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4532" name="Rectangle 18"/>
          <p:cNvSpPr>
            <a:spLocks noChangeArrowheads="1"/>
          </p:cNvSpPr>
          <p:nvPr/>
        </p:nvSpPr>
        <p:spPr bwMode="auto">
          <a:xfrm>
            <a:off x="1524000" y="2827021"/>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4533" name="Rectangle 20"/>
          <p:cNvSpPr>
            <a:spLocks noChangeArrowheads="1"/>
          </p:cNvSpPr>
          <p:nvPr/>
        </p:nvSpPr>
        <p:spPr bwMode="auto">
          <a:xfrm>
            <a:off x="1524000" y="2170113"/>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mc:AlternateContent xmlns:mc="http://schemas.openxmlformats.org/markup-compatibility/2006">
        <mc:Choice xmlns:a14="http://schemas.microsoft.com/office/drawing/2010/main" Requires="a14">
          <p:sp>
            <p:nvSpPr>
              <p:cNvPr id="10503187" name="Object 19"/>
              <p:cNvSpPr txBox="1"/>
              <p:nvPr/>
            </p:nvSpPr>
            <p:spPr bwMode="auto">
              <a:xfrm>
                <a:off x="1440179" y="1180723"/>
                <a:ext cx="6494463" cy="1511595"/>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4</m:t>
                          </m:r>
                        </m:den>
                      </m:f>
                      <m:d>
                        <m:dPr>
                          <m:ctrlPr>
                            <a:rPr lang="zh-CN" altLang="en-US" i="1">
                              <a:solidFill>
                                <a:srgbClr val="000000"/>
                              </a:solidFill>
                              <a:latin typeface="Cambria Math" panose="02040503050406030204" pitchFamily="18" charset="0"/>
                            </a:rPr>
                          </m:ctrlPr>
                        </m:dPr>
                        <m:e>
                          <m:nary>
                            <m:naryPr>
                              <m:chr m:val="∑"/>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0</m:t>
                              </m:r>
                            </m:sub>
                            <m:sup>
                              <m:r>
                                <a:rPr lang="zh-CN" altLang="en-US" i="1">
                                  <a:solidFill>
                                    <a:srgbClr val="000000"/>
                                  </a:solidFill>
                                  <a:latin typeface="Cambria Math" panose="02040503050406030204" pitchFamily="18" charset="0"/>
                                </a:rPr>
                                <m:t>∞</m:t>
                              </m:r>
                            </m:sup>
                            <m:e>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5</m:t>
                                      </m:r>
                                    </m:e>
                                    <m:sup>
                                      <m:r>
                                        <a:rPr lang="zh-CN" altLang="en-US" i="1">
                                          <a:solidFill>
                                            <a:srgbClr val="000000"/>
                                          </a:solidFill>
                                          <a:latin typeface="Cambria Math" panose="02040503050406030204" pitchFamily="18" charset="0"/>
                                        </a:rPr>
                                        <m:t>𝑛</m:t>
                                      </m:r>
                                    </m:sup>
                                  </m:sSup>
                                </m:num>
                                <m:den>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den>
                              </m:f>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𝑛</m:t>
                                  </m:r>
                                </m:sup>
                              </m:sSup>
                            </m:e>
                          </m:nary>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nary>
                            <m:naryPr>
                              <m:chr m:val="∑"/>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0</m:t>
                              </m:r>
                            </m:sub>
                            <m:sup>
                              <m:r>
                                <a:rPr lang="zh-CN" altLang="en-US" i="1">
                                  <a:solidFill>
                                    <a:srgbClr val="000000"/>
                                  </a:solidFill>
                                  <a:latin typeface="Cambria Math" panose="02040503050406030204" pitchFamily="18" charset="0"/>
                                </a:rPr>
                                <m:t>∞</m:t>
                              </m:r>
                            </m:sup>
                            <m:e>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3</m:t>
                                      </m:r>
                                    </m:e>
                                    <m:sup>
                                      <m:r>
                                        <a:rPr lang="zh-CN" altLang="en-US" i="1">
                                          <a:solidFill>
                                            <a:srgbClr val="000000"/>
                                          </a:solidFill>
                                          <a:latin typeface="Cambria Math" panose="02040503050406030204" pitchFamily="18" charset="0"/>
                                        </a:rPr>
                                        <m:t>𝑛</m:t>
                                      </m:r>
                                    </m:sup>
                                  </m:sSup>
                                </m:num>
                                <m:den>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den>
                              </m:f>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𝑛</m:t>
                                  </m:r>
                                </m:sup>
                              </m:sSup>
                            </m:e>
                          </m:nary>
                          <m:r>
                            <a:rPr lang="zh-CN" altLang="en-US" i="1">
                              <a:solidFill>
                                <a:srgbClr val="000000"/>
                              </a:solidFill>
                              <a:latin typeface="Cambria Math" panose="02040503050406030204" pitchFamily="18" charset="0"/>
                            </a:rPr>
                            <m:t>+</m:t>
                          </m:r>
                          <m:nary>
                            <m:naryPr>
                              <m:chr m:val="∑"/>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0</m:t>
                              </m:r>
                            </m:sub>
                            <m:sup>
                              <m:r>
                                <a:rPr lang="zh-CN" altLang="en-US" i="1">
                                  <a:solidFill>
                                    <a:srgbClr val="000000"/>
                                  </a:solidFill>
                                  <a:latin typeface="Cambria Math" panose="02040503050406030204" pitchFamily="18" charset="0"/>
                                </a:rPr>
                                <m:t>∞</m:t>
                              </m:r>
                            </m:sup>
                            <m:e>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den>
                              </m:f>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𝑛</m:t>
                                  </m:r>
                                </m:sup>
                              </m:sSup>
                            </m:e>
                          </m:nary>
                        </m:e>
                      </m:d>
                    </m:oMath>
                  </m:oMathPara>
                </a14:m>
                <a:endParaRPr lang="zh-CN" altLang="en-US" dirty="0"/>
              </a:p>
            </p:txBody>
          </p:sp>
        </mc:Choice>
        <mc:Fallback>
          <p:sp>
            <p:nvSpPr>
              <p:cNvPr id="10503187" name="Object 19"/>
              <p:cNvSpPr txBox="1">
                <a:spLocks noRot="1" noChangeAspect="1" noMove="1" noResize="1" noEditPoints="1" noAdjustHandles="1" noChangeArrowheads="1" noChangeShapeType="1" noTextEdit="1"/>
              </p:cNvSpPr>
              <p:nvPr/>
            </p:nvSpPr>
            <p:spPr bwMode="auto">
              <a:xfrm>
                <a:off x="1440179" y="1180723"/>
                <a:ext cx="6494463" cy="1511595"/>
              </a:xfrm>
              <a:prstGeom prst="rect">
                <a:avLst/>
              </a:prstGeom>
              <a:blipFill rotWithShape="1">
                <a:blip r:embed="rId1"/>
                <a:stretch>
                  <a:fillRect l="-10" t="-17" r="5" b="37"/>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503191" name="Object 23"/>
              <p:cNvSpPr txBox="1"/>
              <p:nvPr/>
            </p:nvSpPr>
            <p:spPr bwMode="auto">
              <a:xfrm>
                <a:off x="1524000" y="2366759"/>
                <a:ext cx="5400774" cy="1224756"/>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0">
                              <a:solidFill>
                                <a:srgbClr val="000000"/>
                              </a:solidFill>
                              <a:latin typeface="Cambria Math" panose="02040503050406030204" pitchFamily="18" charset="0"/>
                            </a:rPr>
                            <m:t>1</m:t>
                          </m:r>
                        </m:num>
                        <m:den>
                          <m:r>
                            <a:rPr lang="zh-CN" altLang="en-US" i="0">
                              <a:solidFill>
                                <a:srgbClr val="000000"/>
                              </a:solidFill>
                              <a:latin typeface="Cambria Math" panose="02040503050406030204" pitchFamily="18" charset="0"/>
                            </a:rPr>
                            <m:t>4</m:t>
                          </m:r>
                        </m:den>
                      </m:f>
                      <m:nary>
                        <m:naryPr>
                          <m:chr m:val="∑"/>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0</m:t>
                          </m:r>
                        </m:sub>
                        <m:sup>
                          <m:r>
                            <a:rPr lang="zh-CN" altLang="en-US" i="1">
                              <a:solidFill>
                                <a:srgbClr val="000000"/>
                              </a:solidFill>
                              <a:latin typeface="Cambria Math" panose="02040503050406030204" pitchFamily="18" charset="0"/>
                            </a:rPr>
                            <m:t>∞</m:t>
                          </m:r>
                        </m:sup>
                        <m:e>
                          <m:d>
                            <m:dPr>
                              <m:ctrlPr>
                                <a:rPr lang="zh-CN" altLang="en-US" i="1">
                                  <a:solidFill>
                                    <a:srgbClr val="000000"/>
                                  </a:solidFill>
                                  <a:latin typeface="Cambria Math" panose="02040503050406030204" pitchFamily="18" charset="0"/>
                                </a:rPr>
                              </m:ctrlPr>
                            </m:dPr>
                            <m:e>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5</m:t>
                                  </m:r>
                                </m:e>
                                <m:sup>
                                  <m:r>
                                    <a:rPr lang="zh-CN" altLang="en-US" i="1">
                                      <a:solidFill>
                                        <a:srgbClr val="000000"/>
                                      </a:solidFill>
                                      <a:latin typeface="Cambria Math" panose="02040503050406030204" pitchFamily="18" charset="0"/>
                                    </a:rPr>
                                    <m:t>𝑛</m:t>
                                  </m:r>
                                </m:sup>
                              </m:s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3</m:t>
                                  </m:r>
                                </m:e>
                                <m:sup>
                                  <m:r>
                                    <a:rPr lang="zh-CN" altLang="en-US" i="1">
                                      <a:solidFill>
                                        <a:srgbClr val="000000"/>
                                      </a:solidFill>
                                      <a:latin typeface="Cambria Math" panose="02040503050406030204" pitchFamily="18" charset="0"/>
                                    </a:rPr>
                                    <m:t>𝑛</m:t>
                                  </m:r>
                                </m:sup>
                              </m:s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e>
                          </m:d>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𝑛</m:t>
                                  </m:r>
                                </m:sup>
                              </m:sSup>
                            </m:num>
                            <m:den>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den>
                          </m:f>
                        </m:e>
                      </m:nary>
                      <m:r>
                        <m:rPr>
                          <m:nor/>
                        </m:rPr>
                        <a:rPr lang="zh-CN" altLang="en-US" i="0">
                          <a:solidFill>
                            <a:srgbClr val="000000"/>
                          </a:solidFill>
                          <a:latin typeface="Cambria Math" panose="02040503050406030204" pitchFamily="18" charset="0"/>
                        </a:rPr>
                        <m:t>  </m:t>
                      </m:r>
                    </m:oMath>
                  </m:oMathPara>
                </a14:m>
                <a:endParaRPr lang="zh-CN" altLang="en-US" dirty="0"/>
              </a:p>
            </p:txBody>
          </p:sp>
        </mc:Choice>
        <mc:Fallback>
          <p:sp>
            <p:nvSpPr>
              <p:cNvPr id="10503191" name="Object 23"/>
              <p:cNvSpPr txBox="1">
                <a:spLocks noRot="1" noChangeAspect="1" noMove="1" noResize="1" noEditPoints="1" noAdjustHandles="1" noChangeArrowheads="1" noChangeShapeType="1" noTextEdit="1"/>
              </p:cNvSpPr>
              <p:nvPr/>
            </p:nvSpPr>
            <p:spPr bwMode="auto">
              <a:xfrm>
                <a:off x="1524000" y="2366759"/>
                <a:ext cx="5400774" cy="1224756"/>
              </a:xfrm>
              <a:prstGeom prst="rect">
                <a:avLst/>
              </a:prstGeom>
              <a:blipFill rotWithShape="1">
                <a:blip r:embed="rId2"/>
                <a:stretch>
                  <a:fillRect t="-9" r="2" b="48"/>
                </a:stretch>
              </a:blipFill>
              <a:ln>
                <a:noFill/>
              </a:ln>
            </p:spPr>
            <p:txBody>
              <a:bodyPr/>
              <a:lstStyle/>
              <a:p>
                <a:r>
                  <a:rPr lang="zh-CN" altLang="en-US">
                    <a:noFill/>
                  </a:rPr>
                  <a:t> </a:t>
                </a:r>
              </a:p>
            </p:txBody>
          </p:sp>
        </mc:Fallback>
      </mc:AlternateContent>
      <p:sp>
        <p:nvSpPr>
          <p:cNvPr id="64538" name="Rectangle 25"/>
          <p:cNvSpPr>
            <a:spLocks noChangeArrowheads="1"/>
          </p:cNvSpPr>
          <p:nvPr/>
        </p:nvSpPr>
        <p:spPr bwMode="auto">
          <a:xfrm>
            <a:off x="1524000" y="2850833"/>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mc:AlternateContent xmlns:mc="http://schemas.openxmlformats.org/markup-compatibility/2006">
        <mc:Choice xmlns:a14="http://schemas.microsoft.com/office/drawing/2010/main" Requires="a14">
          <p:sp>
            <p:nvSpPr>
              <p:cNvPr id="10503192" name="Object 24"/>
              <p:cNvSpPr txBox="1"/>
              <p:nvPr/>
            </p:nvSpPr>
            <p:spPr bwMode="auto">
              <a:xfrm>
                <a:off x="2086610" y="4065270"/>
                <a:ext cx="3110230" cy="644525"/>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𝑛</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4</m:t>
                          </m:r>
                        </m:den>
                      </m:f>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5</m:t>
                          </m:r>
                        </m:e>
                        <m:sup>
                          <m:r>
                            <a:rPr lang="zh-CN" altLang="en-US" i="1">
                              <a:solidFill>
                                <a:srgbClr val="000000"/>
                              </a:solidFill>
                              <a:latin typeface="Cambria Math" panose="02040503050406030204" pitchFamily="18" charset="0"/>
                            </a:rPr>
                            <m:t>𝑛</m:t>
                          </m:r>
                        </m:sup>
                      </m:s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3</m:t>
                          </m:r>
                        </m:e>
                        <m:sup>
                          <m:r>
                            <a:rPr lang="zh-CN" altLang="en-US" i="1">
                              <a:solidFill>
                                <a:srgbClr val="000000"/>
                              </a:solidFill>
                              <a:latin typeface="Cambria Math" panose="02040503050406030204" pitchFamily="18" charset="0"/>
                            </a:rPr>
                            <m:t>𝑛</m:t>
                          </m:r>
                        </m:sup>
                      </m:s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oMath>
                  </m:oMathPara>
                </a14:m>
                <a:endParaRPr lang="zh-CN" altLang="en-US" dirty="0"/>
              </a:p>
            </p:txBody>
          </p:sp>
        </mc:Choice>
        <mc:Fallback>
          <p:sp>
            <p:nvSpPr>
              <p:cNvPr id="10503192" name="Object 24"/>
              <p:cNvSpPr txBox="1">
                <a:spLocks noRot="1" noChangeAspect="1" noMove="1" noResize="1" noEditPoints="1" noAdjustHandles="1" noChangeArrowheads="1" noChangeShapeType="1" noTextEdit="1"/>
              </p:cNvSpPr>
              <p:nvPr/>
            </p:nvSpPr>
            <p:spPr bwMode="auto">
              <a:xfrm>
                <a:off x="2086610" y="4065270"/>
                <a:ext cx="3110230" cy="644525"/>
              </a:xfrm>
              <a:prstGeom prst="rect">
                <a:avLst/>
              </a:prstGeom>
              <a:blipFill rotWithShape="1">
                <a:blip r:embed="rId3"/>
                <a:stretch>
                  <a:fillRect/>
                </a:stretch>
              </a:blipFill>
              <a:ln>
                <a:noFill/>
              </a:ln>
            </p:spPr>
            <p:txBody>
              <a:bodyPr/>
              <a:lstStyle/>
              <a:p>
                <a:r>
                  <a:rPr lang="zh-CN" altLang="en-US">
                    <a:noFill/>
                  </a:rPr>
                  <a:t> </a:t>
                </a:r>
              </a:p>
            </p:txBody>
          </p:sp>
        </mc:Fallback>
      </mc:AlternateContent>
      <p:sp>
        <p:nvSpPr>
          <p:cNvPr id="2" name="标题 1"/>
          <p:cNvSpPr/>
          <p:nvPr>
            <p:ph type="title"/>
          </p:nvPr>
        </p:nvSpPr>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0317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a:defRPr/>
            </a:pPr>
            <a:fld id="{E9C26F25-29E0-44E4-9D5C-D01F5936C2D0}"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17B5AA2A-1ED9-4E60-AA45-DA5ECEDE97FC}" type="slidenum">
              <a:rPr lang="en-US" altLang="zh-CN" smtClean="0"/>
            </a:fld>
            <a:endParaRPr lang="en-US" altLang="zh-CN" dirty="0"/>
          </a:p>
        </p:txBody>
      </p:sp>
      <p:sp>
        <p:nvSpPr>
          <p:cNvPr id="6" name="矩形 5"/>
          <p:cNvSpPr/>
          <p:nvPr/>
        </p:nvSpPr>
        <p:spPr>
          <a:xfrm>
            <a:off x="1835701" y="430963"/>
            <a:ext cx="4259911" cy="368300"/>
          </a:xfrm>
          <a:prstGeom prst="rect">
            <a:avLst/>
          </a:prstGeom>
        </p:spPr>
        <p:txBody>
          <a:bodyPr wrap="square">
            <a:spAutoFit/>
          </a:bodyPr>
          <a:lstStyle/>
          <a:p>
            <a:r>
              <a:rPr lang="zh-CN" altLang="en-US" b="0" i="0" dirty="0">
                <a:solidFill>
                  <a:srgbClr val="333333"/>
                </a:solidFill>
                <a:effectLst/>
                <a:latin typeface="Verdana" panose="020B0604030504040204" pitchFamily="34" charset="0"/>
              </a:rPr>
              <a:t>对于一般的多项式，可以写成</a:t>
            </a:r>
            <a:endParaRPr lang="zh-CN" altLang="en-US" dirty="0"/>
          </a:p>
        </p:txBody>
      </p:sp>
      <p:sp>
        <p:nvSpPr>
          <p:cNvPr id="8" name="矩形 7"/>
          <p:cNvSpPr/>
          <p:nvPr/>
        </p:nvSpPr>
        <p:spPr>
          <a:xfrm>
            <a:off x="1789430" y="1122045"/>
            <a:ext cx="9010650" cy="645160"/>
          </a:xfrm>
          <a:prstGeom prst="rect">
            <a:avLst/>
          </a:prstGeom>
        </p:spPr>
        <p:txBody>
          <a:bodyPr wrap="square">
            <a:spAutoFit/>
          </a:bodyPr>
          <a:lstStyle/>
          <a:p>
            <a:r>
              <a:rPr lang="zh-CN" altLang="en-US" dirty="0"/>
              <a:t>这种形式，展开后的某个幂次的系数可以分为两部分，分别来自于两个括号里的某一项，这实际上就是对应的乘法法则</a:t>
            </a:r>
            <a:endParaRPr lang="zh-CN" altLang="en-US" dirty="0"/>
          </a:p>
        </p:txBody>
      </p:sp>
      <p:sp>
        <p:nvSpPr>
          <p:cNvPr id="10" name="矩形 9"/>
          <p:cNvSpPr/>
          <p:nvPr/>
        </p:nvSpPr>
        <p:spPr>
          <a:xfrm>
            <a:off x="2109733" y="6185229"/>
            <a:ext cx="8078116" cy="368300"/>
          </a:xfrm>
          <a:prstGeom prst="rect">
            <a:avLst/>
          </a:prstGeom>
        </p:spPr>
        <p:txBody>
          <a:bodyPr wrap="square">
            <a:spAutoFit/>
          </a:bodyPr>
          <a:lstStyle/>
          <a:p>
            <a:r>
              <a:rPr lang="zh-CN" altLang="en-US" b="0" i="0" dirty="0">
                <a:solidFill>
                  <a:srgbClr val="333333"/>
                </a:solidFill>
                <a:effectLst/>
                <a:latin typeface="Verdana" panose="020B0604030504040204" pitchFamily="34" charset="0"/>
              </a:rPr>
              <a:t>所以实质上是</a:t>
            </a:r>
            <a:r>
              <a:rPr lang="zh-CN" altLang="en-US" b="0" i="0" dirty="0">
                <a:solidFill>
                  <a:srgbClr val="FF0000"/>
                </a:solidFill>
                <a:effectLst/>
                <a:latin typeface="Verdana" panose="020B0604030504040204" pitchFamily="34" charset="0"/>
              </a:rPr>
              <a:t>多项式的乘法运算使母函数具有了计数能力</a:t>
            </a:r>
            <a:r>
              <a:rPr lang="zh-CN" altLang="en-US" b="0" i="0" dirty="0">
                <a:solidFill>
                  <a:srgbClr val="333333"/>
                </a:solidFill>
                <a:effectLst/>
                <a:latin typeface="Verdana" panose="020B0604030504040204" pitchFamily="34" charset="0"/>
              </a:rPr>
              <a:t>。</a:t>
            </a:r>
            <a:endParaRPr lang="zh-CN" altLang="en-US" dirty="0"/>
          </a:p>
        </p:txBody>
      </p:sp>
      <p:pic>
        <p:nvPicPr>
          <p:cNvPr id="2" name="图片 1"/>
          <p:cNvPicPr>
            <a:picLocks noChangeAspect="1"/>
          </p:cNvPicPr>
          <p:nvPr/>
        </p:nvPicPr>
        <p:blipFill>
          <a:blip r:embed="rId1"/>
          <a:stretch>
            <a:fillRect/>
          </a:stretch>
        </p:blipFill>
        <p:spPr>
          <a:xfrm>
            <a:off x="1939925" y="1824990"/>
            <a:ext cx="7392670" cy="4027170"/>
          </a:xfrm>
          <a:prstGeom prst="rect">
            <a:avLst/>
          </a:prstGeom>
        </p:spPr>
      </p:pic>
      <p:pic>
        <p:nvPicPr>
          <p:cNvPr id="3" name="图片 2"/>
          <p:cNvPicPr>
            <a:picLocks noChangeAspect="1"/>
          </p:cNvPicPr>
          <p:nvPr/>
        </p:nvPicPr>
        <p:blipFill>
          <a:blip r:embed="rId2"/>
          <a:stretch>
            <a:fillRect/>
          </a:stretch>
        </p:blipFill>
        <p:spPr>
          <a:xfrm>
            <a:off x="5054108" y="267351"/>
            <a:ext cx="2285714" cy="695238"/>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2"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DDDB5FC4-8A59-4115-BF9A-7FEF7F326CE3}"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66563"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1E83FAF7-AC81-4987-9512-58BA8017FF53}"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10506242" name="Rectangle 2"/>
          <p:cNvSpPr>
            <a:spLocks noGrp="1" noChangeArrowheads="1"/>
          </p:cNvSpPr>
          <p:nvPr>
            <p:ph type="body" idx="1"/>
          </p:nvPr>
        </p:nvSpPr>
        <p:spPr>
          <a:xfrm>
            <a:off x="669925" y="885825"/>
            <a:ext cx="10851515" cy="5286375"/>
          </a:xfrm>
        </p:spPr>
        <p:txBody>
          <a:bodyPr/>
          <a:lstStyle/>
          <a:p>
            <a:pPr algn="just" eaLnBrk="1" hangingPunct="1">
              <a:buSzTx/>
            </a:pPr>
            <a:r>
              <a:rPr lang="zh-CN" altLang="en-US" sz="2000">
                <a:latin typeface="黑体" panose="02010609060101010101" charset="-122"/>
              </a:rPr>
              <a:t>例</a:t>
            </a:r>
            <a:r>
              <a:rPr lang="en-US" altLang="zh-CN" sz="2000">
                <a:latin typeface="黑体" panose="02010609060101010101" charset="-122"/>
              </a:rPr>
              <a:t>2.24 </a:t>
            </a:r>
            <a:r>
              <a:rPr lang="zh-CN" altLang="en-US" sz="2000">
                <a:latin typeface="黑体" panose="02010609060101010101" charset="-122"/>
              </a:rPr>
              <a:t>设为</a:t>
            </a:r>
            <a:r>
              <a:rPr lang="en-US" altLang="zh-CN" sz="2000">
                <a:latin typeface="黑体" panose="02010609060101010101" charset="-122"/>
              </a:rPr>
              <a:t>7</a:t>
            </a:r>
            <a:r>
              <a:rPr lang="zh-CN" altLang="en-US" sz="2000">
                <a:latin typeface="黑体" panose="02010609060101010101" charset="-122"/>
              </a:rPr>
              <a:t>个有区别的球，将它们放进</a:t>
            </a:r>
            <a:r>
              <a:rPr lang="en-US" altLang="zh-CN" sz="2000">
                <a:latin typeface="黑体" panose="02010609060101010101" charset="-122"/>
              </a:rPr>
              <a:t>4</a:t>
            </a:r>
            <a:r>
              <a:rPr lang="zh-CN" altLang="en-US" sz="2000">
                <a:latin typeface="黑体" panose="02010609060101010101" charset="-122"/>
              </a:rPr>
              <a:t>个有标标志的盒子，要求</a:t>
            </a:r>
            <a:r>
              <a:rPr lang="en-US" altLang="zh-CN" sz="2000">
                <a:latin typeface="黑体" panose="02010609060101010101" charset="-122"/>
              </a:rPr>
              <a:t>1</a:t>
            </a:r>
            <a:r>
              <a:rPr lang="zh-CN" altLang="en-US" sz="2000">
                <a:latin typeface="黑体" panose="02010609060101010101" charset="-122"/>
              </a:rPr>
              <a:t>，</a:t>
            </a:r>
            <a:r>
              <a:rPr lang="en-US" altLang="zh-CN" sz="2000">
                <a:latin typeface="黑体" panose="02010609060101010101" charset="-122"/>
              </a:rPr>
              <a:t>2</a:t>
            </a:r>
            <a:r>
              <a:rPr lang="zh-CN" altLang="en-US" sz="2000">
                <a:latin typeface="黑体" panose="02010609060101010101" charset="-122"/>
              </a:rPr>
              <a:t>两盒必须含偶数个球，第</a:t>
            </a:r>
            <a:r>
              <a:rPr lang="en-US" altLang="zh-CN" sz="2000">
                <a:latin typeface="黑体" panose="02010609060101010101" charset="-122"/>
              </a:rPr>
              <a:t>3</a:t>
            </a:r>
            <a:r>
              <a:rPr lang="zh-CN" altLang="en-US" sz="2000">
                <a:latin typeface="黑体" panose="02010609060101010101" charset="-122"/>
              </a:rPr>
              <a:t>盒含奇数个球，问有多少种不同的分配方案？</a:t>
            </a:r>
            <a:endParaRPr lang="zh-CN" altLang="en-US" sz="2000">
              <a:latin typeface="黑体" panose="02010609060101010101" charset="-122"/>
            </a:endParaRPr>
          </a:p>
          <a:p>
            <a:pPr algn="just" eaLnBrk="1" hangingPunct="1">
              <a:buSzTx/>
            </a:pPr>
            <a:r>
              <a:rPr lang="zh-CN" altLang="en-US" sz="2000"/>
              <a:t>     </a:t>
            </a:r>
            <a:r>
              <a:rPr lang="zh-CN" altLang="en-US" sz="2000">
                <a:latin typeface="黑体" panose="02010609060101010101" charset="-122"/>
              </a:rPr>
              <a:t>解</a:t>
            </a:r>
            <a:endParaRPr lang="zh-CN" altLang="en-US" sz="2000">
              <a:latin typeface="黑体" panose="02010609060101010101" charset="-122"/>
            </a:endParaRPr>
          </a:p>
          <a:p>
            <a:pPr eaLnBrk="1" hangingPunct="1"/>
            <a:r>
              <a:rPr lang="zh-CN" altLang="en-US" sz="2000"/>
              <a:t>        </a:t>
            </a:r>
            <a:endParaRPr lang="zh-CN" altLang="en-US" sz="2000"/>
          </a:p>
          <a:p>
            <a:pPr eaLnBrk="1" hangingPunct="1"/>
            <a:r>
              <a:rPr lang="zh-CN" altLang="en-US" sz="2000"/>
              <a:t>        </a:t>
            </a:r>
            <a:r>
              <a:rPr lang="en-US" altLang="zh-CN" sz="2000">
                <a:latin typeface="黑体" panose="02010609060101010101" charset="-122"/>
              </a:rPr>
              <a:t>3 1 2 4 2 1 4</a:t>
            </a:r>
            <a:r>
              <a:rPr lang="en-US" altLang="zh-CN" sz="2000"/>
              <a:t> ←→ </a:t>
            </a:r>
            <a:endParaRPr lang="en-US" altLang="zh-CN" sz="2000"/>
          </a:p>
          <a:p>
            <a:pPr eaLnBrk="1" hangingPunct="1"/>
            <a:r>
              <a:rPr lang="en-US" altLang="zh-CN" sz="2000"/>
              <a:t>     </a:t>
            </a:r>
            <a:endParaRPr lang="en-US" altLang="zh-CN" sz="2000"/>
          </a:p>
          <a:p>
            <a:pPr eaLnBrk="1" hangingPunct="1"/>
            <a:r>
              <a:rPr lang="en-US" altLang="zh-CN" sz="2000"/>
              <a:t>     </a:t>
            </a:r>
            <a:r>
              <a:rPr lang="zh-CN" altLang="en-US" sz="2000"/>
              <a:t>设将</a:t>
            </a:r>
            <a:r>
              <a:rPr lang="en-US" altLang="zh-CN" sz="2000">
                <a:latin typeface="黑体" panose="02010609060101010101" charset="-122"/>
              </a:rPr>
              <a:t>r</a:t>
            </a:r>
            <a:r>
              <a:rPr lang="zh-CN" altLang="en-US" sz="2000"/>
              <a:t>个有区别的球放进</a:t>
            </a:r>
            <a:r>
              <a:rPr lang="en-US" altLang="zh-CN" sz="2000">
                <a:latin typeface="黑体" panose="02010609060101010101" charset="-122"/>
              </a:rPr>
              <a:t>4</a:t>
            </a:r>
            <a:r>
              <a:rPr lang="zh-CN" altLang="en-US" sz="2000"/>
              <a:t>个有标志的盒子的方案数为    ，那么序列        的指数型母函数为</a:t>
            </a:r>
            <a:endParaRPr lang="zh-CN" altLang="en-US" sz="2000"/>
          </a:p>
          <a:p>
            <a:pPr marL="571500" indent="-571500" eaLnBrk="1" hangingPunct="1">
              <a:buFont typeface="Wingdings" panose="05000000000000000000" pitchFamily="2" charset="2"/>
              <a:buNone/>
            </a:pPr>
            <a:endParaRPr lang="en-US" altLang="zh-CN" sz="2000"/>
          </a:p>
        </p:txBody>
      </p:sp>
      <p:sp>
        <p:nvSpPr>
          <p:cNvPr id="66566" name="Rectangle 4"/>
          <p:cNvSpPr>
            <a:spLocks noChangeArrowheads="1"/>
          </p:cNvSpPr>
          <p:nvPr/>
        </p:nvSpPr>
        <p:spPr bwMode="auto">
          <a:xfrm>
            <a:off x="555783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6567" name="Rectangle 5"/>
          <p:cNvSpPr>
            <a:spLocks noChangeArrowheads="1"/>
          </p:cNvSpPr>
          <p:nvPr/>
        </p:nvSpPr>
        <p:spPr bwMode="auto">
          <a:xfrm>
            <a:off x="56007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6568" name="Rectangle 6"/>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6569" name="Rectangle 7"/>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6570" name="Rectangle 8"/>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6571" name="Rectangle 9"/>
          <p:cNvSpPr>
            <a:spLocks noChangeArrowheads="1"/>
          </p:cNvSpPr>
          <p:nvPr/>
        </p:nvSpPr>
        <p:spPr bwMode="auto">
          <a:xfrm>
            <a:off x="5576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6572" name="Rectangle 10"/>
          <p:cNvSpPr>
            <a:spLocks noChangeArrowheads="1"/>
          </p:cNvSpPr>
          <p:nvPr/>
        </p:nvSpPr>
        <p:spPr bwMode="auto">
          <a:xfrm>
            <a:off x="5867400"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6573" name="Rectangle 11"/>
          <p:cNvSpPr>
            <a:spLocks noChangeArrowheads="1"/>
          </p:cNvSpPr>
          <p:nvPr/>
        </p:nvSpPr>
        <p:spPr bwMode="auto">
          <a:xfrm>
            <a:off x="4872038" y="321945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6574" name="Rectangle 12"/>
          <p:cNvSpPr>
            <a:spLocks noChangeArrowheads="1"/>
          </p:cNvSpPr>
          <p:nvPr/>
        </p:nvSpPr>
        <p:spPr bwMode="auto">
          <a:xfrm>
            <a:off x="5491163"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6575" name="Rectangle 13"/>
          <p:cNvSpPr>
            <a:spLocks noChangeArrowheads="1"/>
          </p:cNvSpPr>
          <p:nvPr/>
        </p:nvSpPr>
        <p:spPr bwMode="auto">
          <a:xfrm>
            <a:off x="5195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6576" name="Rectangle 14"/>
          <p:cNvSpPr>
            <a:spLocks noChangeArrowheads="1"/>
          </p:cNvSpPr>
          <p:nvPr/>
        </p:nvSpPr>
        <p:spPr bwMode="auto">
          <a:xfrm>
            <a:off x="6024563" y="333851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6577" name="Rectangle 15"/>
          <p:cNvSpPr>
            <a:spLocks noChangeArrowheads="1"/>
          </p:cNvSpPr>
          <p:nvPr/>
        </p:nvSpPr>
        <p:spPr bwMode="auto">
          <a:xfrm>
            <a:off x="54244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6578" name="Rectangle 16"/>
          <p:cNvSpPr>
            <a:spLocks noChangeArrowheads="1"/>
          </p:cNvSpPr>
          <p:nvPr/>
        </p:nvSpPr>
        <p:spPr bwMode="auto">
          <a:xfrm>
            <a:off x="5072063" y="318611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6579" name="Rectangle 17"/>
          <p:cNvSpPr>
            <a:spLocks noChangeArrowheads="1"/>
          </p:cNvSpPr>
          <p:nvPr/>
        </p:nvSpPr>
        <p:spPr bwMode="auto">
          <a:xfrm>
            <a:off x="56388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grpSp>
        <p:nvGrpSpPr>
          <p:cNvPr id="10506265" name="Group 25"/>
          <p:cNvGrpSpPr/>
          <p:nvPr/>
        </p:nvGrpSpPr>
        <p:grpSpPr bwMode="auto">
          <a:xfrm>
            <a:off x="4342130" y="2906713"/>
            <a:ext cx="2974975" cy="908050"/>
            <a:chOff x="2880" y="2024"/>
            <a:chExt cx="1874" cy="572"/>
          </a:xfrm>
        </p:grpSpPr>
        <p:sp>
          <p:nvSpPr>
            <p:cNvPr id="66585" name="Rectangle 20"/>
            <p:cNvSpPr>
              <a:spLocks noChangeArrowheads="1"/>
            </p:cNvSpPr>
            <p:nvPr/>
          </p:nvSpPr>
          <p:spPr bwMode="auto">
            <a:xfrm>
              <a:off x="2880" y="2024"/>
              <a:ext cx="363" cy="272"/>
            </a:xfrm>
            <a:prstGeom prst="rect">
              <a:avLst/>
            </a:prstGeom>
            <a:solidFill>
              <a:srgbClr val="FFFFFF"/>
            </a:solidFill>
            <a:ln w="9525">
              <a:solidFill>
                <a:srgbClr val="000000"/>
              </a:solidFill>
              <a:miter lim="800000"/>
            </a:ln>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ctr" eaLnBrk="1" hangingPunct="1"/>
              <a:r>
                <a:rPr lang="en-US" altLang="zh-CN" b="1">
                  <a:latin typeface="Times New Roman" panose="02020603050405020304" pitchFamily="18" charset="0"/>
                  <a:ea typeface="宋体" panose="02010600030101010101" pitchFamily="2" charset="-122"/>
                </a:rPr>
                <a:t>2,6</a:t>
              </a:r>
              <a:endParaRPr lang="en-US" altLang="zh-CN" b="1"/>
            </a:p>
          </p:txBody>
        </p:sp>
        <p:sp>
          <p:nvSpPr>
            <p:cNvPr id="66586" name="Rectangle 21"/>
            <p:cNvSpPr>
              <a:spLocks noChangeArrowheads="1"/>
            </p:cNvSpPr>
            <p:nvPr/>
          </p:nvSpPr>
          <p:spPr bwMode="auto">
            <a:xfrm>
              <a:off x="3350" y="2033"/>
              <a:ext cx="392" cy="263"/>
            </a:xfrm>
            <a:prstGeom prst="rect">
              <a:avLst/>
            </a:prstGeom>
            <a:solidFill>
              <a:srgbClr val="FFFFFF"/>
            </a:solidFill>
            <a:ln w="9525">
              <a:solidFill>
                <a:srgbClr val="000000"/>
              </a:solidFill>
              <a:miter lim="800000"/>
            </a:ln>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ctr" eaLnBrk="1" hangingPunct="1"/>
              <a:r>
                <a:rPr lang="en-US" altLang="zh-CN" b="1">
                  <a:latin typeface="Times New Roman" panose="02020603050405020304" pitchFamily="18" charset="0"/>
                  <a:ea typeface="宋体" panose="02010600030101010101" pitchFamily="2" charset="-122"/>
                </a:rPr>
                <a:t>3,5</a:t>
              </a:r>
              <a:endParaRPr lang="en-US" altLang="zh-CN" b="1"/>
            </a:p>
          </p:txBody>
        </p:sp>
        <p:sp>
          <p:nvSpPr>
            <p:cNvPr id="66587" name="Rectangle 22"/>
            <p:cNvSpPr>
              <a:spLocks noChangeArrowheads="1"/>
            </p:cNvSpPr>
            <p:nvPr/>
          </p:nvSpPr>
          <p:spPr bwMode="auto">
            <a:xfrm>
              <a:off x="3881" y="2052"/>
              <a:ext cx="353" cy="251"/>
            </a:xfrm>
            <a:prstGeom prst="rect">
              <a:avLst/>
            </a:prstGeom>
            <a:solidFill>
              <a:srgbClr val="FFFFFF"/>
            </a:solidFill>
            <a:ln w="9525">
              <a:solidFill>
                <a:srgbClr val="000000"/>
              </a:solidFill>
              <a:miter lim="800000"/>
            </a:ln>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ctr" eaLnBrk="1" hangingPunct="1"/>
              <a:r>
                <a:rPr lang="en-US" altLang="zh-CN" b="1">
                  <a:latin typeface="Times New Roman" panose="02020603050405020304" pitchFamily="18" charset="0"/>
                  <a:ea typeface="宋体" panose="02010600030101010101" pitchFamily="2" charset="-122"/>
                </a:rPr>
                <a:t>1</a:t>
              </a:r>
              <a:endParaRPr lang="en-US" altLang="zh-CN" b="1"/>
            </a:p>
          </p:txBody>
        </p:sp>
        <p:sp>
          <p:nvSpPr>
            <p:cNvPr id="66588" name="Rectangle 23"/>
            <p:cNvSpPr>
              <a:spLocks noChangeArrowheads="1"/>
            </p:cNvSpPr>
            <p:nvPr/>
          </p:nvSpPr>
          <p:spPr bwMode="auto">
            <a:xfrm>
              <a:off x="4344" y="2052"/>
              <a:ext cx="410" cy="262"/>
            </a:xfrm>
            <a:prstGeom prst="rect">
              <a:avLst/>
            </a:prstGeom>
            <a:solidFill>
              <a:srgbClr val="FFFFFF"/>
            </a:solidFill>
            <a:ln w="9525">
              <a:solidFill>
                <a:srgbClr val="000000"/>
              </a:solidFill>
              <a:miter lim="800000"/>
            </a:ln>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ctr" eaLnBrk="1" hangingPunct="1"/>
              <a:r>
                <a:rPr lang="en-US" altLang="zh-CN" b="1">
                  <a:latin typeface="Times New Roman" panose="02020603050405020304" pitchFamily="18" charset="0"/>
                  <a:ea typeface="宋体" panose="02010600030101010101" pitchFamily="2" charset="-122"/>
                </a:rPr>
                <a:t>4,7</a:t>
              </a:r>
              <a:endParaRPr lang="en-US" altLang="zh-CN" b="1"/>
            </a:p>
          </p:txBody>
        </p:sp>
        <p:sp>
          <p:nvSpPr>
            <p:cNvPr id="66589" name="Text Box 24"/>
            <p:cNvSpPr txBox="1">
              <a:spLocks noChangeArrowheads="1"/>
            </p:cNvSpPr>
            <p:nvPr/>
          </p:nvSpPr>
          <p:spPr bwMode="auto">
            <a:xfrm>
              <a:off x="2925" y="2341"/>
              <a:ext cx="1760" cy="255"/>
            </a:xfrm>
            <a:prstGeom prst="rect">
              <a:avLst/>
            </a:prstGeom>
            <a:solidFill>
              <a:srgbClr val="FFFFFF"/>
            </a:solidFill>
            <a:ln w="9525">
              <a:solidFill>
                <a:srgbClr val="FFFFFF"/>
              </a:solidFill>
              <a:miter lim="800000"/>
            </a:ln>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eaLnBrk="1" hangingPunct="1"/>
              <a:r>
                <a:rPr lang="en-US" altLang="zh-CN" sz="1000">
                  <a:latin typeface="Times New Roman" panose="02020603050405020304" pitchFamily="18" charset="0"/>
                  <a:ea typeface="宋体" panose="02010600030101010101" pitchFamily="2" charset="-122"/>
                </a:rPr>
                <a:t>    </a:t>
              </a:r>
              <a:r>
                <a:rPr lang="en-US" altLang="zh-CN" b="1">
                  <a:latin typeface="Times New Roman" panose="02020603050405020304" pitchFamily="18" charset="0"/>
                  <a:ea typeface="宋体" panose="02010600030101010101" pitchFamily="2" charset="-122"/>
                </a:rPr>
                <a:t>1        2         3        4</a:t>
              </a:r>
              <a:endParaRPr lang="en-US" altLang="zh-CN" b="1"/>
            </a:p>
          </p:txBody>
        </p:sp>
      </p:grpSp>
      <p:sp>
        <p:nvSpPr>
          <p:cNvPr id="66581" name="Rectangle 27"/>
          <p:cNvSpPr>
            <a:spLocks noChangeArrowheads="1"/>
          </p:cNvSpPr>
          <p:nvPr/>
        </p:nvSpPr>
        <p:spPr bwMode="auto">
          <a:xfrm>
            <a:off x="1524000" y="3089276"/>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mc:AlternateContent xmlns:mc="http://schemas.openxmlformats.org/markup-compatibility/2006">
        <mc:Choice xmlns:a14="http://schemas.microsoft.com/office/drawing/2010/main" Requires="a14">
          <p:sp>
            <p:nvSpPr>
              <p:cNvPr id="10506266" name="Object 26"/>
              <p:cNvSpPr txBox="1"/>
              <p:nvPr/>
            </p:nvSpPr>
            <p:spPr bwMode="auto">
              <a:xfrm>
                <a:off x="7748905" y="4001135"/>
                <a:ext cx="322263" cy="463550"/>
              </a:xfrm>
              <a:prstGeom prst="rect">
                <a:avLst/>
              </a:prstGeom>
              <a:noFill/>
              <a:ln>
                <a:noFill/>
              </a:ln>
            </p:spPr>
            <p:txBody>
              <a:bodyPr>
                <a:normAutofit fontScale="87500"/>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𝑟</m:t>
                          </m:r>
                        </m:sub>
                      </m:sSub>
                    </m:oMath>
                  </m:oMathPara>
                </a14:m>
                <a:endParaRPr lang="zh-CN" altLang="en-US"/>
              </a:p>
            </p:txBody>
          </p:sp>
        </mc:Choice>
        <mc:Fallback>
          <p:sp>
            <p:nvSpPr>
              <p:cNvPr id="10506266" name="Object 26"/>
              <p:cNvSpPr txBox="1">
                <a:spLocks noRot="1" noChangeAspect="1" noMove="1" noResize="1" noEditPoints="1" noAdjustHandles="1" noChangeArrowheads="1" noChangeShapeType="1" noTextEdit="1"/>
              </p:cNvSpPr>
              <p:nvPr/>
            </p:nvSpPr>
            <p:spPr bwMode="auto">
              <a:xfrm>
                <a:off x="7748905" y="4001135"/>
                <a:ext cx="322263" cy="463550"/>
              </a:xfrm>
              <a:prstGeom prst="rect">
                <a:avLst/>
              </a:prstGeom>
              <a:blipFill rotWithShape="1">
                <a:blip r:embed="rId1"/>
                <a:stretch>
                  <a:fillRect r="99"/>
                </a:stretch>
              </a:blipFill>
              <a:ln>
                <a:noFill/>
              </a:ln>
            </p:spPr>
            <p:txBody>
              <a:bodyPr/>
              <a:lstStyle/>
              <a:p>
                <a:r>
                  <a:rPr lang="zh-CN" altLang="en-US">
                    <a:noFill/>
                  </a:rPr>
                  <a:t> </a:t>
                </a:r>
              </a:p>
            </p:txBody>
          </p:sp>
        </mc:Fallback>
      </mc:AlternateContent>
      <p:sp>
        <p:nvSpPr>
          <p:cNvPr id="66583" name="Rectangle 29"/>
          <p:cNvSpPr>
            <a:spLocks noChangeArrowheads="1"/>
          </p:cNvSpPr>
          <p:nvPr/>
        </p:nvSpPr>
        <p:spPr bwMode="auto">
          <a:xfrm>
            <a:off x="1524000" y="3089276"/>
            <a:ext cx="30988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wrap="none" anchor="ct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mc:AlternateContent xmlns:mc="http://schemas.openxmlformats.org/markup-compatibility/2006">
        <mc:Choice xmlns:a14="http://schemas.microsoft.com/office/drawing/2010/main" Requires="a14">
          <p:sp>
            <p:nvSpPr>
              <p:cNvPr id="10506268" name="Object 28"/>
              <p:cNvSpPr txBox="1"/>
              <p:nvPr/>
            </p:nvSpPr>
            <p:spPr bwMode="auto">
              <a:xfrm>
                <a:off x="9492933" y="3942715"/>
                <a:ext cx="622300" cy="463550"/>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𝑟</m:t>
                          </m:r>
                        </m:sub>
                      </m:sSub>
                      <m:r>
                        <a:rPr lang="zh-CN" altLang="en-US" i="1">
                          <a:solidFill>
                            <a:srgbClr val="000000"/>
                          </a:solidFill>
                          <a:latin typeface="Cambria Math" panose="02040503050406030204" pitchFamily="18" charset="0"/>
                        </a:rPr>
                        <m:t>}</m:t>
                      </m:r>
                    </m:oMath>
                  </m:oMathPara>
                </a14:m>
                <a:endParaRPr lang="zh-CN" altLang="en-US"/>
              </a:p>
            </p:txBody>
          </p:sp>
        </mc:Choice>
        <mc:Fallback>
          <p:sp>
            <p:nvSpPr>
              <p:cNvPr id="10506268" name="Object 28"/>
              <p:cNvSpPr txBox="1">
                <a:spLocks noRot="1" noChangeAspect="1" noMove="1" noResize="1" noEditPoints="1" noAdjustHandles="1" noChangeArrowheads="1" noChangeShapeType="1" noTextEdit="1"/>
              </p:cNvSpPr>
              <p:nvPr/>
            </p:nvSpPr>
            <p:spPr bwMode="auto">
              <a:xfrm>
                <a:off x="9492933" y="3942715"/>
                <a:ext cx="622300" cy="463550"/>
              </a:xfrm>
              <a:prstGeom prst="rect">
                <a:avLst/>
              </a:prstGeom>
              <a:blipFill rotWithShape="1">
                <a:blip r:embed="rId2"/>
                <a:stretch>
                  <a:fillRect l="-51" r="51"/>
                </a:stretch>
              </a:blipFill>
              <a:ln>
                <a:noFill/>
              </a:ln>
            </p:spPr>
            <p:txBody>
              <a:bodyPr/>
              <a:lstStyle/>
              <a:p>
                <a:r>
                  <a:rPr lang="zh-CN" altLang="en-US">
                    <a:noFill/>
                  </a:rPr>
                  <a:t> </a:t>
                </a:r>
              </a:p>
            </p:txBody>
          </p:sp>
        </mc:Fallback>
      </mc:AlternateContent>
      <p:sp>
        <p:nvSpPr>
          <p:cNvPr id="2" name="标题 1"/>
          <p:cNvSpPr/>
          <p:nvPr>
            <p:ph type="title"/>
          </p:nvPr>
        </p:nvSpPr>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06242">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506242">
                                            <p:txEl>
                                              <p:pRg st="3" end="3"/>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050626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50624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586" name="日期占位符 3"/>
          <p:cNvSpPr>
            <a:spLocks noGrp="1"/>
          </p:cNvSpPr>
          <p:nvPr>
            <p:ph type="dt" sz="quarter" idx="10"/>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28425D51-69FC-42BE-A6CC-CF833B85AD0B}" type="datetime1">
              <a:rPr kumimoji="0" lang="zh-CN" altLang="en-US" sz="1400">
                <a:ea typeface="宋体" panose="02010600030101010101" pitchFamily="2" charset="-122"/>
              </a:rPr>
            </a:fld>
            <a:endParaRPr kumimoji="0" lang="en-US" altLang="zh-CN" sz="1400">
              <a:ea typeface="宋体" panose="02010600030101010101" pitchFamily="2" charset="-122"/>
            </a:endParaRPr>
          </a:p>
        </p:txBody>
      </p:sp>
      <p:sp>
        <p:nvSpPr>
          <p:cNvPr id="67587" name="灯片编号占位符 5"/>
          <p:cNvSpPr>
            <a:spLocks noGrp="1"/>
          </p:cNvSpPr>
          <p:nvPr>
            <p:ph type="sldNum" sz="quarter" idx="12"/>
          </p:nvPr>
        </p:nvSpPr>
        <p:spPr>
          <a:noFill/>
        </p:spPr>
        <p:txBody>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fld id="{D1135503-32B1-4190-A3A5-F8FF2D8395F7}" type="slidenum">
              <a:rPr kumimoji="0" lang="en-US" altLang="zh-CN" sz="1400">
                <a:ea typeface="宋体" panose="02010600030101010101" pitchFamily="2" charset="-122"/>
              </a:rPr>
            </a:fld>
            <a:endParaRPr kumimoji="0" lang="en-US" altLang="zh-CN" sz="1400">
              <a:ea typeface="宋体" panose="02010600030101010101" pitchFamily="2" charset="-122"/>
            </a:endParaRPr>
          </a:p>
        </p:txBody>
      </p:sp>
      <p:sp>
        <p:nvSpPr>
          <p:cNvPr id="10505218" name="Rectangle 2"/>
          <p:cNvSpPr>
            <a:spLocks noGrp="1" noChangeArrowheads="1"/>
          </p:cNvSpPr>
          <p:nvPr>
            <p:ph type="body" idx="1"/>
          </p:nvPr>
        </p:nvSpPr>
        <p:spPr>
          <a:xfrm>
            <a:off x="669290" y="884555"/>
            <a:ext cx="10853420" cy="5287645"/>
          </a:xfrm>
        </p:spPr>
        <p:txBody>
          <a:bodyPr/>
          <a:lstStyle/>
          <a:p>
            <a:pPr marL="571500" indent="-571500" algn="just" eaLnBrk="1" hangingPunct="1">
              <a:lnSpc>
                <a:spcPct val="90000"/>
              </a:lnSpc>
              <a:buSzTx/>
              <a:buFont typeface="Wingdings" panose="05000000000000000000" pitchFamily="2" charset="2"/>
              <a:buChar char="§"/>
            </a:pPr>
            <a:endParaRPr lang="en-US" altLang="zh-CN"/>
          </a:p>
          <a:p>
            <a:pPr marL="571500" indent="-571500" algn="just" eaLnBrk="1" hangingPunct="1">
              <a:lnSpc>
                <a:spcPct val="90000"/>
              </a:lnSpc>
              <a:buSzTx/>
              <a:buFont typeface="Wingdings" panose="05000000000000000000" pitchFamily="2" charset="2"/>
              <a:buChar char="§"/>
            </a:pPr>
            <a:endParaRPr lang="en-US" altLang="zh-CN"/>
          </a:p>
          <a:p>
            <a:pPr marL="571500" indent="-571500" algn="just" eaLnBrk="1" hangingPunct="1">
              <a:lnSpc>
                <a:spcPct val="90000"/>
              </a:lnSpc>
              <a:buSzTx/>
              <a:buFont typeface="Wingdings" panose="05000000000000000000" pitchFamily="2" charset="2"/>
              <a:buChar char="§"/>
            </a:pPr>
            <a:endParaRPr lang="en-US" altLang="zh-CN"/>
          </a:p>
          <a:p>
            <a:pPr marL="571500" indent="-571500" algn="just" eaLnBrk="1" hangingPunct="1">
              <a:lnSpc>
                <a:spcPct val="90000"/>
              </a:lnSpc>
              <a:buSzTx/>
              <a:buFont typeface="Wingdings" panose="05000000000000000000" pitchFamily="2" charset="2"/>
              <a:buChar char="§"/>
            </a:pPr>
            <a:endParaRPr lang="en-US" altLang="zh-CN"/>
          </a:p>
          <a:p>
            <a:pPr marL="571500" indent="-571500" algn="just" eaLnBrk="1" hangingPunct="1">
              <a:lnSpc>
                <a:spcPct val="90000"/>
              </a:lnSpc>
              <a:buSzTx/>
              <a:buFont typeface="Wingdings" panose="05000000000000000000" pitchFamily="2" charset="2"/>
              <a:buChar char="§"/>
            </a:pPr>
            <a:endParaRPr lang="en-US" altLang="zh-CN"/>
          </a:p>
          <a:p>
            <a:pPr marL="571500" indent="-571500" algn="just" eaLnBrk="1" hangingPunct="1">
              <a:lnSpc>
                <a:spcPct val="90000"/>
              </a:lnSpc>
              <a:buSzTx/>
              <a:buFont typeface="Wingdings" panose="05000000000000000000" pitchFamily="2" charset="2"/>
              <a:buChar char="§"/>
            </a:pPr>
            <a:endParaRPr lang="en-US" altLang="zh-CN"/>
          </a:p>
          <a:p>
            <a:pPr marL="571500" indent="-571500" algn="just" eaLnBrk="1" hangingPunct="1">
              <a:lnSpc>
                <a:spcPct val="90000"/>
              </a:lnSpc>
              <a:buSzTx/>
              <a:buFont typeface="Wingdings" panose="05000000000000000000" pitchFamily="2" charset="2"/>
              <a:buChar char="§"/>
            </a:pPr>
            <a:endParaRPr lang="en-US" altLang="zh-CN"/>
          </a:p>
          <a:p>
            <a:pPr marL="571500" indent="-571500" algn="just" eaLnBrk="1" hangingPunct="1">
              <a:lnSpc>
                <a:spcPct val="90000"/>
              </a:lnSpc>
              <a:buSzTx/>
              <a:buFont typeface="Wingdings" panose="05000000000000000000" pitchFamily="2" charset="2"/>
              <a:buChar char="§"/>
            </a:pPr>
            <a:endParaRPr lang="en-US" altLang="zh-CN" sz="1200"/>
          </a:p>
          <a:p>
            <a:pPr marL="571500" indent="-571500" algn="just" eaLnBrk="1" hangingPunct="1">
              <a:lnSpc>
                <a:spcPct val="90000"/>
              </a:lnSpc>
              <a:buSzTx/>
              <a:buFont typeface="Wingdings" panose="05000000000000000000" pitchFamily="2" charset="2"/>
              <a:buChar char="§"/>
            </a:pPr>
            <a:endParaRPr lang="en-US" altLang="zh-CN"/>
          </a:p>
          <a:p>
            <a:pPr marL="571500" indent="-571500" algn="just" eaLnBrk="1" hangingPunct="1">
              <a:lnSpc>
                <a:spcPct val="90000"/>
              </a:lnSpc>
              <a:buSzTx/>
              <a:buFont typeface="Wingdings" panose="05000000000000000000" pitchFamily="2" charset="2"/>
              <a:buChar char="§"/>
            </a:pPr>
            <a:endParaRPr lang="zh-CN" altLang="en-US"/>
          </a:p>
          <a:p>
            <a:pPr marL="571500" indent="-571500" algn="just" eaLnBrk="1" hangingPunct="1">
              <a:lnSpc>
                <a:spcPct val="90000"/>
              </a:lnSpc>
              <a:buSzTx/>
              <a:buFont typeface="Wingdings" panose="05000000000000000000" pitchFamily="2" charset="2"/>
              <a:buChar char="§"/>
            </a:pPr>
            <a:endParaRPr lang="zh-CN" altLang="en-US"/>
          </a:p>
          <a:p>
            <a:pPr marL="571500" indent="-571500" algn="just" eaLnBrk="1" hangingPunct="1">
              <a:lnSpc>
                <a:spcPct val="90000"/>
              </a:lnSpc>
              <a:buSzTx/>
              <a:buFont typeface="Wingdings" panose="05000000000000000000" pitchFamily="2" charset="2"/>
              <a:buChar char="§"/>
            </a:pPr>
            <a:endParaRPr lang="zh-CN" altLang="en-US"/>
          </a:p>
          <a:p>
            <a:pPr marL="571500" indent="-571500" algn="just" eaLnBrk="1" hangingPunct="1">
              <a:lnSpc>
                <a:spcPct val="90000"/>
              </a:lnSpc>
              <a:buSzTx/>
              <a:buFont typeface="Wingdings" panose="05000000000000000000" pitchFamily="2" charset="2"/>
              <a:buChar char="§"/>
            </a:pPr>
            <a:endParaRPr lang="zh-CN" altLang="en-US"/>
          </a:p>
          <a:p>
            <a:pPr marL="571500" indent="-571500" algn="just" eaLnBrk="1" hangingPunct="1">
              <a:lnSpc>
                <a:spcPct val="90000"/>
              </a:lnSpc>
              <a:buSzTx/>
              <a:buFont typeface="Wingdings" panose="05000000000000000000" pitchFamily="2" charset="2"/>
              <a:buChar char="§"/>
            </a:pPr>
            <a:r>
              <a:rPr lang="zh-CN" altLang="en-US"/>
              <a:t>所求方案数为</a:t>
            </a:r>
            <a:endParaRPr lang="zh-CN" altLang="en-US"/>
          </a:p>
        </p:txBody>
      </p:sp>
      <p:sp>
        <p:nvSpPr>
          <p:cNvPr id="67590" name="Rectangle 4"/>
          <p:cNvSpPr>
            <a:spLocks noChangeArrowheads="1"/>
          </p:cNvSpPr>
          <p:nvPr/>
        </p:nvSpPr>
        <p:spPr bwMode="auto">
          <a:xfrm>
            <a:off x="555783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591" name="Rectangle 5"/>
          <p:cNvSpPr>
            <a:spLocks noChangeArrowheads="1"/>
          </p:cNvSpPr>
          <p:nvPr/>
        </p:nvSpPr>
        <p:spPr bwMode="auto">
          <a:xfrm>
            <a:off x="56007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592" name="Rectangle 6"/>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593" name="Rectangle 7"/>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594" name="Rectangle 8"/>
          <p:cNvSpPr>
            <a:spLocks noChangeArrowheads="1"/>
          </p:cNvSpPr>
          <p:nvPr/>
        </p:nvSpPr>
        <p:spPr bwMode="auto">
          <a:xfrm>
            <a:off x="5672138" y="334803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595" name="Rectangle 9"/>
          <p:cNvSpPr>
            <a:spLocks noChangeArrowheads="1"/>
          </p:cNvSpPr>
          <p:nvPr/>
        </p:nvSpPr>
        <p:spPr bwMode="auto">
          <a:xfrm>
            <a:off x="5576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596" name="Rectangle 10"/>
          <p:cNvSpPr>
            <a:spLocks noChangeArrowheads="1"/>
          </p:cNvSpPr>
          <p:nvPr/>
        </p:nvSpPr>
        <p:spPr bwMode="auto">
          <a:xfrm>
            <a:off x="5867400"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597" name="Rectangle 11"/>
          <p:cNvSpPr>
            <a:spLocks noChangeArrowheads="1"/>
          </p:cNvSpPr>
          <p:nvPr/>
        </p:nvSpPr>
        <p:spPr bwMode="auto">
          <a:xfrm>
            <a:off x="4872038" y="321945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598" name="Rectangle 12"/>
          <p:cNvSpPr>
            <a:spLocks noChangeArrowheads="1"/>
          </p:cNvSpPr>
          <p:nvPr/>
        </p:nvSpPr>
        <p:spPr bwMode="auto">
          <a:xfrm>
            <a:off x="5491163"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599" name="Rectangle 13"/>
          <p:cNvSpPr>
            <a:spLocks noChangeArrowheads="1"/>
          </p:cNvSpPr>
          <p:nvPr/>
        </p:nvSpPr>
        <p:spPr bwMode="auto">
          <a:xfrm>
            <a:off x="51958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600" name="Rectangle 14"/>
          <p:cNvSpPr>
            <a:spLocks noChangeArrowheads="1"/>
          </p:cNvSpPr>
          <p:nvPr/>
        </p:nvSpPr>
        <p:spPr bwMode="auto">
          <a:xfrm>
            <a:off x="6024563" y="333851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601" name="Rectangle 15"/>
          <p:cNvSpPr>
            <a:spLocks noChangeArrowheads="1"/>
          </p:cNvSpPr>
          <p:nvPr/>
        </p:nvSpPr>
        <p:spPr bwMode="auto">
          <a:xfrm>
            <a:off x="5424488" y="3328988"/>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602" name="Rectangle 16"/>
          <p:cNvSpPr>
            <a:spLocks noChangeArrowheads="1"/>
          </p:cNvSpPr>
          <p:nvPr/>
        </p:nvSpPr>
        <p:spPr bwMode="auto">
          <a:xfrm>
            <a:off x="5072063" y="3186113"/>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p:sp>
        <p:nvSpPr>
          <p:cNvPr id="67603" name="Rectangle 17"/>
          <p:cNvSpPr>
            <a:spLocks noChangeArrowheads="1"/>
          </p:cNvSpPr>
          <p:nvPr/>
        </p:nvSpPr>
        <p:spPr bwMode="auto">
          <a:xfrm>
            <a:off x="5638800" y="3314700"/>
            <a:ext cx="9144000" cy="4603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Lst>
        </p:spPr>
        <p:txBody>
          <a:bodyPr>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endParaRPr lang="zh-CN" altLang="en-US"/>
          </a:p>
        </p:txBody>
      </p:sp>
      <mc:AlternateContent xmlns:mc="http://schemas.openxmlformats.org/markup-compatibility/2006">
        <mc:Choice xmlns:a14="http://schemas.microsoft.com/office/drawing/2010/main" Requires="a14">
          <p:sp>
            <p:nvSpPr>
              <p:cNvPr id="10505235" name="Object 19"/>
              <p:cNvSpPr txBox="1"/>
              <p:nvPr/>
            </p:nvSpPr>
            <p:spPr bwMode="auto">
              <a:xfrm>
                <a:off x="2524125" y="2841308"/>
                <a:ext cx="4572000" cy="949325"/>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8</m:t>
                          </m:r>
                        </m:den>
                      </m:f>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𝑥</m:t>
                          </m:r>
                        </m:sup>
                      </m:s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𝑥</m:t>
                          </m:r>
                        </m:sup>
                      </m:sSup>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𝑥</m:t>
                          </m:r>
                        </m:sup>
                      </m:sSup>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sup>
                      </m:sSup>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𝑥</m:t>
                          </m:r>
                        </m:sup>
                      </m:sSup>
                    </m:oMath>
                  </m:oMathPara>
                </a14:m>
                <a:endParaRPr lang="zh-CN" altLang="en-US"/>
              </a:p>
            </p:txBody>
          </p:sp>
        </mc:Choice>
        <mc:Fallback>
          <p:sp>
            <p:nvSpPr>
              <p:cNvPr id="10505235" name="Object 19"/>
              <p:cNvSpPr txBox="1">
                <a:spLocks noRot="1" noChangeAspect="1" noMove="1" noResize="1" noEditPoints="1" noAdjustHandles="1" noChangeArrowheads="1" noChangeShapeType="1" noTextEdit="1"/>
              </p:cNvSpPr>
              <p:nvPr/>
            </p:nvSpPr>
            <p:spPr bwMode="auto">
              <a:xfrm>
                <a:off x="2524125" y="2841308"/>
                <a:ext cx="4572000" cy="949325"/>
              </a:xfrm>
              <a:prstGeom prst="rect">
                <a:avLst/>
              </a:prstGeom>
              <a:blipFill rotWithShape="1">
                <a:blip r:embed="rId1"/>
                <a:stretch>
                  <a:fillRect t="-33" b="33"/>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7607" name="Object 21"/>
              <p:cNvSpPr txBox="1"/>
              <p:nvPr/>
            </p:nvSpPr>
            <p:spPr bwMode="auto">
              <a:xfrm>
                <a:off x="1847850" y="1112838"/>
                <a:ext cx="8532813" cy="1258887"/>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sSup>
                        <m:sSupPr>
                          <m:ctrlPr>
                            <a:rPr lang="zh-CN" altLang="en-US" i="1">
                              <a:solidFill>
                                <a:srgbClr val="000000"/>
                              </a:solidFill>
                              <a:latin typeface="Cambria Math" panose="02040503050406030204" pitchFamily="18" charset="0"/>
                            </a:rPr>
                          </m:ctrlPr>
                        </m:sSupPr>
                        <m:e>
                          <m:sSub>
                            <m:sSubPr>
                              <m:ctrlPr>
                                <a:rPr lang="en-US" altLang="zh-CN" i="1">
                                  <a:solidFill>
                                    <a:srgbClr val="000000"/>
                                  </a:solidFill>
                                  <a:latin typeface="Cambria Math" panose="02040503050406030204" pitchFamily="18" charset="0"/>
                                  <a:cs typeface="Cambria Math" panose="02040503050406030204" pitchFamily="18" charset="0"/>
                                </a:rPr>
                              </m:ctrlPr>
                            </m:sSubPr>
                            <m:e>
                              <m:r>
                                <a:rPr lang="en-US" altLang="zh-CN" i="1">
                                  <a:solidFill>
                                    <a:srgbClr val="000000"/>
                                  </a:solidFill>
                                  <a:latin typeface="Cambria Math" panose="02040503050406030204" pitchFamily="18" charset="0"/>
                                  <a:cs typeface="Cambria Math" panose="02040503050406030204" pitchFamily="18" charset="0"/>
                                </a:rPr>
                                <m:t>𝐺</m:t>
                              </m:r>
                            </m:e>
                            <m:sub>
                              <m:r>
                                <a:rPr lang="en-US" altLang="zh-CN" i="1">
                                  <a:solidFill>
                                    <a:srgbClr val="000000"/>
                                  </a:solidFill>
                                  <a:latin typeface="Cambria Math" panose="02040503050406030204" pitchFamily="18" charset="0"/>
                                  <a:cs typeface="Cambria Math" panose="02040503050406030204" pitchFamily="18" charset="0"/>
                                </a:rPr>
                                <m:t>𝑒</m:t>
                              </m:r>
                            </m:sub>
                          </m:sSub>
                          <m:r>
                            <a:rPr lang="en-US" altLang="zh-CN"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𝑥</m:t>
                          </m:r>
                          <m:r>
                            <a:rPr lang="en-US" altLang="zh-CN" i="1">
                              <a:solidFill>
                                <a:srgbClr val="000000"/>
                              </a:solidFill>
                              <a:latin typeface="Cambria Math" panose="02040503050406030204" pitchFamily="18" charset="0"/>
                            </a:rPr>
                            <m:t>)=</m:t>
                          </m:r>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num>
                                <m:den>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4</m:t>
                                      </m:r>
                                    </m:sup>
                                  </m:sSup>
                                </m:num>
                                <m:den>
                                  <m:r>
                                    <a:rPr lang="zh-CN" altLang="en-US" i="1">
                                      <a:solidFill>
                                        <a:srgbClr val="000000"/>
                                      </a:solidFill>
                                      <a:latin typeface="Cambria Math" panose="02040503050406030204" pitchFamily="18" charset="0"/>
                                    </a:rPr>
                                    <m:t>4</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e>
                          </m:d>
                        </m:e>
                        <m:sup>
                          <m:r>
                            <a:rPr lang="zh-CN" altLang="en-US" i="1">
                              <a:solidFill>
                                <a:srgbClr val="000000"/>
                              </a:solidFill>
                              <a:latin typeface="Cambria Math" panose="02040503050406030204" pitchFamily="18" charset="0"/>
                            </a:rPr>
                            <m:t>2</m:t>
                          </m:r>
                        </m:sup>
                      </m:sSup>
                      <m:d>
                        <m:dPr>
                          <m:ctrlPr>
                            <a:rPr lang="zh-CN" altLang="en-US" i="1">
                              <a:solidFill>
                                <a:srgbClr val="000000"/>
                              </a:solidFill>
                              <a:latin typeface="Cambria Math" panose="02040503050406030204" pitchFamily="18" charset="0"/>
                            </a:rPr>
                          </m:ctrlPr>
                        </m:dPr>
                        <m:e>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𝑥</m:t>
                              </m:r>
                            </m:num>
                            <m:den>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3</m:t>
                                  </m:r>
                                </m:sup>
                              </m:sSup>
                            </m:num>
                            <m:den>
                              <m:r>
                                <a:rPr lang="zh-CN" altLang="en-US" i="1">
                                  <a:solidFill>
                                    <a:srgbClr val="000000"/>
                                  </a:solidFill>
                                  <a:latin typeface="Cambria Math" panose="02040503050406030204" pitchFamily="18" charset="0"/>
                                </a:rPr>
                                <m:t>3</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5</m:t>
                                  </m:r>
                                </m:sup>
                              </m:sSup>
                            </m:num>
                            <m:den>
                              <m:r>
                                <a:rPr lang="zh-CN" altLang="en-US" i="1">
                                  <a:solidFill>
                                    <a:srgbClr val="000000"/>
                                  </a:solidFill>
                                  <a:latin typeface="Cambria Math" panose="02040503050406030204" pitchFamily="18" charset="0"/>
                                </a:rPr>
                                <m:t>5</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e>
                      </m:d>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𝑥</m:t>
                              </m:r>
                            </m:num>
                            <m:den>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num>
                            <m:den>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m:t>
                              </m:r>
                            </m:den>
                          </m:f>
                          <m:r>
                            <a:rPr lang="zh-CN" altLang="en-US" i="1">
                              <a:solidFill>
                                <a:srgbClr val="000000"/>
                              </a:solidFill>
                              <a:latin typeface="Cambria Math" panose="02040503050406030204" pitchFamily="18" charset="0"/>
                            </a:rPr>
                            <m:t>+⋯</m:t>
                          </m:r>
                        </m:e>
                      </m:d>
                    </m:oMath>
                  </m:oMathPara>
                </a14:m>
                <a:endParaRPr lang="zh-CN" altLang="en-US"/>
              </a:p>
            </p:txBody>
          </p:sp>
        </mc:Choice>
        <mc:Fallback>
          <p:sp>
            <p:nvSpPr>
              <p:cNvPr id="67607" name="Object 21"/>
              <p:cNvSpPr txBox="1">
                <a:spLocks noRot="1" noChangeAspect="1" noMove="1" noResize="1" noEditPoints="1" noAdjustHandles="1" noChangeArrowheads="1" noChangeShapeType="1" noTextEdit="1"/>
              </p:cNvSpPr>
              <p:nvPr/>
            </p:nvSpPr>
            <p:spPr bwMode="auto">
              <a:xfrm>
                <a:off x="1847850" y="1112838"/>
                <a:ext cx="8532813" cy="1258887"/>
              </a:xfrm>
              <a:prstGeom prst="rect">
                <a:avLst/>
              </a:prstGeom>
              <a:blipFill rotWithShape="1">
                <a:blip r:embed="rId2"/>
                <a:stretch>
                  <a:fillRect t="-25" r="4"/>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505238" name="Object 22"/>
              <p:cNvSpPr txBox="1"/>
              <p:nvPr/>
            </p:nvSpPr>
            <p:spPr bwMode="auto">
              <a:xfrm>
                <a:off x="2563178" y="4148455"/>
                <a:ext cx="4105275" cy="990600"/>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0">
                              <a:solidFill>
                                <a:srgbClr val="000000"/>
                              </a:solidFill>
                              <a:latin typeface="Cambria Math" panose="02040503050406030204" pitchFamily="18" charset="0"/>
                            </a:rPr>
                            <m:t>1</m:t>
                          </m:r>
                        </m:num>
                        <m:den>
                          <m:r>
                            <a:rPr lang="zh-CN" altLang="en-US" i="0">
                              <a:solidFill>
                                <a:srgbClr val="000000"/>
                              </a:solidFill>
                              <a:latin typeface="Cambria Math" panose="02040503050406030204" pitchFamily="18" charset="0"/>
                            </a:rPr>
                            <m:t>8</m:t>
                          </m:r>
                        </m:den>
                      </m:f>
                      <m:nary>
                        <m:naryPr>
                          <m:chr m:val="∑"/>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𝑟</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1</m:t>
                          </m:r>
                        </m:sub>
                        <m:sup>
                          <m:r>
                            <a:rPr lang="zh-CN" altLang="en-US" i="1">
                              <a:solidFill>
                                <a:srgbClr val="000000"/>
                              </a:solidFill>
                              <a:latin typeface="Cambria Math" panose="02040503050406030204" pitchFamily="18" charset="0"/>
                            </a:rPr>
                            <m:t>∞</m:t>
                          </m:r>
                        </m:sup>
                        <m:e>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4</m:t>
                              </m:r>
                            </m:e>
                            <m:sup>
                              <m:r>
                                <a:rPr lang="zh-CN" altLang="en-US" i="1">
                                  <a:solidFill>
                                    <a:srgbClr val="000000"/>
                                  </a:solidFill>
                                  <a:latin typeface="Cambria Math" panose="02040503050406030204" pitchFamily="18" charset="0"/>
                                </a:rPr>
                                <m:t>𝑟</m:t>
                              </m:r>
                            </m:sup>
                          </m:sSup>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2</m:t>
                              </m:r>
                            </m:e>
                            <m:sup>
                              <m:r>
                                <a:rPr lang="zh-CN" altLang="en-US" i="1">
                                  <a:solidFill>
                                    <a:srgbClr val="000000"/>
                                  </a:solidFill>
                                  <a:latin typeface="Cambria Math" panose="02040503050406030204" pitchFamily="18" charset="0"/>
                                </a:rPr>
                                <m:t>𝑟</m:t>
                              </m:r>
                            </m:sup>
                          </m:s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𝑟</m:t>
                              </m:r>
                            </m:sup>
                          </m:sSup>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𝑟</m:t>
                                  </m:r>
                                </m:sup>
                              </m:sSup>
                            </m:num>
                            <m:den>
                              <m:r>
                                <a:rPr lang="zh-CN" altLang="en-US" i="1">
                                  <a:solidFill>
                                    <a:srgbClr val="000000"/>
                                  </a:solidFill>
                                  <a:latin typeface="Cambria Math" panose="02040503050406030204" pitchFamily="18" charset="0"/>
                                </a:rPr>
                                <m:t>𝑟</m:t>
                              </m:r>
                              <m:r>
                                <a:rPr lang="zh-CN" altLang="en-US" i="1">
                                  <a:solidFill>
                                    <a:srgbClr val="000000"/>
                                  </a:solidFill>
                                  <a:latin typeface="Cambria Math" panose="02040503050406030204" pitchFamily="18" charset="0"/>
                                </a:rPr>
                                <m:t>!</m:t>
                              </m:r>
                            </m:den>
                          </m:f>
                        </m:e>
                      </m:nary>
                      <m:r>
                        <m:rPr>
                          <m:nor/>
                        </m:rPr>
                        <a:rPr lang="zh-CN" altLang="en-US" i="0">
                          <a:solidFill>
                            <a:srgbClr val="000000"/>
                          </a:solidFill>
                          <a:latin typeface="Cambria Math" panose="02040503050406030204" pitchFamily="18" charset="0"/>
                        </a:rPr>
                        <m:t>   </m:t>
                      </m:r>
                    </m:oMath>
                  </m:oMathPara>
                </a14:m>
                <a:endParaRPr lang="zh-CN" altLang="en-US"/>
              </a:p>
            </p:txBody>
          </p:sp>
        </mc:Choice>
        <mc:Fallback>
          <p:sp>
            <p:nvSpPr>
              <p:cNvPr id="10505238" name="Object 22"/>
              <p:cNvSpPr txBox="1">
                <a:spLocks noRot="1" noChangeAspect="1" noMove="1" noResize="1" noEditPoints="1" noAdjustHandles="1" noChangeArrowheads="1" noChangeShapeType="1" noTextEdit="1"/>
              </p:cNvSpPr>
              <p:nvPr/>
            </p:nvSpPr>
            <p:spPr bwMode="auto">
              <a:xfrm>
                <a:off x="2563178" y="4148455"/>
                <a:ext cx="4105275" cy="990600"/>
              </a:xfrm>
              <a:prstGeom prst="rect">
                <a:avLst/>
              </a:prstGeom>
              <a:blipFill rotWithShape="1">
                <a:blip r:embed="rId3"/>
                <a:stretch>
                  <a:fillRect l="-8" r="8"/>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505243" name="Object 27"/>
              <p:cNvSpPr txBox="1"/>
              <p:nvPr/>
            </p:nvSpPr>
            <p:spPr bwMode="auto">
              <a:xfrm>
                <a:off x="2563495" y="2077085"/>
                <a:ext cx="3582035" cy="736600"/>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d>
                            <m:dPr>
                              <m:ctrlPr>
                                <a:rPr lang="zh-CN" altLang="en-US" i="1">
                                  <a:solidFill>
                                    <a:srgbClr val="000000"/>
                                  </a:solidFill>
                                  <a:latin typeface="Cambria Math" panose="02040503050406030204" pitchFamily="18" charset="0"/>
                                </a:rPr>
                              </m:ctrlPr>
                            </m:dPr>
                            <m:e>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𝑥</m:t>
                                      </m:r>
                                    </m:sup>
                                  </m:sSup>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sup>
                                  </m:sSup>
                                </m:num>
                                <m:den>
                                  <m:r>
                                    <a:rPr lang="zh-CN" altLang="en-US" i="1">
                                      <a:solidFill>
                                        <a:srgbClr val="000000"/>
                                      </a:solidFill>
                                      <a:latin typeface="Cambria Math" panose="02040503050406030204" pitchFamily="18" charset="0"/>
                                    </a:rPr>
                                    <m:t>2</m:t>
                                  </m:r>
                                </m:den>
                              </m:f>
                            </m:e>
                          </m:d>
                        </m:e>
                        <m:sup>
                          <m:r>
                            <a:rPr lang="zh-CN" altLang="en-US" i="1">
                              <a:solidFill>
                                <a:srgbClr val="000000"/>
                              </a:solidFill>
                              <a:latin typeface="Cambria Math" panose="02040503050406030204" pitchFamily="18" charset="0"/>
                            </a:rPr>
                            <m:t>2</m:t>
                          </m:r>
                        </m:sup>
                      </m:sSup>
                      <m:d>
                        <m:dPr>
                          <m:ctrlPr>
                            <a:rPr lang="zh-CN" altLang="en-US" i="1">
                              <a:solidFill>
                                <a:srgbClr val="000000"/>
                              </a:solidFill>
                              <a:latin typeface="Cambria Math" panose="02040503050406030204" pitchFamily="18" charset="0"/>
                            </a:rPr>
                          </m:ctrlPr>
                        </m:dPr>
                        <m:e>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𝑥</m:t>
                                  </m:r>
                                </m:sup>
                              </m:sSup>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sup>
                              </m:sSup>
                            </m:num>
                            <m:den>
                              <m:r>
                                <a:rPr lang="zh-CN" altLang="en-US" i="1">
                                  <a:solidFill>
                                    <a:srgbClr val="000000"/>
                                  </a:solidFill>
                                  <a:latin typeface="Cambria Math" panose="02040503050406030204" pitchFamily="18" charset="0"/>
                                </a:rPr>
                                <m:t>2</m:t>
                              </m:r>
                            </m:den>
                          </m:f>
                        </m:e>
                      </m:d>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𝑥</m:t>
                          </m:r>
                        </m:sup>
                      </m:sSup>
                    </m:oMath>
                  </m:oMathPara>
                </a14:m>
                <a:endParaRPr lang="zh-CN" altLang="en-US"/>
              </a:p>
            </p:txBody>
          </p:sp>
        </mc:Choice>
        <mc:Fallback>
          <p:sp>
            <p:nvSpPr>
              <p:cNvPr id="10505243" name="Object 27"/>
              <p:cNvSpPr txBox="1">
                <a:spLocks noRot="1" noChangeAspect="1" noMove="1" noResize="1" noEditPoints="1" noAdjustHandles="1" noChangeArrowheads="1" noChangeShapeType="1" noTextEdit="1"/>
              </p:cNvSpPr>
              <p:nvPr/>
            </p:nvSpPr>
            <p:spPr bwMode="auto">
              <a:xfrm>
                <a:off x="2563495" y="2077085"/>
                <a:ext cx="3582035" cy="736600"/>
              </a:xfrm>
              <a:prstGeom prst="rect">
                <a:avLst/>
              </a:prstGeom>
              <a:blipFill rotWithShape="1">
                <a:blip r:embed="rId4"/>
                <a:stretch>
                  <a:fillRect/>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505246" name="Object 30"/>
              <p:cNvSpPr txBox="1"/>
              <p:nvPr/>
            </p:nvSpPr>
            <p:spPr bwMode="auto">
              <a:xfrm>
                <a:off x="2563495" y="3574415"/>
                <a:ext cx="3673475" cy="971550"/>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0">
                              <a:solidFill>
                                <a:srgbClr val="000000"/>
                              </a:solidFill>
                              <a:latin typeface="Cambria Math" panose="02040503050406030204" pitchFamily="18" charset="0"/>
                            </a:rPr>
                            <m:t>1</m:t>
                          </m:r>
                        </m:num>
                        <m:den>
                          <m:r>
                            <a:rPr lang="zh-CN" altLang="en-US" i="0">
                              <a:solidFill>
                                <a:srgbClr val="000000"/>
                              </a:solidFill>
                              <a:latin typeface="Cambria Math" panose="02040503050406030204" pitchFamily="18" charset="0"/>
                            </a:rPr>
                            <m:t>8</m:t>
                          </m:r>
                        </m:den>
                      </m:f>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4</m:t>
                          </m:r>
                          <m:r>
                            <a:rPr lang="zh-CN" altLang="en-US" i="1">
                              <a:solidFill>
                                <a:srgbClr val="000000"/>
                              </a:solidFill>
                              <a:latin typeface="Cambria Math" panose="02040503050406030204" pitchFamily="18" charset="0"/>
                            </a:rPr>
                            <m:t>𝑥</m:t>
                          </m:r>
                        </m:sup>
                      </m:sSup>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𝑥</m:t>
                          </m:r>
                        </m:sup>
                      </m:sSup>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𝑥</m:t>
                          </m:r>
                        </m:sup>
                      </m:sSup>
                      <m:r>
                        <a:rPr lang="zh-CN" altLang="en-US" i="1">
                          <a:solidFill>
                            <a:srgbClr val="000000"/>
                          </a:solidFill>
                          <a:latin typeface="Cambria Math" panose="02040503050406030204" pitchFamily="18" charset="0"/>
                        </a:rPr>
                        <m:t>−</m:t>
                      </m:r>
                      <m:r>
                        <a:rPr lang="zh-CN" altLang="en-US" i="0">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m:t>
                      </m:r>
                    </m:oMath>
                  </m:oMathPara>
                </a14:m>
                <a:endParaRPr lang="zh-CN" altLang="en-US"/>
              </a:p>
            </p:txBody>
          </p:sp>
        </mc:Choice>
        <mc:Fallback>
          <p:sp>
            <p:nvSpPr>
              <p:cNvPr id="10505246" name="Object 30"/>
              <p:cNvSpPr txBox="1">
                <a:spLocks noRot="1" noChangeAspect="1" noMove="1" noResize="1" noEditPoints="1" noAdjustHandles="1" noChangeArrowheads="1" noChangeShapeType="1" noTextEdit="1"/>
              </p:cNvSpPr>
              <p:nvPr/>
            </p:nvSpPr>
            <p:spPr bwMode="auto">
              <a:xfrm>
                <a:off x="2563495" y="3574415"/>
                <a:ext cx="3673475" cy="971550"/>
              </a:xfrm>
              <a:prstGeom prst="rect">
                <a:avLst/>
              </a:prstGeom>
              <a:blipFill rotWithShape="1">
                <a:blip r:embed="rId5"/>
                <a:stretch>
                  <a:fillRect/>
                </a:stretch>
              </a:blipFill>
              <a:ln>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505247" name="Object 31"/>
              <p:cNvSpPr txBox="1"/>
              <p:nvPr/>
            </p:nvSpPr>
            <p:spPr bwMode="auto">
              <a:xfrm>
                <a:off x="2897505" y="5097145"/>
                <a:ext cx="4391025" cy="933450"/>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7</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8</m:t>
                          </m:r>
                        </m:den>
                      </m:f>
                      <m:d>
                        <m:dPr>
                          <m:begChr m:val="["/>
                          <m:endChr m:val="]"/>
                          <m:ctrlPr>
                            <a:rPr lang="zh-CN" altLang="en-US" i="1">
                              <a:solidFill>
                                <a:srgbClr val="000000"/>
                              </a:solidFill>
                              <a:latin typeface="Cambria Math" panose="02040503050406030204" pitchFamily="18" charset="0"/>
                            </a:rPr>
                          </m:ctrlPr>
                        </m:dPr>
                        <m:e>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4</m:t>
                              </m:r>
                            </m:e>
                            <m:sup>
                              <m:r>
                                <a:rPr lang="zh-CN" altLang="en-US" i="1">
                                  <a:solidFill>
                                    <a:srgbClr val="000000"/>
                                  </a:solidFill>
                                  <a:latin typeface="Cambria Math" panose="02040503050406030204" pitchFamily="18" charset="0"/>
                                </a:rPr>
                                <m:t>7</m:t>
                              </m:r>
                            </m:sup>
                          </m:sSup>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2</m:t>
                              </m:r>
                            </m:e>
                            <m:sup>
                              <m:r>
                                <a:rPr lang="zh-CN" altLang="en-US" i="1">
                                  <a:solidFill>
                                    <a:srgbClr val="000000"/>
                                  </a:solidFill>
                                  <a:latin typeface="Cambria Math" panose="02040503050406030204" pitchFamily="18" charset="0"/>
                                </a:rPr>
                                <m:t>7</m:t>
                              </m:r>
                            </m:sup>
                          </m:s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7</m:t>
                              </m:r>
                            </m:sup>
                          </m:sSup>
                        </m:e>
                      </m:d>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2080</m:t>
                      </m:r>
                    </m:oMath>
                  </m:oMathPara>
                </a14:m>
                <a:endParaRPr lang="zh-CN" altLang="en-US"/>
              </a:p>
            </p:txBody>
          </p:sp>
        </mc:Choice>
        <mc:Fallback>
          <p:sp>
            <p:nvSpPr>
              <p:cNvPr id="10505247" name="Object 31"/>
              <p:cNvSpPr txBox="1">
                <a:spLocks noRot="1" noChangeAspect="1" noMove="1" noResize="1" noEditPoints="1" noAdjustHandles="1" noChangeArrowheads="1" noChangeShapeType="1" noTextEdit="1"/>
              </p:cNvSpPr>
              <p:nvPr/>
            </p:nvSpPr>
            <p:spPr bwMode="auto">
              <a:xfrm>
                <a:off x="2897505" y="5097145"/>
                <a:ext cx="4391025" cy="933450"/>
              </a:xfrm>
              <a:prstGeom prst="rect">
                <a:avLst/>
              </a:prstGeom>
              <a:blipFill rotWithShape="1">
                <a:blip r:embed="rId6"/>
                <a:stretch>
                  <a:fillRect/>
                </a:stretch>
              </a:blipFill>
              <a:ln>
                <a:noFill/>
              </a:ln>
            </p:spPr>
            <p:txBody>
              <a:bodyPr/>
              <a:lstStyle/>
              <a:p>
                <a:r>
                  <a:rPr lang="zh-CN" altLang="en-US">
                    <a:noFill/>
                  </a:rPr>
                  <a:t> </a:t>
                </a:r>
              </a:p>
            </p:txBody>
          </p:sp>
        </mc:Fallback>
      </mc:AlternateContent>
      <p:sp>
        <p:nvSpPr>
          <p:cNvPr id="2" name="标题 1"/>
          <p:cNvSpPr/>
          <p:nvPr>
            <p:ph type="title"/>
          </p:nvPr>
        </p:nvSpPr>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05218">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t>练习题</a:t>
            </a:r>
          </a:p>
        </p:txBody>
      </p:sp>
      <p:sp>
        <p:nvSpPr>
          <p:cNvPr id="3" name="内容占位符 2"/>
          <p:cNvSpPr>
            <a:spLocks noGrp="1"/>
          </p:cNvSpPr>
          <p:nvPr>
            <p:ph idx="1"/>
          </p:nvPr>
        </p:nvSpPr>
        <p:spPr/>
        <p:txBody>
          <a:bodyPr/>
          <a:p>
            <a:r>
              <a:rPr lang="zh-CN" altLang="en-US"/>
              <a:t>找单词</a:t>
            </a:r>
            <a:r>
              <a:rPr lang="en-US" altLang="zh-CN"/>
              <a:t>( HDU-2082):</a:t>
            </a:r>
            <a:endParaRPr lang="en-US" altLang="zh-CN"/>
          </a:p>
          <a:p>
            <a:pPr marL="0" indent="0">
              <a:buNone/>
            </a:pPr>
            <a:r>
              <a:rPr lang="en-US" altLang="zh-CN"/>
              <a:t>   https://acm.hdu.edu.cn/showproblem.php?pid=2082</a:t>
            </a:r>
            <a:endParaRPr lang="en-US" altLang="zh-CN"/>
          </a:p>
          <a:p>
            <a:r>
              <a:rPr lang="en-US" altLang="zh-CN"/>
              <a:t>Ignatius and the Princess III</a:t>
            </a:r>
            <a:r>
              <a:t>（</a:t>
            </a:r>
            <a:r>
              <a:rPr lang="en-US" altLang="zh-CN"/>
              <a:t>HDU-1028</a:t>
            </a:r>
            <a:r>
              <a:t>）</a:t>
            </a:r>
            <a:endParaRPr lang="en-US" altLang="zh-CN"/>
          </a:p>
          <a:p>
            <a:pPr marL="0" indent="0">
              <a:buNone/>
            </a:pPr>
            <a:r>
              <a:rPr lang="en-US" altLang="zh-CN"/>
              <a:t>   https://acm.hdu.edu.cn/showproblem.php?pid=1028</a:t>
            </a:r>
            <a:endParaRPr lang="en-US" altLang="zh-CN"/>
          </a:p>
          <a:p>
            <a:r>
              <a:rPr lang="en-US" altLang="zh-CN"/>
              <a:t>Square Coins</a:t>
            </a:r>
            <a:r>
              <a:rPr lang="zh-CN" altLang="en-US"/>
              <a:t>（</a:t>
            </a:r>
            <a:r>
              <a:rPr lang="en-US" altLang="zh-CN"/>
              <a:t>HDU-1398</a:t>
            </a:r>
            <a:r>
              <a:rPr lang="zh-CN" altLang="en-US"/>
              <a:t>）：</a:t>
            </a:r>
            <a:r>
              <a:rPr lang="en-US" altLang="zh-CN"/>
              <a:t> </a:t>
            </a:r>
            <a:endParaRPr lang="en-US" altLang="zh-CN"/>
          </a:p>
          <a:p>
            <a:pPr marL="0" indent="0">
              <a:buNone/>
            </a:pPr>
            <a:r>
              <a:rPr lang="en-US" altLang="zh-CN"/>
              <a:t>   https://acm.hdu.edu.cn/showproblem.php?pid=1398</a:t>
            </a:r>
            <a:endParaRPr lang="en-US" altLang="zh-CN"/>
          </a:p>
          <a:p>
            <a:r>
              <a:rPr lang="en-US" altLang="zh-CN"/>
              <a:t>Holding Bin-Laden Captive! </a:t>
            </a:r>
            <a:r>
              <a:rPr lang="zh-CN" altLang="en-US"/>
              <a:t>（</a:t>
            </a:r>
            <a:r>
              <a:rPr lang="en-US" altLang="zh-CN"/>
              <a:t>HDU-1085</a:t>
            </a:r>
            <a:r>
              <a:rPr lang="zh-CN" altLang="en-US"/>
              <a:t>）：</a:t>
            </a:r>
            <a:endParaRPr lang="zh-CN" altLang="en-US"/>
          </a:p>
          <a:p>
            <a:pPr marL="0" indent="0">
              <a:buNone/>
            </a:pPr>
            <a:r>
              <a:rPr lang="en-US" altLang="zh-CN"/>
              <a:t>   https://acm.hdu.edu.cn/showproblem.php?pid=1085</a:t>
            </a:r>
            <a:endParaRPr lang="en-US" altLang="zh-CN"/>
          </a:p>
          <a:p>
            <a:r>
              <a:rPr lang="zh-CN" altLang="en-US"/>
              <a:t>排列组合（</a:t>
            </a:r>
            <a:r>
              <a:rPr lang="en-US" altLang="zh-CN"/>
              <a:t>HDU-1521</a:t>
            </a:r>
            <a:r>
              <a:rPr lang="zh-CN" altLang="en-US"/>
              <a:t>）：</a:t>
            </a:r>
            <a:endParaRPr lang="zh-CN" altLang="en-US"/>
          </a:p>
          <a:p>
            <a:pPr marL="0" indent="0">
              <a:buNone/>
            </a:pPr>
            <a:r>
              <a:rPr lang="en-US" altLang="zh-CN"/>
              <a:t>   https://acm.hdu.edu.cn/showproblem.php?pid=1521</a:t>
            </a:r>
            <a:endParaRPr lang="en-US" altLang="zh-CN"/>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p:cNvPicPr>
          <p:nvPr/>
        </p:nvPicPr>
        <p:blipFill>
          <a:blip r:embed="rId1">
            <a:duotone>
              <a:schemeClr val="accent1">
                <a:shade val="45000"/>
                <a:satMod val="135000"/>
              </a:schemeClr>
              <a:prstClr val="white"/>
            </a:duotone>
          </a:blip>
          <a:stretch>
            <a:fillRect/>
          </a:stretch>
        </p:blipFill>
        <p:spPr>
          <a:xfrm>
            <a:off x="-2372" y="2561021"/>
            <a:ext cx="12190013" cy="4296980"/>
          </a:xfrm>
          <a:prstGeom prst="rect">
            <a:avLst/>
          </a:prstGeom>
        </p:spPr>
      </p:pic>
      <p:sp>
        <p:nvSpPr>
          <p:cNvPr id="10" name="文本框 9"/>
          <p:cNvSpPr txBox="1"/>
          <p:nvPr/>
        </p:nvSpPr>
        <p:spPr>
          <a:xfrm>
            <a:off x="5354905" y="1845366"/>
            <a:ext cx="4572000" cy="1107440"/>
          </a:xfrm>
          <a:prstGeom prst="rect">
            <a:avLst/>
          </a:prstGeom>
          <a:noFill/>
        </p:spPr>
        <p:txBody>
          <a:bodyPr wrap="none" lIns="0" tIns="0" rIns="0" bIns="0" rtlCol="0" anchor="t">
            <a:spAutoFit/>
          </a:bodyPr>
          <a:lstStyle/>
          <a:p>
            <a:pPr algn="l"/>
            <a:r>
              <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多项式系数</a:t>
            </a:r>
            <a:endPar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椭圆 11"/>
          <p:cNvSpPr>
            <a:spLocks noChangeAspect="1"/>
          </p:cNvSpPr>
          <p:nvPr/>
        </p:nvSpPr>
        <p:spPr>
          <a:xfrm>
            <a:off x="5383346"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椭圆 20"/>
          <p:cNvSpPr>
            <a:spLocks noChangeAspect="1"/>
          </p:cNvSpPr>
          <p:nvPr/>
        </p:nvSpPr>
        <p:spPr>
          <a:xfrm>
            <a:off x="5786758"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椭圆 22"/>
          <p:cNvSpPr>
            <a:spLocks noChangeAspect="1"/>
          </p:cNvSpPr>
          <p:nvPr/>
        </p:nvSpPr>
        <p:spPr>
          <a:xfrm>
            <a:off x="6190170"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矩形 7"/>
          <p:cNvSpPr/>
          <p:nvPr/>
        </p:nvSpPr>
        <p:spPr>
          <a:xfrm>
            <a:off x="2788285" y="1924685"/>
            <a:ext cx="2153285" cy="1883410"/>
          </a:xfrm>
          <a:prstGeom prst="rect">
            <a:avLst/>
          </a:prstGeom>
          <a:no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矩形 8"/>
          <p:cNvSpPr/>
          <p:nvPr/>
        </p:nvSpPr>
        <p:spPr>
          <a:xfrm>
            <a:off x="2220595" y="1924685"/>
            <a:ext cx="1014730" cy="1883410"/>
          </a:xfrm>
          <a:prstGeom prst="rect">
            <a:avLst/>
          </a:prstGeom>
          <a:solidFill>
            <a:srgbClr val="144A74"/>
          </a:solid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3461350" y="2183527"/>
            <a:ext cx="1219200" cy="1477010"/>
          </a:xfrm>
          <a:prstGeom prst="rect">
            <a:avLst/>
          </a:prstGeom>
          <a:noFill/>
        </p:spPr>
        <p:txBody>
          <a:bodyPr wrap="none" lIns="0" tIns="0" rIns="0" bIns="0" rtlCol="0" anchor="t">
            <a:spAutoFit/>
          </a:bodyPr>
          <a:lstStyle/>
          <a:p>
            <a:pPr algn="l"/>
            <a:r>
              <a:rPr kumimoji="1" lang="en-US" altLang="zh-CN"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07</a:t>
            </a:r>
            <a:endParaRPr kumimoji="1" lang="zh-CN" altLang="en-US"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pPr marL="363855" indent="-363855" algn="just" eaLnBrk="1" hangingPunct="1">
                  <a:buSzTx/>
                  <a:buFont typeface="Wingdings" panose="05000000000000000000" pitchFamily="2" charset="2"/>
                  <a:buNone/>
                </a:pPr>
                <a:r>
                  <a:rPr sz="2000">
                    <a:sym typeface="+mn-ea"/>
                  </a:rPr>
                  <a:t>例</a:t>
                </a:r>
                <a:r>
                  <a:rPr lang="en-US" altLang="zh-CN" sz="2000">
                    <a:sym typeface="+mn-ea"/>
                  </a:rPr>
                  <a:t>:</a:t>
                </a:r>
                <a:r>
                  <a:rPr sz="2000">
                    <a:sym typeface="+mn-ea"/>
                  </a:rPr>
                  <a:t> 在下列展开式</a:t>
                </a:r>
                <a:endParaRPr sz="2000">
                  <a:sym typeface="+mn-ea"/>
                </a:endParaRPr>
              </a:p>
              <a:p>
                <a:pPr marL="363855" indent="-363855" algn="just" eaLnBrk="1" hangingPunct="1">
                  <a:buSzTx/>
                  <a:buFont typeface="Wingdings" panose="05000000000000000000" pitchFamily="2" charset="2"/>
                  <a:buNone/>
                </a:pPr>
                <a:r>
                  <a:rPr lang="en-US" altLang="zh-CN" sz="2000">
                    <a:sym typeface="+mn-ea"/>
                  </a:rPr>
                  <a:t>    </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sym typeface="+mn-ea"/>
                          </a:rPr>
                        </m:ctrlPr>
                      </m:sSupPr>
                      <m:e>
                        <m:r>
                          <a:rPr lang="en-US" altLang="zh-CN" sz="2000" i="1">
                            <a:latin typeface="Cambria Math" panose="02040503050406030204" pitchFamily="18" charset="0"/>
                            <a:cs typeface="Cambria Math" panose="02040503050406030204" pitchFamily="18" charset="0"/>
                            <a:sym typeface="+mn-ea"/>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1</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2</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3</m:t>
                            </m:r>
                          </m:sub>
                        </m:sSub>
                        <m:r>
                          <a:rPr lang="en-US" altLang="zh-CN" sz="2000" i="1">
                            <a:latin typeface="Cambria Math" panose="02040503050406030204" pitchFamily="18" charset="0"/>
                            <a:cs typeface="Cambria Math" panose="02040503050406030204" pitchFamily="18" charset="0"/>
                            <a:sym typeface="+mn-ea"/>
                          </a:rPr>
                          <m:t>)</m:t>
                        </m:r>
                      </m:e>
                      <m:sup>
                        <m:r>
                          <a:rPr lang="en-US" altLang="zh-CN" sz="2000" i="1">
                            <a:latin typeface="Cambria Math" panose="02040503050406030204" pitchFamily="18" charset="0"/>
                            <a:cs typeface="Cambria Math" panose="02040503050406030204" pitchFamily="18" charset="0"/>
                            <a:sym typeface="+mn-ea"/>
                          </a:rPr>
                          <m:t>3</m:t>
                        </m:r>
                      </m:sup>
                    </m:sSup>
                    <m:r>
                      <a:rPr lang="en-US" altLang="zh-CN" sz="2000" i="1">
                        <a:latin typeface="Cambria Math" panose="02040503050406030204" pitchFamily="18" charset="0"/>
                        <a:cs typeface="Cambria Math" panose="02040503050406030204" pitchFamily="18" charset="0"/>
                        <a:sym typeface="+mn-ea"/>
                      </a:rPr>
                      <m:t>=</m:t>
                    </m:r>
                    <m:sSup>
                      <m:sSupPr>
                        <m:ctrlPr>
                          <a:rPr lang="en-US" altLang="zh-CN" sz="2000" i="1">
                            <a:latin typeface="Cambria Math" panose="02040503050406030204" pitchFamily="18" charset="0"/>
                            <a:cs typeface="Cambria Math" panose="02040503050406030204" pitchFamily="18" charset="0"/>
                            <a:sym typeface="+mn-ea"/>
                          </a:rPr>
                        </m:ctrlPr>
                      </m:sSup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1</m:t>
                            </m:r>
                          </m:sub>
                        </m:sSub>
                      </m:e>
                      <m:sup>
                        <m:r>
                          <a:rPr lang="en-US" altLang="zh-CN" sz="2000" i="1">
                            <a:latin typeface="Cambria Math" panose="02040503050406030204" pitchFamily="18" charset="0"/>
                            <a:cs typeface="Cambria Math" panose="02040503050406030204" pitchFamily="18" charset="0"/>
                          </a:rPr>
                          <m:t>3</m:t>
                        </m:r>
                      </m:sup>
                    </m:sSup>
                    <m:r>
                      <a:rPr lang="en-US" altLang="zh-CN" sz="2000" i="1">
                        <a:latin typeface="Cambria Math" panose="02040503050406030204" pitchFamily="18" charset="0"/>
                        <a:cs typeface="Cambria Math" panose="02040503050406030204" pitchFamily="18" charset="0"/>
                        <a:sym typeface="+mn-ea"/>
                      </a:rPr>
                      <m:t>+</m:t>
                    </m:r>
                    <m:sSup>
                      <m:sSupPr>
                        <m:ctrlPr>
                          <a:rPr lang="en-US" altLang="zh-CN" sz="2000" i="1">
                            <a:latin typeface="Cambria Math" panose="02040503050406030204" pitchFamily="18" charset="0"/>
                            <a:cs typeface="Cambria Math" panose="02040503050406030204" pitchFamily="18" charset="0"/>
                            <a:sym typeface="+mn-ea"/>
                          </a:rPr>
                        </m:ctrlPr>
                      </m:sSup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2</m:t>
                            </m:r>
                          </m:sub>
                        </m:sSub>
                      </m:e>
                      <m:sup>
                        <m:r>
                          <a:rPr lang="en-US" altLang="zh-CN" sz="2000" i="1">
                            <a:latin typeface="Cambria Math" panose="02040503050406030204" pitchFamily="18" charset="0"/>
                            <a:cs typeface="Cambria Math" panose="02040503050406030204" pitchFamily="18" charset="0"/>
                          </a:rPr>
                          <m:t>3</m:t>
                        </m:r>
                      </m:sup>
                    </m:sSup>
                    <m:r>
                      <a:rPr lang="en-US" altLang="zh-CN" sz="2000" i="1">
                        <a:latin typeface="Cambria Math" panose="02040503050406030204" pitchFamily="18" charset="0"/>
                        <a:cs typeface="Cambria Math" panose="02040503050406030204" pitchFamily="18" charset="0"/>
                        <a:sym typeface="+mn-ea"/>
                      </a:rPr>
                      <m:t>+</m:t>
                    </m:r>
                    <m:sSup>
                      <m:sSupPr>
                        <m:ctrlPr>
                          <a:rPr lang="en-US" altLang="zh-CN" sz="2000" i="1">
                            <a:latin typeface="Cambria Math" panose="02040503050406030204" pitchFamily="18" charset="0"/>
                            <a:cs typeface="Cambria Math" panose="02040503050406030204" pitchFamily="18" charset="0"/>
                            <a:sym typeface="+mn-ea"/>
                          </a:rPr>
                        </m:ctrlPr>
                      </m:sSup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3</m:t>
                            </m:r>
                          </m:sub>
                        </m:sSub>
                      </m:e>
                      <m:sup>
                        <m:r>
                          <a:rPr lang="en-US" altLang="zh-CN" sz="2000" i="1">
                            <a:latin typeface="Cambria Math" panose="02040503050406030204" pitchFamily="18" charset="0"/>
                            <a:cs typeface="Cambria Math" panose="02040503050406030204" pitchFamily="18" charset="0"/>
                          </a:rPr>
                          <m:t>3</m:t>
                        </m:r>
                      </m:sup>
                    </m:sSup>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3</m:t>
                    </m:r>
                    <m:sSup>
                      <m:sSupPr>
                        <m:ctrlPr>
                          <a:rPr lang="en-US" altLang="zh-CN" sz="2000" i="1">
                            <a:latin typeface="Cambria Math" panose="02040503050406030204" pitchFamily="18" charset="0"/>
                            <a:cs typeface="Cambria Math" panose="02040503050406030204" pitchFamily="18" charset="0"/>
                            <a:sym typeface="+mn-ea"/>
                          </a:rPr>
                        </m:ctrlPr>
                      </m:sSup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1</m:t>
                            </m:r>
                          </m:sub>
                        </m:sSub>
                      </m:e>
                      <m:sup>
                        <m:r>
                          <a:rPr lang="en-US" altLang="zh-CN" sz="2000" i="1">
                            <a:latin typeface="Cambria Math" panose="02040503050406030204" pitchFamily="18" charset="0"/>
                            <a:cs typeface="Cambria Math" panose="02040503050406030204" pitchFamily="18" charset="0"/>
                          </a:rPr>
                          <m:t>2</m:t>
                        </m:r>
                      </m:sup>
                    </m:sSup>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2</m:t>
                        </m:r>
                      </m:sub>
                    </m:sSub>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3</m:t>
                    </m:r>
                    <m:sSup>
                      <m:sSupPr>
                        <m:ctrlPr>
                          <a:rPr lang="en-US" altLang="zh-CN" sz="2000" i="1">
                            <a:latin typeface="Cambria Math" panose="02040503050406030204" pitchFamily="18" charset="0"/>
                            <a:cs typeface="Cambria Math" panose="02040503050406030204" pitchFamily="18" charset="0"/>
                            <a:sym typeface="+mn-ea"/>
                          </a:rPr>
                        </m:ctrlPr>
                      </m:sSup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1</m:t>
                            </m:r>
                          </m:sub>
                        </m:sSub>
                      </m:e>
                      <m:sup>
                        <m:r>
                          <a:rPr lang="en-US" altLang="zh-CN" sz="2000" i="1">
                            <a:latin typeface="Cambria Math" panose="02040503050406030204" pitchFamily="18" charset="0"/>
                            <a:cs typeface="Cambria Math" panose="02040503050406030204" pitchFamily="18" charset="0"/>
                          </a:rPr>
                          <m:t>2</m:t>
                        </m:r>
                      </m:sup>
                    </m:sSup>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3</m:t>
                        </m:r>
                      </m:sub>
                    </m:sSub>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3</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1</m:t>
                        </m:r>
                      </m:sub>
                    </m:sSub>
                    <m:sSup>
                      <m:sSupPr>
                        <m:ctrlPr>
                          <a:rPr lang="en-US" altLang="zh-CN" sz="2000" i="1">
                            <a:latin typeface="Cambria Math" panose="02040503050406030204" pitchFamily="18" charset="0"/>
                            <a:cs typeface="Cambria Math" panose="02040503050406030204" pitchFamily="18" charset="0"/>
                            <a:sym typeface="+mn-ea"/>
                          </a:rPr>
                        </m:ctrlPr>
                      </m:sSup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2</m:t>
                            </m:r>
                          </m:sub>
                        </m:sSub>
                      </m:e>
                      <m:sup>
                        <m:r>
                          <a:rPr lang="en-US" altLang="zh-CN" sz="2000" i="1">
                            <a:latin typeface="Cambria Math" panose="02040503050406030204" pitchFamily="18" charset="0"/>
                            <a:cs typeface="Cambria Math" panose="02040503050406030204" pitchFamily="18" charset="0"/>
                          </a:rPr>
                          <m:t>2</m:t>
                        </m:r>
                      </m:sup>
                    </m:sSup>
                  </m:oMath>
                </a14:m>
                <a:endParaRPr lang="en-US" altLang="zh-CN" sz="2000" i="1">
                  <a:latin typeface="Cambria Math" panose="02040503050406030204" pitchFamily="18" charset="0"/>
                  <a:cs typeface="Cambria Math" panose="02040503050406030204" pitchFamily="18" charset="0"/>
                </a:endParaRPr>
              </a:p>
              <a:p>
                <a:pPr marL="363855" indent="-363855" algn="just" eaLnBrk="1" hangingPunct="1">
                  <a:buSzTx/>
                  <a:buFont typeface="Wingdings" panose="05000000000000000000" pitchFamily="2" charset="2"/>
                  <a:buNone/>
                </a:pPr>
                <a14:m>
                  <m:oMathPara xmlns:m="http://schemas.openxmlformats.org/officeDocument/2006/math">
                    <m:oMathParaPr>
                      <m:jc m:val="centerGroup"/>
                    </m:oMathParaPr>
                    <m:oMath xmlns:m="http://schemas.openxmlformats.org/officeDocument/2006/math">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3</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1</m:t>
                          </m:r>
                        </m:sub>
                      </m:sSub>
                      <m:sSup>
                        <m:sSupPr>
                          <m:ctrlPr>
                            <a:rPr lang="en-US" altLang="zh-CN" sz="2000" i="1">
                              <a:latin typeface="Cambria Math" panose="02040503050406030204" pitchFamily="18" charset="0"/>
                              <a:cs typeface="Cambria Math" panose="02040503050406030204" pitchFamily="18" charset="0"/>
                              <a:sym typeface="+mn-ea"/>
                            </a:rPr>
                          </m:ctrlPr>
                        </m:sSup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3</m:t>
                              </m:r>
                            </m:sub>
                          </m:sSub>
                        </m:e>
                        <m:sup>
                          <m:r>
                            <a:rPr lang="en-US" altLang="zh-CN" sz="2000" i="1">
                              <a:latin typeface="Cambria Math" panose="02040503050406030204" pitchFamily="18" charset="0"/>
                              <a:cs typeface="Cambria Math" panose="02040503050406030204" pitchFamily="18" charset="0"/>
                            </a:rPr>
                            <m:t>2</m:t>
                          </m:r>
                        </m:sup>
                      </m:sSup>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3</m:t>
                      </m:r>
                      <m:sSup>
                        <m:sSupPr>
                          <m:ctrlPr>
                            <a:rPr lang="en-US" altLang="zh-CN" sz="2000" i="1">
                              <a:latin typeface="Cambria Math" panose="02040503050406030204" pitchFamily="18" charset="0"/>
                              <a:cs typeface="Cambria Math" panose="02040503050406030204" pitchFamily="18" charset="0"/>
                              <a:sym typeface="+mn-ea"/>
                            </a:rPr>
                          </m:ctrlPr>
                        </m:sSup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2</m:t>
                              </m:r>
                            </m:sub>
                          </m:sSub>
                        </m:e>
                        <m:sup>
                          <m:r>
                            <a:rPr lang="en-US" altLang="zh-CN" sz="2000" i="1">
                              <a:latin typeface="Cambria Math" panose="02040503050406030204" pitchFamily="18" charset="0"/>
                              <a:cs typeface="Cambria Math" panose="02040503050406030204" pitchFamily="18" charset="0"/>
                            </a:rPr>
                            <m:t>2</m:t>
                          </m:r>
                        </m:sup>
                      </m:sSup>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3</m:t>
                          </m:r>
                        </m:sub>
                      </m:sSub>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3</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2</m:t>
                          </m:r>
                        </m:sub>
                      </m:sSub>
                      <m:sSup>
                        <m:sSupPr>
                          <m:ctrlPr>
                            <a:rPr lang="en-US" altLang="zh-CN" sz="2000" i="1">
                              <a:latin typeface="Cambria Math" panose="02040503050406030204" pitchFamily="18" charset="0"/>
                              <a:cs typeface="Cambria Math" panose="02040503050406030204" pitchFamily="18" charset="0"/>
                              <a:sym typeface="+mn-ea"/>
                            </a:rPr>
                          </m:ctrlPr>
                        </m:sSup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3</m:t>
                              </m:r>
                            </m:sub>
                          </m:sSub>
                        </m:e>
                        <m:sup>
                          <m:r>
                            <a:rPr lang="en-US" altLang="zh-CN" sz="2000" i="1">
                              <a:latin typeface="Cambria Math" panose="02040503050406030204" pitchFamily="18" charset="0"/>
                              <a:cs typeface="Cambria Math" panose="02040503050406030204" pitchFamily="18" charset="0"/>
                            </a:rPr>
                            <m:t>2</m:t>
                          </m:r>
                        </m:sup>
                      </m:sSup>
                      <m:r>
                        <a:rPr lang="en-US" altLang="zh-CN" sz="2000" i="1">
                          <a:latin typeface="Cambria Math" panose="02040503050406030204" pitchFamily="18" charset="0"/>
                          <a:cs typeface="Cambria Math" panose="02040503050406030204" pitchFamily="18" charset="0"/>
                          <a:sym typeface="+mn-ea"/>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6</m:t>
                          </m:r>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1</m:t>
                          </m:r>
                        </m:sub>
                      </m:sSub>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2</m:t>
                          </m:r>
                        </m:sub>
                      </m:sSub>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3</m:t>
                          </m:r>
                        </m:sub>
                      </m:sSub>
                      <m:r>
                        <a:rPr lang="en-US" altLang="zh-CN" sz="2000" i="1">
                          <a:latin typeface="Cambria Math" panose="02040503050406030204" pitchFamily="18" charset="0"/>
                          <a:cs typeface="Cambria Math" panose="02040503050406030204" pitchFamily="18" charset="0"/>
                          <a:sym typeface="+mn-ea"/>
                        </a:rPr>
                        <m:t>   </m:t>
                      </m:r>
                    </m:oMath>
                  </m:oMathPara>
                </a14:m>
                <a:endParaRPr sz="2000">
                  <a:sym typeface="+mn-ea"/>
                </a:endParaRPr>
              </a:p>
              <a:p>
                <a:pPr marL="363855" indent="-363855" algn="just" eaLnBrk="1" hangingPunct="1">
                  <a:buSzTx/>
                  <a:buFont typeface="Wingdings" panose="05000000000000000000" pitchFamily="2" charset="2"/>
                  <a:buNone/>
                </a:pPr>
                <a:r>
                  <a:rPr sz="2000">
                    <a:sym typeface="+mn-ea"/>
                  </a:rPr>
                  <a:t>   中，每项都是</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sym typeface="+mn-ea"/>
                          </a:rPr>
                        </m:ctrlPr>
                      </m:sSup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1</m:t>
                            </m:r>
                          </m:sub>
                        </m:sSub>
                      </m:e>
                      <m:sup>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1</m:t>
                            </m:r>
                          </m:sub>
                        </m:sSub>
                      </m:sup>
                    </m:sSup>
                    <m:sSup>
                      <m:sSupPr>
                        <m:ctrlPr>
                          <a:rPr lang="en-US" altLang="zh-CN" sz="2000" i="1">
                            <a:latin typeface="Cambria Math" panose="02040503050406030204" pitchFamily="18" charset="0"/>
                            <a:cs typeface="Cambria Math" panose="02040503050406030204" pitchFamily="18" charset="0"/>
                            <a:sym typeface="+mn-ea"/>
                          </a:rPr>
                        </m:ctrlPr>
                      </m:sSup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2</m:t>
                            </m:r>
                          </m:sub>
                        </m:sSub>
                      </m:e>
                      <m:sup>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2</m:t>
                            </m:r>
                          </m:sub>
                        </m:sSub>
                      </m:sup>
                    </m:sSup>
                    <m:sSup>
                      <m:sSupPr>
                        <m:ctrlPr>
                          <a:rPr lang="en-US" altLang="zh-CN" sz="2000" i="1">
                            <a:latin typeface="Cambria Math" panose="02040503050406030204" pitchFamily="18" charset="0"/>
                            <a:cs typeface="Cambria Math" panose="02040503050406030204" pitchFamily="18" charset="0"/>
                            <a:sym typeface="+mn-ea"/>
                          </a:rPr>
                        </m:ctrlPr>
                      </m:sSup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3</m:t>
                            </m:r>
                          </m:sub>
                        </m:sSub>
                      </m:e>
                      <m:sup>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3</m:t>
                            </m:r>
                          </m:sub>
                        </m:sSub>
                      </m:sup>
                    </m:sSup>
                  </m:oMath>
                </a14:m>
                <a:r>
                  <a:rPr sz="2000">
                    <a:sym typeface="+mn-ea"/>
                  </a:rPr>
                  <a:t>的形式，其中</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1</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2</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3</m:t>
                        </m:r>
                      </m:sub>
                    </m:sSub>
                  </m:oMath>
                </a14:m>
                <a:r>
                  <a:rPr sz="2000">
                    <a:sym typeface="+mn-ea"/>
                  </a:rPr>
                  <a:t>都是非负整数，且 </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1</m:t>
                        </m:r>
                      </m:sub>
                    </m:sSub>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2</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3</m:t>
                        </m:r>
                      </m:sub>
                    </m:sSub>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3</m:t>
                    </m:r>
                  </m:oMath>
                </a14:m>
                <a:r>
                  <a:rPr sz="2000">
                    <a:sym typeface="+mn-ea"/>
                  </a:rPr>
                  <a:t>。</a:t>
                </a:r>
                <a:endParaRPr sz="2000">
                  <a:sym typeface="+mn-ea"/>
                </a:endParaRPr>
              </a:p>
              <a:p>
                <a:pPr marL="363855" indent="-363855" algn="just" eaLnBrk="1" hangingPunct="1">
                  <a:buSzTx/>
                  <a:buFont typeface="Wingdings" panose="05000000000000000000" pitchFamily="2" charset="2"/>
                  <a:buNone/>
                </a:pPr>
                <a:r>
                  <a:rPr sz="2000">
                    <a:sym typeface="+mn-ea"/>
                  </a:rPr>
                  <a:t> </a:t>
                </a:r>
                <a:r>
                  <a:rPr lang="en-US" altLang="zh-CN" sz="2000">
                    <a:sym typeface="+mn-ea"/>
                  </a:rPr>
                  <a:t>  </a:t>
                </a:r>
                <a:r>
                  <a:rPr sz="2000">
                    <a:sym typeface="+mn-ea"/>
                  </a:rPr>
                  <a:t>项</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sym typeface="+mn-ea"/>
                          </a:rPr>
                        </m:ctrlPr>
                      </m:sSup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1</m:t>
                            </m:r>
                          </m:sub>
                        </m:sSub>
                      </m:e>
                      <m:sup>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1</m:t>
                            </m:r>
                          </m:sub>
                        </m:sSub>
                      </m:sup>
                    </m:sSup>
                    <m:sSup>
                      <m:sSupPr>
                        <m:ctrlPr>
                          <a:rPr lang="en-US" altLang="zh-CN" sz="2000" i="1">
                            <a:latin typeface="Cambria Math" panose="02040503050406030204" pitchFamily="18" charset="0"/>
                            <a:cs typeface="Cambria Math" panose="02040503050406030204" pitchFamily="18" charset="0"/>
                            <a:sym typeface="+mn-ea"/>
                          </a:rPr>
                        </m:ctrlPr>
                      </m:sSup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2</m:t>
                            </m:r>
                          </m:sub>
                        </m:sSub>
                      </m:e>
                      <m:sup>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2</m:t>
                            </m:r>
                          </m:sub>
                        </m:sSub>
                      </m:sup>
                    </m:sSup>
                    <m:sSup>
                      <m:sSupPr>
                        <m:ctrlPr>
                          <a:rPr lang="en-US" altLang="zh-CN" sz="2000" i="1">
                            <a:latin typeface="Cambria Math" panose="02040503050406030204" pitchFamily="18" charset="0"/>
                            <a:cs typeface="Cambria Math" panose="02040503050406030204" pitchFamily="18" charset="0"/>
                            <a:sym typeface="+mn-ea"/>
                          </a:rPr>
                        </m:ctrlPr>
                      </m:sSup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3</m:t>
                            </m:r>
                          </m:sub>
                        </m:sSub>
                      </m:e>
                      <m:sup>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3</m:t>
                            </m:r>
                          </m:sub>
                        </m:sSub>
                      </m:sup>
                    </m:sSup>
                  </m:oMath>
                </a14:m>
                <a:r>
                  <a:rPr sz="2000">
                    <a:sym typeface="+mn-ea"/>
                  </a:rPr>
                  <a:t>的系数为</a:t>
                </a:r>
                <a:endParaRPr sz="2000">
                  <a:sym typeface="+mn-ea"/>
                </a:endParaRPr>
              </a:p>
              <a:p>
                <a:pPr marL="363855" indent="-363855" algn="just" eaLnBrk="1" hangingPunct="1">
                  <a:buSzTx/>
                  <a:buFont typeface="Wingdings" panose="05000000000000000000" pitchFamily="2" charset="2"/>
                  <a:buNone/>
                </a:pPr>
                <a14:m>
                  <m:oMathPara xmlns:m="http://schemas.openxmlformats.org/officeDocument/2006/math">
                    <m:oMathParaPr>
                      <m:jc m:val="centerGroup"/>
                    </m:oMathParaPr>
                    <m:oMath xmlns:m="http://schemas.openxmlformats.org/officeDocument/2006/math">
                      <m:f>
                        <m:fPr>
                          <m:ctrlPr>
                            <a:rPr lang="en-US" sz="2000" i="1">
                              <a:latin typeface="Cambria Math" panose="02040503050406030204" pitchFamily="18" charset="0"/>
                              <a:cs typeface="Cambria Math" panose="02040503050406030204" pitchFamily="18" charset="0"/>
                              <a:sym typeface="+mn-ea"/>
                            </a:rPr>
                          </m:ctrlPr>
                        </m:fPr>
                        <m:num>
                          <m:r>
                            <a:rPr lang="en-US" sz="2000" i="1">
                              <a:latin typeface="Cambria Math" panose="02040503050406030204" pitchFamily="18" charset="0"/>
                              <a:cs typeface="Cambria Math" panose="02040503050406030204" pitchFamily="18" charset="0"/>
                              <a:sym typeface="+mn-ea"/>
                            </a:rPr>
                            <m:t>𝑛</m:t>
                          </m:r>
                          <m:r>
                            <a:rPr lang="en-US" sz="2000" i="1">
                              <a:latin typeface="Cambria Math" panose="02040503050406030204" pitchFamily="18" charset="0"/>
                              <a:cs typeface="Cambria Math" panose="02040503050406030204" pitchFamily="18" charset="0"/>
                              <a:sym typeface="+mn-ea"/>
                            </a:rPr>
                            <m:t>!</m:t>
                          </m:r>
                        </m:num>
                        <m:den>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1</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2</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3</m:t>
                              </m:r>
                            </m:sub>
                          </m:sSub>
                          <m:r>
                            <a:rPr lang="en-US" altLang="zh-CN" sz="2000" i="1">
                              <a:latin typeface="Cambria Math" panose="02040503050406030204" pitchFamily="18" charset="0"/>
                              <a:cs typeface="Cambria Math" panose="02040503050406030204" pitchFamily="18" charset="0"/>
                            </a:rPr>
                            <m:t>!</m:t>
                          </m:r>
                        </m:den>
                      </m:f>
                    </m:oMath>
                  </m:oMathPara>
                </a14:m>
                <a:endParaRPr lang="zh-CN" altLang="en-US" sz="20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r="-573" b="6"/>
                </a:stretch>
              </a:blipFill>
            </p:spPr>
            <p:txBody>
              <a:bodyPr/>
              <a:lstStyle/>
              <a:p>
                <a:r>
                  <a:rPr lang="zh-CN" altLang="en-US">
                    <a:noFill/>
                  </a:rPr>
                  <a:t> </a:t>
                </a:r>
              </a:p>
            </p:txBody>
          </p:sp>
        </mc:Fallback>
      </mc:AlternateContent>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pPr marL="571500" indent="-571500" algn="just" eaLnBrk="1" hangingPunct="1">
                  <a:buSzTx/>
                  <a:buFont typeface="Wingdings" panose="05000000000000000000" pitchFamily="2" charset="2"/>
                  <a:buChar char="§"/>
                </a:pPr>
                <a:r>
                  <a:rPr sz="2400">
                    <a:sym typeface="+mn-ea"/>
                  </a:rPr>
                  <a:t>定理</a:t>
                </a:r>
                <a:r>
                  <a:rPr lang="en-US" altLang="zh-CN" sz="2400">
                    <a:sym typeface="+mn-ea"/>
                  </a:rPr>
                  <a:t>:</a:t>
                </a:r>
                <a:r>
                  <a:rPr sz="2400">
                    <a:sym typeface="+mn-ea"/>
                  </a:rPr>
                  <a:t> 设</a:t>
                </a:r>
                <a:r>
                  <a:rPr lang="en-US" altLang="zh-CN" sz="2400">
                    <a:latin typeface="黑体" panose="02010609060101010101" charset="-122"/>
                    <a:sym typeface="+mn-ea"/>
                  </a:rPr>
                  <a:t>n</a:t>
                </a:r>
                <a:r>
                  <a:rPr sz="2400">
                    <a:sym typeface="+mn-ea"/>
                  </a:rPr>
                  <a:t>为正整数，则</a:t>
                </a:r>
                <a:endParaRPr sz="2400">
                  <a:sym typeface="+mn-ea"/>
                </a:endParaRPr>
              </a:p>
              <a:p>
                <a:pPr marL="0" indent="0" algn="just" eaLnBrk="1" hangingPunct="1">
                  <a:buSzTx/>
                  <a:buFont typeface="Wingdings" panose="05000000000000000000" pitchFamily="2" charset="2"/>
                  <a:buNone/>
                </a:pPr>
                <a14:m>
                  <m:oMathPara xmlns:m="http://schemas.openxmlformats.org/officeDocument/2006/math">
                    <m:oMathParaPr>
                      <m:jc m:val="centerGroup"/>
                    </m:oMathParaPr>
                    <m:oMath xmlns:m="http://schemas.openxmlformats.org/officeDocument/2006/math">
                      <m:sSup>
                        <m:sSupPr>
                          <m:ctrlPr>
                            <a:rPr lang="en-US" altLang="zh-CN" sz="2400" i="1">
                              <a:latin typeface="Cambria Math" panose="02040503050406030204" pitchFamily="18" charset="0"/>
                              <a:cs typeface="Cambria Math" panose="02040503050406030204" pitchFamily="18" charset="0"/>
                              <a:sym typeface="+mn-ea"/>
                            </a:rPr>
                          </m:ctrlPr>
                        </m:sSupPr>
                        <m:e>
                          <m:r>
                            <a:rPr lang="en-US" altLang="zh-CN" sz="2400" i="1">
                              <a:latin typeface="Cambria Math" panose="02040503050406030204" pitchFamily="18" charset="0"/>
                              <a:cs typeface="Cambria Math" panose="02040503050406030204" pitchFamily="18" charset="0"/>
                              <a:sym typeface="+mn-ea"/>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𝑥</m:t>
                              </m:r>
                            </m:e>
                            <m:sub>
                              <m:r>
                                <a:rPr lang="en-US" altLang="zh-CN" sz="2400" i="1">
                                  <a:latin typeface="Cambria Math" panose="02040503050406030204" pitchFamily="18" charset="0"/>
                                  <a:cs typeface="Cambria Math" panose="02040503050406030204" pitchFamily="18" charset="0"/>
                                </a:rPr>
                                <m:t>1</m:t>
                              </m:r>
                            </m:sub>
                          </m:sSub>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𝑥</m:t>
                              </m:r>
                            </m:e>
                            <m:sub>
                              <m:r>
                                <a:rPr lang="en-US" altLang="zh-CN" sz="2400" i="1">
                                  <a:latin typeface="Cambria Math" panose="02040503050406030204" pitchFamily="18" charset="0"/>
                                  <a:cs typeface="Cambria Math" panose="02040503050406030204" pitchFamily="18" charset="0"/>
                                </a:rPr>
                                <m:t>2</m:t>
                              </m:r>
                            </m:sub>
                          </m:sSub>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𝑥</m:t>
                              </m:r>
                            </m:e>
                            <m:sub>
                              <m:r>
                                <a:rPr lang="en-US" altLang="zh-CN" sz="2400" i="1">
                                  <a:latin typeface="Cambria Math" panose="02040503050406030204" pitchFamily="18" charset="0"/>
                                  <a:cs typeface="Cambria Math" panose="02040503050406030204" pitchFamily="18" charset="0"/>
                                </a:rPr>
                                <m:t>𝑚</m:t>
                              </m:r>
                            </m:sub>
                          </m:sSub>
                          <m:r>
                            <a:rPr lang="en-US" altLang="zh-CN" sz="2400" i="1">
                              <a:latin typeface="Cambria Math" panose="02040503050406030204" pitchFamily="18" charset="0"/>
                              <a:cs typeface="Cambria Math" panose="02040503050406030204" pitchFamily="18" charset="0"/>
                              <a:sym typeface="+mn-ea"/>
                            </a:rPr>
                            <m:t>)</m:t>
                          </m:r>
                        </m:e>
                        <m:sup>
                          <m:r>
                            <a:rPr lang="en-US" altLang="zh-CN" sz="2400" i="1">
                              <a:latin typeface="Cambria Math" panose="02040503050406030204" pitchFamily="18" charset="0"/>
                              <a:cs typeface="Cambria Math" panose="02040503050406030204" pitchFamily="18" charset="0"/>
                              <a:sym typeface="+mn-ea"/>
                            </a:rPr>
                            <m:t>𝑛</m:t>
                          </m:r>
                        </m:sup>
                      </m:sSup>
                      <m:r>
                        <a:rPr lang="en-US" altLang="zh-CN" sz="2400" i="1">
                          <a:latin typeface="Cambria Math" panose="02040503050406030204" pitchFamily="18" charset="0"/>
                          <a:cs typeface="Cambria Math" panose="02040503050406030204" pitchFamily="18" charset="0"/>
                          <a:sym typeface="+mn-ea"/>
                        </a:rPr>
                        <m:t>=</m:t>
                      </m:r>
                      <m:nary>
                        <m:naryPr>
                          <m:chr m:val="∑"/>
                          <m:limLoc m:val="undOvr"/>
                          <m:supHide m:val="on"/>
                          <m:ctrlPr>
                            <a:rPr lang="en-US" altLang="zh-CN" sz="2400" i="1">
                              <a:latin typeface="Cambria Math" panose="02040503050406030204" pitchFamily="18" charset="0"/>
                              <a:cs typeface="Cambria Math" panose="02040503050406030204" pitchFamily="18" charset="0"/>
                              <a:sym typeface="+mn-ea"/>
                            </a:rPr>
                          </m:ctrlPr>
                        </m:naryPr>
                        <m:sub>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1</m:t>
                              </m:r>
                            </m:sub>
                          </m:sSub>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2</m:t>
                              </m:r>
                            </m:sub>
                          </m:sSub>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𝑚</m:t>
                              </m:r>
                            </m:sub>
                          </m:sSub>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sub>
                        <m:sup/>
                        <m:e>
                          <m:d>
                            <m:dPr>
                              <m:ctrlPr>
                                <a:rPr lang="en-US" altLang="zh-CN" sz="2400" i="1">
                                  <a:latin typeface="Cambria Math" panose="02040503050406030204" pitchFamily="18" charset="0"/>
                                  <a:cs typeface="Cambria Math" panose="02040503050406030204" pitchFamily="18" charset="0"/>
                                  <a:sym typeface="+mn-ea"/>
                                </a:rPr>
                              </m:ctrlPr>
                            </m:dPr>
                            <m:e>
                              <m:m>
                                <m:mPr>
                                  <m:mcs>
                                    <m:mc>
                                      <m:mcPr>
                                        <m:count m:val="1"/>
                                        <m:mcJc m:val="center"/>
                                      </m:mcPr>
                                    </m:mc>
                                  </m:mcs>
                                  <m:ctrlPr>
                                    <a:rPr lang="en-US" altLang="zh-CN" sz="2400" i="1">
                                      <a:latin typeface="Cambria Math" panose="02040503050406030204" pitchFamily="18" charset="0"/>
                                      <a:cs typeface="Cambria Math" panose="02040503050406030204" pitchFamily="18" charset="0"/>
                                      <a:sym typeface="+mn-ea"/>
                                    </a:rPr>
                                  </m:ctrlPr>
                                </m:mPr>
                                <m:mr>
                                  <m:e>
                                    <m:r>
                                      <a:rPr lang="en-US" altLang="zh-CN" sz="2400" i="1">
                                        <a:latin typeface="Cambria Math" panose="02040503050406030204" pitchFamily="18" charset="0"/>
                                        <a:cs typeface="Cambria Math" panose="02040503050406030204" pitchFamily="18" charset="0"/>
                                        <a:sym typeface="+mn-ea"/>
                                      </a:rPr>
                                      <m:t>𝑛</m:t>
                                    </m:r>
                                  </m:e>
                                </m:mr>
                                <m:mr>
                                  <m:e>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1</m:t>
                                        </m:r>
                                      </m:sub>
                                    </m:sSub>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2</m:t>
                                        </m:r>
                                      </m:sub>
                                    </m:sSub>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𝑚</m:t>
                                        </m:r>
                                      </m:sub>
                                    </m:sSub>
                                  </m:e>
                                </m:mr>
                              </m:m>
                            </m:e>
                          </m:d>
                          <m:sSup>
                            <m:sSupPr>
                              <m:ctrlPr>
                                <a:rPr lang="en-US" altLang="zh-CN" sz="2400" i="1">
                                  <a:latin typeface="Cambria Math" panose="02040503050406030204" pitchFamily="18" charset="0"/>
                                  <a:cs typeface="Cambria Math" panose="02040503050406030204" pitchFamily="18" charset="0"/>
                                  <a:sym typeface="+mn-ea"/>
                                </a:rPr>
                              </m:ctrlPr>
                            </m:sSupPr>
                            <m:e>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𝑥</m:t>
                                  </m:r>
                                </m:e>
                                <m:sub>
                                  <m:r>
                                    <a:rPr lang="en-US" altLang="zh-CN" sz="2400" i="1">
                                      <a:latin typeface="Cambria Math" panose="02040503050406030204" pitchFamily="18" charset="0"/>
                                      <a:cs typeface="Cambria Math" panose="02040503050406030204" pitchFamily="18" charset="0"/>
                                    </a:rPr>
                                    <m:t>1</m:t>
                                  </m:r>
                                </m:sub>
                              </m:sSub>
                            </m:e>
                            <m:sup>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1</m:t>
                                  </m:r>
                                </m:sub>
                              </m:sSub>
                            </m:sup>
                          </m:sSup>
                          <m:sSup>
                            <m:sSupPr>
                              <m:ctrlPr>
                                <a:rPr lang="en-US" altLang="zh-CN" sz="2400" i="1">
                                  <a:latin typeface="Cambria Math" panose="02040503050406030204" pitchFamily="18" charset="0"/>
                                  <a:cs typeface="Cambria Math" panose="02040503050406030204" pitchFamily="18" charset="0"/>
                                  <a:sym typeface="+mn-ea"/>
                                </a:rPr>
                              </m:ctrlPr>
                            </m:sSupPr>
                            <m:e>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𝑥</m:t>
                                  </m:r>
                                </m:e>
                                <m:sub>
                                  <m:r>
                                    <a:rPr lang="en-US" altLang="zh-CN" sz="2400" i="1">
                                      <a:latin typeface="Cambria Math" panose="02040503050406030204" pitchFamily="18" charset="0"/>
                                      <a:cs typeface="Cambria Math" panose="02040503050406030204" pitchFamily="18" charset="0"/>
                                    </a:rPr>
                                    <m:t>2</m:t>
                                  </m:r>
                                </m:sub>
                              </m:sSub>
                            </m:e>
                            <m:sup>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2</m:t>
                                  </m:r>
                                </m:sub>
                              </m:sSub>
                            </m:sup>
                          </m:sSup>
                          <m:sSup>
                            <m:sSupPr>
                              <m:ctrlPr>
                                <a:rPr lang="en-US" altLang="zh-CN" sz="2400" i="1">
                                  <a:latin typeface="Cambria Math" panose="02040503050406030204" pitchFamily="18" charset="0"/>
                                  <a:cs typeface="Cambria Math" panose="02040503050406030204" pitchFamily="18" charset="0"/>
                                  <a:sym typeface="+mn-ea"/>
                                </a:rPr>
                              </m:ctrlPr>
                            </m:sSupPr>
                            <m:e>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𝑥</m:t>
                                  </m:r>
                                </m:e>
                                <m:sub>
                                  <m:r>
                                    <a:rPr lang="en-US" altLang="zh-CN" sz="2400" i="1">
                                      <a:latin typeface="Cambria Math" panose="02040503050406030204" pitchFamily="18" charset="0"/>
                                      <a:cs typeface="Cambria Math" panose="02040503050406030204" pitchFamily="18" charset="0"/>
                                    </a:rPr>
                                    <m:t>𝑚</m:t>
                                  </m:r>
                                </m:sub>
                              </m:sSub>
                            </m:e>
                            <m:sup>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𝑚</m:t>
                                  </m:r>
                                </m:sub>
                              </m:sSub>
                            </m:sup>
                          </m:sSup>
                        </m:e>
                      </m:nary>
                    </m:oMath>
                  </m:oMathPara>
                </a14:m>
                <a:endParaRPr sz="2400">
                  <a:sym typeface="+mn-ea"/>
                </a:endParaRPr>
              </a:p>
              <a:p>
                <a:pPr marL="0" indent="0" algn="just" eaLnBrk="1" hangingPunct="1">
                  <a:buSzTx/>
                  <a:buFont typeface="Wingdings" panose="05000000000000000000" pitchFamily="2" charset="2"/>
                  <a:buNone/>
                </a:pPr>
                <a:r>
                  <a:rPr sz="2400">
                    <a:sym typeface="+mn-ea"/>
                  </a:rPr>
                  <a:t>     其中</a:t>
                </a:r>
                <a14:m>
                  <m:oMath xmlns:m="http://schemas.openxmlformats.org/officeDocument/2006/math">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1</m:t>
                        </m:r>
                      </m:sub>
                    </m:sSub>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2</m:t>
                        </m:r>
                      </m:sub>
                    </m:sSub>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𝑚</m:t>
                        </m:r>
                      </m:sub>
                    </m:sSub>
                  </m:oMath>
                </a14:m>
                <a:r>
                  <a:rPr sz="2400">
                    <a:sym typeface="+mn-ea"/>
                  </a:rPr>
                  <a:t>为非负整数。</a:t>
                </a:r>
                <a:endParaRPr sz="2400">
                  <a:sym typeface="+mn-ea"/>
                </a:endParaRPr>
              </a:p>
              <a:p>
                <a:pPr marL="571500" indent="-571500" algn="just" eaLnBrk="1" hangingPunct="1">
                  <a:spcBef>
                    <a:spcPct val="60000"/>
                  </a:spcBef>
                  <a:buSzTx/>
                  <a:buFont typeface="Wingdings" panose="05000000000000000000" pitchFamily="2" charset="2"/>
                  <a:buNone/>
                </a:pPr>
                <a:r>
                  <a:rPr sz="2400">
                    <a:sym typeface="+mn-ea"/>
                  </a:rPr>
                  <a:t>     证 ：项</a:t>
                </a:r>
                <a14:m>
                  <m:oMath xmlns:m="http://schemas.openxmlformats.org/officeDocument/2006/math">
                    <m:sSup>
                      <m:sSupPr>
                        <m:ctrlPr>
                          <a:rPr lang="en-US" altLang="zh-CN" sz="2400" i="1">
                            <a:latin typeface="Cambria Math" panose="02040503050406030204" pitchFamily="18" charset="0"/>
                            <a:cs typeface="Cambria Math" panose="02040503050406030204" pitchFamily="18" charset="0"/>
                            <a:sym typeface="+mn-ea"/>
                          </a:rPr>
                        </m:ctrlPr>
                      </m:sSupPr>
                      <m:e>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𝑥</m:t>
                            </m:r>
                          </m:e>
                          <m:sub>
                            <m:r>
                              <a:rPr lang="en-US" altLang="zh-CN" sz="2400" i="1">
                                <a:latin typeface="Cambria Math" panose="02040503050406030204" pitchFamily="18" charset="0"/>
                                <a:cs typeface="Cambria Math" panose="02040503050406030204" pitchFamily="18" charset="0"/>
                              </a:rPr>
                              <m:t>1</m:t>
                            </m:r>
                          </m:sub>
                        </m:sSub>
                      </m:e>
                      <m:sup>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1</m:t>
                            </m:r>
                          </m:sub>
                        </m:sSub>
                      </m:sup>
                    </m:sSup>
                    <m:sSup>
                      <m:sSupPr>
                        <m:ctrlPr>
                          <a:rPr lang="en-US" altLang="zh-CN" sz="2400" i="1">
                            <a:latin typeface="Cambria Math" panose="02040503050406030204" pitchFamily="18" charset="0"/>
                            <a:cs typeface="Cambria Math" panose="02040503050406030204" pitchFamily="18" charset="0"/>
                            <a:sym typeface="+mn-ea"/>
                          </a:rPr>
                        </m:ctrlPr>
                      </m:sSupPr>
                      <m:e>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𝑥</m:t>
                            </m:r>
                          </m:e>
                          <m:sub>
                            <m:r>
                              <a:rPr lang="en-US" altLang="zh-CN" sz="2400" i="1">
                                <a:latin typeface="Cambria Math" panose="02040503050406030204" pitchFamily="18" charset="0"/>
                                <a:cs typeface="Cambria Math" panose="02040503050406030204" pitchFamily="18" charset="0"/>
                              </a:rPr>
                              <m:t>2</m:t>
                            </m:r>
                          </m:sub>
                        </m:sSub>
                      </m:e>
                      <m:sup>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2</m:t>
                            </m:r>
                          </m:sub>
                        </m:sSub>
                      </m:sup>
                    </m:sSup>
                    <m:sSup>
                      <m:sSupPr>
                        <m:ctrlPr>
                          <a:rPr lang="en-US" altLang="zh-CN" sz="2400" i="1">
                            <a:latin typeface="Cambria Math" panose="02040503050406030204" pitchFamily="18" charset="0"/>
                            <a:cs typeface="Cambria Math" panose="02040503050406030204" pitchFamily="18" charset="0"/>
                            <a:sym typeface="+mn-ea"/>
                          </a:rPr>
                        </m:ctrlPr>
                      </m:sSupPr>
                      <m:e>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𝑥</m:t>
                            </m:r>
                          </m:e>
                          <m:sub>
                            <m:r>
                              <a:rPr lang="en-US" altLang="zh-CN" sz="2400" i="1">
                                <a:latin typeface="Cambria Math" panose="02040503050406030204" pitchFamily="18" charset="0"/>
                                <a:cs typeface="Cambria Math" panose="02040503050406030204" pitchFamily="18" charset="0"/>
                              </a:rPr>
                              <m:t>𝑚</m:t>
                            </m:r>
                          </m:sub>
                        </m:sSub>
                      </m:e>
                      <m:sup>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𝑚</m:t>
                            </m:r>
                          </m:sub>
                        </m:sSub>
                      </m:sup>
                    </m:sSup>
                  </m:oMath>
                </a14:m>
                <a:r>
                  <a:rPr sz="2400">
                    <a:sym typeface="+mn-ea"/>
                  </a:rPr>
                  <a:t>的系数为</a:t>
                </a:r>
                <a:endParaRPr sz="2400">
                  <a:sym typeface="+mn-ea"/>
                </a:endParaRPr>
              </a:p>
              <a:p>
                <a:pPr marL="571500" indent="-571500" algn="just" eaLnBrk="1" hangingPunct="1">
                  <a:spcBef>
                    <a:spcPct val="60000"/>
                  </a:spcBef>
                  <a:buSzTx/>
                  <a:buFont typeface="Wingdings" panose="05000000000000000000" pitchFamily="2" charset="2"/>
                  <a:buNone/>
                </a:pPr>
                <a14:m>
                  <m:oMathPara xmlns:m="http://schemas.openxmlformats.org/officeDocument/2006/math">
                    <m:oMathParaPr>
                      <m:jc m:val="centerGroup"/>
                    </m:oMathParaPr>
                    <m:oMath xmlns:m="http://schemas.openxmlformats.org/officeDocument/2006/math">
                      <m:r>
                        <a:rPr lang="en-US" altLang="zh-CN" sz="2400" i="1">
                          <a:latin typeface="Cambria Math" panose="02040503050406030204" pitchFamily="18" charset="0"/>
                          <a:cs typeface="Cambria Math" panose="02040503050406030204" pitchFamily="18" charset="0"/>
                        </a:rPr>
                        <m:t>=</m:t>
                      </m:r>
                      <m:d>
                        <m:dPr>
                          <m:ctrlPr>
                            <a:rPr lang="en-US" altLang="zh-CN" sz="2400" i="1">
                              <a:latin typeface="Cambria Math" panose="02040503050406030204" pitchFamily="18" charset="0"/>
                              <a:cs typeface="Cambria Math" panose="02040503050406030204" pitchFamily="18" charset="0"/>
                              <a:sym typeface="+mn-ea"/>
                            </a:rPr>
                          </m:ctrlPr>
                        </m:dPr>
                        <m:e>
                          <m:m>
                            <m:mPr>
                              <m:mcs>
                                <m:mc>
                                  <m:mcPr>
                                    <m:count m:val="1"/>
                                    <m:mcJc m:val="center"/>
                                  </m:mcPr>
                                </m:mc>
                              </m:mcs>
                              <m:ctrlPr>
                                <a:rPr lang="en-US" altLang="zh-CN" sz="2400" i="1">
                                  <a:latin typeface="Cambria Math" panose="02040503050406030204" pitchFamily="18" charset="0"/>
                                  <a:cs typeface="Cambria Math" panose="02040503050406030204" pitchFamily="18" charset="0"/>
                                  <a:sym typeface="+mn-ea"/>
                                </a:rPr>
                              </m:ctrlPr>
                            </m:mPr>
                            <m:mr>
                              <m:e>
                                <m:r>
                                  <a:rPr lang="en-US" altLang="zh-CN" sz="2400" i="1">
                                    <a:latin typeface="Cambria Math" panose="02040503050406030204" pitchFamily="18" charset="0"/>
                                    <a:cs typeface="Cambria Math" panose="02040503050406030204" pitchFamily="18" charset="0"/>
                                    <a:sym typeface="+mn-ea"/>
                                  </a:rPr>
                                  <m:t>𝑛</m:t>
                                </m:r>
                              </m:e>
                            </m:mr>
                            <m:mr>
                              <m:e>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1</m:t>
                                    </m:r>
                                  </m:sub>
                                </m:sSub>
                              </m:e>
                            </m:mr>
                          </m:m>
                        </m:e>
                      </m:d>
                      <m:d>
                        <m:dPr>
                          <m:ctrlPr>
                            <a:rPr lang="en-US" altLang="zh-CN" sz="2400" i="1">
                              <a:latin typeface="Cambria Math" panose="02040503050406030204" pitchFamily="18" charset="0"/>
                              <a:cs typeface="Cambria Math" panose="02040503050406030204" pitchFamily="18" charset="0"/>
                              <a:sym typeface="+mn-ea"/>
                            </a:rPr>
                          </m:ctrlPr>
                        </m:dPr>
                        <m:e>
                          <m:m>
                            <m:mPr>
                              <m:mcs>
                                <m:mc>
                                  <m:mcPr>
                                    <m:count m:val="1"/>
                                    <m:mcJc m:val="center"/>
                                  </m:mcPr>
                                </m:mc>
                              </m:mcs>
                              <m:ctrlPr>
                                <a:rPr lang="en-US" altLang="zh-CN" sz="2400" i="1">
                                  <a:latin typeface="Cambria Math" panose="02040503050406030204" pitchFamily="18" charset="0"/>
                                  <a:cs typeface="Cambria Math" panose="02040503050406030204" pitchFamily="18" charset="0"/>
                                  <a:sym typeface="+mn-ea"/>
                                </a:rPr>
                              </m:ctrlPr>
                            </m:mPr>
                            <m:mr>
                              <m:e>
                                <m:r>
                                  <a:rPr lang="en-US" altLang="zh-CN" sz="2400" i="1">
                                    <a:latin typeface="Cambria Math" panose="02040503050406030204" pitchFamily="18" charset="0"/>
                                    <a:cs typeface="Cambria Math" panose="02040503050406030204" pitchFamily="18" charset="0"/>
                                    <a:sym typeface="+mn-ea"/>
                                  </a:rPr>
                                  <m:t>𝑛</m:t>
                                </m:r>
                                <m:r>
                                  <a:rPr lang="en-US" altLang="zh-CN" sz="2400" i="1">
                                    <a:latin typeface="Cambria Math" panose="02040503050406030204" pitchFamily="18" charset="0"/>
                                    <a:cs typeface="Cambria Math" panose="02040503050406030204" pitchFamily="18" charset="0"/>
                                    <a:sym typeface="+mn-ea"/>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1</m:t>
                                    </m:r>
                                  </m:sub>
                                </m:sSub>
                              </m:e>
                            </m:mr>
                            <m:mr>
                              <m:e>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2</m:t>
                                    </m:r>
                                  </m:sub>
                                </m:sSub>
                              </m:e>
                            </m:mr>
                          </m:m>
                        </m:e>
                      </m:d>
                      <m:r>
                        <a:rPr lang="en-US" altLang="zh-CN" sz="2400" i="1">
                          <a:latin typeface="Cambria Math" panose="02040503050406030204" pitchFamily="18" charset="0"/>
                          <a:cs typeface="Cambria Math" panose="02040503050406030204" pitchFamily="18" charset="0"/>
                        </a:rPr>
                        <m:t>⋯</m:t>
                      </m:r>
                      <m:d>
                        <m:dPr>
                          <m:ctrlPr>
                            <a:rPr lang="en-US" altLang="zh-CN" sz="2400" i="1">
                              <a:latin typeface="Cambria Math" panose="02040503050406030204" pitchFamily="18" charset="0"/>
                              <a:cs typeface="Cambria Math" panose="02040503050406030204" pitchFamily="18" charset="0"/>
                              <a:sym typeface="+mn-ea"/>
                            </a:rPr>
                          </m:ctrlPr>
                        </m:dPr>
                        <m:e>
                          <m:m>
                            <m:mPr>
                              <m:mcs>
                                <m:mc>
                                  <m:mcPr>
                                    <m:count m:val="1"/>
                                    <m:mcJc m:val="center"/>
                                  </m:mcPr>
                                </m:mc>
                              </m:mcs>
                              <m:ctrlPr>
                                <a:rPr lang="en-US" altLang="zh-CN" sz="2400" i="1">
                                  <a:latin typeface="Cambria Math" panose="02040503050406030204" pitchFamily="18" charset="0"/>
                                  <a:cs typeface="Cambria Math" panose="02040503050406030204" pitchFamily="18" charset="0"/>
                                  <a:sym typeface="+mn-ea"/>
                                </a:rPr>
                              </m:ctrlPr>
                            </m:mPr>
                            <m:mr>
                              <m:e>
                                <m:r>
                                  <a:rPr lang="en-US" altLang="zh-CN" sz="2400" i="1">
                                    <a:latin typeface="Cambria Math" panose="02040503050406030204" pitchFamily="18" charset="0"/>
                                    <a:cs typeface="Cambria Math" panose="02040503050406030204" pitchFamily="18" charset="0"/>
                                    <a:sym typeface="+mn-ea"/>
                                  </a:rPr>
                                  <m:t>𝑛</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1</m:t>
                                    </m:r>
                                  </m:sub>
                                </m:sSub>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𝑚</m:t>
                                    </m:r>
                                    <m:r>
                                      <a:rPr lang="en-US" altLang="zh-CN" sz="2400" i="1">
                                        <a:latin typeface="Cambria Math" panose="02040503050406030204" pitchFamily="18" charset="0"/>
                                        <a:cs typeface="Cambria Math" panose="02040503050406030204" pitchFamily="18" charset="0"/>
                                      </a:rPr>
                                      <m:t>−</m:t>
                                    </m:r>
                                    <m:r>
                                      <a:rPr lang="en-US" altLang="zh-CN" sz="2400" i="1">
                                        <a:latin typeface="Cambria Math" panose="02040503050406030204" pitchFamily="18" charset="0"/>
                                        <a:cs typeface="Cambria Math" panose="02040503050406030204" pitchFamily="18" charset="0"/>
                                      </a:rPr>
                                      <m:t>1</m:t>
                                    </m:r>
                                  </m:sub>
                                </m:sSub>
                              </m:e>
                            </m:mr>
                            <m:mr>
                              <m:e>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𝑚</m:t>
                                    </m:r>
                                  </m:sub>
                                </m:sSub>
                              </m:e>
                            </m:mr>
                          </m:m>
                        </m:e>
                      </m:d>
                      <m:r>
                        <a:rPr lang="en-US" altLang="zh-CN" sz="2400" i="1">
                          <a:latin typeface="Cambria Math" panose="02040503050406030204" pitchFamily="18" charset="0"/>
                          <a:cs typeface="Cambria Math" panose="02040503050406030204" pitchFamily="18" charset="0"/>
                        </a:rPr>
                        <m:t>=</m:t>
                      </m:r>
                      <m:f>
                        <m:fPr>
                          <m:ctrlPr>
                            <a:rPr lang="en-US" altLang="zh-CN" sz="2400" i="1">
                              <a:latin typeface="Cambria Math" panose="02040503050406030204" pitchFamily="18" charset="0"/>
                              <a:cs typeface="Cambria Math" panose="02040503050406030204" pitchFamily="18" charset="0"/>
                            </a:rPr>
                          </m:ctrlPr>
                        </m:fPr>
                        <m:num>
                          <m:r>
                            <a:rPr lang="en-US" altLang="zh-CN" sz="2400" i="1">
                              <a:latin typeface="Cambria Math" panose="02040503050406030204" pitchFamily="18" charset="0"/>
                              <a:cs typeface="Cambria Math" panose="02040503050406030204" pitchFamily="18" charset="0"/>
                            </a:rPr>
                            <m:t>𝑛</m:t>
                          </m:r>
                          <m:r>
                            <a:rPr lang="en-US" altLang="zh-CN" sz="2400" i="1">
                              <a:latin typeface="Cambria Math" panose="02040503050406030204" pitchFamily="18" charset="0"/>
                              <a:cs typeface="Cambria Math" panose="02040503050406030204" pitchFamily="18" charset="0"/>
                            </a:rPr>
                            <m:t>!</m:t>
                          </m:r>
                        </m:num>
                        <m:den>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1</m:t>
                              </m:r>
                            </m:sub>
                          </m:sSub>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2</m:t>
                              </m:r>
                            </m:sub>
                          </m:sSub>
                          <m:r>
                            <a:rPr lang="en-US" altLang="zh-CN" sz="2400" i="1">
                              <a:latin typeface="Cambria Math" panose="02040503050406030204" pitchFamily="18" charset="0"/>
                              <a:cs typeface="Cambria Math" panose="02040503050406030204" pitchFamily="18" charset="0"/>
                            </a:rPr>
                            <m:t>!⋯</m:t>
                          </m:r>
                          <m:sSub>
                            <m:sSubPr>
                              <m:ctrlPr>
                                <a:rPr lang="en-US" altLang="zh-CN" sz="2400" i="1">
                                  <a:latin typeface="Cambria Math" panose="02040503050406030204" pitchFamily="18" charset="0"/>
                                  <a:cs typeface="Cambria Math" panose="02040503050406030204" pitchFamily="18" charset="0"/>
                                </a:rPr>
                              </m:ctrlPr>
                            </m:sSubPr>
                            <m:e>
                              <m:r>
                                <a:rPr lang="en-US" altLang="zh-CN" sz="2400" i="1">
                                  <a:latin typeface="Cambria Math" panose="02040503050406030204" pitchFamily="18" charset="0"/>
                                  <a:cs typeface="Cambria Math" panose="02040503050406030204" pitchFamily="18" charset="0"/>
                                </a:rPr>
                                <m:t>𝑛</m:t>
                              </m:r>
                            </m:e>
                            <m:sub>
                              <m:r>
                                <a:rPr lang="en-US" altLang="zh-CN" sz="2400" i="1">
                                  <a:latin typeface="Cambria Math" panose="02040503050406030204" pitchFamily="18" charset="0"/>
                                  <a:cs typeface="Cambria Math" panose="02040503050406030204" pitchFamily="18" charset="0"/>
                                </a:rPr>
                                <m:t>𝑚</m:t>
                              </m:r>
                            </m:sub>
                          </m:sSub>
                          <m:r>
                            <a:rPr lang="en-US" altLang="zh-CN" sz="2400" i="1">
                              <a:latin typeface="Cambria Math" panose="02040503050406030204" pitchFamily="18" charset="0"/>
                              <a:cs typeface="Cambria Math" panose="02040503050406030204" pitchFamily="18" charset="0"/>
                            </a:rPr>
                            <m:t>!</m:t>
                          </m:r>
                        </m:den>
                      </m:f>
                    </m:oMath>
                  </m:oMathPara>
                </a14:m>
                <a:endParaRPr lang="zh-CN" altLang="en-US" sz="24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pPr marL="262255" indent="-262255" algn="just" eaLnBrk="1" hangingPunct="1">
                  <a:buSzTx/>
                  <a:buFont typeface="Wingdings" panose="05000000000000000000" pitchFamily="2" charset="2"/>
                  <a:buChar char="§"/>
                </a:pPr>
                <a:r>
                  <a:rPr sz="2000">
                    <a:sym typeface="+mn-ea"/>
                  </a:rPr>
                  <a:t>例 展开</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sym typeface="+mn-ea"/>
                          </a:rPr>
                        </m:ctrlPr>
                      </m:sSupPr>
                      <m:e>
                        <m:r>
                          <a:rPr lang="en-US" altLang="zh-CN" sz="2000" i="1">
                            <a:latin typeface="Cambria Math" panose="02040503050406030204" pitchFamily="18" charset="0"/>
                            <a:cs typeface="Cambria Math" panose="02040503050406030204" pitchFamily="18" charset="0"/>
                            <a:sym typeface="+mn-ea"/>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1</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2</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3</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4</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5</m:t>
                            </m:r>
                          </m:sub>
                        </m:sSub>
                        <m:r>
                          <a:rPr lang="en-US" altLang="zh-CN" sz="2000" i="1">
                            <a:latin typeface="Cambria Math" panose="02040503050406030204" pitchFamily="18" charset="0"/>
                            <a:cs typeface="Cambria Math" panose="02040503050406030204" pitchFamily="18" charset="0"/>
                            <a:sym typeface="+mn-ea"/>
                          </a:rPr>
                          <m:t>)</m:t>
                        </m:r>
                      </m:e>
                      <m:sup>
                        <m:r>
                          <a:rPr lang="en-US" altLang="zh-CN" sz="2000" i="1">
                            <a:latin typeface="Cambria Math" panose="02040503050406030204" pitchFamily="18" charset="0"/>
                            <a:cs typeface="Cambria Math" panose="02040503050406030204" pitchFamily="18" charset="0"/>
                            <a:sym typeface="+mn-ea"/>
                          </a:rPr>
                          <m:t>7</m:t>
                        </m:r>
                      </m:sup>
                    </m:sSup>
                  </m:oMath>
                </a14:m>
                <a:r>
                  <a:rPr sz="2000">
                    <a:sym typeface="+mn-ea"/>
                  </a:rPr>
                  <a:t>，则</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sym typeface="+mn-ea"/>
                          </a:rPr>
                        </m:ctrlPr>
                      </m:sSup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1</m:t>
                            </m:r>
                          </m:sub>
                        </m:sSub>
                      </m:e>
                      <m:sup>
                        <m:r>
                          <a:rPr lang="en-US" altLang="zh-CN" sz="2000" i="1">
                            <a:latin typeface="Cambria Math" panose="02040503050406030204" pitchFamily="18" charset="0"/>
                            <a:cs typeface="Cambria Math" panose="02040503050406030204" pitchFamily="18" charset="0"/>
                          </a:rPr>
                          <m:t>2</m:t>
                        </m:r>
                      </m:sup>
                    </m:sSup>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3</m:t>
                        </m:r>
                      </m:sub>
                    </m:sSub>
                    <m:sSup>
                      <m:sSupPr>
                        <m:ctrlPr>
                          <a:rPr lang="en-US" altLang="zh-CN" sz="2000" i="1">
                            <a:latin typeface="Cambria Math" panose="02040503050406030204" pitchFamily="18" charset="0"/>
                            <a:cs typeface="Cambria Math" panose="02040503050406030204" pitchFamily="18" charset="0"/>
                            <a:sym typeface="+mn-ea"/>
                          </a:rPr>
                        </m:ctrlPr>
                      </m:sSup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4</m:t>
                            </m:r>
                          </m:sub>
                        </m:sSub>
                      </m:e>
                      <m:sup>
                        <m:r>
                          <a:rPr lang="en-US" altLang="zh-CN" sz="2000" i="1">
                            <a:latin typeface="Cambria Math" panose="02040503050406030204" pitchFamily="18" charset="0"/>
                            <a:cs typeface="Cambria Math" panose="02040503050406030204" pitchFamily="18" charset="0"/>
                          </a:rPr>
                          <m:t>3</m:t>
                        </m:r>
                      </m:sup>
                    </m:sSup>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5</m:t>
                        </m:r>
                      </m:sub>
                    </m:sSub>
                  </m:oMath>
                </a14:m>
                <a:r>
                  <a:rPr sz="2000">
                    <a:sym typeface="+mn-ea"/>
                  </a:rPr>
                  <a:t>的系数为：</a:t>
                </a:r>
                <a:endParaRPr sz="2000">
                  <a:sym typeface="+mn-ea"/>
                </a:endParaRPr>
              </a:p>
              <a:p>
                <a:pPr marL="0" indent="0" algn="just" eaLnBrk="1" hangingPunct="1">
                  <a:buSzTx/>
                  <a:buFont typeface="Wingdings" panose="05000000000000000000" pitchFamily="2" charset="2"/>
                  <a:buNone/>
                </a:pPr>
                <a14:m>
                  <m:oMathPara xmlns:m="http://schemas.openxmlformats.org/officeDocument/2006/math">
                    <m:oMathParaPr>
                      <m:jc m:val="centerGroup"/>
                    </m:oMathParaPr>
                    <m:oMath xmlns:m="http://schemas.openxmlformats.org/officeDocument/2006/math">
                      <m:f>
                        <m:fPr>
                          <m:ctrlPr>
                            <a:rPr lang="en-US" altLang="zh-CN" sz="2000" i="1">
                              <a:latin typeface="Cambria Math" panose="02040503050406030204" pitchFamily="18" charset="0"/>
                              <a:cs typeface="Cambria Math" panose="02040503050406030204" pitchFamily="18" charset="0"/>
                            </a:rPr>
                          </m:ctrlPr>
                        </m:fPr>
                        <m:num>
                          <m:r>
                            <a:rPr lang="en-US" altLang="zh-CN" sz="2000" i="1">
                              <a:latin typeface="Cambria Math" panose="02040503050406030204" pitchFamily="18" charset="0"/>
                              <a:cs typeface="Cambria Math" panose="02040503050406030204" pitchFamily="18" charset="0"/>
                            </a:rPr>
                            <m:t>7</m:t>
                          </m:r>
                          <m:r>
                            <a:rPr lang="en-US" altLang="zh-CN" sz="2000" i="1">
                              <a:latin typeface="Cambria Math" panose="02040503050406030204" pitchFamily="18" charset="0"/>
                              <a:cs typeface="Cambria Math" panose="02040503050406030204" pitchFamily="18" charset="0"/>
                            </a:rPr>
                            <m:t>!</m:t>
                          </m:r>
                        </m:num>
                        <m:den>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0</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3</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den>
                      </m:f>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420</m:t>
                      </m:r>
                    </m:oMath>
                  </m:oMathPara>
                </a14:m>
                <a:endParaRPr lang="zh-CN" altLang="en-US" sz="2000" dirty="0"/>
              </a:p>
              <a:p>
                <a:pPr marL="262255" indent="-262255" algn="just" eaLnBrk="1" hangingPunct="1">
                  <a:buSzTx/>
                  <a:buFont typeface="Wingdings" panose="05000000000000000000" pitchFamily="2" charset="2"/>
                  <a:buChar char="§"/>
                </a:pPr>
                <a:endParaRPr sz="2000">
                  <a:sym typeface="+mn-ea"/>
                </a:endParaRPr>
              </a:p>
              <a:p>
                <a:pPr marL="262255" indent="-262255" algn="just" eaLnBrk="1" hangingPunct="1">
                  <a:buSzTx/>
                  <a:buFont typeface="Wingdings" panose="05000000000000000000" pitchFamily="2" charset="2"/>
                  <a:buChar char="§"/>
                </a:pPr>
                <a:r>
                  <a:rPr sz="2000">
                    <a:sym typeface="+mn-ea"/>
                  </a:rPr>
                  <a:t>例 展开</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sym typeface="+mn-ea"/>
                          </a:rPr>
                        </m:ctrlPr>
                      </m:sSupPr>
                      <m:e>
                        <m:r>
                          <a:rPr lang="en-US" altLang="zh-CN" sz="2000" i="1">
                            <a:latin typeface="Cambria Math" panose="02040503050406030204" pitchFamily="18" charset="0"/>
                            <a:cs typeface="Cambria Math" panose="02040503050406030204" pitchFamily="18" charset="0"/>
                            <a:sym typeface="+mn-ea"/>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1</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3</m:t>
                            </m:r>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2</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5</m:t>
                            </m:r>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3</m:t>
                            </m:r>
                          </m:sub>
                        </m:sSub>
                        <m:r>
                          <a:rPr lang="en-US" altLang="zh-CN" sz="2000" i="1">
                            <a:latin typeface="Cambria Math" panose="02040503050406030204" pitchFamily="18" charset="0"/>
                            <a:cs typeface="Cambria Math" panose="02040503050406030204" pitchFamily="18" charset="0"/>
                            <a:sym typeface="+mn-ea"/>
                          </a:rPr>
                          <m:t>)</m:t>
                        </m:r>
                      </m:e>
                      <m:sup>
                        <m:r>
                          <a:rPr lang="en-US" altLang="zh-CN" sz="2000" i="1">
                            <a:latin typeface="Cambria Math" panose="02040503050406030204" pitchFamily="18" charset="0"/>
                            <a:cs typeface="Cambria Math" panose="02040503050406030204" pitchFamily="18" charset="0"/>
                            <a:sym typeface="+mn-ea"/>
                          </a:rPr>
                          <m:t>6</m:t>
                        </m:r>
                      </m:sup>
                    </m:sSup>
                  </m:oMath>
                </a14:m>
                <a:r>
                  <a:rPr sz="2000">
                    <a:sym typeface="+mn-ea"/>
                  </a:rPr>
                  <a:t>，则</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sym typeface="+mn-ea"/>
                          </a:rPr>
                        </m:ctrlPr>
                      </m:sSup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1</m:t>
                            </m:r>
                          </m:sub>
                        </m:sSub>
                      </m:e>
                      <m:sup>
                        <m:r>
                          <a:rPr lang="en-US" altLang="zh-CN" sz="2000" i="1">
                            <a:latin typeface="Cambria Math" panose="02040503050406030204" pitchFamily="18" charset="0"/>
                            <a:cs typeface="Cambria Math" panose="02040503050406030204" pitchFamily="18" charset="0"/>
                          </a:rPr>
                          <m:t>3</m:t>
                        </m:r>
                      </m:sup>
                    </m:sSup>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2</m:t>
                        </m:r>
                      </m:sub>
                    </m:sSub>
                    <m:sSup>
                      <m:sSupPr>
                        <m:ctrlPr>
                          <a:rPr lang="en-US" altLang="zh-CN" sz="2000" i="1">
                            <a:latin typeface="Cambria Math" panose="02040503050406030204" pitchFamily="18" charset="0"/>
                            <a:cs typeface="Cambria Math" panose="02040503050406030204" pitchFamily="18" charset="0"/>
                            <a:sym typeface="+mn-ea"/>
                          </a:rPr>
                        </m:ctrlPr>
                      </m:sSup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3</m:t>
                            </m:r>
                          </m:sub>
                        </m:sSub>
                      </m:e>
                      <m:sup>
                        <m:r>
                          <a:rPr lang="en-US" altLang="zh-CN" sz="2000" i="1">
                            <a:latin typeface="Cambria Math" panose="02040503050406030204" pitchFamily="18" charset="0"/>
                            <a:cs typeface="Cambria Math" panose="02040503050406030204" pitchFamily="18" charset="0"/>
                          </a:rPr>
                          <m:t>2</m:t>
                        </m:r>
                      </m:sup>
                    </m:sSup>
                  </m:oMath>
                </a14:m>
                <a:r>
                  <a:rPr sz="2000">
                    <a:sym typeface="+mn-ea"/>
                  </a:rPr>
                  <a:t>的系数为</a:t>
                </a:r>
                <a:endParaRPr sz="2000">
                  <a:sym typeface="+mn-ea"/>
                </a:endParaRPr>
              </a:p>
              <a:p>
                <a:pPr marL="0" indent="0" algn="just" eaLnBrk="1" hangingPunct="1">
                  <a:buSzTx/>
                  <a:buFont typeface="Wingdings" panose="05000000000000000000" pitchFamily="2" charset="2"/>
                  <a:buNone/>
                </a:pPr>
                <a14:m>
                  <m:oMathPara xmlns:m="http://schemas.openxmlformats.org/officeDocument/2006/math">
                    <m:oMathParaPr>
                      <m:jc m:val="centerGroup"/>
                    </m:oMathParaPr>
                    <m:oMath xmlns:m="http://schemas.openxmlformats.org/officeDocument/2006/math">
                      <m:f>
                        <m:fPr>
                          <m:ctrlPr>
                            <a:rPr lang="en-US" altLang="zh-CN" sz="2000" i="1">
                              <a:latin typeface="Cambria Math" panose="02040503050406030204" pitchFamily="18" charset="0"/>
                              <a:cs typeface="Cambria Math" panose="02040503050406030204" pitchFamily="18" charset="0"/>
                            </a:rPr>
                          </m:ctrlPr>
                        </m:fPr>
                        <m:num>
                          <m:r>
                            <a:rPr lang="en-US" altLang="zh-CN" sz="2000" i="1">
                              <a:latin typeface="Cambria Math" panose="02040503050406030204" pitchFamily="18" charset="0"/>
                              <a:cs typeface="Cambria Math" panose="02040503050406030204" pitchFamily="18" charset="0"/>
                            </a:rPr>
                            <m:t>6</m:t>
                          </m:r>
                          <m:r>
                            <a:rPr lang="en-US" altLang="zh-CN" sz="2000" i="1">
                              <a:latin typeface="Cambria Math" panose="02040503050406030204" pitchFamily="18" charset="0"/>
                              <a:cs typeface="Cambria Math" panose="02040503050406030204" pitchFamily="18" charset="0"/>
                            </a:rPr>
                            <m:t>!</m:t>
                          </m:r>
                        </m:num>
                        <m:den>
                          <m:r>
                            <a:rPr lang="en-US" altLang="zh-CN" sz="2000" i="1">
                              <a:latin typeface="Cambria Math" panose="02040503050406030204" pitchFamily="18" charset="0"/>
                              <a:cs typeface="Cambria Math" panose="02040503050406030204" pitchFamily="18" charset="0"/>
                            </a:rPr>
                            <m:t>3</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2</m:t>
                          </m:r>
                          <m:r>
                            <a:rPr lang="en-US" altLang="zh-CN" sz="2000" i="1">
                              <a:latin typeface="Cambria Math" panose="02040503050406030204" pitchFamily="18" charset="0"/>
                              <a:cs typeface="Cambria Math" panose="02040503050406030204" pitchFamily="18" charset="0"/>
                            </a:rPr>
                            <m:t>！</m:t>
                          </m:r>
                        </m:den>
                      </m:f>
                      <m:r>
                        <a:rPr lang="en-US" altLang="zh-CN" sz="2000" i="1">
                          <a:latin typeface="Cambria Math" panose="02040503050406030204" pitchFamily="18" charset="0"/>
                          <a:cs typeface="Cambria Math" panose="02040503050406030204" pitchFamily="18" charset="0"/>
                        </a:rPr>
                        <m:t>∙</m:t>
                      </m:r>
                      <m:sSup>
                        <m:sSupPr>
                          <m:ctrlPr>
                            <a:rPr lang="en-US" altLang="zh-CN" sz="2000" i="1">
                              <a:latin typeface="Cambria Math" panose="02040503050406030204" pitchFamily="18" charset="0"/>
                              <a:cs typeface="Cambria Math" panose="02040503050406030204" pitchFamily="18" charset="0"/>
                              <a:sym typeface="+mn-ea"/>
                            </a:rPr>
                          </m:ctrlPr>
                        </m:sSupPr>
                        <m:e>
                          <m:r>
                            <a:rPr lang="en-US" altLang="zh-CN" sz="2000" i="1">
                              <a:latin typeface="Cambria Math" panose="02040503050406030204" pitchFamily="18" charset="0"/>
                              <a:cs typeface="Cambria Math" panose="02040503050406030204" pitchFamily="18" charset="0"/>
                            </a:rPr>
                            <m:t>2</m:t>
                          </m:r>
                        </m:e>
                        <m:sup>
                          <m:r>
                            <a:rPr lang="en-US" altLang="zh-CN" sz="2000" i="1">
                              <a:latin typeface="Cambria Math" panose="02040503050406030204" pitchFamily="18" charset="0"/>
                              <a:cs typeface="Cambria Math" panose="02040503050406030204" pitchFamily="18" charset="0"/>
                            </a:rPr>
                            <m:t>3</m:t>
                          </m:r>
                        </m:sup>
                      </m:sSup>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3</m:t>
                      </m:r>
                      <m:r>
                        <a:rPr lang="en-US" altLang="zh-CN" sz="2000" i="1">
                          <a:latin typeface="Cambria Math" panose="02040503050406030204" pitchFamily="18" charset="0"/>
                          <a:cs typeface="Cambria Math" panose="02040503050406030204" pitchFamily="18" charset="0"/>
                        </a:rPr>
                        <m:t>)∙</m:t>
                      </m:r>
                      <m:sSup>
                        <m:sSupPr>
                          <m:ctrlPr>
                            <a:rPr lang="en-US" altLang="zh-CN" sz="2000" i="1">
                              <a:latin typeface="Cambria Math" panose="02040503050406030204" pitchFamily="18" charset="0"/>
                              <a:cs typeface="Cambria Math" panose="02040503050406030204" pitchFamily="18" charset="0"/>
                              <a:sym typeface="+mn-ea"/>
                            </a:rPr>
                          </m:ctrlPr>
                        </m:sSupPr>
                        <m:e>
                          <m:r>
                            <a:rPr lang="en-US" altLang="zh-CN" sz="2000" i="1">
                              <a:latin typeface="Cambria Math" panose="02040503050406030204" pitchFamily="18" charset="0"/>
                              <a:cs typeface="Cambria Math" panose="02040503050406030204" pitchFamily="18" charset="0"/>
                            </a:rPr>
                            <m:t>5</m:t>
                          </m:r>
                        </m:e>
                        <m:sup>
                          <m:r>
                            <a:rPr lang="en-US" altLang="zh-CN" sz="2000" i="1">
                              <a:latin typeface="Cambria Math" panose="02040503050406030204" pitchFamily="18" charset="0"/>
                              <a:cs typeface="Cambria Math" panose="02040503050406030204" pitchFamily="18" charset="0"/>
                            </a:rPr>
                            <m:t>2</m:t>
                          </m:r>
                        </m:sup>
                      </m:sSup>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36000</m:t>
                      </m:r>
                    </m:oMath>
                  </m:oMathPara>
                </a14:m>
                <a:endParaRPr lang="zh-CN" altLang="en-US" sz="2000" dirty="0"/>
              </a:p>
              <a:p>
                <a:pPr marL="262255" indent="-262255" algn="just" eaLnBrk="1" hangingPunct="1">
                  <a:buSzTx/>
                  <a:buFont typeface="Wingdings" panose="05000000000000000000" pitchFamily="2" charset="2"/>
                  <a:buChar char="§"/>
                </a:pPr>
                <a:endParaRPr lang="zh-CN" altLang="en-US" sz="20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lnSpcReduction="10000"/>
              </a:bodyPr>
              <a:p>
                <a:pPr marL="571500" indent="-571500" algn="just" eaLnBrk="1" hangingPunct="1">
                  <a:buSzTx/>
                  <a:buFont typeface="Wingdings" panose="05000000000000000000" pitchFamily="2" charset="2"/>
                  <a:buChar char="§"/>
                </a:pPr>
                <a:r>
                  <a:rPr sz="2000">
                    <a:sym typeface="+mn-ea"/>
                  </a:rPr>
                  <a:t>定理</a:t>
                </a:r>
                <a:r>
                  <a:rPr lang="en-US" altLang="zh-CN" sz="2000">
                    <a:latin typeface="黑体" panose="02010609060101010101" charset="-122"/>
                    <a:sym typeface="+mn-ea"/>
                  </a:rPr>
                  <a:t>2.13</a:t>
                </a:r>
                <a:r>
                  <a:rPr lang="en-US" altLang="zh-CN" sz="2000">
                    <a:sym typeface="+mn-ea"/>
                  </a:rPr>
                  <a:t> </a:t>
                </a:r>
                <a:r>
                  <a:rPr sz="2000">
                    <a:sym typeface="+mn-ea"/>
                  </a:rPr>
                  <a:t>展开式</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sym typeface="+mn-ea"/>
                          </a:rPr>
                        </m:ctrlPr>
                      </m:sSupPr>
                      <m:e>
                        <m:r>
                          <a:rPr lang="en-US" altLang="zh-CN" sz="2000" i="1">
                            <a:latin typeface="Cambria Math" panose="02040503050406030204" pitchFamily="18" charset="0"/>
                            <a:cs typeface="Cambria Math" panose="02040503050406030204" pitchFamily="18" charset="0"/>
                            <a:sym typeface="+mn-ea"/>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1</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2</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𝑚</m:t>
                            </m:r>
                          </m:sub>
                        </m:sSub>
                        <m:r>
                          <a:rPr lang="en-US" altLang="zh-CN" sz="2000" i="1">
                            <a:latin typeface="Cambria Math" panose="02040503050406030204" pitchFamily="18" charset="0"/>
                            <a:cs typeface="Cambria Math" panose="02040503050406030204" pitchFamily="18" charset="0"/>
                            <a:sym typeface="+mn-ea"/>
                          </a:rPr>
                          <m:t>)</m:t>
                        </m:r>
                      </m:e>
                      <m:sup>
                        <m:r>
                          <a:rPr lang="en-US" altLang="zh-CN" sz="2000" i="1">
                            <a:latin typeface="Cambria Math" panose="02040503050406030204" pitchFamily="18" charset="0"/>
                            <a:cs typeface="Cambria Math" panose="02040503050406030204" pitchFamily="18" charset="0"/>
                            <a:sym typeface="+mn-ea"/>
                          </a:rPr>
                          <m:t>𝑛</m:t>
                        </m:r>
                      </m:sup>
                    </m:sSup>
                  </m:oMath>
                </a14:m>
                <a:r>
                  <a:rPr sz="2000">
                    <a:sym typeface="+mn-ea"/>
                  </a:rPr>
                  <a:t>的项数等于</a:t>
                </a:r>
                <a14:m>
                  <m:oMath xmlns:m="http://schemas.openxmlformats.org/officeDocument/2006/math">
                    <m:r>
                      <m:rPr>
                        <m:sty m:val="p"/>
                      </m:rPr>
                      <a:rPr lang="en-US" sz="2000">
                        <a:latin typeface="Cambria Math" panose="02040503050406030204" pitchFamily="18" charset="0"/>
                        <a:cs typeface="Cambria Math" panose="02040503050406030204" pitchFamily="18" charset="0"/>
                        <a:sym typeface="+mn-ea"/>
                      </a:rPr>
                      <m:t>C</m:t>
                    </m:r>
                    <m:r>
                      <a:rPr lang="en-US" sz="2000">
                        <a:latin typeface="Cambria Math" panose="02040503050406030204" pitchFamily="18" charset="0"/>
                        <a:cs typeface="Cambria Math" panose="02040503050406030204" pitchFamily="18" charset="0"/>
                        <a:sym typeface="+mn-ea"/>
                      </a:rPr>
                      <m:t>(</m:t>
                    </m:r>
                    <m:r>
                      <m:rPr>
                        <m:sty m:val="p"/>
                      </m:rPr>
                      <a:rPr lang="en-US" sz="2000">
                        <a:latin typeface="Cambria Math" panose="02040503050406030204" pitchFamily="18" charset="0"/>
                        <a:cs typeface="Cambria Math" panose="02040503050406030204" pitchFamily="18" charset="0"/>
                        <a:sym typeface="+mn-ea"/>
                      </a:rPr>
                      <m:t>n</m:t>
                    </m:r>
                    <m:r>
                      <a:rPr lang="en-US" sz="2000">
                        <a:latin typeface="Cambria Math" panose="02040503050406030204" pitchFamily="18" charset="0"/>
                        <a:cs typeface="Cambria Math" panose="02040503050406030204" pitchFamily="18" charset="0"/>
                        <a:sym typeface="+mn-ea"/>
                      </a:rPr>
                      <m:t>+</m:t>
                    </m:r>
                    <m:r>
                      <m:rPr>
                        <m:sty m:val="p"/>
                      </m:rPr>
                      <a:rPr lang="en-US" sz="2000">
                        <a:latin typeface="Cambria Math" panose="02040503050406030204" pitchFamily="18" charset="0"/>
                        <a:cs typeface="Cambria Math" panose="02040503050406030204" pitchFamily="18" charset="0"/>
                        <a:sym typeface="+mn-ea"/>
                      </a:rPr>
                      <m:t>m</m:t>
                    </m:r>
                    <m:r>
                      <a:rPr lang="en-US" sz="2000">
                        <a:latin typeface="Cambria Math" panose="02040503050406030204" pitchFamily="18" charset="0"/>
                        <a:cs typeface="Cambria Math" panose="02040503050406030204" pitchFamily="18" charset="0"/>
                        <a:sym typeface="+mn-ea"/>
                      </a:rPr>
                      <m:t>−</m:t>
                    </m:r>
                    <m:r>
                      <a:rPr lang="en-US" sz="2000">
                        <a:latin typeface="Cambria Math" panose="02040503050406030204" pitchFamily="18" charset="0"/>
                        <a:cs typeface="Cambria Math" panose="02040503050406030204" pitchFamily="18" charset="0"/>
                        <a:sym typeface="+mn-ea"/>
                      </a:rPr>
                      <m:t>1</m:t>
                    </m:r>
                    <m:r>
                      <a:rPr lang="en-US" sz="2000">
                        <a:latin typeface="Cambria Math" panose="02040503050406030204" pitchFamily="18" charset="0"/>
                        <a:cs typeface="Cambria Math" panose="02040503050406030204" pitchFamily="18" charset="0"/>
                        <a:sym typeface="+mn-ea"/>
                      </a:rPr>
                      <m:t>,</m:t>
                    </m:r>
                    <m:r>
                      <m:rPr>
                        <m:sty m:val="p"/>
                      </m:rPr>
                      <a:rPr lang="en-US" sz="2000">
                        <a:latin typeface="Cambria Math" panose="02040503050406030204" pitchFamily="18" charset="0"/>
                        <a:cs typeface="Cambria Math" panose="02040503050406030204" pitchFamily="18" charset="0"/>
                        <a:sym typeface="+mn-ea"/>
                      </a:rPr>
                      <m:t>n</m:t>
                    </m:r>
                    <m:r>
                      <a:rPr lang="en-US" sz="2000">
                        <a:latin typeface="Cambria Math" panose="02040503050406030204" pitchFamily="18" charset="0"/>
                        <a:cs typeface="Cambria Math" panose="02040503050406030204" pitchFamily="18" charset="0"/>
                        <a:sym typeface="+mn-ea"/>
                      </a:rPr>
                      <m:t>)</m:t>
                    </m:r>
                  </m:oMath>
                </a14:m>
                <a:r>
                  <a:rPr sz="2000">
                    <a:sym typeface="+mn-ea"/>
                  </a:rPr>
                  <a:t>，而且这些项的系数之和等于</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sym typeface="+mn-ea"/>
                          </a:rPr>
                        </m:ctrlPr>
                      </m:sSupPr>
                      <m:e>
                        <m:r>
                          <a:rPr lang="en-US" altLang="zh-CN" sz="2000" i="1">
                            <a:latin typeface="Cambria Math" panose="02040503050406030204" pitchFamily="18" charset="0"/>
                            <a:cs typeface="Cambria Math" panose="02040503050406030204" pitchFamily="18" charset="0"/>
                          </a:rPr>
                          <m:t>𝑛</m:t>
                        </m:r>
                      </m:e>
                      <m:sup>
                        <m:r>
                          <a:rPr lang="en-US" altLang="zh-CN" sz="2000" i="1">
                            <a:latin typeface="Cambria Math" panose="02040503050406030204" pitchFamily="18" charset="0"/>
                            <a:cs typeface="Cambria Math" panose="02040503050406030204" pitchFamily="18" charset="0"/>
                          </a:rPr>
                          <m:t>𝑚</m:t>
                        </m:r>
                      </m:sup>
                    </m:sSup>
                  </m:oMath>
                </a14:m>
                <a:r>
                  <a:rPr lang="en-US" altLang="zh-CN" sz="2000">
                    <a:sym typeface="+mn-ea"/>
                  </a:rPr>
                  <a:t>.</a:t>
                </a:r>
                <a:endParaRPr sz="2000">
                  <a:sym typeface="+mn-ea"/>
                </a:endParaRPr>
              </a:p>
              <a:p>
                <a:pPr marL="571500" indent="-571500" algn="just" eaLnBrk="1" hangingPunct="1">
                  <a:lnSpc>
                    <a:spcPct val="120000"/>
                  </a:lnSpc>
                  <a:buSzTx/>
                  <a:buFont typeface="Wingdings" panose="05000000000000000000" pitchFamily="2" charset="2"/>
                  <a:buNone/>
                </a:pPr>
                <a:r>
                  <a:rPr sz="2000">
                    <a:sym typeface="+mn-ea"/>
                  </a:rPr>
                  <a:t>     </a:t>
                </a:r>
                <a:r>
                  <a:rPr sz="2000">
                    <a:latin typeface="黑体" panose="02010609060101010101" charset="-122"/>
                    <a:sym typeface="+mn-ea"/>
                  </a:rPr>
                  <a:t>证 展开式的项</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sym typeface="+mn-ea"/>
                          </a:rPr>
                        </m:ctrlPr>
                      </m:sSup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1</m:t>
                            </m:r>
                          </m:sub>
                        </m:sSub>
                      </m:e>
                      <m:sup>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1</m:t>
                            </m:r>
                          </m:sub>
                        </m:sSub>
                      </m:sup>
                    </m:sSup>
                    <m:sSup>
                      <m:sSupPr>
                        <m:ctrlPr>
                          <a:rPr lang="en-US" altLang="zh-CN" sz="2000" i="1">
                            <a:latin typeface="Cambria Math" panose="02040503050406030204" pitchFamily="18" charset="0"/>
                            <a:cs typeface="Cambria Math" panose="02040503050406030204" pitchFamily="18" charset="0"/>
                            <a:sym typeface="+mn-ea"/>
                          </a:rPr>
                        </m:ctrlPr>
                      </m:sSup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2</m:t>
                            </m:r>
                          </m:sub>
                        </m:sSub>
                      </m:e>
                      <m:sup>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2</m:t>
                            </m:r>
                          </m:sub>
                        </m:sSub>
                      </m:sup>
                    </m:sSup>
                    <m:sSup>
                      <m:sSupPr>
                        <m:ctrlPr>
                          <a:rPr lang="en-US" altLang="zh-CN" sz="2000" i="1">
                            <a:latin typeface="Cambria Math" panose="02040503050406030204" pitchFamily="18" charset="0"/>
                            <a:cs typeface="Cambria Math" panose="02040503050406030204" pitchFamily="18" charset="0"/>
                            <a:sym typeface="+mn-ea"/>
                          </a:rPr>
                        </m:ctrlPr>
                      </m:sSupPr>
                      <m:e>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𝑚</m:t>
                            </m:r>
                          </m:sub>
                        </m:sSub>
                      </m:e>
                      <m:sup>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𝑚</m:t>
                            </m:r>
                          </m:sub>
                        </m:sSub>
                      </m:sup>
                    </m:sSup>
                  </m:oMath>
                </a14:m>
                <a:r>
                  <a:rPr sz="2000">
                    <a:latin typeface="黑体" panose="02010609060101010101" charset="-122"/>
                    <a:sym typeface="+mn-ea"/>
                  </a:rPr>
                  <a:t>，</a:t>
                </a:r>
                <a14:m>
                  <m:oMath xmlns:m="http://schemas.openxmlformats.org/officeDocument/2006/math">
                    <m:r>
                      <a:rPr lang="en-US" altLang="zh-CN" sz="2000">
                        <a:latin typeface="黑体" panose="02010609060101010101" charset="-122"/>
                        <a:sym typeface="+mn-ea"/>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1</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2</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𝑛</m:t>
                        </m:r>
                      </m:e>
                      <m:sub>
                        <m:r>
                          <a:rPr lang="en-US" altLang="zh-CN" sz="2000" i="1">
                            <a:latin typeface="Cambria Math" panose="02040503050406030204" pitchFamily="18" charset="0"/>
                            <a:cs typeface="Cambria Math" panose="02040503050406030204" pitchFamily="18" charset="0"/>
                          </a:rPr>
                          <m:t>𝑚</m:t>
                        </m:r>
                      </m:sub>
                    </m:sSub>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m:t>
                    </m:r>
                  </m:oMath>
                </a14:m>
                <a:r>
                  <a:rPr sz="2000">
                    <a:latin typeface="黑体" panose="02010609060101010101" charset="-122"/>
                    <a:sym typeface="+mn-ea"/>
                  </a:rPr>
                  <a:t>与从</a:t>
                </a:r>
                <a:r>
                  <a:rPr lang="en-US" altLang="zh-CN" sz="2000">
                    <a:latin typeface="黑体" panose="02010609060101010101" charset="-122"/>
                    <a:sym typeface="+mn-ea"/>
                  </a:rPr>
                  <a:t>m</a:t>
                </a:r>
                <a:r>
                  <a:rPr sz="2000">
                    <a:latin typeface="黑体" panose="02010609060101010101" charset="-122"/>
                    <a:sym typeface="+mn-ea"/>
                  </a:rPr>
                  <a:t>个元素中取</a:t>
                </a:r>
                <a:r>
                  <a:rPr lang="en-US" altLang="zh-CN" sz="2000">
                    <a:latin typeface="黑体" panose="02010609060101010101" charset="-122"/>
                    <a:sym typeface="+mn-ea"/>
                  </a:rPr>
                  <a:t>n</a:t>
                </a:r>
                <a:r>
                  <a:rPr sz="2000">
                    <a:latin typeface="黑体" panose="02010609060101010101" charset="-122"/>
                    <a:sym typeface="+mn-ea"/>
                  </a:rPr>
                  <a:t>个允许重复的组合一一对应，</a:t>
                </a:r>
                <a:endParaRPr sz="2000">
                  <a:latin typeface="黑体" panose="02010609060101010101" charset="-122"/>
                  <a:sym typeface="+mn-ea"/>
                </a:endParaRPr>
              </a:p>
              <a:p>
                <a:pPr marL="571500" indent="-571500" algn="just" eaLnBrk="1" hangingPunct="1">
                  <a:lnSpc>
                    <a:spcPct val="120000"/>
                  </a:lnSpc>
                  <a:buSzTx/>
                  <a:buFont typeface="Wingdings" panose="05000000000000000000" pitchFamily="2" charset="2"/>
                  <a:buNone/>
                </a:pPr>
                <a:r>
                  <a:rPr sz="2000">
                    <a:latin typeface="黑体" panose="02010609060101010101" charset="-122"/>
                    <a:sym typeface="+mn-ea"/>
                  </a:rPr>
                  <a:t>   故其项数为 </a:t>
                </a:r>
                <a14:m>
                  <m:oMath xmlns:m="http://schemas.openxmlformats.org/officeDocument/2006/math">
                    <m:r>
                      <m:rPr>
                        <m:sty m:val="p"/>
                      </m:rPr>
                      <a:rPr lang="en-US" sz="2000">
                        <a:latin typeface="Cambria Math" panose="02040503050406030204" pitchFamily="18" charset="0"/>
                        <a:cs typeface="Cambria Math" panose="02040503050406030204" pitchFamily="18" charset="0"/>
                        <a:sym typeface="+mn-ea"/>
                      </a:rPr>
                      <m:t>C</m:t>
                    </m:r>
                    <m:r>
                      <a:rPr lang="en-US" sz="2000">
                        <a:latin typeface="Cambria Math" panose="02040503050406030204" pitchFamily="18" charset="0"/>
                        <a:cs typeface="Cambria Math" panose="02040503050406030204" pitchFamily="18" charset="0"/>
                        <a:sym typeface="+mn-ea"/>
                      </a:rPr>
                      <m:t>(</m:t>
                    </m:r>
                    <m:r>
                      <m:rPr>
                        <m:sty m:val="p"/>
                      </m:rPr>
                      <a:rPr lang="en-US" sz="2000">
                        <a:latin typeface="Cambria Math" panose="02040503050406030204" pitchFamily="18" charset="0"/>
                        <a:cs typeface="Cambria Math" panose="02040503050406030204" pitchFamily="18" charset="0"/>
                        <a:sym typeface="+mn-ea"/>
                      </a:rPr>
                      <m:t>n</m:t>
                    </m:r>
                    <m:r>
                      <a:rPr lang="en-US" sz="2000">
                        <a:latin typeface="Cambria Math" panose="02040503050406030204" pitchFamily="18" charset="0"/>
                        <a:cs typeface="Cambria Math" panose="02040503050406030204" pitchFamily="18" charset="0"/>
                        <a:sym typeface="+mn-ea"/>
                      </a:rPr>
                      <m:t>+</m:t>
                    </m:r>
                    <m:r>
                      <m:rPr>
                        <m:sty m:val="p"/>
                      </m:rPr>
                      <a:rPr lang="en-US" sz="2000">
                        <a:latin typeface="Cambria Math" panose="02040503050406030204" pitchFamily="18" charset="0"/>
                        <a:cs typeface="Cambria Math" panose="02040503050406030204" pitchFamily="18" charset="0"/>
                        <a:sym typeface="+mn-ea"/>
                      </a:rPr>
                      <m:t>m</m:t>
                    </m:r>
                    <m:r>
                      <a:rPr lang="en-US" sz="2000">
                        <a:latin typeface="Cambria Math" panose="02040503050406030204" pitchFamily="18" charset="0"/>
                        <a:cs typeface="Cambria Math" panose="02040503050406030204" pitchFamily="18" charset="0"/>
                        <a:sym typeface="+mn-ea"/>
                      </a:rPr>
                      <m:t>−</m:t>
                    </m:r>
                    <m:r>
                      <a:rPr lang="en-US" sz="2000">
                        <a:latin typeface="Cambria Math" panose="02040503050406030204" pitchFamily="18" charset="0"/>
                        <a:cs typeface="Cambria Math" panose="02040503050406030204" pitchFamily="18" charset="0"/>
                        <a:sym typeface="+mn-ea"/>
                      </a:rPr>
                      <m:t>1</m:t>
                    </m:r>
                    <m:r>
                      <a:rPr lang="en-US" sz="2000">
                        <a:latin typeface="Cambria Math" panose="02040503050406030204" pitchFamily="18" charset="0"/>
                        <a:cs typeface="Cambria Math" panose="02040503050406030204" pitchFamily="18" charset="0"/>
                        <a:sym typeface="+mn-ea"/>
                      </a:rPr>
                      <m:t>,</m:t>
                    </m:r>
                    <m:r>
                      <m:rPr>
                        <m:sty m:val="p"/>
                      </m:rPr>
                      <a:rPr lang="en-US" sz="2000">
                        <a:latin typeface="Cambria Math" panose="02040503050406030204" pitchFamily="18" charset="0"/>
                        <a:cs typeface="Cambria Math" panose="02040503050406030204" pitchFamily="18" charset="0"/>
                        <a:sym typeface="+mn-ea"/>
                      </a:rPr>
                      <m:t>n</m:t>
                    </m:r>
                    <m:r>
                      <a:rPr lang="en-US" sz="2000">
                        <a:latin typeface="Cambria Math" panose="02040503050406030204" pitchFamily="18" charset="0"/>
                        <a:cs typeface="Cambria Math" panose="02040503050406030204" pitchFamily="18" charset="0"/>
                        <a:sym typeface="+mn-ea"/>
                      </a:rPr>
                      <m:t>)</m:t>
                    </m:r>
                  </m:oMath>
                </a14:m>
                <a:r>
                  <a:rPr sz="2000">
                    <a:latin typeface="黑体" panose="02010609060101010101" charset="-122"/>
                    <a:sym typeface="+mn-ea"/>
                  </a:rPr>
                  <a:t>。</a:t>
                </a:r>
                <a:endParaRPr sz="2000">
                  <a:latin typeface="黑体" panose="02010609060101010101" charset="-122"/>
                  <a:sym typeface="+mn-ea"/>
                </a:endParaRPr>
              </a:p>
              <a:p>
                <a:pPr marL="571500" indent="-571500" algn="just" eaLnBrk="1" hangingPunct="1">
                  <a:lnSpc>
                    <a:spcPct val="120000"/>
                  </a:lnSpc>
                  <a:buSzTx/>
                  <a:buFont typeface="Wingdings" panose="05000000000000000000" pitchFamily="2" charset="2"/>
                  <a:buNone/>
                </a:pPr>
                <a:r>
                  <a:rPr sz="2000">
                    <a:latin typeface="黑体" panose="02010609060101010101" charset="-122"/>
                    <a:sym typeface="+mn-ea"/>
                  </a:rPr>
                  <a:t>   当令</a:t>
                </a:r>
                <a14:m>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1</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2</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𝑚</m:t>
                        </m:r>
                      </m:sub>
                    </m:sSub>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oMath>
                </a14:m>
                <a:r>
                  <a:rPr sz="2000">
                    <a:latin typeface="黑体" panose="02010609060101010101" charset="-122"/>
                    <a:sym typeface="+mn-ea"/>
                  </a:rPr>
                  <a:t>时，便知这些系数之和等于</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sym typeface="+mn-ea"/>
                          </a:rPr>
                        </m:ctrlPr>
                      </m:sSupPr>
                      <m:e>
                        <m:r>
                          <a:rPr lang="en-US" altLang="zh-CN" sz="2000" i="1">
                            <a:latin typeface="Cambria Math" panose="02040503050406030204" pitchFamily="18" charset="0"/>
                            <a:cs typeface="Cambria Math" panose="02040503050406030204" pitchFamily="18" charset="0"/>
                          </a:rPr>
                          <m:t>𝑛</m:t>
                        </m:r>
                      </m:e>
                      <m:sup>
                        <m:r>
                          <a:rPr lang="en-US" altLang="zh-CN" sz="2000" i="1">
                            <a:latin typeface="Cambria Math" panose="02040503050406030204" pitchFamily="18" charset="0"/>
                            <a:cs typeface="Cambria Math" panose="02040503050406030204" pitchFamily="18" charset="0"/>
                          </a:rPr>
                          <m:t>𝑚</m:t>
                        </m:r>
                      </m:sup>
                    </m:sSup>
                  </m:oMath>
                </a14:m>
                <a:r>
                  <a:rPr sz="2000">
                    <a:latin typeface="黑体" panose="02010609060101010101" charset="-122"/>
                    <a:sym typeface="+mn-ea"/>
                  </a:rPr>
                  <a:t>。</a:t>
                </a:r>
                <a:r>
                  <a:rPr sz="2000">
                    <a:sym typeface="+mn-ea"/>
                  </a:rPr>
                  <a:t>     </a:t>
                </a:r>
                <a:endParaRPr sz="2000">
                  <a:sym typeface="+mn-ea"/>
                </a:endParaRPr>
              </a:p>
              <a:p>
                <a:pPr marL="571500" indent="-571500" algn="just" eaLnBrk="1" hangingPunct="1">
                  <a:lnSpc>
                    <a:spcPct val="120000"/>
                  </a:lnSpc>
                  <a:buSzTx/>
                  <a:buFont typeface="Wingdings" panose="05000000000000000000" pitchFamily="2" charset="2"/>
                  <a:buNone/>
                </a:pPr>
                <a:endParaRPr sz="2000">
                  <a:sym typeface="+mn-ea"/>
                </a:endParaRPr>
              </a:p>
              <a:p>
                <a:pPr marL="571500" indent="-571500" algn="just" eaLnBrk="1" hangingPunct="1">
                  <a:lnSpc>
                    <a:spcPct val="120000"/>
                  </a:lnSpc>
                  <a:buSzTx/>
                  <a:buFont typeface="Wingdings" panose="05000000000000000000" pitchFamily="2" charset="2"/>
                  <a:buNone/>
                </a:pPr>
                <a:r>
                  <a:rPr sz="2000">
                    <a:sym typeface="+mn-ea"/>
                  </a:rPr>
                  <a:t>例子：</a:t>
                </a:r>
                <a:r>
                  <a:rPr lang="zh-CN" altLang="en-US" sz="2000"/>
                  <a:t>多项式</a:t>
                </a:r>
                <a14:m>
                  <m:oMath xmlns:m="http://schemas.openxmlformats.org/officeDocument/2006/math">
                    <m:sSup>
                      <m:sSupPr>
                        <m:ctrlPr>
                          <a:rPr lang="en-US" altLang="zh-CN" sz="2000" i="1">
                            <a:latin typeface="Cambria Math" panose="02040503050406030204" pitchFamily="18" charset="0"/>
                            <a:cs typeface="Cambria Math" panose="02040503050406030204" pitchFamily="18" charset="0"/>
                            <a:sym typeface="+mn-ea"/>
                          </a:rPr>
                        </m:ctrlPr>
                      </m:sSupPr>
                      <m:e>
                        <m:r>
                          <a:rPr lang="en-US" altLang="zh-CN" sz="2000" i="1">
                            <a:latin typeface="Cambria Math" panose="02040503050406030204" pitchFamily="18" charset="0"/>
                            <a:cs typeface="Cambria Math" panose="02040503050406030204" pitchFamily="18" charset="0"/>
                            <a:sym typeface="+mn-ea"/>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1</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2</m:t>
                            </m:r>
                          </m:sub>
                        </m:sSub>
                        <m:r>
                          <a:rPr lang="en-US" altLang="zh-CN" sz="2000" i="1">
                            <a:latin typeface="Cambria Math" panose="02040503050406030204" pitchFamily="18" charset="0"/>
                            <a:cs typeface="Cambria Math" panose="02040503050406030204" pitchFamily="18" charset="0"/>
                          </a:rPr>
                          <m:t>+</m:t>
                        </m:r>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𝑥</m:t>
                            </m:r>
                          </m:e>
                          <m:sub>
                            <m:r>
                              <a:rPr lang="en-US" altLang="zh-CN" sz="2000" i="1">
                                <a:latin typeface="Cambria Math" panose="02040503050406030204" pitchFamily="18" charset="0"/>
                                <a:cs typeface="Cambria Math" panose="02040503050406030204" pitchFamily="18" charset="0"/>
                              </a:rPr>
                              <m:t>3</m:t>
                            </m:r>
                          </m:sub>
                        </m:sSub>
                        <m:r>
                          <a:rPr lang="en-US" altLang="zh-CN" sz="2000" i="1">
                            <a:latin typeface="Cambria Math" panose="02040503050406030204" pitchFamily="18" charset="0"/>
                            <a:cs typeface="Cambria Math" panose="02040503050406030204" pitchFamily="18" charset="0"/>
                            <a:sym typeface="+mn-ea"/>
                          </a:rPr>
                          <m:t>)</m:t>
                        </m:r>
                      </m:e>
                      <m:sup>
                        <m:r>
                          <a:rPr lang="en-US" altLang="zh-CN" sz="2000" i="1">
                            <a:latin typeface="Cambria Math" panose="02040503050406030204" pitchFamily="18" charset="0"/>
                            <a:cs typeface="Cambria Math" panose="02040503050406030204" pitchFamily="18" charset="0"/>
                            <a:sym typeface="+mn-ea"/>
                          </a:rPr>
                          <m:t>3</m:t>
                        </m:r>
                      </m:sup>
                    </m:sSup>
                  </m:oMath>
                </a14:m>
                <a:r>
                  <a:rPr lang="zh-CN" altLang="en-US" sz="2000"/>
                  <a:t>的展开式中恰有</a:t>
                </a:r>
                <a14:m>
                  <m:oMath xmlns:m="http://schemas.openxmlformats.org/officeDocument/2006/math">
                    <m:r>
                      <m:rPr>
                        <m:sty m:val="p"/>
                      </m:rPr>
                      <a:rPr lang="en-US" sz="2000">
                        <a:latin typeface="Cambria Math" panose="02040503050406030204" pitchFamily="18" charset="0"/>
                        <a:cs typeface="Cambria Math" panose="02040503050406030204" pitchFamily="18" charset="0"/>
                        <a:sym typeface="+mn-ea"/>
                      </a:rPr>
                      <m:t>C</m:t>
                    </m:r>
                    <m:r>
                      <a:rPr lang="en-US" sz="2000">
                        <a:latin typeface="Cambria Math" panose="02040503050406030204" pitchFamily="18" charset="0"/>
                        <a:cs typeface="Cambria Math" panose="02040503050406030204" pitchFamily="18" charset="0"/>
                        <a:sym typeface="+mn-ea"/>
                      </a:rPr>
                      <m:t>(</m:t>
                    </m:r>
                    <m:r>
                      <a:rPr lang="en-US" sz="2000">
                        <a:latin typeface="Cambria Math" panose="02040503050406030204" pitchFamily="18" charset="0"/>
                        <a:cs typeface="Cambria Math" panose="02040503050406030204" pitchFamily="18" charset="0"/>
                        <a:sym typeface="+mn-ea"/>
                      </a:rPr>
                      <m:t>3</m:t>
                    </m:r>
                    <m:r>
                      <a:rPr lang="en-US" sz="2000">
                        <a:latin typeface="Cambria Math" panose="02040503050406030204" pitchFamily="18" charset="0"/>
                        <a:cs typeface="Cambria Math" panose="02040503050406030204" pitchFamily="18" charset="0"/>
                        <a:sym typeface="+mn-ea"/>
                      </a:rPr>
                      <m:t>+</m:t>
                    </m:r>
                    <m:r>
                      <a:rPr lang="en-US" sz="2000">
                        <a:latin typeface="Cambria Math" panose="02040503050406030204" pitchFamily="18" charset="0"/>
                        <a:cs typeface="Cambria Math" panose="02040503050406030204" pitchFamily="18" charset="0"/>
                        <a:sym typeface="+mn-ea"/>
                      </a:rPr>
                      <m:t>3</m:t>
                    </m:r>
                    <m:r>
                      <a:rPr lang="en-US" sz="2000">
                        <a:latin typeface="Cambria Math" panose="02040503050406030204" pitchFamily="18" charset="0"/>
                        <a:cs typeface="Cambria Math" panose="02040503050406030204" pitchFamily="18" charset="0"/>
                        <a:sym typeface="+mn-ea"/>
                      </a:rPr>
                      <m:t>−</m:t>
                    </m:r>
                    <m:r>
                      <a:rPr lang="en-US" sz="2000">
                        <a:latin typeface="Cambria Math" panose="02040503050406030204" pitchFamily="18" charset="0"/>
                        <a:cs typeface="Cambria Math" panose="02040503050406030204" pitchFamily="18" charset="0"/>
                        <a:sym typeface="+mn-ea"/>
                      </a:rPr>
                      <m:t>1</m:t>
                    </m:r>
                    <m:r>
                      <a:rPr lang="en-US" sz="2000">
                        <a:latin typeface="Cambria Math" panose="02040503050406030204" pitchFamily="18" charset="0"/>
                        <a:cs typeface="Cambria Math" panose="02040503050406030204" pitchFamily="18" charset="0"/>
                        <a:sym typeface="+mn-ea"/>
                      </a:rPr>
                      <m:t>，</m:t>
                    </m:r>
                    <m:r>
                      <a:rPr lang="en-US" sz="2000">
                        <a:latin typeface="Cambria Math" panose="02040503050406030204" pitchFamily="18" charset="0"/>
                        <a:cs typeface="Cambria Math" panose="02040503050406030204" pitchFamily="18" charset="0"/>
                        <a:sym typeface="+mn-ea"/>
                      </a:rPr>
                      <m:t>3</m:t>
                    </m:r>
                    <m:r>
                      <a:rPr lang="en-US" sz="2000">
                        <a:latin typeface="Cambria Math" panose="02040503050406030204" pitchFamily="18" charset="0"/>
                        <a:cs typeface="Cambria Math" panose="02040503050406030204" pitchFamily="18" charset="0"/>
                        <a:sym typeface="+mn-ea"/>
                      </a:rPr>
                      <m:t>)</m:t>
                    </m:r>
                    <m:r>
                      <a:rPr lang="en-US" sz="2000">
                        <a:latin typeface="Cambria Math" panose="02040503050406030204" pitchFamily="18" charset="0"/>
                        <a:cs typeface="Cambria Math" panose="02040503050406030204" pitchFamily="18" charset="0"/>
                        <a:sym typeface="+mn-ea"/>
                      </a:rPr>
                      <m:t>=</m:t>
                    </m:r>
                    <m:r>
                      <m:rPr>
                        <m:sty m:val="p"/>
                      </m:rPr>
                      <a:rPr lang="en-US" sz="2000">
                        <a:latin typeface="Cambria Math" panose="02040503050406030204" pitchFamily="18" charset="0"/>
                        <a:cs typeface="Cambria Math" panose="02040503050406030204" pitchFamily="18" charset="0"/>
                        <a:sym typeface="+mn-ea"/>
                      </a:rPr>
                      <m:t>C</m:t>
                    </m:r>
                    <m:r>
                      <a:rPr lang="en-US" sz="2000">
                        <a:latin typeface="Cambria Math" panose="02040503050406030204" pitchFamily="18" charset="0"/>
                        <a:cs typeface="Cambria Math" panose="02040503050406030204" pitchFamily="18" charset="0"/>
                        <a:sym typeface="+mn-ea"/>
                      </a:rPr>
                      <m:t>(</m:t>
                    </m:r>
                    <m:r>
                      <a:rPr lang="en-US" sz="2000">
                        <a:latin typeface="Cambria Math" panose="02040503050406030204" pitchFamily="18" charset="0"/>
                        <a:cs typeface="Cambria Math" panose="02040503050406030204" pitchFamily="18" charset="0"/>
                        <a:sym typeface="+mn-ea"/>
                      </a:rPr>
                      <m:t>5</m:t>
                    </m:r>
                    <m:r>
                      <a:rPr lang="en-US" sz="2000">
                        <a:latin typeface="Cambria Math" panose="02040503050406030204" pitchFamily="18" charset="0"/>
                        <a:cs typeface="Cambria Math" panose="02040503050406030204" pitchFamily="18" charset="0"/>
                        <a:sym typeface="+mn-ea"/>
                      </a:rPr>
                      <m:t>,</m:t>
                    </m:r>
                    <m:r>
                      <a:rPr lang="en-US" sz="2000">
                        <a:latin typeface="Cambria Math" panose="02040503050406030204" pitchFamily="18" charset="0"/>
                        <a:cs typeface="Cambria Math" panose="02040503050406030204" pitchFamily="18" charset="0"/>
                        <a:sym typeface="+mn-ea"/>
                      </a:rPr>
                      <m:t>3</m:t>
                    </m:r>
                    <m:r>
                      <a:rPr lang="en-US" sz="2000">
                        <a:latin typeface="Cambria Math" panose="02040503050406030204" pitchFamily="18" charset="0"/>
                        <a:cs typeface="Cambria Math" panose="02040503050406030204" pitchFamily="18" charset="0"/>
                        <a:sym typeface="+mn-ea"/>
                      </a:rPr>
                      <m:t>)=</m:t>
                    </m:r>
                    <m:r>
                      <a:rPr lang="en-US" sz="2000">
                        <a:latin typeface="Cambria Math" panose="02040503050406030204" pitchFamily="18" charset="0"/>
                        <a:cs typeface="Cambria Math" panose="02040503050406030204" pitchFamily="18" charset="0"/>
                        <a:sym typeface="+mn-ea"/>
                      </a:rPr>
                      <m:t>10</m:t>
                    </m:r>
                  </m:oMath>
                </a14:m>
                <a:r>
                  <a:rPr lang="en-US" altLang="zh-CN" sz="2000"/>
                  <a:t> </a:t>
                </a:r>
                <a:r>
                  <a:rPr lang="zh-CN" altLang="en-US" sz="2000"/>
                  <a:t>项。</a:t>
                </a:r>
                <a:endParaRPr lang="zh-CN" altLang="en-US" sz="2000"/>
              </a:p>
              <a:p>
                <a:pPr marL="571500" indent="-571500" algn="just" eaLnBrk="1" hangingPunct="1">
                  <a:lnSpc>
                    <a:spcPct val="120000"/>
                  </a:lnSpc>
                  <a:buSzTx/>
                  <a:buFont typeface="Wingdings" panose="05000000000000000000" pitchFamily="2" charset="2"/>
                  <a:buNone/>
                </a:pPr>
                <a:r>
                  <a:rPr sz="2000">
                    <a:sym typeface="+mn-ea"/>
                  </a:rPr>
                  <a:t>    </a:t>
                </a:r>
                <a:r>
                  <a:rPr>
                    <a:sym typeface="+mn-ea"/>
                  </a:rPr>
                  <a:t>    </a:t>
                </a:r>
                <a:endParaRPr>
                  <a:sym typeface="+mn-ea"/>
                </a:endParaRPr>
              </a:p>
              <a:p>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p:cNvPicPr>
          <p:nvPr/>
        </p:nvPicPr>
        <p:blipFill>
          <a:blip r:embed="rId1">
            <a:duotone>
              <a:schemeClr val="accent1">
                <a:shade val="45000"/>
                <a:satMod val="135000"/>
              </a:schemeClr>
              <a:prstClr val="white"/>
            </a:duotone>
          </a:blip>
          <a:stretch>
            <a:fillRect/>
          </a:stretch>
        </p:blipFill>
        <p:spPr>
          <a:xfrm>
            <a:off x="-2372" y="2561021"/>
            <a:ext cx="12190013" cy="4296980"/>
          </a:xfrm>
          <a:prstGeom prst="rect">
            <a:avLst/>
          </a:prstGeom>
        </p:spPr>
      </p:pic>
      <p:sp>
        <p:nvSpPr>
          <p:cNvPr id="10" name="文本框 9"/>
          <p:cNvSpPr txBox="1"/>
          <p:nvPr/>
        </p:nvSpPr>
        <p:spPr>
          <a:xfrm>
            <a:off x="5354905" y="1845366"/>
            <a:ext cx="3657600" cy="1107440"/>
          </a:xfrm>
          <a:prstGeom prst="rect">
            <a:avLst/>
          </a:prstGeom>
          <a:noFill/>
        </p:spPr>
        <p:txBody>
          <a:bodyPr wrap="none" lIns="0" tIns="0" rIns="0" bIns="0" rtlCol="0" anchor="t">
            <a:spAutoFit/>
          </a:bodyPr>
          <a:lstStyle/>
          <a:p>
            <a:pPr algn="l"/>
            <a:r>
              <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斯特林数</a:t>
            </a:r>
            <a:endPar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椭圆 11"/>
          <p:cNvSpPr>
            <a:spLocks noChangeAspect="1"/>
          </p:cNvSpPr>
          <p:nvPr/>
        </p:nvSpPr>
        <p:spPr>
          <a:xfrm>
            <a:off x="5383346"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椭圆 20"/>
          <p:cNvSpPr>
            <a:spLocks noChangeAspect="1"/>
          </p:cNvSpPr>
          <p:nvPr/>
        </p:nvSpPr>
        <p:spPr>
          <a:xfrm>
            <a:off x="5786758"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椭圆 22"/>
          <p:cNvSpPr>
            <a:spLocks noChangeAspect="1"/>
          </p:cNvSpPr>
          <p:nvPr/>
        </p:nvSpPr>
        <p:spPr>
          <a:xfrm>
            <a:off x="6190170"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矩形 7"/>
          <p:cNvSpPr/>
          <p:nvPr/>
        </p:nvSpPr>
        <p:spPr>
          <a:xfrm>
            <a:off x="2788285" y="1924685"/>
            <a:ext cx="2153285" cy="1883410"/>
          </a:xfrm>
          <a:prstGeom prst="rect">
            <a:avLst/>
          </a:prstGeom>
          <a:no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矩形 8"/>
          <p:cNvSpPr/>
          <p:nvPr/>
        </p:nvSpPr>
        <p:spPr>
          <a:xfrm>
            <a:off x="2220595" y="1924685"/>
            <a:ext cx="1014730" cy="1883410"/>
          </a:xfrm>
          <a:prstGeom prst="rect">
            <a:avLst/>
          </a:prstGeom>
          <a:solidFill>
            <a:srgbClr val="144A74"/>
          </a:solid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3461350" y="2183527"/>
            <a:ext cx="1219200" cy="1477010"/>
          </a:xfrm>
          <a:prstGeom prst="rect">
            <a:avLst/>
          </a:prstGeom>
          <a:noFill/>
        </p:spPr>
        <p:txBody>
          <a:bodyPr wrap="none" lIns="0" tIns="0" rIns="0" bIns="0" rtlCol="0" anchor="t">
            <a:spAutoFit/>
          </a:bodyPr>
          <a:lstStyle/>
          <a:p>
            <a:pPr algn="l"/>
            <a:r>
              <a:rPr kumimoji="1" lang="en-US" altLang="zh-CN"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08</a:t>
            </a:r>
            <a:endParaRPr kumimoji="1" lang="zh-CN" altLang="en-US"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第二类斯特林数（</a:t>
            </a:r>
            <a:r>
              <a:rPr lang="en-US" altLang="zh-CN"/>
              <a:t>Stirling Number</a:t>
            </a:r>
            <a:r>
              <a:rPr lang="zh-CN" altLang="en-US"/>
              <a:t>）</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custDataLst>
                  <p:tags r:id="rId1"/>
                </p:custDataLst>
              </p:nvPr>
            </p:nvSpPr>
            <p:spPr>
              <a:xfrm>
                <a:off x="669925" y="952500"/>
                <a:ext cx="10852150" cy="5388610"/>
              </a:xfrm>
            </p:spPr>
            <p:txBody>
              <a:bodyPr>
                <a:normAutofit fontScale="40000"/>
              </a:bodyPr>
              <a:lstStyle/>
              <a:p>
                <a:r>
                  <a:rPr lang="zh-CN" altLang="en-US" sz="4000"/>
                  <a:t>第二类斯特林数（斯特林子集数）</a:t>
                </a:r>
                <a14:m>
                  <m:oMath xmlns:m="http://schemas.openxmlformats.org/officeDocument/2006/math">
                    <m:d>
                      <m:dPr>
                        <m:begChr m:val="{"/>
                        <m:endChr m:val="}"/>
                        <m:ctrlPr>
                          <a:rPr lang="en-US" altLang="zh-CN" sz="40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4000" i="1">
                                <a:latin typeface="Cambria Math" panose="02040503050406030204" pitchFamily="18" charset="0"/>
                                <a:cs typeface="Cambria Math" panose="02040503050406030204" pitchFamily="18" charset="0"/>
                              </a:rPr>
                            </m:ctrlPr>
                          </m:mPr>
                          <m:mr>
                            <m:e>
                              <m:r>
                                <a:rPr lang="en-US" altLang="zh-CN" sz="4000" i="1">
                                  <a:latin typeface="Cambria Math" panose="02040503050406030204" pitchFamily="18" charset="0"/>
                                  <a:cs typeface="Cambria Math" panose="02040503050406030204" pitchFamily="18" charset="0"/>
                                </a:rPr>
                                <m:t>𝑛</m:t>
                              </m:r>
                            </m:e>
                          </m:mr>
                          <m:mr>
                            <m:e>
                              <m:r>
                                <a:rPr lang="en-US" altLang="zh-CN" sz="4000" i="1">
                                  <a:latin typeface="Cambria Math" panose="02040503050406030204" pitchFamily="18" charset="0"/>
                                  <a:cs typeface="Cambria Math" panose="02040503050406030204" pitchFamily="18" charset="0"/>
                                </a:rPr>
                                <m:t>𝑘</m:t>
                              </m:r>
                            </m:e>
                          </m:mr>
                        </m:m>
                      </m:e>
                    </m:d>
                  </m:oMath>
                </a14:m>
                <a:r>
                  <a:rPr lang="en-US" altLang="zh-CN" sz="4000"/>
                  <a:t> </a:t>
                </a:r>
                <a:r>
                  <a:rPr lang="zh-CN" altLang="en-US" sz="4000"/>
                  <a:t>，也可记做</a:t>
                </a:r>
                <a:r>
                  <a:rPr lang="en-US" altLang="zh-CN" sz="4000"/>
                  <a:t> S(n,k)</a:t>
                </a:r>
                <a:r>
                  <a:rPr lang="zh-CN" altLang="en-US" sz="4000"/>
                  <a:t>，表示将</a:t>
                </a:r>
                <a:r>
                  <a:rPr lang="en-US" altLang="zh-CN" sz="4000"/>
                  <a:t> n </a:t>
                </a:r>
                <a:r>
                  <a:rPr lang="zh-CN" altLang="en-US" sz="4000"/>
                  <a:t>个两两不同的元素，划分为</a:t>
                </a:r>
                <a:r>
                  <a:rPr lang="en-US" altLang="zh-CN" sz="4000"/>
                  <a:t> k </a:t>
                </a:r>
                <a:r>
                  <a:rPr lang="zh-CN" altLang="en-US" sz="4000"/>
                  <a:t>个互不区分的非空子集的方案数。</a:t>
                </a:r>
                <a:endParaRPr lang="zh-CN" altLang="en-US" sz="4000"/>
              </a:p>
              <a:p>
                <a:pPr marL="0" indent="0">
                  <a:buNone/>
                </a:pPr>
                <a:r>
                  <a:rPr lang="en-US" altLang="zh-CN" sz="4000"/>
                  <a:t>    </a:t>
                </a:r>
                <a:r>
                  <a:rPr lang="zh-CN" altLang="en-US" sz="4000"/>
                  <a:t>递推式</a:t>
                </a:r>
                <a:r>
                  <a:rPr lang="en-US" altLang="zh-CN" sz="4000"/>
                  <a:t>   </a:t>
                </a:r>
                <a14:m>
                  <m:oMath xmlns:m="http://schemas.openxmlformats.org/officeDocument/2006/math">
                    <m:d>
                      <m:dPr>
                        <m:begChr m:val="{"/>
                        <m:endChr m:val="}"/>
                        <m:ctrlPr>
                          <a:rPr lang="en-US" altLang="zh-CN" sz="40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4000" i="1">
                                <a:latin typeface="Cambria Math" panose="02040503050406030204" pitchFamily="18" charset="0"/>
                                <a:cs typeface="Cambria Math" panose="02040503050406030204" pitchFamily="18" charset="0"/>
                              </a:rPr>
                            </m:ctrlPr>
                          </m:mPr>
                          <m:mr>
                            <m:e>
                              <m:r>
                                <a:rPr lang="en-US" altLang="zh-CN" sz="4000" i="1">
                                  <a:latin typeface="Cambria Math" panose="02040503050406030204" pitchFamily="18" charset="0"/>
                                  <a:cs typeface="Cambria Math" panose="02040503050406030204" pitchFamily="18" charset="0"/>
                                </a:rPr>
                                <m:t>𝑛</m:t>
                              </m:r>
                            </m:e>
                          </m:mr>
                          <m:mr>
                            <m:e>
                              <m:r>
                                <a:rPr lang="en-US" altLang="zh-CN" sz="4000" i="1">
                                  <a:latin typeface="Cambria Math" panose="02040503050406030204" pitchFamily="18" charset="0"/>
                                  <a:cs typeface="Cambria Math" panose="02040503050406030204" pitchFamily="18" charset="0"/>
                                </a:rPr>
                                <m:t>𝑘</m:t>
                              </m:r>
                            </m:e>
                          </m:mr>
                        </m:m>
                      </m:e>
                    </m:d>
                    <m:r>
                      <a:rPr lang="en-US" altLang="zh-CN" sz="4000" i="1">
                        <a:latin typeface="Cambria Math" panose="02040503050406030204" pitchFamily="18" charset="0"/>
                        <a:cs typeface="Cambria Math" panose="02040503050406030204" pitchFamily="18" charset="0"/>
                      </a:rPr>
                      <m:t>=</m:t>
                    </m:r>
                    <m:d>
                      <m:dPr>
                        <m:begChr m:val="{"/>
                        <m:endChr m:val="}"/>
                        <m:ctrlPr>
                          <a:rPr lang="en-US" altLang="zh-CN" sz="40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4000" i="1">
                                <a:latin typeface="Cambria Math" panose="02040503050406030204" pitchFamily="18" charset="0"/>
                                <a:cs typeface="Cambria Math" panose="02040503050406030204" pitchFamily="18" charset="0"/>
                              </a:rPr>
                            </m:ctrlPr>
                          </m:mPr>
                          <m:mr>
                            <m:e>
                              <m:r>
                                <a:rPr lang="en-US" altLang="zh-CN" sz="4000" i="1">
                                  <a:latin typeface="Cambria Math" panose="02040503050406030204" pitchFamily="18" charset="0"/>
                                  <a:cs typeface="Cambria Math" panose="02040503050406030204" pitchFamily="18" charset="0"/>
                                </a:rPr>
                                <m:t>𝑛</m:t>
                              </m:r>
                              <m:r>
                                <a:rPr lang="en-US" altLang="zh-CN" sz="4000" i="1">
                                  <a:latin typeface="Cambria Math" panose="02040503050406030204" pitchFamily="18" charset="0"/>
                                  <a:cs typeface="Cambria Math" panose="02040503050406030204" pitchFamily="18" charset="0"/>
                                </a:rPr>
                                <m:t>−</m:t>
                              </m:r>
                              <m:r>
                                <a:rPr lang="en-US" altLang="zh-CN" sz="4000" i="1">
                                  <a:latin typeface="Cambria Math" panose="02040503050406030204" pitchFamily="18" charset="0"/>
                                  <a:cs typeface="Cambria Math" panose="02040503050406030204" pitchFamily="18" charset="0"/>
                                </a:rPr>
                                <m:t>1</m:t>
                              </m:r>
                            </m:e>
                          </m:mr>
                          <m:mr>
                            <m:e>
                              <m:r>
                                <a:rPr lang="en-US" altLang="zh-CN" sz="4000" i="1">
                                  <a:latin typeface="Cambria Math" panose="02040503050406030204" pitchFamily="18" charset="0"/>
                                  <a:cs typeface="Cambria Math" panose="02040503050406030204" pitchFamily="18" charset="0"/>
                                </a:rPr>
                                <m:t>𝑘</m:t>
                              </m:r>
                              <m:r>
                                <a:rPr lang="en-US" altLang="zh-CN" sz="4000" i="1">
                                  <a:latin typeface="Cambria Math" panose="02040503050406030204" pitchFamily="18" charset="0"/>
                                  <a:cs typeface="Cambria Math" panose="02040503050406030204" pitchFamily="18" charset="0"/>
                                </a:rPr>
                                <m:t>−</m:t>
                              </m:r>
                              <m:r>
                                <a:rPr lang="en-US" altLang="zh-CN" sz="4000" i="1">
                                  <a:latin typeface="Cambria Math" panose="02040503050406030204" pitchFamily="18" charset="0"/>
                                  <a:cs typeface="Cambria Math" panose="02040503050406030204" pitchFamily="18" charset="0"/>
                                </a:rPr>
                                <m:t>1</m:t>
                              </m:r>
                            </m:e>
                          </m:mr>
                        </m:m>
                      </m:e>
                    </m:d>
                    <m:r>
                      <a:rPr lang="en-US" altLang="zh-CN" sz="4000" i="1">
                        <a:latin typeface="Cambria Math" panose="02040503050406030204" pitchFamily="18" charset="0"/>
                        <a:cs typeface="Cambria Math" panose="02040503050406030204" pitchFamily="18" charset="0"/>
                      </a:rPr>
                      <m:t>+</m:t>
                    </m:r>
                    <m:r>
                      <a:rPr lang="en-US" altLang="zh-CN" sz="4000" i="1">
                        <a:latin typeface="Cambria Math" panose="02040503050406030204" pitchFamily="18" charset="0"/>
                        <a:cs typeface="Cambria Math" panose="02040503050406030204" pitchFamily="18" charset="0"/>
                      </a:rPr>
                      <m:t>𝑘</m:t>
                    </m:r>
                    <m:d>
                      <m:dPr>
                        <m:begChr m:val="{"/>
                        <m:endChr m:val="}"/>
                        <m:ctrlPr>
                          <a:rPr lang="en-US" altLang="zh-CN" sz="40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4000" i="1">
                                <a:latin typeface="Cambria Math" panose="02040503050406030204" pitchFamily="18" charset="0"/>
                                <a:cs typeface="Cambria Math" panose="02040503050406030204" pitchFamily="18" charset="0"/>
                              </a:rPr>
                            </m:ctrlPr>
                          </m:mPr>
                          <m:mr>
                            <m:e>
                              <m:r>
                                <a:rPr lang="en-US" altLang="zh-CN" sz="4000" i="1">
                                  <a:latin typeface="Cambria Math" panose="02040503050406030204" pitchFamily="18" charset="0"/>
                                  <a:cs typeface="Cambria Math" panose="02040503050406030204" pitchFamily="18" charset="0"/>
                                </a:rPr>
                                <m:t>𝑛</m:t>
                              </m:r>
                              <m:r>
                                <a:rPr lang="en-US" altLang="zh-CN" sz="4000" i="1">
                                  <a:latin typeface="Cambria Math" panose="02040503050406030204" pitchFamily="18" charset="0"/>
                                  <a:cs typeface="Cambria Math" panose="02040503050406030204" pitchFamily="18" charset="0"/>
                                </a:rPr>
                                <m:t>−</m:t>
                              </m:r>
                              <m:r>
                                <a:rPr lang="en-US" altLang="zh-CN" sz="4000" i="1">
                                  <a:latin typeface="Cambria Math" panose="02040503050406030204" pitchFamily="18" charset="0"/>
                                  <a:cs typeface="Cambria Math" panose="02040503050406030204" pitchFamily="18" charset="0"/>
                                </a:rPr>
                                <m:t>1</m:t>
                              </m:r>
                            </m:e>
                          </m:mr>
                          <m:mr>
                            <m:e>
                              <m:r>
                                <a:rPr lang="en-US" altLang="zh-CN" sz="4000" i="1">
                                  <a:latin typeface="Cambria Math" panose="02040503050406030204" pitchFamily="18" charset="0"/>
                                  <a:cs typeface="Cambria Math" panose="02040503050406030204" pitchFamily="18" charset="0"/>
                                </a:rPr>
                                <m:t>𝑘</m:t>
                              </m:r>
                            </m:e>
                          </m:mr>
                        </m:m>
                      </m:e>
                    </m:d>
                  </m:oMath>
                </a14:m>
                <a:r>
                  <a:rPr lang="en-US" altLang="zh-CN" sz="4000"/>
                  <a:t>  </a:t>
                </a:r>
                <a:endParaRPr lang="en-US" altLang="zh-CN" sz="4000"/>
              </a:p>
              <a:p>
                <a:pPr marL="0" indent="0">
                  <a:buNone/>
                </a:pPr>
                <a:r>
                  <a:rPr lang="en-US" altLang="zh-CN" sz="4000"/>
                  <a:t>    </a:t>
                </a:r>
                <a:r>
                  <a:rPr lang="zh-CN" altLang="en-US" sz="4000"/>
                  <a:t>边界是</a:t>
                </a:r>
                <a:r>
                  <a:rPr lang="en-US" altLang="zh-CN" sz="4000"/>
                  <a:t>       </a:t>
                </a:r>
                <a14:m>
                  <m:oMath xmlns:m="http://schemas.openxmlformats.org/officeDocument/2006/math">
                    <m:d>
                      <m:dPr>
                        <m:begChr m:val="{"/>
                        <m:endChr m:val="}"/>
                        <m:ctrlPr>
                          <a:rPr lang="en-US" altLang="zh-CN" sz="40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4000" i="1">
                                <a:latin typeface="Cambria Math" panose="02040503050406030204" pitchFamily="18" charset="0"/>
                                <a:cs typeface="Cambria Math" panose="02040503050406030204" pitchFamily="18" charset="0"/>
                              </a:rPr>
                            </m:ctrlPr>
                          </m:mPr>
                          <m:mr>
                            <m:e>
                              <m:r>
                                <a:rPr lang="en-US" altLang="zh-CN" sz="4000" i="1">
                                  <a:latin typeface="Cambria Math" panose="02040503050406030204" pitchFamily="18" charset="0"/>
                                  <a:cs typeface="Cambria Math" panose="02040503050406030204" pitchFamily="18" charset="0"/>
                                </a:rPr>
                                <m:t>𝑛</m:t>
                              </m:r>
                            </m:e>
                          </m:mr>
                          <m:mr>
                            <m:e>
                              <m:r>
                                <a:rPr lang="en-US" altLang="zh-CN" sz="4000" i="1">
                                  <a:latin typeface="Cambria Math" panose="02040503050406030204" pitchFamily="18" charset="0"/>
                                  <a:cs typeface="Cambria Math" panose="02040503050406030204" pitchFamily="18" charset="0"/>
                                </a:rPr>
                                <m:t>𝑘</m:t>
                              </m:r>
                            </m:e>
                          </m:mr>
                        </m:m>
                      </m:e>
                    </m:d>
                    <m:r>
                      <a:rPr lang="en-US" altLang="zh-CN" sz="4000" i="1">
                        <a:latin typeface="Cambria Math" panose="02040503050406030204" pitchFamily="18" charset="0"/>
                        <a:cs typeface="Cambria Math" panose="02040503050406030204" pitchFamily="18" charset="0"/>
                      </a:rPr>
                      <m:t>=[</m:t>
                    </m:r>
                    <m:r>
                      <a:rPr lang="en-US" altLang="zh-CN" sz="4000" i="1">
                        <a:latin typeface="Cambria Math" panose="02040503050406030204" pitchFamily="18" charset="0"/>
                        <a:cs typeface="Cambria Math" panose="02040503050406030204" pitchFamily="18" charset="0"/>
                      </a:rPr>
                      <m:t>𝑛</m:t>
                    </m:r>
                    <m:r>
                      <a:rPr lang="en-US" altLang="zh-CN" sz="4000" i="1">
                        <a:latin typeface="Cambria Math" panose="02040503050406030204" pitchFamily="18" charset="0"/>
                        <a:cs typeface="Cambria Math" panose="02040503050406030204" pitchFamily="18" charset="0"/>
                      </a:rPr>
                      <m:t>=</m:t>
                    </m:r>
                    <m:r>
                      <a:rPr lang="en-US" altLang="zh-CN" sz="4000" i="1">
                        <a:latin typeface="Cambria Math" panose="02040503050406030204" pitchFamily="18" charset="0"/>
                        <a:cs typeface="Cambria Math" panose="02040503050406030204" pitchFamily="18" charset="0"/>
                      </a:rPr>
                      <m:t>0</m:t>
                    </m:r>
                    <m:r>
                      <a:rPr lang="en-US" altLang="zh-CN" sz="4000" i="1">
                        <a:latin typeface="Cambria Math" panose="02040503050406030204" pitchFamily="18" charset="0"/>
                        <a:cs typeface="Cambria Math" panose="02040503050406030204" pitchFamily="18" charset="0"/>
                      </a:rPr>
                      <m:t>]</m:t>
                    </m:r>
                  </m:oMath>
                </a14:m>
                <a:r>
                  <a:rPr lang="zh-CN" altLang="en-US" sz="4000"/>
                  <a:t>。</a:t>
                </a:r>
                <a:endParaRPr lang="zh-CN" altLang="en-US" sz="4000"/>
              </a:p>
              <a:p>
                <a:r>
                  <a:rPr lang="zh-CN" altLang="en-US" sz="4000"/>
                  <a:t>考虑用组合意义来证明。</a:t>
                </a:r>
                <a:endParaRPr lang="en-US" altLang="zh-CN" sz="4000"/>
              </a:p>
              <a:p>
                <a:pPr marL="0" indent="0">
                  <a:buNone/>
                </a:pPr>
                <a:r>
                  <a:rPr lang="zh-CN" altLang="en-US" sz="4000"/>
                  <a:t>我们插入一个新元素时，有两种方案：</a:t>
                </a:r>
                <a:endParaRPr lang="en-US" altLang="zh-CN" sz="4000"/>
              </a:p>
              <a:p>
                <a:pPr lvl="1">
                  <a:buFont typeface="Wingdings" panose="05000000000000000000" charset="0"/>
                  <a:buChar char="Ø"/>
                </a:pPr>
                <a:r>
                  <a:rPr lang="zh-CN" altLang="en-US" sz="4000"/>
                  <a:t>将新元素单独放入一个子集，有</a:t>
                </a:r>
                <a14:m>
                  <m:oMath xmlns:m="http://schemas.openxmlformats.org/officeDocument/2006/math">
                    <m:d>
                      <m:dPr>
                        <m:begChr m:val="{"/>
                        <m:endChr m:val="}"/>
                        <m:ctrlPr>
                          <a:rPr lang="en-US" altLang="zh-CN" sz="40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4000" i="1">
                                <a:latin typeface="Cambria Math" panose="02040503050406030204" pitchFamily="18" charset="0"/>
                                <a:cs typeface="Cambria Math" panose="02040503050406030204" pitchFamily="18" charset="0"/>
                              </a:rPr>
                            </m:ctrlPr>
                          </m:mPr>
                          <m:mr>
                            <m:e>
                              <m:r>
                                <a:rPr lang="en-US" altLang="zh-CN" sz="4000" i="1">
                                  <a:latin typeface="Cambria Math" panose="02040503050406030204" pitchFamily="18" charset="0"/>
                                  <a:cs typeface="Cambria Math" panose="02040503050406030204" pitchFamily="18" charset="0"/>
                                </a:rPr>
                                <m:t>𝑛</m:t>
                              </m:r>
                              <m:r>
                                <a:rPr lang="en-US" altLang="zh-CN" sz="4000" i="1">
                                  <a:latin typeface="Cambria Math" panose="02040503050406030204" pitchFamily="18" charset="0"/>
                                  <a:cs typeface="Cambria Math" panose="02040503050406030204" pitchFamily="18" charset="0"/>
                                </a:rPr>
                                <m:t>−</m:t>
                              </m:r>
                              <m:r>
                                <a:rPr lang="en-US" altLang="zh-CN" sz="4000" i="1">
                                  <a:latin typeface="Cambria Math" panose="02040503050406030204" pitchFamily="18" charset="0"/>
                                  <a:cs typeface="Cambria Math" panose="02040503050406030204" pitchFamily="18" charset="0"/>
                                </a:rPr>
                                <m:t>1</m:t>
                              </m:r>
                            </m:e>
                          </m:mr>
                          <m:mr>
                            <m:e>
                              <m:r>
                                <a:rPr lang="en-US" altLang="zh-CN" sz="4000" i="1">
                                  <a:latin typeface="Cambria Math" panose="02040503050406030204" pitchFamily="18" charset="0"/>
                                  <a:cs typeface="Cambria Math" panose="02040503050406030204" pitchFamily="18" charset="0"/>
                                </a:rPr>
                                <m:t>𝑘</m:t>
                              </m:r>
                              <m:r>
                                <a:rPr lang="en-US" altLang="zh-CN" sz="4000" i="1">
                                  <a:latin typeface="Cambria Math" panose="02040503050406030204" pitchFamily="18" charset="0"/>
                                  <a:cs typeface="Cambria Math" panose="02040503050406030204" pitchFamily="18" charset="0"/>
                                </a:rPr>
                                <m:t>−</m:t>
                              </m:r>
                              <m:r>
                                <a:rPr lang="en-US" altLang="zh-CN" sz="4000" i="1">
                                  <a:latin typeface="Cambria Math" panose="02040503050406030204" pitchFamily="18" charset="0"/>
                                  <a:cs typeface="Cambria Math" panose="02040503050406030204" pitchFamily="18" charset="0"/>
                                </a:rPr>
                                <m:t>1</m:t>
                              </m:r>
                            </m:e>
                          </m:mr>
                        </m:m>
                      </m:e>
                    </m:d>
                  </m:oMath>
                </a14:m>
                <a:r>
                  <a:rPr lang="zh-CN" altLang="en-US" sz="4000"/>
                  <a:t>种方案；</a:t>
                </a:r>
                <a:endParaRPr lang="zh-CN" altLang="en-US" sz="4000"/>
              </a:p>
              <a:p>
                <a:pPr lvl="1">
                  <a:buFont typeface="Wingdings" panose="05000000000000000000" charset="0"/>
                  <a:buChar char="Ø"/>
                </a:pPr>
                <a:r>
                  <a:rPr lang="zh-CN" altLang="en-US" sz="4000"/>
                  <a:t>将新元素放入一个现有的非空子集，有</a:t>
                </a:r>
                <a14:m>
                  <m:oMath xmlns:m="http://schemas.openxmlformats.org/officeDocument/2006/math">
                    <m:r>
                      <a:rPr lang="en-US" altLang="zh-CN" sz="4000" i="1">
                        <a:latin typeface="Cambria Math" panose="02040503050406030204" pitchFamily="18" charset="0"/>
                        <a:cs typeface="Cambria Math" panose="02040503050406030204" pitchFamily="18" charset="0"/>
                      </a:rPr>
                      <m:t>𝑘</m:t>
                    </m:r>
                    <m:d>
                      <m:dPr>
                        <m:begChr m:val="{"/>
                        <m:endChr m:val="}"/>
                        <m:ctrlPr>
                          <a:rPr lang="en-US" altLang="zh-CN" sz="40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4000" i="1">
                                <a:latin typeface="Cambria Math" panose="02040503050406030204" pitchFamily="18" charset="0"/>
                                <a:cs typeface="Cambria Math" panose="02040503050406030204" pitchFamily="18" charset="0"/>
                              </a:rPr>
                            </m:ctrlPr>
                          </m:mPr>
                          <m:mr>
                            <m:e>
                              <m:r>
                                <a:rPr lang="en-US" altLang="zh-CN" sz="4000" i="1">
                                  <a:latin typeface="Cambria Math" panose="02040503050406030204" pitchFamily="18" charset="0"/>
                                  <a:cs typeface="Cambria Math" panose="02040503050406030204" pitchFamily="18" charset="0"/>
                                </a:rPr>
                                <m:t>𝑛</m:t>
                              </m:r>
                              <m:r>
                                <a:rPr lang="en-US" altLang="zh-CN" sz="4000" i="1">
                                  <a:latin typeface="Cambria Math" panose="02040503050406030204" pitchFamily="18" charset="0"/>
                                  <a:cs typeface="Cambria Math" panose="02040503050406030204" pitchFamily="18" charset="0"/>
                                </a:rPr>
                                <m:t>−</m:t>
                              </m:r>
                              <m:r>
                                <a:rPr lang="en-US" altLang="zh-CN" sz="4000" i="1">
                                  <a:latin typeface="Cambria Math" panose="02040503050406030204" pitchFamily="18" charset="0"/>
                                  <a:cs typeface="Cambria Math" panose="02040503050406030204" pitchFamily="18" charset="0"/>
                                </a:rPr>
                                <m:t>1</m:t>
                              </m:r>
                            </m:e>
                          </m:mr>
                          <m:mr>
                            <m:e>
                              <m:r>
                                <a:rPr lang="en-US" altLang="zh-CN" sz="4000" i="1">
                                  <a:latin typeface="Cambria Math" panose="02040503050406030204" pitchFamily="18" charset="0"/>
                                  <a:cs typeface="Cambria Math" panose="02040503050406030204" pitchFamily="18" charset="0"/>
                                </a:rPr>
                                <m:t>𝑘</m:t>
                              </m:r>
                            </m:e>
                          </m:mr>
                        </m:m>
                      </m:e>
                    </m:d>
                  </m:oMath>
                </a14:m>
                <a:r>
                  <a:rPr lang="zh-CN" altLang="en-US" sz="4000"/>
                  <a:t>种方案。</a:t>
                </a:r>
                <a:endParaRPr lang="zh-CN" altLang="en-US" sz="4000"/>
              </a:p>
              <a:p>
                <a:pPr marL="0" indent="0">
                  <a:buNone/>
                </a:pPr>
                <a:r>
                  <a:rPr lang="zh-CN" altLang="en-US" sz="4000"/>
                  <a:t>根据加法原理，将两式相加即可得到递推式。</a:t>
                </a:r>
                <a:endParaRPr lang="zh-CN" altLang="en-US" sz="4000"/>
              </a:p>
              <a:p>
                <a:endParaRPr lang="zh-CN" altLang="en-US"/>
              </a:p>
              <a:p>
                <a:pPr marL="0" indent="0">
                  <a:buNone/>
                </a:pPr>
                <a:r>
                  <a:rPr lang="en-US" altLang="zh-CN" sz="2400" dirty="0"/>
                  <a:t>  </a:t>
                </a:r>
                <a:endParaRPr lang="zh-CN" altLang="en-US" sz="2400" dirty="0"/>
              </a:p>
            </p:txBody>
          </p:sp>
        </mc:Choice>
        <mc:Fallback>
          <p:sp>
            <p:nvSpPr>
              <p:cNvPr id="3" name="内容占位符 2"/>
              <p:cNvSpPr>
                <a:spLocks noRot="1" noChangeAspect="1" noMove="1" noResize="1" noEditPoints="1" noAdjustHandles="1" noChangeArrowheads="1" noChangeShapeType="1" noTextEdit="1"/>
              </p:cNvSpPr>
              <p:nvPr>
                <p:ph idx="1"/>
                <p:custDataLst>
                  <p:tags r:id="rId2"/>
                </p:custDataLst>
              </p:nvPr>
            </p:nvSpPr>
            <p:spPr>
              <a:xfrm>
                <a:off x="669925" y="952500"/>
                <a:ext cx="10852150" cy="5388610"/>
              </a:xfrm>
              <a:blipFill rotWithShape="1">
                <a:blip r:embed="rId3"/>
                <a:stretch>
                  <a:fillRect/>
                </a:stretch>
              </a:blipFill>
            </p:spPr>
            <p:txBody>
              <a:bodyPr/>
              <a:lstStyle/>
              <a:p>
                <a:r>
                  <a:rPr lang="zh-CN" altLang="en-US">
                    <a:noFill/>
                  </a:rPr>
                  <a:t> </a:t>
                </a:r>
              </a:p>
            </p:txBody>
          </p:sp>
        </mc:Fallback>
      </mc:AlternateContent>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母函数的引入</a:t>
            </a:r>
            <a:endParaRPr lang="zh-CN" altLang="en-US" dirty="0"/>
          </a:p>
        </p:txBody>
      </p:sp>
      <p:sp>
        <p:nvSpPr>
          <p:cNvPr id="3" name="内容占位符 2"/>
          <p:cNvSpPr>
            <a:spLocks noGrp="1"/>
          </p:cNvSpPr>
          <p:nvPr>
            <p:ph idx="1"/>
          </p:nvPr>
        </p:nvSpPr>
        <p:spPr>
          <a:xfrm>
            <a:off x="2135560" y="1109737"/>
            <a:ext cx="7772400" cy="5214863"/>
          </a:xfrm>
        </p:spPr>
        <p:txBody>
          <a:bodyPr/>
          <a:lstStyle/>
          <a:p>
            <a:r>
              <a:rPr lang="zh-CN" altLang="en-US" dirty="0"/>
              <a:t>      序列                                   母函数</a:t>
            </a:r>
            <a:endParaRPr lang="en-US" altLang="zh-CN" dirty="0"/>
          </a:p>
          <a:p>
            <a:endParaRPr lang="en-US" altLang="zh-CN" dirty="0"/>
          </a:p>
          <a:p>
            <a:endParaRPr lang="en-US" altLang="zh-CN" dirty="0"/>
          </a:p>
          <a:p>
            <a:endParaRPr lang="en-US" altLang="zh-CN" dirty="0"/>
          </a:p>
          <a:p>
            <a:r>
              <a:rPr lang="zh-CN" altLang="en-US" dirty="0"/>
              <a:t>母函数引入后的重要思想：</a:t>
            </a:r>
            <a:endParaRPr lang="en-US" altLang="zh-CN" dirty="0"/>
          </a:p>
          <a:p>
            <a:pPr marL="0" indent="0">
              <a:buNone/>
            </a:pPr>
            <a:r>
              <a:rPr lang="zh-CN" altLang="en-US" dirty="0"/>
              <a:t>    整体方案数列对应的母函数为各个分支方案数列对应母函数的乘积   </a:t>
            </a:r>
            <a:r>
              <a:rPr lang="en-US" altLang="zh-CN" dirty="0">
                <a:solidFill>
                  <a:srgbClr val="FF0000"/>
                </a:solidFill>
              </a:rPr>
              <a:t>---</a:t>
            </a:r>
            <a:r>
              <a:rPr lang="zh-CN" altLang="en-US" dirty="0">
                <a:solidFill>
                  <a:srgbClr val="FF0000"/>
                </a:solidFill>
              </a:rPr>
              <a:t>后面会有证明</a:t>
            </a:r>
            <a:endParaRPr lang="en-US" altLang="zh-CN" dirty="0">
              <a:solidFill>
                <a:srgbClr val="FF0000"/>
              </a:solidFill>
            </a:endParaRPr>
          </a:p>
          <a:p>
            <a:r>
              <a:rPr lang="zh-CN" altLang="en-US" dirty="0"/>
              <a:t>应用母函数的重要限制：</a:t>
            </a:r>
            <a:endParaRPr lang="en-US" altLang="zh-CN" dirty="0"/>
          </a:p>
          <a:p>
            <a:pPr marL="0" indent="0">
              <a:buNone/>
            </a:pPr>
            <a:r>
              <a:rPr lang="zh-CN" altLang="en-US" dirty="0"/>
              <a:t>   各个分支方案不存在交叉约束的情况</a:t>
            </a:r>
            <a:endParaRPr lang="en-US" altLang="zh-CN" dirty="0"/>
          </a:p>
          <a:p>
            <a:pPr marL="0" indent="0">
              <a:buNone/>
            </a:pPr>
            <a:r>
              <a:rPr lang="en-US" altLang="zh-CN" dirty="0"/>
              <a:t>    </a:t>
            </a:r>
            <a:r>
              <a:rPr lang="en-US" altLang="zh-CN" dirty="0">
                <a:solidFill>
                  <a:srgbClr val="FF0000"/>
                </a:solidFill>
              </a:rPr>
              <a:t>---</a:t>
            </a:r>
            <a:r>
              <a:rPr lang="zh-CN" altLang="en-US" dirty="0">
                <a:solidFill>
                  <a:srgbClr val="FF0000"/>
                </a:solidFill>
              </a:rPr>
              <a:t>当然也可以想法处理</a:t>
            </a:r>
            <a:endParaRPr lang="en-US" altLang="zh-CN" dirty="0">
              <a:solidFill>
                <a:srgbClr val="FF0000"/>
              </a:solidFill>
            </a:endParaRPr>
          </a:p>
          <a:p>
            <a:pPr marL="0" indent="0">
              <a:buNone/>
            </a:pPr>
            <a:r>
              <a:rPr lang="zh-CN" altLang="en-US" dirty="0"/>
              <a:t>  </a:t>
            </a:r>
            <a:endParaRPr lang="zh-CN" altLang="en-US" dirty="0"/>
          </a:p>
        </p:txBody>
      </p:sp>
      <p:sp>
        <p:nvSpPr>
          <p:cNvPr id="4" name="日期占位符 3"/>
          <p:cNvSpPr>
            <a:spLocks noGrp="1"/>
          </p:cNvSpPr>
          <p:nvPr>
            <p:ph type="dt" sz="half" idx="10"/>
          </p:nvPr>
        </p:nvSpPr>
        <p:spPr/>
        <p:txBody>
          <a:bodyPr/>
          <a:lstStyle/>
          <a:p>
            <a:pPr>
              <a:defRPr/>
            </a:pPr>
            <a:fld id="{E9C26F25-29E0-44E4-9D5C-D01F5936C2D0}" type="datetime1">
              <a:rPr lang="zh-CN" altLang="en-US" smtClean="0"/>
            </a:fld>
            <a:endParaRPr lang="en-US" altLang="zh-CN" dirty="0"/>
          </a:p>
        </p:txBody>
      </p:sp>
      <p:sp>
        <p:nvSpPr>
          <p:cNvPr id="5" name="灯片编号占位符 4"/>
          <p:cNvSpPr>
            <a:spLocks noGrp="1"/>
          </p:cNvSpPr>
          <p:nvPr>
            <p:ph type="sldNum" sz="quarter" idx="12"/>
          </p:nvPr>
        </p:nvSpPr>
        <p:spPr/>
        <p:txBody>
          <a:bodyPr/>
          <a:lstStyle/>
          <a:p>
            <a:pPr>
              <a:defRPr/>
            </a:pPr>
            <a:fld id="{17B5AA2A-1ED9-4E60-AA45-DA5ECEDE97FC}" type="slidenum">
              <a:rPr lang="en-US" altLang="zh-CN" smtClean="0"/>
            </a:fld>
            <a:endParaRPr lang="en-US" altLang="zh-CN"/>
          </a:p>
        </p:txBody>
      </p:sp>
      <mc:AlternateContent xmlns:mc="http://schemas.openxmlformats.org/markup-compatibility/2006">
        <mc:Choice xmlns:a14="http://schemas.microsoft.com/office/drawing/2010/main" Requires="a14">
          <p:sp>
            <p:nvSpPr>
              <p:cNvPr id="6" name="Object 19"/>
              <p:cNvSpPr txBox="1"/>
              <p:nvPr/>
            </p:nvSpPr>
            <p:spPr bwMode="auto">
              <a:xfrm>
                <a:off x="2567608" y="1844824"/>
                <a:ext cx="2641600" cy="444500"/>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0</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𝑛</m:t>
                          </m:r>
                        </m:sub>
                      </m:sSub>
                      <m:r>
                        <a:rPr lang="zh-CN" altLang="en-US" i="1">
                          <a:solidFill>
                            <a:srgbClr val="000000"/>
                          </a:solidFill>
                          <a:latin typeface="Cambria Math" panose="02040503050406030204" pitchFamily="18" charset="0"/>
                        </a:rPr>
                        <m:t>,⋯</m:t>
                      </m:r>
                    </m:oMath>
                  </m:oMathPara>
                </a14:m>
                <a:endParaRPr lang="zh-CN" altLang="en-US" dirty="0"/>
              </a:p>
            </p:txBody>
          </p:sp>
        </mc:Choice>
        <mc:Fallback>
          <p:sp>
            <p:nvSpPr>
              <p:cNvPr id="6" name="Object 19"/>
              <p:cNvSpPr txBox="1">
                <a:spLocks noRot="1" noChangeAspect="1" noMove="1" noResize="1" noEditPoints="1" noAdjustHandles="1" noChangeArrowheads="1" noChangeShapeType="1" noTextEdit="1"/>
              </p:cNvSpPr>
              <p:nvPr/>
            </p:nvSpPr>
            <p:spPr bwMode="auto">
              <a:xfrm>
                <a:off x="2567608" y="1844824"/>
                <a:ext cx="2641600" cy="444500"/>
              </a:xfrm>
              <a:prstGeom prst="rect">
                <a:avLst/>
              </a:prstGeom>
              <a:blipFill rotWithShape="1">
                <a:blip r:embed="rId1"/>
                <a:stretch>
                  <a:fillRect l="-11" t="-34" r="11" b="34"/>
                </a:stretch>
              </a:blipFill>
              <a:ln>
                <a:noFill/>
              </a:ln>
            </p:spPr>
            <p:txBody>
              <a:bodyPr/>
              <a:lstStyle/>
              <a:p>
                <a:r>
                  <a:rPr lang="zh-CN" altLang="en-US">
                    <a:noFill/>
                  </a:rPr>
                  <a:t> </a:t>
                </a:r>
              </a:p>
            </p:txBody>
          </p:sp>
        </mc:Fallback>
      </mc:AlternateContent>
      <p:sp>
        <p:nvSpPr>
          <p:cNvPr id="10" name="箭头: 左右 9"/>
          <p:cNvSpPr/>
          <p:nvPr/>
        </p:nvSpPr>
        <p:spPr bwMode="auto">
          <a:xfrm>
            <a:off x="5303912" y="1916832"/>
            <a:ext cx="1152128" cy="444500"/>
          </a:xfrm>
          <a:prstGeom prst="leftRigh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ahoma" panose="020B0604030504040204" pitchFamily="34" charset="0"/>
              <a:ea typeface="Dotum" pitchFamily="34" charset="-127"/>
            </a:endParaRPr>
          </a:p>
        </p:txBody>
      </p:sp>
      <mc:AlternateContent xmlns:mc="http://schemas.openxmlformats.org/markup-compatibility/2006">
        <mc:Choice xmlns:a14="http://schemas.microsoft.com/office/drawing/2010/main" Requires="a14">
          <p:sp>
            <p:nvSpPr>
              <p:cNvPr id="9" name="Object 31"/>
              <p:cNvSpPr txBox="1"/>
              <p:nvPr/>
            </p:nvSpPr>
            <p:spPr bwMode="auto">
              <a:xfrm>
                <a:off x="7010448" y="1628449"/>
                <a:ext cx="3406032" cy="1296496"/>
              </a:xfrm>
              <a:prstGeom prst="rect">
                <a:avLst/>
              </a:prstGeom>
              <a:noFill/>
              <a:ln>
                <a:noFill/>
              </a:ln>
            </p:spPr>
            <p:txBody>
              <a:bodyPr>
                <a:normAutofit/>
              </a:bodyPr>
              <a:lstStyle/>
              <a:p>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𝐺</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nary>
                        <m:naryPr>
                          <m:chr m:val="∑"/>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0</m:t>
                          </m:r>
                        </m:sub>
                        <m:sup>
                          <m:r>
                            <a:rPr lang="zh-CN" altLang="en-US" i="1">
                              <a:solidFill>
                                <a:srgbClr val="000000"/>
                              </a:solidFill>
                              <a:latin typeface="Cambria Math" panose="02040503050406030204" pitchFamily="18" charset="0"/>
                            </a:rPr>
                            <m:t>∞</m:t>
                          </m:r>
                        </m:sup>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𝑛</m:t>
                              </m:r>
                            </m:sub>
                          </m:sSub>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𝑛</m:t>
                              </m:r>
                            </m:sup>
                          </m:sSup>
                        </m:e>
                      </m:nary>
                    </m:oMath>
                  </m:oMathPara>
                </a14:m>
                <a:endParaRPr lang="zh-CN" altLang="en-US" dirty="0"/>
              </a:p>
            </p:txBody>
          </p:sp>
        </mc:Choice>
        <mc:Fallback>
          <p:sp>
            <p:nvSpPr>
              <p:cNvPr id="9" name="Object 31"/>
              <p:cNvSpPr txBox="1">
                <a:spLocks noRot="1" noChangeAspect="1" noMove="1" noResize="1" noEditPoints="1" noAdjustHandles="1" noChangeArrowheads="1" noChangeShapeType="1" noTextEdit="1"/>
              </p:cNvSpPr>
              <p:nvPr/>
            </p:nvSpPr>
            <p:spPr bwMode="auto">
              <a:xfrm>
                <a:off x="7010448" y="1628449"/>
                <a:ext cx="3406032" cy="1296496"/>
              </a:xfrm>
              <a:prstGeom prst="rect">
                <a:avLst/>
              </a:prstGeom>
              <a:blipFill rotWithShape="1">
                <a:blip r:embed="rId2"/>
                <a:stretch>
                  <a:fillRect l="-1" t="-24" r="17" b="10"/>
                </a:stretch>
              </a:blipFill>
              <a:ln>
                <a:noFill/>
              </a:ln>
            </p:spPr>
            <p:txBody>
              <a:bodyPr/>
              <a:lstStyle/>
              <a:p>
                <a:r>
                  <a:rPr lang="zh-CN" altLang="en-US">
                    <a:noFill/>
                  </a:rPr>
                  <a:t> </a:t>
                </a:r>
              </a:p>
            </p:txBody>
          </p:sp>
        </mc:Fallback>
      </mc:AlternateContent>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69925" y="617855"/>
                <a:ext cx="10852150" cy="5723255"/>
              </a:xfrm>
            </p:spPr>
            <p:txBody>
              <a:bodyPr>
                <a:normAutofit lnSpcReduction="20000"/>
              </a:bodyPr>
              <a:p>
                <a:r>
                  <a:rPr lang="zh-CN" altLang="en-US"/>
                  <a:t>通项公式</a:t>
                </a:r>
                <a:r>
                  <a:rPr lang="en-US" altLang="zh-CN"/>
                  <a:t>    </a:t>
                </a:r>
                <a:endParaRPr lang="en-US" altLang="zh-CN"/>
              </a:p>
              <a:p>
                <a:pPr marL="0" indent="0">
                  <a:buNone/>
                </a:pPr>
                <a14:m>
                  <m:oMathPara xmlns:m="http://schemas.openxmlformats.org/officeDocument/2006/math">
                    <m:oMathParaPr>
                      <m:jc m:val="centerGroup"/>
                    </m:oMathParaPr>
                    <m:oMath xmlns:m="http://schemas.openxmlformats.org/officeDocument/2006/math">
                      <m:d>
                        <m:dPr>
                          <m:begChr m:val="{"/>
                          <m:endChr m:val="}"/>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e>
                            </m:mr>
                            <m:mr>
                              <m:e>
                                <m:r>
                                  <a:rPr lang="en-US" altLang="zh-CN" i="1">
                                    <a:latin typeface="Cambria Math" panose="02040503050406030204" pitchFamily="18" charset="0"/>
                                    <a:cs typeface="Cambria Math" panose="02040503050406030204" pitchFamily="18" charset="0"/>
                                  </a:rPr>
                                  <m:t>𝑚</m:t>
                                </m:r>
                              </m:e>
                            </m:mr>
                          </m:m>
                        </m:e>
                      </m:d>
                      <m:r>
                        <a:rPr lang="en-US" altLang="zh-CN" i="1">
                          <a:latin typeface="Cambria Math" panose="02040503050406030204" pitchFamily="18" charset="0"/>
                          <a:cs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𝑚</m:t>
                          </m:r>
                        </m:sup>
                        <m:e>
                          <m:f>
                            <m:fPr>
                              <m:ctrlPr>
                                <a:rPr lang="en-US" altLang="zh-CN" i="1">
                                  <a:latin typeface="Cambria Math" panose="02040503050406030204" pitchFamily="18" charset="0"/>
                                  <a:cs typeface="Cambria Math" panose="02040503050406030204" pitchFamily="18" charset="0"/>
                                </a:rPr>
                              </m:ctrlPr>
                            </m:fPr>
                            <m:num>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e>
                                <m:sup>
                                  <m:r>
                                    <a:rPr lang="en-US" altLang="zh-CN" i="1">
                                      <a:latin typeface="Cambria Math" panose="02040503050406030204" pitchFamily="18" charset="0"/>
                                      <a:cs typeface="Cambria Math" panose="02040503050406030204" pitchFamily="18" charset="0"/>
                                    </a:rPr>
                                    <m:t>𝑚</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𝑖</m:t>
                                  </m:r>
                                </m:sup>
                              </m:sSup>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𝑖</m:t>
                                  </m:r>
                                </m:e>
                                <m:sup>
                                  <m:r>
                                    <a:rPr lang="en-US" altLang="zh-CN" i="1">
                                      <a:latin typeface="Cambria Math" panose="02040503050406030204" pitchFamily="18" charset="0"/>
                                      <a:cs typeface="Cambria Math" panose="02040503050406030204" pitchFamily="18" charset="0"/>
                                    </a:rPr>
                                    <m:t>𝑛</m:t>
                                  </m:r>
                                </m:sup>
                              </m:sSup>
                            </m:num>
                            <m:den>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𝑚</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den>
                          </m:f>
                        </m:e>
                      </m:nary>
                    </m:oMath>
                  </m:oMathPara>
                </a14:m>
                <a:endParaRPr lang="zh-CN" altLang="en-US"/>
              </a:p>
              <a:p>
                <a:pPr marL="0" indent="0">
                  <a:buNone/>
                </a:pPr>
                <a:r>
                  <a:rPr lang="zh-CN" altLang="en-US"/>
                  <a:t>使用容斥原理证明该公式。设将</a:t>
                </a:r>
                <a:r>
                  <a:rPr lang="en-US" altLang="zh-CN"/>
                  <a:t> n </a:t>
                </a:r>
                <a:r>
                  <a:rPr lang="zh-CN" altLang="en-US"/>
                  <a:t>个两两不同的元素，划分到</a:t>
                </a:r>
                <a:r>
                  <a:rPr lang="en-US" altLang="zh-CN"/>
                  <a:t> i </a:t>
                </a:r>
                <a:r>
                  <a:rPr lang="zh-CN" altLang="en-US"/>
                  <a:t>个两两不同的集合（允许空集）的方案数为</a:t>
                </a:r>
                <a:r>
                  <a:rPr lang="en-US" altLang="zh-CN"/>
                  <a:t>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𝐺</m:t>
                        </m:r>
                      </m:e>
                      <m:sub>
                        <m:r>
                          <a:rPr lang="en-US" altLang="zh-CN" i="1">
                            <a:solidFill>
                              <a:srgbClr val="000000"/>
                            </a:solidFill>
                            <a:latin typeface="Cambria Math" panose="02040503050406030204" pitchFamily="18" charset="0"/>
                          </a:rPr>
                          <m:t>𝑖</m:t>
                        </m:r>
                      </m:sub>
                    </m:sSub>
                  </m:oMath>
                </a14:m>
                <a:r>
                  <a:rPr lang="zh-CN" altLang="en-US"/>
                  <a:t>，将</a:t>
                </a:r>
                <a:r>
                  <a:rPr lang="en-US" altLang="zh-CN"/>
                  <a:t> n </a:t>
                </a:r>
                <a:r>
                  <a:rPr lang="zh-CN" altLang="en-US"/>
                  <a:t>个两两不同的元素，划分到</a:t>
                </a:r>
                <a:r>
                  <a:rPr lang="en-US" altLang="zh-CN"/>
                  <a:t> i </a:t>
                </a:r>
                <a:r>
                  <a:rPr lang="zh-CN" altLang="en-US"/>
                  <a:t>个两两不同的非空集合（不允许空集）的方案数为</a:t>
                </a:r>
                <a:r>
                  <a:rPr lang="en-US" altLang="zh-CN"/>
                  <a:t>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𝐹</m:t>
                        </m:r>
                      </m:e>
                      <m:sub>
                        <m:r>
                          <a:rPr lang="en-US" altLang="zh-CN" i="1">
                            <a:solidFill>
                              <a:srgbClr val="000000"/>
                            </a:solidFill>
                            <a:latin typeface="Cambria Math" panose="02040503050406030204" pitchFamily="18" charset="0"/>
                          </a:rPr>
                          <m:t>𝑖</m:t>
                        </m:r>
                      </m:sub>
                    </m:sSub>
                  </m:oMath>
                </a14:m>
                <a:r>
                  <a:rPr lang="zh-CN" altLang="en-US"/>
                  <a:t>。</a:t>
                </a:r>
                <a:endParaRPr lang="zh-CN" altLang="en-US"/>
              </a:p>
              <a:p>
                <a:pPr marL="0" indent="0">
                  <a:buNone/>
                </a:pPr>
                <a:r>
                  <a:rPr lang="en-US" altLang="zh-CN"/>
                  <a:t>                     </a:t>
                </a:r>
                <a:r>
                  <a:rPr lang="zh-CN" altLang="en-US"/>
                  <a:t>显然</a:t>
                </a:r>
                <a:r>
                  <a:rPr lang="en-US" altLang="zh-CN"/>
                  <a:t>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𝐺</m:t>
                        </m:r>
                      </m:e>
                      <m:sub>
                        <m:r>
                          <a:rPr lang="en-US" altLang="zh-CN" i="1">
                            <a:solidFill>
                              <a:srgbClr val="000000"/>
                            </a:solidFill>
                            <a:latin typeface="Cambria Math" panose="02040503050406030204" pitchFamily="18" charset="0"/>
                          </a:rPr>
                          <m:t>𝑖</m:t>
                        </m:r>
                      </m:sub>
                    </m:sSub>
                    <m:r>
                      <a:rPr lang="en-US" altLang="zh-CN" i="1">
                        <a:solidFill>
                          <a:srgbClr val="000000"/>
                        </a:solidFill>
                        <a:latin typeface="Cambria Math" panose="02040503050406030204" pitchFamily="18" charset="0"/>
                      </a:rPr>
                      <m:t>=</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𝑖</m:t>
                        </m:r>
                      </m:e>
                      <m:sup>
                        <m:r>
                          <a:rPr lang="en-US" altLang="zh-CN" i="1">
                            <a:latin typeface="Cambria Math" panose="02040503050406030204" pitchFamily="18" charset="0"/>
                            <a:cs typeface="Cambria Math" panose="02040503050406030204" pitchFamily="18" charset="0"/>
                          </a:rPr>
                          <m:t>𝑛</m:t>
                        </m:r>
                      </m:sup>
                    </m:sSup>
                    <m:r>
                      <a:rPr lang="en-US" altLang="zh-CN" i="1">
                        <a:solidFill>
                          <a:srgbClr val="000000"/>
                        </a:solidFill>
                        <a:latin typeface="Cambria Math" panose="02040503050406030204" pitchFamily="18" charset="0"/>
                      </a:rPr>
                      <m:t>        </m:t>
                    </m:r>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𝐺</m:t>
                        </m:r>
                      </m:e>
                      <m:sub>
                        <m:r>
                          <a:rPr lang="en-US" altLang="zh-CN" i="1">
                            <a:solidFill>
                              <a:srgbClr val="000000"/>
                            </a:solidFill>
                            <a:latin typeface="Cambria Math" panose="02040503050406030204" pitchFamily="18" charset="0"/>
                          </a:rPr>
                          <m:t>𝑖</m:t>
                        </m:r>
                      </m:sub>
                    </m:sSub>
                    <m:r>
                      <a:rPr lang="en-US" altLang="zh-CN" i="1">
                        <a:solidFill>
                          <a:srgbClr val="000000"/>
                        </a:solidFill>
                        <a:latin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𝑗</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𝑖</m:t>
                        </m:r>
                      </m:sup>
                      <m:e>
                        <m:d>
                          <m:dPr>
                            <m:ctrlPr>
                              <a:rPr lang="zh-CN" altLang="en-US" i="1">
                                <a:solidFill>
                                  <a:srgbClr val="000000"/>
                                </a:solidFill>
                                <a:latin typeface="Cambria Math" panose="02040503050406030204" pitchFamily="18" charset="0"/>
                              </a:rPr>
                            </m:ctrlPr>
                          </m:dPr>
                          <m:e>
                            <m:m>
                              <m:mPr>
                                <m:mcs>
                                  <m:mc>
                                    <m:mcPr>
                                      <m:count m:val="1"/>
                                      <m:mcJc m:val="center"/>
                                    </m:mcPr>
                                  </m:mc>
                                </m:mcs>
                                <m:plcHide m:val="on"/>
                                <m:ctrlPr>
                                  <a:rPr lang="zh-CN" altLang="en-US" i="1">
                                    <a:solidFill>
                                      <a:srgbClr val="000000"/>
                                    </a:solidFill>
                                    <a:latin typeface="Cambria Math" panose="02040503050406030204" pitchFamily="18" charset="0"/>
                                  </a:rPr>
                                </m:ctrlPr>
                              </m:mPr>
                              <m:mr>
                                <m:e>
                                  <m:r>
                                    <a:rPr lang="en-US" altLang="zh-CN" i="1">
                                      <a:solidFill>
                                        <a:srgbClr val="000000"/>
                                      </a:solidFill>
                                      <a:latin typeface="Cambria Math" panose="02040503050406030204" pitchFamily="18" charset="0"/>
                                    </a:rPr>
                                    <m:t>𝑖</m:t>
                                  </m:r>
                                </m:e>
                              </m:mr>
                              <m:mr>
                                <m:e>
                                  <m:r>
                                    <a:rPr lang="en-US" altLang="zh-CN" i="1">
                                      <a:solidFill>
                                        <a:srgbClr val="000000"/>
                                      </a:solidFill>
                                      <a:latin typeface="Cambria Math" panose="02040503050406030204" pitchFamily="18" charset="0"/>
                                    </a:rPr>
                                    <m:t>𝑗</m:t>
                                  </m:r>
                                </m:e>
                              </m:mr>
                            </m:m>
                          </m:e>
                        </m:d>
                      </m:e>
                    </m:nary>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𝐹</m:t>
                        </m:r>
                      </m:e>
                      <m:sub>
                        <m:r>
                          <a:rPr lang="en-US" altLang="zh-CN" i="1">
                            <a:solidFill>
                              <a:srgbClr val="000000"/>
                            </a:solidFill>
                            <a:latin typeface="Cambria Math" panose="02040503050406030204" pitchFamily="18" charset="0"/>
                          </a:rPr>
                          <m:t>𝑗</m:t>
                        </m:r>
                      </m:sub>
                    </m:sSub>
                  </m:oMath>
                </a14:m>
                <a:endParaRPr lang="en-US" altLang="zh-CN" i="1">
                  <a:solidFill>
                    <a:srgbClr val="000000"/>
                  </a:solidFill>
                  <a:latin typeface="Cambria Math" panose="02040503050406030204" pitchFamily="18" charset="0"/>
                </a:endParaRPr>
              </a:p>
              <a:p>
                <a:pPr marL="0" indent="0">
                  <a:buNone/>
                </a:pPr>
                <a:r>
                  <a:rPr lang="zh-CN" altLang="en-US"/>
                  <a:t>根据二项式反演</a:t>
                </a:r>
                <a:r>
                  <a:rPr lang="en-US" altLang="zh-CN"/>
                  <a:t>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𝐹</m:t>
                        </m:r>
                      </m:e>
                      <m:sub>
                        <m:r>
                          <a:rPr lang="en-US" altLang="zh-CN" i="1">
                            <a:solidFill>
                              <a:srgbClr val="000000"/>
                            </a:solidFill>
                            <a:latin typeface="Cambria Math" panose="02040503050406030204" pitchFamily="18" charset="0"/>
                          </a:rPr>
                          <m:t>𝑖</m:t>
                        </m:r>
                      </m:sub>
                    </m:sSub>
                    <m:r>
                      <a:rPr lang="en-US" altLang="zh-CN" i="1">
                        <a:solidFill>
                          <a:srgbClr val="000000"/>
                        </a:solidFill>
                        <a:latin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𝑗</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𝑖</m:t>
                        </m:r>
                      </m:sup>
                      <m:e>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e>
                          <m:sup>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𝑗</m:t>
                            </m:r>
                          </m:sup>
                        </m:sSup>
                        <m:d>
                          <m:dPr>
                            <m:ctrlPr>
                              <a:rPr lang="zh-CN" altLang="en-US" i="1">
                                <a:solidFill>
                                  <a:srgbClr val="000000"/>
                                </a:solidFill>
                                <a:latin typeface="Cambria Math" panose="02040503050406030204" pitchFamily="18" charset="0"/>
                              </a:rPr>
                            </m:ctrlPr>
                          </m:dPr>
                          <m:e>
                            <m:m>
                              <m:mPr>
                                <m:mcs>
                                  <m:mc>
                                    <m:mcPr>
                                      <m:count m:val="1"/>
                                      <m:mcJc m:val="center"/>
                                    </m:mcPr>
                                  </m:mc>
                                </m:mcs>
                                <m:plcHide m:val="on"/>
                                <m:ctrlPr>
                                  <a:rPr lang="zh-CN" altLang="en-US" i="1">
                                    <a:solidFill>
                                      <a:srgbClr val="000000"/>
                                    </a:solidFill>
                                    <a:latin typeface="Cambria Math" panose="02040503050406030204" pitchFamily="18" charset="0"/>
                                  </a:rPr>
                                </m:ctrlPr>
                              </m:mPr>
                              <m:mr>
                                <m:e>
                                  <m:r>
                                    <a:rPr lang="en-US" altLang="zh-CN" i="1">
                                      <a:solidFill>
                                        <a:srgbClr val="000000"/>
                                      </a:solidFill>
                                      <a:latin typeface="Cambria Math" panose="02040503050406030204" pitchFamily="18" charset="0"/>
                                    </a:rPr>
                                    <m:t>𝑖</m:t>
                                  </m:r>
                                </m:e>
                              </m:mr>
                              <m:mr>
                                <m:e>
                                  <m:r>
                                    <a:rPr lang="en-US" altLang="zh-CN" i="1">
                                      <a:solidFill>
                                        <a:srgbClr val="000000"/>
                                      </a:solidFill>
                                      <a:latin typeface="Cambria Math" panose="02040503050406030204" pitchFamily="18" charset="0"/>
                                    </a:rPr>
                                    <m:t>𝑗</m:t>
                                  </m:r>
                                </m:e>
                              </m:mr>
                            </m:m>
                          </m:e>
                        </m:d>
                      </m:e>
                    </m:nary>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𝐺</m:t>
                        </m:r>
                      </m:e>
                      <m:sub>
                        <m:r>
                          <a:rPr lang="en-US" altLang="zh-CN" i="1">
                            <a:solidFill>
                              <a:srgbClr val="000000"/>
                            </a:solidFill>
                            <a:latin typeface="Cambria Math" panose="02040503050406030204" pitchFamily="18" charset="0"/>
                          </a:rPr>
                          <m:t>𝑗</m:t>
                        </m:r>
                      </m:sub>
                    </m:sSub>
                  </m:oMath>
                </a14:m>
                <a:endParaRPr lang="en-US" altLang="zh-CN" i="1">
                  <a:solidFill>
                    <a:srgbClr val="000000"/>
                  </a:solidFill>
                  <a:latin typeface="Cambria Math" panose="02040503050406030204" pitchFamily="18" charset="0"/>
                </a:endParaRPr>
              </a:p>
              <a:p>
                <a:pPr marL="0" indent="0">
                  <a:buNone/>
                </a:pPr>
                <a:r>
                  <a:rPr lang="en-US" altLang="zh-CN" i="1">
                    <a:solidFill>
                      <a:srgbClr val="000000"/>
                    </a:solidFill>
                    <a:latin typeface="Cambria Math" panose="02040503050406030204" pitchFamily="18" charset="0"/>
                  </a:rPr>
                  <a:t>                                                         </a:t>
                </a:r>
                <a14:m>
                  <m:oMath xmlns:m="http://schemas.openxmlformats.org/officeDocument/2006/math">
                    <m:r>
                      <a:rPr lang="en-US" altLang="zh-CN" i="1">
                        <a:solidFill>
                          <a:srgbClr val="000000"/>
                        </a:solidFill>
                        <a:latin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𝑗</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𝑖</m:t>
                        </m:r>
                      </m:sup>
                      <m:e>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e>
                          <m:sup>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𝑗</m:t>
                            </m:r>
                          </m:sup>
                        </m:sSup>
                        <m:d>
                          <m:dPr>
                            <m:ctrlPr>
                              <a:rPr lang="zh-CN" altLang="en-US" i="1">
                                <a:solidFill>
                                  <a:srgbClr val="000000"/>
                                </a:solidFill>
                                <a:latin typeface="Cambria Math" panose="02040503050406030204" pitchFamily="18" charset="0"/>
                              </a:rPr>
                            </m:ctrlPr>
                          </m:dPr>
                          <m:e>
                            <m:m>
                              <m:mPr>
                                <m:mcs>
                                  <m:mc>
                                    <m:mcPr>
                                      <m:count m:val="1"/>
                                      <m:mcJc m:val="center"/>
                                    </m:mcPr>
                                  </m:mc>
                                </m:mcs>
                                <m:plcHide m:val="on"/>
                                <m:ctrlPr>
                                  <a:rPr lang="zh-CN" altLang="en-US" i="1">
                                    <a:solidFill>
                                      <a:srgbClr val="000000"/>
                                    </a:solidFill>
                                    <a:latin typeface="Cambria Math" panose="02040503050406030204" pitchFamily="18" charset="0"/>
                                  </a:rPr>
                                </m:ctrlPr>
                              </m:mPr>
                              <m:mr>
                                <m:e>
                                  <m:r>
                                    <a:rPr lang="en-US" altLang="zh-CN" i="1">
                                      <a:solidFill>
                                        <a:srgbClr val="000000"/>
                                      </a:solidFill>
                                      <a:latin typeface="Cambria Math" panose="02040503050406030204" pitchFamily="18" charset="0"/>
                                    </a:rPr>
                                    <m:t>𝑖</m:t>
                                  </m:r>
                                </m:e>
                              </m:mr>
                              <m:mr>
                                <m:e>
                                  <m:r>
                                    <a:rPr lang="en-US" altLang="zh-CN" i="1">
                                      <a:solidFill>
                                        <a:srgbClr val="000000"/>
                                      </a:solidFill>
                                      <a:latin typeface="Cambria Math" panose="02040503050406030204" pitchFamily="18" charset="0"/>
                                    </a:rPr>
                                    <m:t>𝑗</m:t>
                                  </m:r>
                                </m:e>
                              </m:mr>
                            </m:m>
                          </m:e>
                        </m:d>
                      </m:e>
                    </m:nary>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𝑗</m:t>
                        </m:r>
                      </m:e>
                      <m:sup>
                        <m:r>
                          <a:rPr lang="en-US" altLang="zh-CN" i="1">
                            <a:latin typeface="Cambria Math" panose="02040503050406030204" pitchFamily="18" charset="0"/>
                            <a:cs typeface="Cambria Math" panose="02040503050406030204" pitchFamily="18" charset="0"/>
                          </a:rPr>
                          <m:t>𝑛</m:t>
                        </m:r>
                      </m:sup>
                    </m:sSup>
                    <m:r>
                      <a:rPr lang="en-US" altLang="zh-CN" i="1">
                        <a:solidFill>
                          <a:srgbClr val="000000"/>
                        </a:solidFill>
                        <a:latin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𝑗</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𝑖</m:t>
                        </m:r>
                      </m:sup>
                      <m:e>
                        <m:f>
                          <m:fPr>
                            <m:ctrlPr>
                              <a:rPr lang="en-US" altLang="zh-CN" i="1">
                                <a:latin typeface="Cambria Math" panose="02040503050406030204" pitchFamily="18" charset="0"/>
                                <a:cs typeface="Cambria Math" panose="02040503050406030204" pitchFamily="18" charset="0"/>
                              </a:rPr>
                            </m:ctrlPr>
                          </m:fPr>
                          <m:num>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e>
                              <m:sup>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𝑗</m:t>
                                </m:r>
                              </m:sup>
                            </m:sSup>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𝑗</m:t>
                                </m:r>
                              </m:e>
                              <m:sup>
                                <m:r>
                                  <a:rPr lang="en-US" altLang="zh-CN" i="1">
                                    <a:latin typeface="Cambria Math" panose="02040503050406030204" pitchFamily="18" charset="0"/>
                                    <a:cs typeface="Cambria Math" panose="02040503050406030204" pitchFamily="18" charset="0"/>
                                  </a:rPr>
                                  <m:t>𝑛</m:t>
                                </m:r>
                              </m:sup>
                            </m:sSup>
                          </m:num>
                          <m:den>
                            <m:r>
                              <a:rPr lang="en-US" altLang="zh-CN" i="1">
                                <a:latin typeface="Cambria Math" panose="02040503050406030204" pitchFamily="18" charset="0"/>
                                <a:cs typeface="Cambria Math" panose="02040503050406030204" pitchFamily="18" charset="0"/>
                              </a:rPr>
                              <m:t>𝑗</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𝑗</m:t>
                            </m:r>
                            <m:r>
                              <a:rPr lang="en-US" altLang="zh-CN" i="1">
                                <a:latin typeface="Cambria Math" panose="02040503050406030204" pitchFamily="18" charset="0"/>
                                <a:cs typeface="Cambria Math" panose="02040503050406030204" pitchFamily="18" charset="0"/>
                              </a:rPr>
                              <m:t>)!</m:t>
                            </m:r>
                          </m:den>
                        </m:f>
                      </m:e>
                    </m:nary>
                  </m:oMath>
                </a14:m>
                <a:r>
                  <a:rPr lang="en-US" altLang="zh-CN"/>
                  <a:t>       </a:t>
                </a:r>
                <a:endParaRPr lang="zh-CN" altLang="en-US"/>
              </a:p>
              <a:p>
                <a:r>
                  <a:rPr lang="zh-CN" altLang="en-US"/>
                  <a:t>考虑</a:t>
                </a:r>
                <a:r>
                  <a:rPr lang="en-US" altLang="zh-CN"/>
                  <a:t> </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𝐹</m:t>
                        </m:r>
                      </m:e>
                      <m:sub>
                        <m:r>
                          <a:rPr lang="en-US" altLang="zh-CN" i="1">
                            <a:solidFill>
                              <a:srgbClr val="000000"/>
                            </a:solidFill>
                            <a:latin typeface="Cambria Math" panose="02040503050406030204" pitchFamily="18" charset="0"/>
                          </a:rPr>
                          <m:t>𝑖</m:t>
                        </m:r>
                      </m:sub>
                    </m:sSub>
                  </m:oMath>
                </a14:m>
                <a:r>
                  <a:rPr lang="en-US" altLang="zh-CN"/>
                  <a:t> </a:t>
                </a:r>
                <a:r>
                  <a:rPr lang="zh-CN" altLang="en-US"/>
                  <a:t>与</a:t>
                </a:r>
                <a14:m>
                  <m:oMath xmlns:m="http://schemas.openxmlformats.org/officeDocument/2006/math">
                    <m:d>
                      <m:dPr>
                        <m:begChr m:val="{"/>
                        <m:endChr m:val="}"/>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e>
                          </m:mr>
                          <m:mr>
                            <m:e>
                              <m:r>
                                <a:rPr lang="en-US" altLang="zh-CN" i="1">
                                  <a:latin typeface="Cambria Math" panose="02040503050406030204" pitchFamily="18" charset="0"/>
                                  <a:cs typeface="Cambria Math" panose="02040503050406030204" pitchFamily="18" charset="0"/>
                                </a:rPr>
                                <m:t>𝑖</m:t>
                              </m:r>
                            </m:e>
                          </m:mr>
                        </m:m>
                      </m:e>
                    </m:d>
                  </m:oMath>
                </a14:m>
                <a:r>
                  <a:rPr lang="zh-CN" altLang="en-US"/>
                  <a:t>的关系。第二类斯特林数要求集合之间互不区分，因此</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𝐹</m:t>
                        </m:r>
                      </m:e>
                      <m:sub>
                        <m:r>
                          <a:rPr lang="en-US" altLang="zh-CN" i="1">
                            <a:solidFill>
                              <a:srgbClr val="000000"/>
                            </a:solidFill>
                            <a:latin typeface="Cambria Math" panose="02040503050406030204" pitchFamily="18" charset="0"/>
                          </a:rPr>
                          <m:t>𝑖</m:t>
                        </m:r>
                      </m:sub>
                    </m:sSub>
                  </m:oMath>
                </a14:m>
                <a:r>
                  <a:rPr lang="zh-CN" altLang="en-US"/>
                  <a:t>正好就是</a:t>
                </a:r>
                <a:r>
                  <a:rPr lang="en-US" altLang="zh-CN"/>
                  <a:t> </a:t>
                </a:r>
                <a14:m>
                  <m:oMath xmlns:m="http://schemas.openxmlformats.org/officeDocument/2006/math">
                    <m:d>
                      <m:dPr>
                        <m:begChr m:val="{"/>
                        <m:endChr m:val="}"/>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e>
                          </m:mr>
                          <m:mr>
                            <m:e>
                              <m:r>
                                <a:rPr lang="en-US" altLang="zh-CN" i="1">
                                  <a:latin typeface="Cambria Math" panose="02040503050406030204" pitchFamily="18" charset="0"/>
                                  <a:cs typeface="Cambria Math" panose="02040503050406030204" pitchFamily="18" charset="0"/>
                                </a:rPr>
                                <m:t>𝑖</m:t>
                              </m:r>
                            </m:e>
                          </m:mr>
                        </m:m>
                      </m:e>
                    </m:d>
                  </m:oMath>
                </a14:m>
                <a:r>
                  <a:rPr lang="en-US" altLang="zh-CN"/>
                  <a:t> </a:t>
                </a:r>
                <a:r>
                  <a:rPr lang="zh-CN" altLang="en-US"/>
                  <a:t>的</a:t>
                </a:r>
                <a14:m>
                  <m:oMath xmlns:m="http://schemas.openxmlformats.org/officeDocument/2006/math">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oMath>
                </a14:m>
                <a:r>
                  <a:rPr lang="zh-CN" altLang="en-US"/>
                  <a:t>倍。于是</a:t>
                </a:r>
                <a:endParaRPr lang="zh-CN" altLang="en-US"/>
              </a:p>
              <a:p>
                <a:pPr marL="0" indent="0">
                  <a:buNone/>
                </a:pPr>
                <a14:m>
                  <m:oMathPara xmlns:m="http://schemas.openxmlformats.org/officeDocument/2006/math">
                    <m:oMathParaPr>
                      <m:jc m:val="centerGroup"/>
                    </m:oMathParaPr>
                    <m:oMath xmlns:m="http://schemas.openxmlformats.org/officeDocument/2006/math">
                      <m:d>
                        <m:dPr>
                          <m:begChr m:val="{"/>
                          <m:endChr m:val="}"/>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e>
                            </m:mr>
                            <m:mr>
                              <m:e>
                                <m:r>
                                  <a:rPr lang="en-US" altLang="zh-CN" i="1">
                                    <a:latin typeface="Cambria Math" panose="02040503050406030204" pitchFamily="18" charset="0"/>
                                    <a:cs typeface="Cambria Math" panose="02040503050406030204" pitchFamily="18" charset="0"/>
                                  </a:rPr>
                                  <m:t>𝑚</m:t>
                                </m:r>
                              </m:e>
                            </m:mr>
                          </m:m>
                        </m:e>
                      </m:d>
                      <m:r>
                        <a:rPr lang="en-US" altLang="zh-CN" i="1">
                          <a:latin typeface="Cambria Math" panose="02040503050406030204" pitchFamily="18" charset="0"/>
                          <a:cs typeface="Cambria Math" panose="02040503050406030204" pitchFamily="18" charset="0"/>
                        </a:rPr>
                        <m:t>=</m:t>
                      </m:r>
                      <m:f>
                        <m:fPr>
                          <m:ctrlPr>
                            <a:rPr lang="en-US" altLang="zh-CN" i="1">
                              <a:latin typeface="Cambria Math" panose="02040503050406030204" pitchFamily="18" charset="0"/>
                              <a:cs typeface="Cambria Math" panose="02040503050406030204" pitchFamily="18" charset="0"/>
                            </a:rPr>
                          </m:ctrlPr>
                        </m:fPr>
                        <m:num>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𝐹</m:t>
                              </m:r>
                            </m:e>
                            <m:sub>
                              <m:r>
                                <a:rPr lang="en-US" altLang="zh-CN" i="1">
                                  <a:solidFill>
                                    <a:srgbClr val="000000"/>
                                  </a:solidFill>
                                  <a:latin typeface="Cambria Math" panose="02040503050406030204" pitchFamily="18" charset="0"/>
                                </a:rPr>
                                <m:t>𝑚</m:t>
                              </m:r>
                            </m:sub>
                          </m:sSub>
                        </m:num>
                        <m:den>
                          <m:r>
                            <a:rPr lang="en-US" altLang="zh-CN" i="1">
                              <a:latin typeface="Cambria Math" panose="02040503050406030204" pitchFamily="18" charset="0"/>
                              <a:cs typeface="Cambria Math" panose="02040503050406030204" pitchFamily="18" charset="0"/>
                            </a:rPr>
                            <m:t>𝑚</m:t>
                          </m:r>
                          <m:r>
                            <a:rPr lang="en-US" altLang="zh-CN" i="1">
                              <a:latin typeface="Cambria Math" panose="02040503050406030204" pitchFamily="18" charset="0"/>
                              <a:cs typeface="Cambria Math" panose="02040503050406030204" pitchFamily="18" charset="0"/>
                            </a:rPr>
                            <m:t>!</m:t>
                          </m:r>
                        </m:den>
                      </m:f>
                      <m:r>
                        <a:rPr lang="en-US" altLang="zh-CN" i="1">
                          <a:latin typeface="Cambria Math" panose="02040503050406030204" pitchFamily="18" charset="0"/>
                          <a:cs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𝑚</m:t>
                          </m:r>
                        </m:sup>
                        <m:e>
                          <m:f>
                            <m:fPr>
                              <m:ctrlPr>
                                <a:rPr lang="en-US" altLang="zh-CN" i="1">
                                  <a:latin typeface="Cambria Math" panose="02040503050406030204" pitchFamily="18" charset="0"/>
                                  <a:cs typeface="Cambria Math" panose="02040503050406030204" pitchFamily="18" charset="0"/>
                                </a:rPr>
                              </m:ctrlPr>
                            </m:fPr>
                            <m:num>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e>
                                <m:sup>
                                  <m:r>
                                    <a:rPr lang="en-US" altLang="zh-CN" i="1">
                                      <a:latin typeface="Cambria Math" panose="02040503050406030204" pitchFamily="18" charset="0"/>
                                      <a:cs typeface="Cambria Math" panose="02040503050406030204" pitchFamily="18" charset="0"/>
                                    </a:rPr>
                                    <m:t>𝑚</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𝑖</m:t>
                                  </m:r>
                                </m:sup>
                              </m:sSup>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𝑖</m:t>
                                  </m:r>
                                </m:e>
                                <m:sup>
                                  <m:r>
                                    <a:rPr lang="en-US" altLang="zh-CN" i="1">
                                      <a:latin typeface="Cambria Math" panose="02040503050406030204" pitchFamily="18" charset="0"/>
                                      <a:cs typeface="Cambria Math" panose="02040503050406030204" pitchFamily="18" charset="0"/>
                                    </a:rPr>
                                    <m:t>𝑛</m:t>
                                  </m:r>
                                </m:sup>
                              </m:sSup>
                            </m:num>
                            <m:den>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𝑚</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den>
                          </m:f>
                        </m:e>
                      </m:nary>
                    </m:oMath>
                  </m:oMathPara>
                </a14:m>
                <a:endParaRPr lang="zh-CN" altLang="en-US"/>
              </a:p>
              <a:p>
                <a:endParaRPr lang="zh-CN" altLang="en-US"/>
              </a:p>
              <a:p>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xfrm>
                <a:off x="669925" y="617855"/>
                <a:ext cx="10852150" cy="5723255"/>
              </a:xfrm>
              <a:blipFill rotWithShape="1">
                <a:blip r:embed="rId1"/>
                <a:stretch>
                  <a:fillRect b="-2108"/>
                </a:stretch>
              </a:blipFill>
            </p:spPr>
            <p:txBody>
              <a:bodyPr/>
              <a:lstStyle/>
              <a:p>
                <a:r>
                  <a:rPr lang="zh-CN" altLang="en-US">
                    <a:noFill/>
                  </a:rPr>
                  <a:t> </a:t>
                </a:r>
              </a:p>
            </p:txBody>
          </p:sp>
        </mc:Fallback>
      </mc:AlternateContent>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a:sym typeface="+mn-ea"/>
                  </a:rPr>
                  <a:t>同一行第二类斯特林数的计算</a:t>
                </a:r>
                <a:endParaRPr lang="zh-CN" altLang="en-US"/>
              </a:p>
              <a:p>
                <a:pPr marL="0" indent="0">
                  <a:buNone/>
                </a:pPr>
                <a:r>
                  <a:rPr lang="en-US" altLang="zh-CN"/>
                  <a:t>  </a:t>
                </a:r>
                <a:r>
                  <a:rPr lang="zh-CN" altLang="en-US"/>
                  <a:t>「同一行」的第二类斯特林数指的是，有着不同的</a:t>
                </a:r>
                <a:r>
                  <a:rPr lang="en-US" altLang="zh-CN"/>
                  <a:t> i</a:t>
                </a:r>
                <a:r>
                  <a:rPr lang="zh-CN" altLang="en-US"/>
                  <a:t>，相同的</a:t>
                </a:r>
                <a:r>
                  <a:rPr lang="en-US" altLang="zh-CN"/>
                  <a:t> n </a:t>
                </a:r>
                <a:r>
                  <a:rPr lang="zh-CN" altLang="en-US"/>
                  <a:t>的一系列</a:t>
                </a:r>
                <a:r>
                  <a:rPr lang="en-US" altLang="zh-CN"/>
                  <a:t> </a:t>
                </a:r>
                <a14:m>
                  <m:oMath xmlns:m="http://schemas.openxmlformats.org/officeDocument/2006/math">
                    <m:d>
                      <m:dPr>
                        <m:begChr m:val="{"/>
                        <m:endChr m:val="}"/>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e>
                          </m:mr>
                          <m:mr>
                            <m:e>
                              <m:r>
                                <a:rPr lang="en-US" altLang="zh-CN" i="1">
                                  <a:latin typeface="Cambria Math" panose="02040503050406030204" pitchFamily="18" charset="0"/>
                                  <a:cs typeface="Cambria Math" panose="02040503050406030204" pitchFamily="18" charset="0"/>
                                </a:rPr>
                                <m:t>𝑖</m:t>
                              </m:r>
                            </m:e>
                          </m:mr>
                        </m:m>
                      </m:e>
                    </m:d>
                  </m:oMath>
                </a14:m>
                <a:r>
                  <a:rPr lang="en-US" altLang="zh-CN"/>
                  <a:t> </a:t>
                </a:r>
                <a:r>
                  <a:rPr lang="zh-CN" altLang="en-US"/>
                  <a:t>。求出同一行的所有第二类斯特林数，就是对</a:t>
                </a:r>
                <a:r>
                  <a:rPr lang="en-US" altLang="zh-CN"/>
                  <a:t> </a:t>
                </a:r>
                <a14:m>
                  <m:oMath xmlns:m="http://schemas.openxmlformats.org/officeDocument/2006/math">
                    <m:r>
                      <m:rPr>
                        <m:sty m:val="p"/>
                      </m:rPr>
                      <a:rPr lang="en-US" altLang="zh-CN">
                        <a:latin typeface="Cambria Math" panose="02040503050406030204" pitchFamily="18" charset="0"/>
                        <a:cs typeface="Cambria Math" panose="02040503050406030204" pitchFamily="18" charset="0"/>
                      </a:rPr>
                      <m:t>i</m:t>
                    </m:r>
                    <m:r>
                      <a:rPr lang="en-US" altLang="zh-CN">
                        <a:latin typeface="Cambria Math" panose="02040503050406030204" pitchFamily="18" charset="0"/>
                        <a:cs typeface="Cambria Math" panose="02040503050406030204" pitchFamily="18" charset="0"/>
                      </a:rPr>
                      <m:t>=</m:t>
                    </m:r>
                    <m:r>
                      <a:rPr lang="en-US" altLang="zh-CN">
                        <a:latin typeface="Cambria Math" panose="02040503050406030204" pitchFamily="18" charset="0"/>
                        <a:cs typeface="Cambria Math" panose="02040503050406030204" pitchFamily="18" charset="0"/>
                      </a:rPr>
                      <m:t>0</m:t>
                    </m:r>
                    <m:r>
                      <a:rPr lang="en-US" altLang="zh-CN">
                        <a:latin typeface="Cambria Math" panose="02040503050406030204" pitchFamily="18" charset="0"/>
                        <a:cs typeface="Cambria Math" panose="02040503050406030204" pitchFamily="18" charset="0"/>
                      </a:rPr>
                      <m:t>..</m:t>
                    </m:r>
                    <m:r>
                      <m:rPr>
                        <m:sty m:val="p"/>
                      </m:rPr>
                      <a:rPr lang="en-US" altLang="zh-CN">
                        <a:latin typeface="Cambria Math" panose="02040503050406030204" pitchFamily="18" charset="0"/>
                        <a:cs typeface="Cambria Math" panose="02040503050406030204" pitchFamily="18" charset="0"/>
                      </a:rPr>
                      <m:t>n</m:t>
                    </m:r>
                  </m:oMath>
                </a14:m>
                <a:r>
                  <a:rPr lang="en-US" altLang="zh-CN"/>
                  <a:t> </a:t>
                </a:r>
                <a:r>
                  <a:rPr lang="zh-CN" altLang="en-US"/>
                  <a:t>求出了将</a:t>
                </a:r>
                <a:r>
                  <a:rPr lang="en-US" altLang="zh-CN"/>
                  <a:t> n </a:t>
                </a:r>
                <a:r>
                  <a:rPr lang="zh-CN" altLang="en-US"/>
                  <a:t>个不同元素划分为</a:t>
                </a:r>
                <a:r>
                  <a:rPr lang="en-US" altLang="zh-CN"/>
                  <a:t> i </a:t>
                </a:r>
                <a:r>
                  <a:rPr lang="zh-CN" altLang="en-US"/>
                  <a:t>个非空集的方案数。</a:t>
                </a:r>
                <a:endParaRPr lang="en-US" altLang="zh-CN"/>
              </a:p>
              <a:p>
                <a:pPr marL="0" indent="0">
                  <a:buNone/>
                </a:pPr>
                <a:r>
                  <a:rPr lang="en-US" altLang="zh-CN"/>
                  <a:t>    </a:t>
                </a:r>
                <a:r>
                  <a:rPr lang="zh-CN" altLang="en-US"/>
                  <a:t>根据上面给出的通项公式，卷积计算即可。该做法的时间复杂度为</a:t>
                </a:r>
                <a:r>
                  <a:rPr lang="en-US" altLang="zh-CN"/>
                  <a:t> O(nlog n)</a:t>
                </a:r>
                <a:r>
                  <a:rPr lang="zh-CN" altLang="en-US"/>
                  <a:t>。</a:t>
                </a:r>
                <a:endParaRPr lang="en-US" altLang="zh-CN"/>
              </a:p>
              <a:p>
                <a:pPr marL="0" indent="0">
                  <a:buNone/>
                </a:pPr>
                <a:r>
                  <a:rPr lang="en-US" altLang="zh-CN"/>
                  <a:t>    </a:t>
                </a:r>
                <a:endParaRPr lang="zh-CN" altLang="en-US"/>
              </a:p>
              <a:p>
                <a:pPr marL="0" indent="0">
                  <a:buNone/>
                </a:pP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pic>
        <p:nvPicPr>
          <p:cNvPr id="4" name="图片 3"/>
          <p:cNvPicPr>
            <a:picLocks noChangeAspect="1"/>
          </p:cNvPicPr>
          <p:nvPr/>
        </p:nvPicPr>
        <p:blipFill>
          <a:blip r:embed="rId2"/>
          <a:stretch>
            <a:fillRect/>
          </a:stretch>
        </p:blipFill>
        <p:spPr>
          <a:xfrm>
            <a:off x="1000125" y="2898140"/>
            <a:ext cx="8670925" cy="3644265"/>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Autofit/>
              </a:bodyPr>
              <a:p>
                <a:r>
                  <a:rPr sz="1800">
                    <a:sym typeface="+mn-ea"/>
                  </a:rPr>
                  <a:t>同一列第二类斯特林数的计算</a:t>
                </a:r>
                <a:endParaRPr lang="zh-CN" altLang="en-US" sz="1800"/>
              </a:p>
              <a:p>
                <a:pPr marL="0" indent="0">
                  <a:buNone/>
                </a:pPr>
                <a:r>
                  <a:rPr lang="en-US" altLang="zh-CN" sz="1800"/>
                  <a:t>  </a:t>
                </a:r>
                <a:r>
                  <a:rPr lang="zh-CN" altLang="en-US" sz="1800"/>
                  <a:t>「同一列」的第二类斯特林数指的是，有着不同的</a:t>
                </a:r>
                <a:r>
                  <a:rPr lang="en-US" altLang="zh-CN" sz="1800"/>
                  <a:t> i</a:t>
                </a:r>
                <a:r>
                  <a:rPr lang="zh-CN" altLang="en-US" sz="1800"/>
                  <a:t>，相同的</a:t>
                </a:r>
                <a:r>
                  <a:rPr lang="en-US" altLang="zh-CN" sz="1800"/>
                  <a:t> k </a:t>
                </a:r>
                <a:r>
                  <a:rPr lang="zh-CN" altLang="en-US" sz="1800"/>
                  <a:t>的一系列</a:t>
                </a:r>
                <a:r>
                  <a:rPr lang="en-US" altLang="zh-CN" sz="1800"/>
                  <a:t> </a:t>
                </a:r>
                <a14:m>
                  <m:oMath xmlns:m="http://schemas.openxmlformats.org/officeDocument/2006/math">
                    <m:d>
                      <m:dPr>
                        <m:begChr m:val="{"/>
                        <m:endChr m:val="}"/>
                        <m:ctrlPr>
                          <a:rPr lang="en-US" altLang="zh-CN" sz="18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1800" i="1">
                                <a:latin typeface="Cambria Math" panose="02040503050406030204" pitchFamily="18" charset="0"/>
                                <a:cs typeface="Cambria Math" panose="02040503050406030204" pitchFamily="18" charset="0"/>
                              </a:rPr>
                            </m:ctrlPr>
                          </m:mPr>
                          <m:mr>
                            <m:e>
                              <m:r>
                                <a:rPr lang="en-US" altLang="zh-CN" sz="1800" i="1">
                                  <a:latin typeface="Cambria Math" panose="02040503050406030204" pitchFamily="18" charset="0"/>
                                  <a:cs typeface="Cambria Math" panose="02040503050406030204" pitchFamily="18" charset="0"/>
                                </a:rPr>
                                <m:t>𝑖</m:t>
                              </m:r>
                            </m:e>
                          </m:mr>
                          <m:mr>
                            <m:e>
                              <m:r>
                                <a:rPr lang="en-US" altLang="zh-CN" sz="1800" i="1">
                                  <a:latin typeface="Cambria Math" panose="02040503050406030204" pitchFamily="18" charset="0"/>
                                  <a:cs typeface="Cambria Math" panose="02040503050406030204" pitchFamily="18" charset="0"/>
                                </a:rPr>
                                <m:t>𝑘</m:t>
                              </m:r>
                            </m:e>
                          </m:mr>
                        </m:m>
                      </m:e>
                    </m:d>
                  </m:oMath>
                </a14:m>
                <a:r>
                  <a:rPr lang="zh-CN" altLang="en-US" sz="1800"/>
                  <a:t>。求出同一列的所有第二类斯特林数，就是对</a:t>
                </a:r>
                <a:r>
                  <a:rPr lang="en-US" altLang="zh-CN" sz="1800"/>
                  <a:t> </a:t>
                </a:r>
                <a14:m>
                  <m:oMath xmlns:m="http://schemas.openxmlformats.org/officeDocument/2006/math">
                    <m:r>
                      <m:rPr>
                        <m:sty m:val="p"/>
                      </m:rPr>
                      <a:rPr lang="en-US" altLang="zh-CN" sz="1800">
                        <a:latin typeface="Cambria Math" panose="02040503050406030204" pitchFamily="18" charset="0"/>
                        <a:cs typeface="Cambria Math" panose="02040503050406030204" pitchFamily="18" charset="0"/>
                      </a:rPr>
                      <m:t>i</m:t>
                    </m:r>
                    <m:r>
                      <a:rPr lang="en-US" altLang="zh-CN" sz="1800">
                        <a:latin typeface="Cambria Math" panose="02040503050406030204" pitchFamily="18" charset="0"/>
                        <a:cs typeface="Cambria Math" panose="02040503050406030204" pitchFamily="18" charset="0"/>
                      </a:rPr>
                      <m:t>=</m:t>
                    </m:r>
                    <m:r>
                      <a:rPr lang="en-US" altLang="zh-CN" sz="1800">
                        <a:latin typeface="Cambria Math" panose="02040503050406030204" pitchFamily="18" charset="0"/>
                        <a:cs typeface="Cambria Math" panose="02040503050406030204" pitchFamily="18" charset="0"/>
                      </a:rPr>
                      <m:t>0</m:t>
                    </m:r>
                    <m:r>
                      <a:rPr lang="en-US" altLang="zh-CN" sz="1800">
                        <a:latin typeface="Cambria Math" panose="02040503050406030204" pitchFamily="18" charset="0"/>
                        <a:cs typeface="Cambria Math" panose="02040503050406030204" pitchFamily="18" charset="0"/>
                      </a:rPr>
                      <m:t>..</m:t>
                    </m:r>
                    <m:r>
                      <m:rPr>
                        <m:sty m:val="p"/>
                      </m:rPr>
                      <a:rPr lang="en-US" altLang="zh-CN" sz="1800">
                        <a:latin typeface="Cambria Math" panose="02040503050406030204" pitchFamily="18" charset="0"/>
                        <a:cs typeface="Cambria Math" panose="02040503050406030204" pitchFamily="18" charset="0"/>
                      </a:rPr>
                      <m:t>n</m:t>
                    </m:r>
                  </m:oMath>
                </a14:m>
                <a:r>
                  <a:rPr lang="en-US" altLang="zh-CN" sz="1800"/>
                  <a:t> </a:t>
                </a:r>
                <a:r>
                  <a:rPr lang="zh-CN" altLang="en-US" sz="1800"/>
                  <a:t>求出了将</a:t>
                </a:r>
                <a:r>
                  <a:rPr lang="en-US" altLang="zh-CN" sz="1800"/>
                  <a:t> i </a:t>
                </a:r>
                <a:r>
                  <a:rPr lang="zh-CN" altLang="en-US" sz="1800"/>
                  <a:t>个不同元素划分为</a:t>
                </a:r>
                <a:r>
                  <a:rPr lang="en-US" altLang="zh-CN" sz="1800"/>
                  <a:t> k </a:t>
                </a:r>
                <a:r>
                  <a:rPr lang="zh-CN" altLang="en-US" sz="1800"/>
                  <a:t>个非空集的方案数。</a:t>
                </a:r>
                <a:endParaRPr lang="en-US" altLang="zh-CN" sz="1800"/>
              </a:p>
              <a:p>
                <a:r>
                  <a:rPr lang="zh-CN" altLang="en-US" sz="1800"/>
                  <a:t>利用指数型生成函数计算。</a:t>
                </a:r>
                <a:endParaRPr lang="zh-CN" altLang="en-US" sz="1800"/>
              </a:p>
              <a:p>
                <a:r>
                  <a:rPr lang="zh-CN" altLang="en-US" sz="1800"/>
                  <a:t>一个盒子装</a:t>
                </a:r>
                <a:r>
                  <a:rPr lang="en-US" altLang="zh-CN" sz="1800"/>
                  <a:t> i </a:t>
                </a:r>
                <a:r>
                  <a:rPr lang="zh-CN" altLang="en-US" sz="1800"/>
                  <a:t>个物品且盒子非空的方案数是</a:t>
                </a:r>
                <a14:m>
                  <m:oMath xmlns:m="http://schemas.openxmlformats.org/officeDocument/2006/math">
                    <m:r>
                      <a:rPr lang="en-US" altLang="zh-CN" sz="1800">
                        <a:latin typeface="Cambria Math" panose="02040503050406030204" pitchFamily="18" charset="0"/>
                        <a:cs typeface="Cambria Math" panose="02040503050406030204" pitchFamily="18" charset="0"/>
                      </a:rPr>
                      <m:t>[</m:t>
                    </m:r>
                    <m:r>
                      <m:rPr>
                        <m:sty m:val="p"/>
                      </m:rPr>
                      <a:rPr lang="en-US" altLang="zh-CN" sz="1800">
                        <a:latin typeface="Cambria Math" panose="02040503050406030204" pitchFamily="18" charset="0"/>
                        <a:cs typeface="Cambria Math" panose="02040503050406030204" pitchFamily="18" charset="0"/>
                      </a:rPr>
                      <m:t>i</m:t>
                    </m:r>
                    <m:r>
                      <a:rPr lang="en-US" altLang="zh-CN" sz="1800">
                        <a:latin typeface="Cambria Math" panose="02040503050406030204" pitchFamily="18" charset="0"/>
                        <a:cs typeface="Cambria Math" panose="02040503050406030204" pitchFamily="18" charset="0"/>
                      </a:rPr>
                      <m:t>&gt;</m:t>
                    </m:r>
                    <m:r>
                      <a:rPr lang="en-US" altLang="zh-CN" sz="1800">
                        <a:latin typeface="Cambria Math" panose="02040503050406030204" pitchFamily="18" charset="0"/>
                        <a:cs typeface="Cambria Math" panose="02040503050406030204" pitchFamily="18" charset="0"/>
                      </a:rPr>
                      <m:t>0</m:t>
                    </m:r>
                    <m:r>
                      <a:rPr lang="en-US" altLang="zh-CN" sz="1800">
                        <a:latin typeface="Cambria Math" panose="02040503050406030204" pitchFamily="18" charset="0"/>
                        <a:cs typeface="Cambria Math" panose="02040503050406030204" pitchFamily="18" charset="0"/>
                      </a:rPr>
                      <m:t>]</m:t>
                    </m:r>
                  </m:oMath>
                </a14:m>
                <a:r>
                  <a:rPr lang="zh-CN" altLang="en-US" sz="1800"/>
                  <a:t>。我们可以写出它的指数型生成函数为</a:t>
                </a:r>
                <a:r>
                  <a:rPr lang="en-US" altLang="zh-CN" sz="1800"/>
                  <a:t> </a:t>
                </a:r>
                <a14:m>
                  <m:oMath xmlns:m="http://schemas.openxmlformats.org/officeDocument/2006/math">
                    <m:r>
                      <a:rPr lang="en-US" altLang="zh-CN" sz="1800" i="1">
                        <a:latin typeface="Cambria Math" panose="02040503050406030204" pitchFamily="18" charset="0"/>
                        <a:cs typeface="Cambria Math" panose="02040503050406030204" pitchFamily="18" charset="0"/>
                      </a:rPr>
                      <m:t>𝐹</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𝑥</m:t>
                    </m:r>
                    <m:r>
                      <a:rPr lang="en-US" altLang="zh-CN" sz="1800" i="1">
                        <a:latin typeface="Cambria Math" panose="02040503050406030204" pitchFamily="18" charset="0"/>
                        <a:cs typeface="Cambria Math" panose="02040503050406030204" pitchFamily="18" charset="0"/>
                      </a:rPr>
                      <m:t>)=</m:t>
                    </m:r>
                    <m:nary>
                      <m:naryPr>
                        <m:chr m:val="∑"/>
                        <m:limLoc m:val="undOvr"/>
                        <m:ctrlPr>
                          <a:rPr lang="en-US" altLang="zh-CN" sz="1800" i="1">
                            <a:latin typeface="Cambria Math" panose="02040503050406030204" pitchFamily="18" charset="0"/>
                            <a:cs typeface="Cambria Math" panose="02040503050406030204" pitchFamily="18" charset="0"/>
                          </a:rPr>
                        </m:ctrlPr>
                      </m:naryPr>
                      <m:sub>
                        <m:r>
                          <a:rPr lang="en-US" altLang="zh-CN" sz="1800" i="1">
                            <a:latin typeface="Cambria Math" panose="02040503050406030204" pitchFamily="18" charset="0"/>
                            <a:cs typeface="Cambria Math" panose="02040503050406030204" pitchFamily="18" charset="0"/>
                          </a:rPr>
                          <m:t>𝑖</m:t>
                        </m:r>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sub>
                      <m:sup>
                        <m:r>
                          <a:rPr lang="en-US" altLang="zh-CN" sz="1800" i="1">
                            <a:latin typeface="Cambria Math" panose="02040503050406030204" pitchFamily="18" charset="0"/>
                            <a:cs typeface="Cambria Math" panose="02040503050406030204" pitchFamily="18" charset="0"/>
                          </a:rPr>
                          <m:t>+∞</m:t>
                        </m:r>
                      </m:sup>
                      <m:e>
                        <m:f>
                          <m:fPr>
                            <m:ctrlPr>
                              <a:rPr lang="en-US" altLang="zh-CN" sz="1800" i="1">
                                <a:latin typeface="Cambria Math" panose="02040503050406030204" pitchFamily="18" charset="0"/>
                                <a:cs typeface="Cambria Math" panose="02040503050406030204" pitchFamily="18" charset="0"/>
                              </a:rPr>
                            </m:ctrlPr>
                          </m:fPr>
                          <m:num>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𝑥</m:t>
                                </m:r>
                              </m:e>
                              <m:sup>
                                <m:r>
                                  <a:rPr lang="en-US" altLang="zh-CN" sz="1800" i="1">
                                    <a:latin typeface="Cambria Math" panose="02040503050406030204" pitchFamily="18" charset="0"/>
                                    <a:cs typeface="Cambria Math" panose="02040503050406030204" pitchFamily="18" charset="0"/>
                                  </a:rPr>
                                  <m:t>𝑖</m:t>
                                </m:r>
                              </m:sup>
                            </m:sSup>
                          </m:num>
                          <m:den>
                            <m:r>
                              <a:rPr lang="en-US" altLang="zh-CN" sz="1800" i="1">
                                <a:latin typeface="Cambria Math" panose="02040503050406030204" pitchFamily="18" charset="0"/>
                                <a:cs typeface="Cambria Math" panose="02040503050406030204" pitchFamily="18" charset="0"/>
                              </a:rPr>
                              <m:t>𝑖</m:t>
                            </m:r>
                            <m:r>
                              <a:rPr lang="en-US" altLang="zh-CN" sz="1800" i="1">
                                <a:latin typeface="Cambria Math" panose="02040503050406030204" pitchFamily="18" charset="0"/>
                                <a:cs typeface="Cambria Math" panose="02040503050406030204" pitchFamily="18" charset="0"/>
                              </a:rPr>
                              <m:t>!</m:t>
                            </m:r>
                          </m:den>
                        </m:f>
                      </m:e>
                    </m:nary>
                    <m:r>
                      <a:rPr lang="en-US" altLang="zh-CN" sz="1800" i="1">
                        <a:latin typeface="Cambria Math" panose="02040503050406030204" pitchFamily="18" charset="0"/>
                        <a:cs typeface="Cambria Math" panose="02040503050406030204" pitchFamily="18" charset="0"/>
                      </a:rPr>
                      <m:t>=</m:t>
                    </m:r>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𝑒</m:t>
                        </m:r>
                      </m:e>
                      <m:sup>
                        <m:r>
                          <a:rPr lang="en-US" altLang="zh-CN" sz="1800" i="1">
                            <a:latin typeface="Cambria Math" panose="02040503050406030204" pitchFamily="18" charset="0"/>
                            <a:cs typeface="Cambria Math" panose="02040503050406030204" pitchFamily="18" charset="0"/>
                          </a:rPr>
                          <m:t>𝑥</m:t>
                        </m:r>
                      </m:sup>
                    </m:sSup>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1</m:t>
                    </m:r>
                  </m:oMath>
                </a14:m>
                <a:r>
                  <a:rPr lang="zh-CN" altLang="en-US" sz="1800"/>
                  <a:t>。经过之前的学习，我们明白</a:t>
                </a:r>
                <a14:m>
                  <m:oMath xmlns:m="http://schemas.openxmlformats.org/officeDocument/2006/math">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𝐹</m:t>
                        </m:r>
                      </m:e>
                      <m:sup>
                        <m:r>
                          <a:rPr lang="en-US" altLang="zh-CN" sz="1800" i="1">
                            <a:latin typeface="Cambria Math" panose="02040503050406030204" pitchFamily="18" charset="0"/>
                            <a:cs typeface="Cambria Math" panose="02040503050406030204" pitchFamily="18" charset="0"/>
                          </a:rPr>
                          <m:t>𝑘</m:t>
                        </m:r>
                      </m:sup>
                    </m:sSup>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𝑥</m:t>
                    </m:r>
                    <m:r>
                      <a:rPr lang="en-US" altLang="zh-CN" sz="1800" i="1">
                        <a:latin typeface="Cambria Math" panose="02040503050406030204" pitchFamily="18" charset="0"/>
                        <a:cs typeface="Cambria Math" panose="02040503050406030204" pitchFamily="18" charset="0"/>
                      </a:rPr>
                      <m:t>)</m:t>
                    </m:r>
                  </m:oMath>
                </a14:m>
                <a:r>
                  <a:rPr lang="zh-CN" altLang="en-US" sz="1800"/>
                  <a:t>就是</a:t>
                </a:r>
                <a:r>
                  <a:rPr lang="en-US" altLang="zh-CN" sz="1800"/>
                  <a:t> i </a:t>
                </a:r>
                <a:r>
                  <a:rPr lang="zh-CN" altLang="en-US" sz="1800"/>
                  <a:t>个有标号物品放到</a:t>
                </a:r>
                <a:r>
                  <a:rPr lang="en-US" altLang="zh-CN" sz="1800"/>
                  <a:t> k </a:t>
                </a:r>
                <a:r>
                  <a:rPr lang="zh-CN" altLang="en-US" sz="1800"/>
                  <a:t>个有标号盒子里的指数型生成函数，那么除掉</a:t>
                </a:r>
                <a:r>
                  <a:rPr lang="en-US" altLang="zh-CN" sz="1800"/>
                  <a:t> k! </a:t>
                </a:r>
                <a:r>
                  <a:rPr lang="zh-CN" altLang="en-US" sz="1800"/>
                  <a:t>就是</a:t>
                </a:r>
                <a:r>
                  <a:rPr lang="en-US" altLang="zh-CN" sz="1800"/>
                  <a:t> i </a:t>
                </a:r>
                <a:r>
                  <a:rPr lang="zh-CN" altLang="en-US" sz="1800"/>
                  <a:t>个有标号物品放到</a:t>
                </a:r>
                <a:r>
                  <a:rPr lang="en-US" altLang="zh-CN" sz="1800"/>
                  <a:t> k </a:t>
                </a:r>
                <a:r>
                  <a:rPr lang="zh-CN" altLang="en-US" sz="1800"/>
                  <a:t>个无标号盒子里的指数型生成函数。</a:t>
                </a:r>
                <a:endParaRPr lang="zh-CN" altLang="en-US" sz="1800"/>
              </a:p>
              <a:p>
                <a:pPr marL="0" indent="0">
                  <a:buNone/>
                </a:pPr>
                <a:r>
                  <a:rPr lang="en-US" altLang="zh-CN" sz="1800"/>
                  <a:t>     </a:t>
                </a:r>
                <a14:m>
                  <m:oMath xmlns:m="http://schemas.openxmlformats.org/officeDocument/2006/math">
                    <m:d>
                      <m:dPr>
                        <m:begChr m:val="{"/>
                        <m:endChr m:val="}"/>
                        <m:ctrlPr>
                          <a:rPr lang="en-US" altLang="zh-CN" sz="18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1800" i="1">
                                <a:latin typeface="Cambria Math" panose="02040503050406030204" pitchFamily="18" charset="0"/>
                                <a:cs typeface="Cambria Math" panose="02040503050406030204" pitchFamily="18" charset="0"/>
                              </a:rPr>
                            </m:ctrlPr>
                          </m:mPr>
                          <m:mr>
                            <m:e>
                              <m:r>
                                <a:rPr lang="en-US" altLang="zh-CN" sz="1800" i="1">
                                  <a:latin typeface="Cambria Math" panose="02040503050406030204" pitchFamily="18" charset="0"/>
                                  <a:cs typeface="Cambria Math" panose="02040503050406030204" pitchFamily="18" charset="0"/>
                                </a:rPr>
                                <m:t>𝑖</m:t>
                              </m:r>
                            </m:e>
                          </m:mr>
                          <m:mr>
                            <m:e>
                              <m:r>
                                <a:rPr lang="en-US" altLang="zh-CN" sz="1800" i="1">
                                  <a:latin typeface="Cambria Math" panose="02040503050406030204" pitchFamily="18" charset="0"/>
                                  <a:cs typeface="Cambria Math" panose="02040503050406030204" pitchFamily="18" charset="0"/>
                                </a:rPr>
                                <m:t>𝑘</m:t>
                              </m:r>
                            </m:e>
                          </m:mr>
                        </m:m>
                      </m:e>
                    </m:d>
                    <m:r>
                      <a:rPr lang="en-US" altLang="zh-CN" sz="1800" i="1">
                        <a:latin typeface="Cambria Math" panose="02040503050406030204" pitchFamily="18" charset="0"/>
                        <a:cs typeface="Cambria Math" panose="02040503050406030204" pitchFamily="18" charset="0"/>
                      </a:rPr>
                      <m:t>=</m:t>
                    </m:r>
                    <m:f>
                      <m:fPr>
                        <m:ctrlPr>
                          <a:rPr lang="en-US" altLang="zh-CN" sz="1800" i="1">
                            <a:latin typeface="Cambria Math" panose="02040503050406030204" pitchFamily="18" charset="0"/>
                            <a:cs typeface="Cambria Math" panose="02040503050406030204" pitchFamily="18" charset="0"/>
                          </a:rPr>
                        </m:ctrlPr>
                      </m:fPr>
                      <m:num>
                        <m:d>
                          <m:dPr>
                            <m:begChr m:val="["/>
                            <m:endChr m:val="]"/>
                            <m:ctrlPr>
                              <a:rPr lang="en-US" altLang="zh-CN" sz="1800" i="1">
                                <a:latin typeface="Cambria Math" panose="02040503050406030204" pitchFamily="18" charset="0"/>
                                <a:cs typeface="Cambria Math" panose="02040503050406030204" pitchFamily="18" charset="0"/>
                              </a:rPr>
                            </m:ctrlPr>
                          </m:dPr>
                          <m:e>
                            <m:f>
                              <m:fPr>
                                <m:ctrlPr>
                                  <a:rPr lang="en-US" altLang="zh-CN" sz="1800" i="1">
                                    <a:latin typeface="Cambria Math" panose="02040503050406030204" pitchFamily="18" charset="0"/>
                                    <a:cs typeface="Cambria Math" panose="02040503050406030204" pitchFamily="18" charset="0"/>
                                  </a:rPr>
                                </m:ctrlPr>
                              </m:fPr>
                              <m:num>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𝑥</m:t>
                                    </m:r>
                                  </m:e>
                                  <m:sup>
                                    <m:r>
                                      <a:rPr lang="en-US" altLang="zh-CN" sz="1800" i="1">
                                        <a:latin typeface="Cambria Math" panose="02040503050406030204" pitchFamily="18" charset="0"/>
                                        <a:cs typeface="Cambria Math" panose="02040503050406030204" pitchFamily="18" charset="0"/>
                                      </a:rPr>
                                      <m:t>𝑖</m:t>
                                    </m:r>
                                  </m:sup>
                                </m:sSup>
                              </m:num>
                              <m:den>
                                <m:r>
                                  <a:rPr lang="en-US" altLang="zh-CN" sz="1800" i="1">
                                    <a:latin typeface="Cambria Math" panose="02040503050406030204" pitchFamily="18" charset="0"/>
                                    <a:cs typeface="Cambria Math" panose="02040503050406030204" pitchFamily="18" charset="0"/>
                                  </a:rPr>
                                  <m:t>𝑖</m:t>
                                </m:r>
                                <m:r>
                                  <a:rPr lang="en-US" altLang="zh-CN" sz="1800" i="1">
                                    <a:latin typeface="Cambria Math" panose="02040503050406030204" pitchFamily="18" charset="0"/>
                                    <a:cs typeface="Cambria Math" panose="02040503050406030204" pitchFamily="18" charset="0"/>
                                  </a:rPr>
                                  <m:t>!</m:t>
                                </m:r>
                              </m:den>
                            </m:f>
                          </m:e>
                        </m:d>
                        <m:sSup>
                          <m:sSupPr>
                            <m:ctrlPr>
                              <a:rPr lang="en-US" altLang="zh-CN" sz="1800" i="1">
                                <a:latin typeface="Cambria Math" panose="02040503050406030204" pitchFamily="18" charset="0"/>
                                <a:cs typeface="Cambria Math" panose="02040503050406030204" pitchFamily="18" charset="0"/>
                              </a:rPr>
                            </m:ctrlPr>
                          </m:sSupPr>
                          <m:e>
                            <m:r>
                              <a:rPr lang="en-US" altLang="zh-CN" sz="1800" i="1">
                                <a:latin typeface="Cambria Math" panose="02040503050406030204" pitchFamily="18" charset="0"/>
                                <a:cs typeface="Cambria Math" panose="02040503050406030204" pitchFamily="18" charset="0"/>
                              </a:rPr>
                              <m:t>𝐹</m:t>
                            </m:r>
                          </m:e>
                          <m:sup>
                            <m:r>
                              <a:rPr lang="en-US" altLang="zh-CN" sz="1800" i="1">
                                <a:latin typeface="Cambria Math" panose="02040503050406030204" pitchFamily="18" charset="0"/>
                                <a:cs typeface="Cambria Math" panose="02040503050406030204" pitchFamily="18" charset="0"/>
                              </a:rPr>
                              <m:t>𝑘</m:t>
                            </m:r>
                          </m:sup>
                        </m:sSup>
                        <m:r>
                          <a:rPr lang="en-US" altLang="zh-CN" sz="1800" i="1">
                            <a:latin typeface="Cambria Math" panose="02040503050406030204" pitchFamily="18" charset="0"/>
                            <a:cs typeface="Cambria Math" panose="02040503050406030204" pitchFamily="18" charset="0"/>
                          </a:rPr>
                          <m:t>(</m:t>
                        </m:r>
                        <m:r>
                          <a:rPr lang="en-US" altLang="zh-CN" sz="1800" i="1">
                            <a:latin typeface="Cambria Math" panose="02040503050406030204" pitchFamily="18" charset="0"/>
                            <a:cs typeface="Cambria Math" panose="02040503050406030204" pitchFamily="18" charset="0"/>
                          </a:rPr>
                          <m:t>𝑥</m:t>
                        </m:r>
                        <m:r>
                          <a:rPr lang="en-US" altLang="zh-CN" sz="1800" i="1">
                            <a:latin typeface="Cambria Math" panose="02040503050406030204" pitchFamily="18" charset="0"/>
                            <a:cs typeface="Cambria Math" panose="02040503050406030204" pitchFamily="18" charset="0"/>
                          </a:rPr>
                          <m:t>)</m:t>
                        </m:r>
                      </m:num>
                      <m:den>
                        <m:r>
                          <a:rPr lang="en-US" altLang="zh-CN" sz="1800" i="1">
                            <a:latin typeface="Cambria Math" panose="02040503050406030204" pitchFamily="18" charset="0"/>
                            <a:cs typeface="Cambria Math" panose="02040503050406030204" pitchFamily="18" charset="0"/>
                          </a:rPr>
                          <m:t>𝑘</m:t>
                        </m:r>
                        <m:r>
                          <a:rPr lang="en-US" altLang="zh-CN" sz="1800" i="1">
                            <a:latin typeface="Cambria Math" panose="02040503050406030204" pitchFamily="18" charset="0"/>
                            <a:cs typeface="Cambria Math" panose="02040503050406030204" pitchFamily="18" charset="0"/>
                          </a:rPr>
                          <m:t>!</m:t>
                        </m:r>
                      </m:den>
                    </m:f>
                  </m:oMath>
                </a14:m>
                <a:r>
                  <a:rPr lang="en-US" altLang="zh-CN" sz="1800"/>
                  <a:t>, O(nlogn)</a:t>
                </a:r>
                <a:r>
                  <a:rPr lang="zh-CN" altLang="en-US" sz="1800"/>
                  <a:t>计算多项式幂即可。</a:t>
                </a:r>
                <a:endParaRPr lang="zh-CN" altLang="en-US" sz="18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a:sym typeface="+mn-ea"/>
                  </a:rPr>
                  <a:t>另外，</a:t>
                </a:r>
                <a14:m>
                  <m:oMath xmlns:m="http://schemas.openxmlformats.org/officeDocument/2006/math">
                    <m:r>
                      <a:rPr lang="en-US" altLang="zh-CN" i="1">
                        <a:latin typeface="Cambria Math" panose="02040503050406030204" pitchFamily="18" charset="0"/>
                        <a:cs typeface="Cambria Math" panose="02040503050406030204" pitchFamily="18" charset="0"/>
                      </a:rPr>
                      <m:t>𝑒𝑥𝑝𝐹</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m:t>
                        </m:r>
                      </m:sup>
                      <m:e>
                        <m:f>
                          <m:fPr>
                            <m:ctrlPr>
                              <a:rPr lang="en-US" altLang="zh-CN" i="1">
                                <a:latin typeface="Cambria Math" panose="02040503050406030204" pitchFamily="18" charset="0"/>
                                <a:cs typeface="Cambria Math" panose="02040503050406030204" pitchFamily="18" charset="0"/>
                              </a:rPr>
                            </m:ctrlPr>
                          </m:fPr>
                          <m:num>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𝐹</m:t>
                                </m:r>
                              </m:e>
                              <m:sup>
                                <m:r>
                                  <a:rPr lang="en-US" altLang="zh-CN" i="1">
                                    <a:latin typeface="Cambria Math" panose="02040503050406030204" pitchFamily="18" charset="0"/>
                                    <a:cs typeface="Cambria Math" panose="02040503050406030204" pitchFamily="18" charset="0"/>
                                  </a:rPr>
                                  <m:t>𝑖</m:t>
                                </m:r>
                              </m:sup>
                            </m:sSup>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num>
                          <m:den>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den>
                        </m:f>
                      </m:e>
                    </m:nary>
                  </m:oMath>
                </a14:m>
                <a:r>
                  <a:rPr lang="en-US" altLang="zh-CN">
                    <a:sym typeface="+mn-ea"/>
                  </a:rPr>
                  <a:t> </a:t>
                </a:r>
                <a:r>
                  <a:rPr>
                    <a:sym typeface="+mn-ea"/>
                  </a:rPr>
                  <a:t>就是</a:t>
                </a:r>
                <a:r>
                  <a:rPr lang="en-US" altLang="zh-CN">
                    <a:sym typeface="+mn-ea"/>
                  </a:rPr>
                  <a:t> i </a:t>
                </a:r>
                <a:r>
                  <a:rPr>
                    <a:sym typeface="+mn-ea"/>
                  </a:rPr>
                  <a:t>个有标号物品放到任意多个无标号盒子里的指数型生成函数（</a:t>
                </a:r>
                <a:r>
                  <a:rPr lang="en-US" altLang="zh-CN">
                    <a:sym typeface="+mn-ea"/>
                  </a:rPr>
                  <a:t>EXP </a:t>
                </a:r>
                <a:r>
                  <a:rPr>
                    <a:sym typeface="+mn-ea"/>
                  </a:rPr>
                  <a:t>通过每项除以一个</a:t>
                </a:r>
                <a:r>
                  <a:rPr lang="en-US" altLang="zh-CN">
                    <a:sym typeface="+mn-ea"/>
                  </a:rPr>
                  <a:t> i! </a:t>
                </a:r>
                <a:r>
                  <a:rPr>
                    <a:sym typeface="+mn-ea"/>
                  </a:rPr>
                  <a:t>去掉了盒子的标号）。这其实就是贝尔数的生成函数。</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pic>
        <p:nvPicPr>
          <p:cNvPr id="4" name="内容占位符 3"/>
          <p:cNvPicPr>
            <a:picLocks noChangeAspect="1"/>
          </p:cNvPicPr>
          <p:nvPr/>
        </p:nvPicPr>
        <p:blipFill>
          <a:blip r:embed="rId2"/>
          <a:stretch>
            <a:fillRect/>
          </a:stretch>
        </p:blipFill>
        <p:spPr>
          <a:xfrm>
            <a:off x="1112520" y="2455545"/>
            <a:ext cx="8547100" cy="3194050"/>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应用</a:t>
            </a:r>
            <a:endParaRPr lang="zh-CN" altLang="en-US"/>
          </a:p>
        </p:txBody>
      </p:sp>
      <p:sp>
        <p:nvSpPr>
          <p:cNvPr id="3" name="内容占位符 2"/>
          <p:cNvSpPr>
            <a:spLocks noGrp="1"/>
          </p:cNvSpPr>
          <p:nvPr>
            <p:ph idx="1"/>
          </p:nvPr>
        </p:nvSpPr>
        <p:spPr/>
        <p:txBody>
          <a:bodyPr>
            <a:noAutofit/>
          </a:bodyPr>
          <a:p>
            <a:r>
              <a:rPr lang="zh-CN" altLang="en-US" sz="2000"/>
              <a:t>集合划分问题：</a:t>
            </a:r>
            <a:endParaRPr lang="zh-CN" altLang="en-US" sz="2000"/>
          </a:p>
          <a:p>
            <a:r>
              <a:rPr lang="zh-CN" altLang="en-US" sz="2000"/>
              <a:t>如将</a:t>
            </a:r>
            <a:r>
              <a:rPr lang="en-US" altLang="zh-CN" sz="2000"/>
              <a:t>n</a:t>
            </a:r>
            <a:r>
              <a:rPr lang="zh-CN" altLang="en-US" sz="2000"/>
              <a:t>个不同的任务分配到</a:t>
            </a:r>
            <a:r>
              <a:rPr lang="en-US" altLang="zh-CN" sz="2000"/>
              <a:t>k</a:t>
            </a:r>
            <a:r>
              <a:rPr lang="zh-CN" altLang="en-US" sz="2000"/>
              <a:t>个相同的小组中，每个小组至少有一个任务，求分配方案数，就可以直接用第二类</a:t>
            </a:r>
            <a:r>
              <a:rPr lang="en-US" altLang="zh-CN" sz="2000"/>
              <a:t> Stirling </a:t>
            </a:r>
            <a:r>
              <a:rPr lang="zh-CN" altLang="en-US" sz="2000"/>
              <a:t>数来求解。</a:t>
            </a:r>
            <a:endParaRPr lang="zh-CN" altLang="en-US" sz="2000"/>
          </a:p>
          <a:p>
            <a:r>
              <a:rPr lang="zh-CN" altLang="en-US" sz="2000"/>
              <a:t>与动态规划结合：</a:t>
            </a:r>
            <a:endParaRPr lang="zh-CN" altLang="en-US" sz="2000"/>
          </a:p>
          <a:p>
            <a:r>
              <a:rPr lang="zh-CN" altLang="en-US" sz="2000"/>
              <a:t>在许多动态规划问题中，状态转移方程的设计常常会用到第二类</a:t>
            </a:r>
            <a:r>
              <a:rPr lang="en-US" altLang="zh-CN" sz="2000"/>
              <a:t> Stirling </a:t>
            </a:r>
            <a:r>
              <a:rPr lang="zh-CN" altLang="en-US" sz="2000"/>
              <a:t>数的思想。例如，有</a:t>
            </a:r>
            <a:r>
              <a:rPr lang="en-US" altLang="zh-CN" sz="2000"/>
              <a:t>n</a:t>
            </a:r>
            <a:r>
              <a:rPr lang="zh-CN" altLang="en-US" sz="2000"/>
              <a:t>个物品和</a:t>
            </a:r>
            <a:r>
              <a:rPr lang="en-US" altLang="zh-CN" sz="2000"/>
              <a:t>k</a:t>
            </a:r>
            <a:r>
              <a:rPr lang="zh-CN" altLang="en-US" sz="2000"/>
              <a:t>个背包，要将物品放入背包中，允许背包为空，求不同的放法数量。可以定义状态</a:t>
            </a:r>
            <a:r>
              <a:rPr lang="en-US" altLang="zh-CN" sz="2000"/>
              <a:t>f[i][j]</a:t>
            </a:r>
            <a:r>
              <a:rPr lang="zh-CN" altLang="en-US" sz="2000"/>
              <a:t>表示前</a:t>
            </a:r>
            <a:r>
              <a:rPr lang="en-US" altLang="zh-CN" sz="2000"/>
              <a:t>i</a:t>
            </a:r>
            <a:r>
              <a:rPr lang="zh-CN" altLang="en-US" sz="2000"/>
              <a:t>个物品放入</a:t>
            </a:r>
            <a:r>
              <a:rPr lang="en-US" altLang="zh-CN" sz="2000"/>
              <a:t>j</a:t>
            </a:r>
            <a:r>
              <a:rPr lang="zh-CN" altLang="en-US" sz="2000"/>
              <a:t>个背包的方案数，状态转移就可能会用到第二类</a:t>
            </a:r>
            <a:r>
              <a:rPr lang="en-US" altLang="zh-CN" sz="2000"/>
              <a:t> Stirling </a:t>
            </a:r>
            <a:r>
              <a:rPr lang="zh-CN" altLang="en-US" sz="2000"/>
              <a:t>数的递推关系。</a:t>
            </a:r>
            <a:endParaRPr lang="zh-CN" altLang="en-US" sz="2000"/>
          </a:p>
          <a:p>
            <a:r>
              <a:rPr lang="zh-CN" altLang="en-US" sz="2000"/>
              <a:t>统计问题：</a:t>
            </a:r>
            <a:endParaRPr lang="zh-CN" altLang="en-US" sz="2000"/>
          </a:p>
          <a:p>
            <a:r>
              <a:rPr lang="zh-CN" altLang="en-US" sz="2000"/>
              <a:t>在统计具有特定性质的集合个数等问题中也有应用。比如统计将</a:t>
            </a:r>
            <a:r>
              <a:rPr lang="en-US" altLang="zh-CN" sz="2000"/>
              <a:t>n</a:t>
            </a:r>
            <a:r>
              <a:rPr lang="zh-CN" altLang="en-US" sz="2000"/>
              <a:t>个元素的集合划分为若干个非空子集，使得每个子集都满足某种条件的方案数，可能就需要借助第二类</a:t>
            </a:r>
            <a:r>
              <a:rPr lang="en-US" altLang="zh-CN" sz="2000"/>
              <a:t> Stirling </a:t>
            </a:r>
            <a:r>
              <a:rPr lang="zh-CN" altLang="en-US" sz="2000"/>
              <a:t>数来进行分析和计算。</a:t>
            </a:r>
            <a:endParaRPr lang="zh-CN" altLang="en-US" sz="200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基本组合问题方案</a:t>
            </a:r>
            <a:endParaRPr lang="zh-CN" altLang="en-US"/>
          </a:p>
        </p:txBody>
      </p:sp>
      <p:sp>
        <p:nvSpPr>
          <p:cNvPr id="3" name="内容占位符 2"/>
          <p:cNvSpPr>
            <a:spLocks noGrp="1"/>
          </p:cNvSpPr>
          <p:nvPr>
            <p:ph idx="1"/>
          </p:nvPr>
        </p:nvSpPr>
        <p:spPr/>
        <p:txBody>
          <a:bodyPr/>
          <a:p>
            <a:r>
              <a:rPr lang="en-US" altLang="zh-CN" sz="1800"/>
              <a:t>n</a:t>
            </a:r>
            <a:r>
              <a:rPr lang="zh-CN" altLang="en-US" sz="1800"/>
              <a:t>个球放到</a:t>
            </a:r>
            <a:r>
              <a:rPr lang="en-US" altLang="zh-CN" sz="1800"/>
              <a:t>m</a:t>
            </a:r>
            <a:r>
              <a:rPr lang="zh-CN" altLang="en-US" sz="1800"/>
              <a:t>个盒子里</a:t>
            </a:r>
            <a:r>
              <a:rPr lang="en-US" altLang="zh-CN" sz="1800"/>
              <a:t>,</a:t>
            </a:r>
            <a:r>
              <a:rPr lang="zh-CN" altLang="en-US" sz="1800"/>
              <a:t>依球和盒子是否有区别</a:t>
            </a:r>
            <a:r>
              <a:rPr lang="en-US" altLang="zh-CN" sz="1800"/>
              <a:t>,</a:t>
            </a:r>
            <a:r>
              <a:rPr lang="zh-CN" altLang="en-US" sz="1800"/>
              <a:t>是否允许空盒则共有</a:t>
            </a:r>
            <a:r>
              <a:rPr lang="en-US" altLang="zh-CN" sz="1800"/>
              <a:t> 8</a:t>
            </a:r>
            <a:r>
              <a:rPr lang="zh-CN" altLang="en-US" sz="1800"/>
              <a:t>种状态</a:t>
            </a:r>
            <a:r>
              <a:rPr lang="en-US" altLang="zh-CN" sz="1800"/>
              <a:t>.</a:t>
            </a:r>
            <a:r>
              <a:rPr lang="zh-CN" altLang="en-US" sz="1800"/>
              <a:t>其方案计数如下表</a:t>
            </a:r>
            <a:r>
              <a:rPr lang="en-US" altLang="zh-CN" sz="1800"/>
              <a:t>2</a:t>
            </a:r>
            <a:r>
              <a:rPr lang="zh-CN" altLang="en-US" sz="1800"/>
              <a:t>所示</a:t>
            </a:r>
            <a:r>
              <a:rPr lang="en-US" altLang="zh-CN" sz="1800"/>
              <a:t>:</a:t>
            </a:r>
            <a:endParaRPr lang="en-US" altLang="zh-CN" sz="1800"/>
          </a:p>
          <a:p>
            <a:endParaRPr lang="en-US" altLang="zh-CN" sz="1800"/>
          </a:p>
        </p:txBody>
      </p:sp>
      <p:pic>
        <p:nvPicPr>
          <p:cNvPr id="16" name="图片 15"/>
          <p:cNvPicPr>
            <a:picLocks noChangeAspect="1"/>
          </p:cNvPicPr>
          <p:nvPr/>
        </p:nvPicPr>
        <p:blipFill>
          <a:blip r:embed="rId1"/>
          <a:stretch>
            <a:fillRect/>
          </a:stretch>
        </p:blipFill>
        <p:spPr>
          <a:xfrm>
            <a:off x="1854835" y="1465580"/>
            <a:ext cx="8891905" cy="4875530"/>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第一类斯特林数（</a:t>
            </a:r>
            <a:r>
              <a:rPr lang="en-US" altLang="zh-CN"/>
              <a:t>Stirling Number</a:t>
            </a:r>
            <a:r>
              <a:rPr lang="zh-CN" altLang="en-US"/>
              <a:t>）</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69925" y="952500"/>
                <a:ext cx="10852150" cy="5718175"/>
              </a:xfrm>
            </p:spPr>
            <p:txBody>
              <a:bodyPr>
                <a:noAutofit/>
              </a:bodyPr>
              <a:p>
                <a:r>
                  <a:rPr lang="zh-CN" altLang="en-US" sz="1400"/>
                  <a:t>第一类斯特林数（斯特林轮换数）</a:t>
                </a:r>
                <a:r>
                  <a:rPr lang="en-US" altLang="zh-CN" sz="1400"/>
                  <a:t> </a:t>
                </a:r>
                <a14:m>
                  <m:oMath xmlns:m="http://schemas.openxmlformats.org/officeDocument/2006/math">
                    <m:d>
                      <m:dPr>
                        <m:begChr m:val="["/>
                        <m:endChr m:val="]"/>
                        <m:ctrlPr>
                          <a:rPr lang="en-US" altLang="zh-CN" sz="14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1400" i="1">
                                <a:latin typeface="Cambria Math" panose="02040503050406030204" pitchFamily="18" charset="0"/>
                                <a:cs typeface="Cambria Math" panose="02040503050406030204" pitchFamily="18" charset="0"/>
                              </a:rPr>
                            </m:ctrlPr>
                          </m:mPr>
                          <m:mr>
                            <m:e>
                              <m:r>
                                <a:rPr lang="en-US" altLang="zh-CN" sz="1400" i="1">
                                  <a:latin typeface="Cambria Math" panose="02040503050406030204" pitchFamily="18" charset="0"/>
                                  <a:cs typeface="Cambria Math" panose="02040503050406030204" pitchFamily="18" charset="0"/>
                                </a:rPr>
                                <m:t>𝑛</m:t>
                              </m:r>
                            </m:e>
                          </m:mr>
                          <m:mr>
                            <m:e>
                              <m:r>
                                <a:rPr lang="en-US" altLang="zh-CN" sz="1400" i="1">
                                  <a:latin typeface="Cambria Math" panose="02040503050406030204" pitchFamily="18" charset="0"/>
                                  <a:cs typeface="Cambria Math" panose="02040503050406030204" pitchFamily="18" charset="0"/>
                                </a:rPr>
                                <m:t>𝑘</m:t>
                              </m:r>
                            </m:e>
                          </m:mr>
                        </m:m>
                      </m:e>
                    </m:d>
                  </m:oMath>
                </a14:m>
                <a:r>
                  <a:rPr lang="en-US" altLang="zh-CN" sz="1400"/>
                  <a:t> </a:t>
                </a:r>
                <a:r>
                  <a:rPr lang="zh-CN" altLang="en-US" sz="1400"/>
                  <a:t>，也可记做</a:t>
                </a:r>
                <a:r>
                  <a:rPr lang="en-US" altLang="zh-CN" sz="1400"/>
                  <a:t> s(n,k)</a:t>
                </a:r>
                <a:r>
                  <a:rPr lang="zh-CN" altLang="en-US" sz="1400"/>
                  <a:t>，表示将</a:t>
                </a:r>
                <a:r>
                  <a:rPr lang="en-US" altLang="zh-CN" sz="1400"/>
                  <a:t> n </a:t>
                </a:r>
                <a:r>
                  <a:rPr lang="zh-CN" altLang="en-US" sz="1400"/>
                  <a:t>个两两不同的元素，划分为</a:t>
                </a:r>
                <a:r>
                  <a:rPr lang="en-US" altLang="zh-CN" sz="1400"/>
                  <a:t> k </a:t>
                </a:r>
                <a:r>
                  <a:rPr lang="zh-CN" altLang="en-US" sz="1400"/>
                  <a:t>个互不区分的非空轮换的方案数。</a:t>
                </a:r>
                <a:endParaRPr lang="zh-CN" altLang="en-US" sz="1400"/>
              </a:p>
              <a:p>
                <a:pPr marL="0" indent="0">
                  <a:buNone/>
                </a:pPr>
                <a:r>
                  <a:rPr lang="en-US" altLang="zh-CN" sz="1400"/>
                  <a:t>   </a:t>
                </a:r>
                <a:r>
                  <a:rPr lang="zh-CN" altLang="en-US" sz="1400"/>
                  <a:t>一个轮换就是一个首尾相接的环形排列。我们可以写出一个轮换</a:t>
                </a:r>
                <a:r>
                  <a:rPr lang="en-US" altLang="zh-CN" sz="1400"/>
                  <a:t> [A,B,C,D]</a:t>
                </a:r>
                <a:r>
                  <a:rPr lang="zh-CN" altLang="en-US" sz="1400"/>
                  <a:t>，并且我们认为</a:t>
                </a:r>
                <a:r>
                  <a:rPr lang="en-US" altLang="zh-CN" sz="1400"/>
                  <a:t> [A,B,C,D]=[B,C,D,A]=[C,D,A,B]=[D,A,B,C]</a:t>
                </a:r>
                <a:r>
                  <a:rPr lang="zh-CN" altLang="en-US" sz="1400"/>
                  <a:t>，即，两个可以通过旋转而互相得到的轮换是等价的。注意，我们不认为两个可以通过翻转而相互得到的轮换等价，即</a:t>
                </a:r>
                <a:r>
                  <a:rPr lang="en-US" altLang="zh-CN" sz="1400"/>
                  <a:t> [A,B,C,D]</a:t>
                </a:r>
                <a14:m>
                  <m:oMath xmlns:m="http://schemas.openxmlformats.org/officeDocument/2006/math">
                    <m:r>
                      <a:rPr lang="en-US" altLang="zh-CN" sz="1400">
                        <a:latin typeface="Cambria Math" panose="02040503050406030204" pitchFamily="18" charset="0"/>
                        <a:cs typeface="Cambria Math" panose="02040503050406030204" pitchFamily="18" charset="0"/>
                      </a:rPr>
                      <m:t>≠</m:t>
                    </m:r>
                  </m:oMath>
                </a14:m>
                <a:r>
                  <a:rPr lang="en-US" altLang="zh-CN" sz="1400"/>
                  <a:t>[D,C,B,A]</a:t>
                </a:r>
                <a:r>
                  <a:rPr lang="zh-CN" altLang="en-US" sz="1400"/>
                  <a:t>。</a:t>
                </a:r>
                <a:endParaRPr lang="zh-CN" altLang="en-US" sz="1400"/>
              </a:p>
              <a:p>
                <a:pPr marL="0" indent="0">
                  <a:buNone/>
                </a:pPr>
                <a:r>
                  <a:rPr lang="en-US" altLang="zh-CN" sz="1400">
                    <a:sym typeface="+mn-ea"/>
                  </a:rPr>
                  <a:t>    </a:t>
                </a:r>
                <a:r>
                  <a:rPr sz="1400">
                    <a:sym typeface="+mn-ea"/>
                  </a:rPr>
                  <a:t>其等价问题是：将 n 个不同元素构成 </a:t>
                </a:r>
                <a:r>
                  <a:rPr lang="en-US" altLang="zh-CN" sz="1400">
                    <a:sym typeface="+mn-ea"/>
                  </a:rPr>
                  <a:t>k</a:t>
                </a:r>
                <a:r>
                  <a:rPr sz="1400">
                    <a:sym typeface="+mn-ea"/>
                  </a:rPr>
                  <a:t> 个圆排列的数目。</a:t>
                </a:r>
                <a:endParaRPr lang="zh-CN" altLang="en-US" sz="1400"/>
              </a:p>
              <a:p>
                <a:pPr marL="0" indent="0">
                  <a:buNone/>
                </a:pPr>
                <a:r>
                  <a:rPr lang="en-US" altLang="zh-CN" sz="1400"/>
                  <a:t>    </a:t>
                </a:r>
                <a:r>
                  <a:rPr lang="zh-CN" altLang="en-US" sz="1400"/>
                  <a:t>递推式</a:t>
                </a:r>
                <a:r>
                  <a:rPr lang="en-US" altLang="zh-CN" sz="1400"/>
                  <a:t>                  </a:t>
                </a:r>
                <a14:m>
                  <m:oMath xmlns:m="http://schemas.openxmlformats.org/officeDocument/2006/math">
                    <m:d>
                      <m:dPr>
                        <m:begChr m:val="["/>
                        <m:endChr m:val="]"/>
                        <m:ctrlPr>
                          <a:rPr lang="en-US" altLang="zh-CN" sz="14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1400" i="1">
                                <a:latin typeface="Cambria Math" panose="02040503050406030204" pitchFamily="18" charset="0"/>
                                <a:cs typeface="Cambria Math" panose="02040503050406030204" pitchFamily="18" charset="0"/>
                              </a:rPr>
                            </m:ctrlPr>
                          </m:mPr>
                          <m:mr>
                            <m:e>
                              <m:r>
                                <a:rPr lang="en-US" altLang="zh-CN" sz="1400" i="1">
                                  <a:latin typeface="Cambria Math" panose="02040503050406030204" pitchFamily="18" charset="0"/>
                                  <a:cs typeface="Cambria Math" panose="02040503050406030204" pitchFamily="18" charset="0"/>
                                </a:rPr>
                                <m:t>𝑛</m:t>
                              </m:r>
                            </m:e>
                          </m:mr>
                          <m:mr>
                            <m:e>
                              <m:r>
                                <a:rPr lang="en-US" altLang="zh-CN" sz="1400" i="1">
                                  <a:latin typeface="Cambria Math" panose="02040503050406030204" pitchFamily="18" charset="0"/>
                                  <a:cs typeface="Cambria Math" panose="02040503050406030204" pitchFamily="18" charset="0"/>
                                </a:rPr>
                                <m:t>𝑘</m:t>
                              </m:r>
                            </m:e>
                          </m:mr>
                        </m:m>
                      </m:e>
                    </m:d>
                    <m:r>
                      <a:rPr lang="en-US" altLang="zh-CN" sz="1400" i="1">
                        <a:latin typeface="Cambria Math" panose="02040503050406030204" pitchFamily="18" charset="0"/>
                        <a:cs typeface="Cambria Math" panose="02040503050406030204" pitchFamily="18" charset="0"/>
                      </a:rPr>
                      <m:t>=</m:t>
                    </m:r>
                    <m:d>
                      <m:dPr>
                        <m:begChr m:val="["/>
                        <m:endChr m:val="]"/>
                        <m:ctrlPr>
                          <a:rPr lang="en-US" altLang="zh-CN" sz="14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1400" i="1">
                                <a:latin typeface="Cambria Math" panose="02040503050406030204" pitchFamily="18" charset="0"/>
                                <a:cs typeface="Cambria Math" panose="02040503050406030204" pitchFamily="18" charset="0"/>
                              </a:rPr>
                            </m:ctrlPr>
                          </m:mPr>
                          <m:mr>
                            <m:e>
                              <m:r>
                                <a:rPr lang="en-US" altLang="zh-CN" sz="1400" i="1">
                                  <a:latin typeface="Cambria Math" panose="02040503050406030204" pitchFamily="18" charset="0"/>
                                  <a:cs typeface="Cambria Math" panose="02040503050406030204" pitchFamily="18" charset="0"/>
                                </a:rPr>
                                <m:t>𝑛</m:t>
                              </m:r>
                              <m:r>
                                <a:rPr lang="en-US" altLang="zh-CN" sz="1400" i="1">
                                  <a:latin typeface="Cambria Math" panose="02040503050406030204" pitchFamily="18" charset="0"/>
                                  <a:cs typeface="Cambria Math" panose="02040503050406030204" pitchFamily="18" charset="0"/>
                                </a:rPr>
                                <m:t>−</m:t>
                              </m:r>
                              <m:r>
                                <a:rPr lang="en-US" altLang="zh-CN" sz="1400" i="1">
                                  <a:latin typeface="Cambria Math" panose="02040503050406030204" pitchFamily="18" charset="0"/>
                                  <a:cs typeface="Cambria Math" panose="02040503050406030204" pitchFamily="18" charset="0"/>
                                </a:rPr>
                                <m:t>1</m:t>
                              </m:r>
                            </m:e>
                          </m:mr>
                          <m:mr>
                            <m:e>
                              <m:r>
                                <a:rPr lang="en-US" altLang="zh-CN" sz="1400" i="1">
                                  <a:latin typeface="Cambria Math" panose="02040503050406030204" pitchFamily="18" charset="0"/>
                                  <a:cs typeface="Cambria Math" panose="02040503050406030204" pitchFamily="18" charset="0"/>
                                </a:rPr>
                                <m:t>𝑘</m:t>
                              </m:r>
                              <m:r>
                                <a:rPr lang="en-US" altLang="zh-CN" sz="1400" i="1">
                                  <a:latin typeface="Cambria Math" panose="02040503050406030204" pitchFamily="18" charset="0"/>
                                  <a:cs typeface="Cambria Math" panose="02040503050406030204" pitchFamily="18" charset="0"/>
                                </a:rPr>
                                <m:t>−</m:t>
                              </m:r>
                              <m:r>
                                <a:rPr lang="en-US" altLang="zh-CN" sz="1400" i="1">
                                  <a:latin typeface="Cambria Math" panose="02040503050406030204" pitchFamily="18" charset="0"/>
                                  <a:cs typeface="Cambria Math" panose="02040503050406030204" pitchFamily="18" charset="0"/>
                                </a:rPr>
                                <m:t>1</m:t>
                              </m:r>
                            </m:e>
                          </m:mr>
                        </m:m>
                      </m:e>
                    </m:d>
                    <m:r>
                      <a:rPr lang="en-US" altLang="zh-CN" sz="1400" i="1">
                        <a:latin typeface="Cambria Math" panose="02040503050406030204" pitchFamily="18" charset="0"/>
                        <a:cs typeface="Cambria Math" panose="02040503050406030204" pitchFamily="18" charset="0"/>
                      </a:rPr>
                      <m:t>+(</m:t>
                    </m:r>
                    <m:r>
                      <a:rPr lang="en-US" altLang="zh-CN" sz="1400" i="1">
                        <a:latin typeface="Cambria Math" panose="02040503050406030204" pitchFamily="18" charset="0"/>
                        <a:cs typeface="Cambria Math" panose="02040503050406030204" pitchFamily="18" charset="0"/>
                      </a:rPr>
                      <m:t>𝑛</m:t>
                    </m:r>
                    <m:r>
                      <a:rPr lang="en-US" altLang="zh-CN" sz="1400" i="1">
                        <a:latin typeface="Cambria Math" panose="02040503050406030204" pitchFamily="18" charset="0"/>
                        <a:cs typeface="Cambria Math" panose="02040503050406030204" pitchFamily="18" charset="0"/>
                      </a:rPr>
                      <m:t>−</m:t>
                    </m:r>
                    <m:r>
                      <a:rPr lang="en-US" altLang="zh-CN" sz="1400" i="1">
                        <a:latin typeface="Cambria Math" panose="02040503050406030204" pitchFamily="18" charset="0"/>
                        <a:cs typeface="Cambria Math" panose="02040503050406030204" pitchFamily="18" charset="0"/>
                      </a:rPr>
                      <m:t>1</m:t>
                    </m:r>
                    <m:r>
                      <a:rPr lang="en-US" altLang="zh-CN" sz="1400" i="1">
                        <a:latin typeface="Cambria Math" panose="02040503050406030204" pitchFamily="18" charset="0"/>
                        <a:cs typeface="Cambria Math" panose="02040503050406030204" pitchFamily="18" charset="0"/>
                      </a:rPr>
                      <m:t>)</m:t>
                    </m:r>
                    <m:d>
                      <m:dPr>
                        <m:begChr m:val="["/>
                        <m:endChr m:val="]"/>
                        <m:ctrlPr>
                          <a:rPr lang="en-US" altLang="zh-CN" sz="14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1400" i="1">
                                <a:latin typeface="Cambria Math" panose="02040503050406030204" pitchFamily="18" charset="0"/>
                                <a:cs typeface="Cambria Math" panose="02040503050406030204" pitchFamily="18" charset="0"/>
                              </a:rPr>
                            </m:ctrlPr>
                          </m:mPr>
                          <m:mr>
                            <m:e>
                              <m:r>
                                <a:rPr lang="en-US" altLang="zh-CN" sz="1400" i="1">
                                  <a:latin typeface="Cambria Math" panose="02040503050406030204" pitchFamily="18" charset="0"/>
                                  <a:cs typeface="Cambria Math" panose="02040503050406030204" pitchFamily="18" charset="0"/>
                                </a:rPr>
                                <m:t>𝑛</m:t>
                              </m:r>
                              <m:r>
                                <a:rPr lang="en-US" altLang="zh-CN" sz="1400" i="1">
                                  <a:latin typeface="Cambria Math" panose="02040503050406030204" pitchFamily="18" charset="0"/>
                                  <a:cs typeface="Cambria Math" panose="02040503050406030204" pitchFamily="18" charset="0"/>
                                </a:rPr>
                                <m:t>−</m:t>
                              </m:r>
                              <m:r>
                                <a:rPr lang="en-US" altLang="zh-CN" sz="1400" i="1">
                                  <a:latin typeface="Cambria Math" panose="02040503050406030204" pitchFamily="18" charset="0"/>
                                  <a:cs typeface="Cambria Math" panose="02040503050406030204" pitchFamily="18" charset="0"/>
                                </a:rPr>
                                <m:t>1</m:t>
                              </m:r>
                            </m:e>
                          </m:mr>
                          <m:mr>
                            <m:e>
                              <m:r>
                                <a:rPr lang="en-US" altLang="zh-CN" sz="1400" i="1">
                                  <a:latin typeface="Cambria Math" panose="02040503050406030204" pitchFamily="18" charset="0"/>
                                  <a:cs typeface="Cambria Math" panose="02040503050406030204" pitchFamily="18" charset="0"/>
                                </a:rPr>
                                <m:t>𝑘</m:t>
                              </m:r>
                            </m:e>
                          </m:mr>
                        </m:m>
                      </m:e>
                    </m:d>
                  </m:oMath>
                </a14:m>
                <a:endParaRPr lang="en-US" altLang="zh-CN" sz="1400"/>
              </a:p>
              <a:p>
                <a:pPr marL="0" indent="0">
                  <a:buNone/>
                </a:pPr>
                <a:r>
                  <a:rPr lang="en-US" altLang="zh-CN" sz="1400"/>
                  <a:t>    </a:t>
                </a:r>
                <a:r>
                  <a:rPr lang="zh-CN" altLang="en-US" sz="1400"/>
                  <a:t>边界是</a:t>
                </a:r>
                <a:r>
                  <a:rPr lang="en-US" altLang="zh-CN" sz="1400"/>
                  <a:t>                  </a:t>
                </a:r>
                <a14:m>
                  <m:oMath xmlns:m="http://schemas.openxmlformats.org/officeDocument/2006/math">
                    <m:d>
                      <m:dPr>
                        <m:begChr m:val="["/>
                        <m:endChr m:val="]"/>
                        <m:ctrlPr>
                          <a:rPr lang="en-US" altLang="zh-CN" sz="14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1400" i="1">
                                <a:latin typeface="Cambria Math" panose="02040503050406030204" pitchFamily="18" charset="0"/>
                                <a:cs typeface="Cambria Math" panose="02040503050406030204" pitchFamily="18" charset="0"/>
                              </a:rPr>
                            </m:ctrlPr>
                          </m:mPr>
                          <m:mr>
                            <m:e>
                              <m:r>
                                <a:rPr lang="en-US" altLang="zh-CN" sz="1400" i="1">
                                  <a:latin typeface="Cambria Math" panose="02040503050406030204" pitchFamily="18" charset="0"/>
                                  <a:cs typeface="Cambria Math" panose="02040503050406030204" pitchFamily="18" charset="0"/>
                                </a:rPr>
                                <m:t>𝑛</m:t>
                              </m:r>
                            </m:e>
                          </m:mr>
                          <m:mr>
                            <m:e>
                              <m:r>
                                <a:rPr lang="en-US" altLang="zh-CN" sz="1400" i="1">
                                  <a:latin typeface="Cambria Math" panose="02040503050406030204" pitchFamily="18" charset="0"/>
                                  <a:cs typeface="Cambria Math" panose="02040503050406030204" pitchFamily="18" charset="0"/>
                                </a:rPr>
                                <m:t>𝑘</m:t>
                              </m:r>
                            </m:e>
                          </m:mr>
                        </m:m>
                      </m:e>
                    </m:d>
                    <m:r>
                      <a:rPr lang="en-US" altLang="zh-CN" sz="1400" i="1">
                        <a:latin typeface="Cambria Math" panose="02040503050406030204" pitchFamily="18" charset="0"/>
                        <a:cs typeface="Cambria Math" panose="02040503050406030204" pitchFamily="18" charset="0"/>
                      </a:rPr>
                      <m:t>=[</m:t>
                    </m:r>
                    <m:r>
                      <a:rPr lang="en-US" altLang="zh-CN" sz="1400" i="1">
                        <a:latin typeface="Cambria Math" panose="02040503050406030204" pitchFamily="18" charset="0"/>
                        <a:cs typeface="Cambria Math" panose="02040503050406030204" pitchFamily="18" charset="0"/>
                      </a:rPr>
                      <m:t>𝑛</m:t>
                    </m:r>
                    <m:r>
                      <a:rPr lang="en-US" altLang="zh-CN" sz="1400" i="1">
                        <a:latin typeface="Cambria Math" panose="02040503050406030204" pitchFamily="18" charset="0"/>
                        <a:cs typeface="Cambria Math" panose="02040503050406030204" pitchFamily="18" charset="0"/>
                      </a:rPr>
                      <m:t>=</m:t>
                    </m:r>
                    <m:r>
                      <a:rPr lang="en-US" altLang="zh-CN" sz="1400" i="1">
                        <a:latin typeface="Cambria Math" panose="02040503050406030204" pitchFamily="18" charset="0"/>
                        <a:cs typeface="Cambria Math" panose="02040503050406030204" pitchFamily="18" charset="0"/>
                      </a:rPr>
                      <m:t>0</m:t>
                    </m:r>
                    <m:r>
                      <a:rPr lang="en-US" altLang="zh-CN" sz="1400" i="1">
                        <a:latin typeface="Cambria Math" panose="02040503050406030204" pitchFamily="18" charset="0"/>
                        <a:cs typeface="Cambria Math" panose="02040503050406030204" pitchFamily="18" charset="0"/>
                      </a:rPr>
                      <m:t>]</m:t>
                    </m:r>
                  </m:oMath>
                </a14:m>
                <a:endParaRPr lang="en-US" altLang="zh-CN" sz="1400"/>
              </a:p>
              <a:p>
                <a:pPr marL="0" indent="0">
                  <a:buNone/>
                </a:pPr>
                <a:r>
                  <a:rPr lang="en-US" altLang="zh-CN" sz="1400"/>
                  <a:t>    </a:t>
                </a:r>
                <a:r>
                  <a:rPr lang="zh-CN" altLang="en-US" sz="1400"/>
                  <a:t>该递推式的证明可以考虑其组合意义。</a:t>
                </a:r>
                <a:endParaRPr lang="zh-CN" altLang="en-US" sz="1400"/>
              </a:p>
              <a:p>
                <a:pPr marL="0" indent="0">
                  <a:buNone/>
                </a:pPr>
                <a:r>
                  <a:rPr lang="en-US" altLang="zh-CN" sz="1400"/>
                  <a:t>    </a:t>
                </a:r>
                <a:r>
                  <a:rPr lang="zh-CN" altLang="en-US" sz="1400"/>
                  <a:t>我们插入一个新元素时，有两种方案：</a:t>
                </a:r>
                <a:endParaRPr lang="en-US" altLang="zh-CN" sz="1400"/>
              </a:p>
              <a:p>
                <a:pPr lvl="1">
                  <a:buFont typeface="Wingdings" panose="05000000000000000000" charset="0"/>
                  <a:buChar char="Ø"/>
                </a:pPr>
                <a:r>
                  <a:rPr lang="zh-CN" altLang="en-US" sz="1400"/>
                  <a:t>将该新元素置于一个单独的轮换中，共有</a:t>
                </a:r>
                <a:r>
                  <a:rPr lang="en-US" altLang="zh-CN" sz="1400"/>
                  <a:t> </a:t>
                </a:r>
                <a14:m>
                  <m:oMath xmlns:m="http://schemas.openxmlformats.org/officeDocument/2006/math">
                    <m:d>
                      <m:dPr>
                        <m:begChr m:val="["/>
                        <m:endChr m:val="]"/>
                        <m:ctrlPr>
                          <a:rPr lang="en-US" altLang="zh-CN" sz="14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1400" i="1">
                                <a:latin typeface="Cambria Math" panose="02040503050406030204" pitchFamily="18" charset="0"/>
                                <a:cs typeface="Cambria Math" panose="02040503050406030204" pitchFamily="18" charset="0"/>
                              </a:rPr>
                            </m:ctrlPr>
                          </m:mPr>
                          <m:mr>
                            <m:e>
                              <m:r>
                                <a:rPr lang="en-US" altLang="zh-CN" sz="1400" i="1">
                                  <a:latin typeface="Cambria Math" panose="02040503050406030204" pitchFamily="18" charset="0"/>
                                  <a:cs typeface="Cambria Math" panose="02040503050406030204" pitchFamily="18" charset="0"/>
                                </a:rPr>
                                <m:t>𝑛</m:t>
                              </m:r>
                              <m:r>
                                <a:rPr lang="en-US" altLang="zh-CN" sz="1400" i="1">
                                  <a:latin typeface="Cambria Math" panose="02040503050406030204" pitchFamily="18" charset="0"/>
                                  <a:cs typeface="Cambria Math" panose="02040503050406030204" pitchFamily="18" charset="0"/>
                                </a:rPr>
                                <m:t>−</m:t>
                              </m:r>
                              <m:r>
                                <a:rPr lang="en-US" altLang="zh-CN" sz="1400" i="1">
                                  <a:latin typeface="Cambria Math" panose="02040503050406030204" pitchFamily="18" charset="0"/>
                                  <a:cs typeface="Cambria Math" panose="02040503050406030204" pitchFamily="18" charset="0"/>
                                </a:rPr>
                                <m:t>1</m:t>
                              </m:r>
                            </m:e>
                          </m:mr>
                          <m:mr>
                            <m:e>
                              <m:r>
                                <a:rPr lang="en-US" altLang="zh-CN" sz="1400" i="1">
                                  <a:latin typeface="Cambria Math" panose="02040503050406030204" pitchFamily="18" charset="0"/>
                                  <a:cs typeface="Cambria Math" panose="02040503050406030204" pitchFamily="18" charset="0"/>
                                </a:rPr>
                                <m:t>𝑘</m:t>
                              </m:r>
                              <m:r>
                                <a:rPr lang="en-US" altLang="zh-CN" sz="1400" i="1">
                                  <a:latin typeface="Cambria Math" panose="02040503050406030204" pitchFamily="18" charset="0"/>
                                  <a:cs typeface="Cambria Math" panose="02040503050406030204" pitchFamily="18" charset="0"/>
                                </a:rPr>
                                <m:t>−</m:t>
                              </m:r>
                              <m:r>
                                <a:rPr lang="en-US" altLang="zh-CN" sz="1400" i="1">
                                  <a:latin typeface="Cambria Math" panose="02040503050406030204" pitchFamily="18" charset="0"/>
                                  <a:cs typeface="Cambria Math" panose="02040503050406030204" pitchFamily="18" charset="0"/>
                                </a:rPr>
                                <m:t>1</m:t>
                              </m:r>
                            </m:e>
                          </m:mr>
                        </m:m>
                      </m:e>
                    </m:d>
                  </m:oMath>
                </a14:m>
                <a:r>
                  <a:rPr lang="en-US" altLang="zh-CN" sz="1400"/>
                  <a:t> </a:t>
                </a:r>
                <a:r>
                  <a:rPr lang="zh-CN" altLang="en-US" sz="1400"/>
                  <a:t>种方案；</a:t>
                </a:r>
                <a:endParaRPr lang="zh-CN" altLang="en-US" sz="1400"/>
              </a:p>
              <a:p>
                <a:pPr lvl="1">
                  <a:buFont typeface="Wingdings" panose="05000000000000000000" charset="0"/>
                  <a:buChar char="Ø"/>
                </a:pPr>
                <a:r>
                  <a:rPr lang="zh-CN" altLang="en-US" sz="1400"/>
                  <a:t>将该元素插入到任何一个现有的轮换中，共有</a:t>
                </a:r>
                <a:r>
                  <a:rPr lang="en-US" altLang="zh-CN" sz="1400"/>
                  <a:t> </a:t>
                </a:r>
                <a14:m>
                  <m:oMath xmlns:m="http://schemas.openxmlformats.org/officeDocument/2006/math">
                    <m:r>
                      <a:rPr lang="en-US" altLang="zh-CN" sz="1400" i="1">
                        <a:latin typeface="Cambria Math" panose="02040503050406030204" pitchFamily="18" charset="0"/>
                        <a:cs typeface="Cambria Math" panose="02040503050406030204" pitchFamily="18" charset="0"/>
                      </a:rPr>
                      <m:t>(</m:t>
                    </m:r>
                    <m:r>
                      <a:rPr lang="en-US" altLang="zh-CN" sz="1400" i="1">
                        <a:latin typeface="Cambria Math" panose="02040503050406030204" pitchFamily="18" charset="0"/>
                        <a:cs typeface="Cambria Math" panose="02040503050406030204" pitchFamily="18" charset="0"/>
                      </a:rPr>
                      <m:t>𝑛</m:t>
                    </m:r>
                    <m:r>
                      <a:rPr lang="en-US" altLang="zh-CN" sz="1400" i="1">
                        <a:latin typeface="Cambria Math" panose="02040503050406030204" pitchFamily="18" charset="0"/>
                        <a:cs typeface="Cambria Math" panose="02040503050406030204" pitchFamily="18" charset="0"/>
                      </a:rPr>
                      <m:t>−</m:t>
                    </m:r>
                    <m:r>
                      <a:rPr lang="en-US" altLang="zh-CN" sz="1400" i="1">
                        <a:latin typeface="Cambria Math" panose="02040503050406030204" pitchFamily="18" charset="0"/>
                        <a:cs typeface="Cambria Math" panose="02040503050406030204" pitchFamily="18" charset="0"/>
                      </a:rPr>
                      <m:t>1</m:t>
                    </m:r>
                    <m:r>
                      <a:rPr lang="en-US" altLang="zh-CN" sz="1400" i="1">
                        <a:latin typeface="Cambria Math" panose="02040503050406030204" pitchFamily="18" charset="0"/>
                        <a:cs typeface="Cambria Math" panose="02040503050406030204" pitchFamily="18" charset="0"/>
                      </a:rPr>
                      <m:t>)</m:t>
                    </m:r>
                    <m:d>
                      <m:dPr>
                        <m:begChr m:val="["/>
                        <m:endChr m:val="]"/>
                        <m:ctrlPr>
                          <a:rPr lang="en-US" altLang="zh-CN" sz="1400"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sz="1400" i="1">
                                <a:latin typeface="Cambria Math" panose="02040503050406030204" pitchFamily="18" charset="0"/>
                                <a:cs typeface="Cambria Math" panose="02040503050406030204" pitchFamily="18" charset="0"/>
                              </a:rPr>
                            </m:ctrlPr>
                          </m:mPr>
                          <m:mr>
                            <m:e>
                              <m:r>
                                <a:rPr lang="en-US" altLang="zh-CN" sz="1400" i="1">
                                  <a:latin typeface="Cambria Math" panose="02040503050406030204" pitchFamily="18" charset="0"/>
                                  <a:cs typeface="Cambria Math" panose="02040503050406030204" pitchFamily="18" charset="0"/>
                                </a:rPr>
                                <m:t>𝑛</m:t>
                              </m:r>
                              <m:r>
                                <a:rPr lang="en-US" altLang="zh-CN" sz="1400" i="1">
                                  <a:latin typeface="Cambria Math" panose="02040503050406030204" pitchFamily="18" charset="0"/>
                                  <a:cs typeface="Cambria Math" panose="02040503050406030204" pitchFamily="18" charset="0"/>
                                </a:rPr>
                                <m:t>−</m:t>
                              </m:r>
                              <m:r>
                                <a:rPr lang="en-US" altLang="zh-CN" sz="1400" i="1">
                                  <a:latin typeface="Cambria Math" panose="02040503050406030204" pitchFamily="18" charset="0"/>
                                  <a:cs typeface="Cambria Math" panose="02040503050406030204" pitchFamily="18" charset="0"/>
                                </a:rPr>
                                <m:t>1</m:t>
                              </m:r>
                            </m:e>
                          </m:mr>
                          <m:mr>
                            <m:e>
                              <m:r>
                                <a:rPr lang="en-US" altLang="zh-CN" sz="1400" i="1">
                                  <a:latin typeface="Cambria Math" panose="02040503050406030204" pitchFamily="18" charset="0"/>
                                  <a:cs typeface="Cambria Math" panose="02040503050406030204" pitchFamily="18" charset="0"/>
                                </a:rPr>
                                <m:t>𝑘</m:t>
                              </m:r>
                            </m:e>
                          </m:mr>
                        </m:m>
                      </m:e>
                    </m:d>
                  </m:oMath>
                </a14:m>
                <a:r>
                  <a:rPr lang="en-US" altLang="zh-CN" sz="1400"/>
                  <a:t> </a:t>
                </a:r>
                <a:r>
                  <a:rPr lang="zh-CN" altLang="en-US" sz="1400"/>
                  <a:t>种方案。</a:t>
                </a:r>
                <a:endParaRPr lang="zh-CN" altLang="en-US" sz="1400"/>
              </a:p>
              <a:p>
                <a:pPr marL="0" indent="0">
                  <a:buNone/>
                </a:pPr>
                <a:r>
                  <a:rPr lang="en-US" altLang="zh-CN" sz="1400"/>
                  <a:t>    </a:t>
                </a:r>
                <a:r>
                  <a:rPr lang="zh-CN" altLang="en-US" sz="1400"/>
                  <a:t>根据加法原理，将两式相加即可得到递推式。</a:t>
                </a:r>
                <a:endParaRPr lang="zh-CN" altLang="en-US" sz="1400"/>
              </a:p>
            </p:txBody>
          </p:sp>
        </mc:Choice>
        <mc:Fallback>
          <p:sp>
            <p:nvSpPr>
              <p:cNvPr id="3" name="内容占位符 2"/>
              <p:cNvSpPr>
                <a:spLocks noRot="1" noChangeAspect="1" noMove="1" noResize="1" noEditPoints="1" noAdjustHandles="1" noChangeArrowheads="1" noChangeShapeType="1" noTextEdit="1"/>
              </p:cNvSpPr>
              <p:nvPr>
                <p:ph idx="1"/>
              </p:nvPr>
            </p:nvSpPr>
            <p:spPr>
              <a:xfrm>
                <a:off x="669925" y="952500"/>
                <a:ext cx="10852150" cy="5718175"/>
              </a:xfrm>
              <a:blipFill rotWithShape="1">
                <a:blip r:embed="rId1"/>
                <a:stretch>
                  <a:fillRect/>
                </a:stretch>
              </a:blipFill>
            </p:spPr>
            <p:txBody>
              <a:bodyPr/>
              <a:lstStyle/>
              <a:p>
                <a:r>
                  <a:rPr lang="zh-CN" altLang="en-US">
                    <a:noFill/>
                  </a:rPr>
                  <a:t> </a:t>
                </a:r>
              </a:p>
            </p:txBody>
          </p:sp>
        </mc:Fallback>
      </mc:AlternateContent>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69925" y="807720"/>
            <a:ext cx="10852150" cy="5676900"/>
          </a:xfrm>
        </p:spPr>
        <p:txBody>
          <a:bodyPr>
            <a:noAutofit/>
          </a:bodyPr>
          <a:p>
            <a:r>
              <a:rPr lang="zh-CN" altLang="en-US" sz="1800"/>
              <a:t>应用举例</a:t>
            </a:r>
            <a:endParaRPr lang="zh-CN" altLang="en-US" sz="1800"/>
          </a:p>
          <a:p>
            <a:r>
              <a:rPr lang="zh-CN" altLang="en-US" sz="1800"/>
              <a:t>经典的解锁仓库问题。</a:t>
            </a:r>
            <a:endParaRPr lang="en-US" altLang="zh-CN" sz="1800"/>
          </a:p>
          <a:p>
            <a:r>
              <a:rPr lang="zh-CN" altLang="en-US" sz="1800"/>
              <a:t>问题说明：有</a:t>
            </a:r>
            <a:r>
              <a:rPr lang="en-US" altLang="zh-CN" sz="1800"/>
              <a:t> n </a:t>
            </a:r>
            <a:r>
              <a:rPr lang="zh-CN" altLang="en-US" sz="1800"/>
              <a:t>个仓库，每个仓库有两把钥匙，共</a:t>
            </a:r>
            <a:r>
              <a:rPr lang="en-US" altLang="zh-CN" sz="1800"/>
              <a:t> 2n </a:t>
            </a:r>
            <a:r>
              <a:rPr lang="zh-CN" altLang="en-US" sz="1800"/>
              <a:t>把钥匙。同时又有</a:t>
            </a:r>
            <a:r>
              <a:rPr lang="en-US" altLang="zh-CN" sz="1800"/>
              <a:t> n </a:t>
            </a:r>
            <a:r>
              <a:rPr lang="zh-CN" altLang="en-US" sz="1800"/>
              <a:t>位官员。</a:t>
            </a:r>
            <a:endParaRPr lang="en-US" altLang="zh-CN" sz="1800"/>
          </a:p>
          <a:p>
            <a:pPr marL="0" indent="0">
              <a:buNone/>
            </a:pPr>
            <a:r>
              <a:rPr lang="en-US" altLang="zh-CN" sz="1800"/>
              <a:t>   </a:t>
            </a:r>
            <a:r>
              <a:rPr lang="zh-CN" altLang="en-US" sz="1800"/>
              <a:t>求：</a:t>
            </a:r>
            <a:r>
              <a:rPr lang="en-US" altLang="en-US" sz="1800"/>
              <a:t>①</a:t>
            </a:r>
            <a:r>
              <a:rPr lang="zh-CN" altLang="en-US" sz="1800"/>
              <a:t>如何放置钥匙使得所有官员都能够打开所有仓库？（只考虑钥匙怎么放到仓库中，而不考虑官员拿哪把钥匙。）</a:t>
            </a:r>
            <a:endParaRPr lang="en-US" altLang="zh-CN" sz="1800"/>
          </a:p>
          <a:p>
            <a:pPr marL="0" indent="0">
              <a:buNone/>
            </a:pPr>
            <a:r>
              <a:rPr lang="en-US" altLang="en-US" sz="1800"/>
              <a:t>    ②</a:t>
            </a:r>
            <a:r>
              <a:rPr lang="zh-CN" altLang="en-US" sz="1800"/>
              <a:t>如果官员分成</a:t>
            </a:r>
            <a:r>
              <a:rPr lang="en-US" altLang="zh-CN" sz="1800"/>
              <a:t> m </a:t>
            </a:r>
            <a:r>
              <a:rPr lang="zh-CN" altLang="en-US" sz="1800"/>
              <a:t>个不同的部，部中的官员数量和管理的仓库数量一致。那么有多少方案使得，同部的所有官员可以打开所有本部管理的仓库，而无法打开其他部管理的仓库？（同样只考虑钥匙的放置。）</a:t>
            </a:r>
            <a:endParaRPr lang="en-US" altLang="zh-CN" sz="1800"/>
          </a:p>
          <a:p>
            <a:r>
              <a:rPr lang="zh-CN" altLang="en-US" sz="1800"/>
              <a:t>分析：</a:t>
            </a:r>
            <a:endParaRPr lang="en-US" altLang="zh-CN" sz="1800"/>
          </a:p>
          <a:p>
            <a:pPr marL="0" indent="0">
              <a:buNone/>
            </a:pPr>
            <a:r>
              <a:rPr lang="en-US" altLang="en-US" sz="1800"/>
              <a:t>    ①</a:t>
            </a:r>
            <a:r>
              <a:rPr lang="en-US" altLang="zh-CN" sz="1800"/>
              <a:t> </a:t>
            </a:r>
            <a:r>
              <a:rPr lang="zh-CN" altLang="en-US" sz="1800"/>
              <a:t>打开仓库将钥匙放入仓库构成一个环：</a:t>
            </a:r>
            <a:r>
              <a:rPr lang="en-US" altLang="zh-CN" sz="1800"/>
              <a:t>1</a:t>
            </a:r>
            <a:r>
              <a:rPr lang="zh-CN" altLang="en-US" sz="1800"/>
              <a:t>号仓库放</a:t>
            </a:r>
            <a:r>
              <a:rPr lang="en-US" altLang="zh-CN" sz="1800"/>
              <a:t>2</a:t>
            </a:r>
            <a:r>
              <a:rPr lang="zh-CN" altLang="en-US" sz="1800"/>
              <a:t>号钥匙，</a:t>
            </a:r>
            <a:r>
              <a:rPr lang="en-US" altLang="zh-CN" sz="1800"/>
              <a:t>2</a:t>
            </a:r>
            <a:r>
              <a:rPr lang="zh-CN" altLang="en-US" sz="1800"/>
              <a:t>号仓库放</a:t>
            </a:r>
            <a:r>
              <a:rPr lang="en-US" altLang="zh-CN" sz="1800"/>
              <a:t>3</a:t>
            </a:r>
            <a:r>
              <a:rPr lang="zh-CN" altLang="en-US" sz="1800"/>
              <a:t>号钥匙</a:t>
            </a:r>
            <a:r>
              <a:rPr lang="en-US" altLang="zh-CN" sz="1800"/>
              <a:t>……n</a:t>
            </a:r>
            <a:r>
              <a:rPr lang="zh-CN" altLang="en-US" sz="1800"/>
              <a:t>号仓库放</a:t>
            </a:r>
            <a:r>
              <a:rPr lang="en-US" altLang="zh-CN" sz="1800"/>
              <a:t>1</a:t>
            </a:r>
            <a:r>
              <a:rPr lang="zh-CN" altLang="en-US" sz="1800"/>
              <a:t>号钥匙，这种情况相当于钥匙和仓库编号构成一个圆排列方案数是</a:t>
            </a:r>
            <a:r>
              <a:rPr lang="en-US" altLang="zh-CN" sz="1800"/>
              <a:t> (n-1)! </a:t>
            </a:r>
            <a:r>
              <a:rPr lang="zh-CN" altLang="en-US" sz="1800"/>
              <a:t>种。</a:t>
            </a:r>
            <a:endParaRPr lang="en-US" altLang="zh-CN" sz="1800"/>
          </a:p>
          <a:p>
            <a:pPr marL="0" indent="0">
              <a:buNone/>
            </a:pPr>
            <a:r>
              <a:rPr lang="en-US" altLang="en-US" sz="1800"/>
              <a:t>    ②</a:t>
            </a:r>
            <a:r>
              <a:rPr lang="en-US" altLang="zh-CN" sz="1800"/>
              <a:t> </a:t>
            </a:r>
            <a:r>
              <a:rPr lang="zh-CN" altLang="en-US" sz="1800"/>
              <a:t>对应的将</a:t>
            </a:r>
            <a:r>
              <a:rPr lang="en-US" altLang="zh-CN" sz="1800"/>
              <a:t> n </a:t>
            </a:r>
            <a:r>
              <a:rPr lang="zh-CN" altLang="en-US" sz="1800"/>
              <a:t>个元素分成</a:t>
            </a:r>
            <a:r>
              <a:rPr lang="en-US" altLang="zh-CN" sz="1800"/>
              <a:t> m </a:t>
            </a:r>
            <a:r>
              <a:rPr lang="zh-CN" altLang="en-US" sz="1800"/>
              <a:t>个圆排列，方案数就是第一类斯特林数</a:t>
            </a:r>
            <a:r>
              <a:rPr lang="en-US" altLang="zh-CN" sz="1800"/>
              <a:t> S1(n,m)</a:t>
            </a:r>
            <a:r>
              <a:rPr lang="zh-CN" altLang="en-US" sz="1800"/>
              <a:t>，若要考虑官员的情况，只需再乘上</a:t>
            </a:r>
            <a:r>
              <a:rPr lang="en-US" altLang="zh-CN" sz="1800"/>
              <a:t> n! </a:t>
            </a:r>
            <a:r>
              <a:rPr lang="zh-CN" altLang="en-US" sz="1800"/>
              <a:t>即可。</a:t>
            </a:r>
            <a:endParaRPr lang="zh-CN" altLang="en-US" sz="180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69925" y="670560"/>
                <a:ext cx="10852150" cy="5266690"/>
              </a:xfrm>
            </p:spPr>
            <p:txBody>
              <a:bodyPr>
                <a:normAutofit/>
              </a:bodyPr>
              <a:p>
                <a:r>
                  <a:rPr lang="zh-CN" altLang="en-US"/>
                  <a:t>同一行第一类斯特林数的计算</a:t>
                </a:r>
                <a:endParaRPr lang="zh-CN" altLang="en-US"/>
              </a:p>
              <a:p>
                <a:pPr marL="0" indent="0">
                  <a:buNone/>
                </a:pPr>
                <a:r>
                  <a:rPr lang="en-US" altLang="zh-CN"/>
                  <a:t>   </a:t>
                </a:r>
                <a:r>
                  <a:rPr lang="zh-CN" altLang="en-US"/>
                  <a:t>类似第二类斯特林数，我们构造同行第一类斯特林数的生成函数，即</a:t>
                </a:r>
                <a:endParaRPr lang="en-US" altLang="zh-CN"/>
              </a:p>
              <a:p>
                <a:pPr marL="0" indent="0">
                  <a:buNone/>
                </a:pPr>
                <a14:m>
                  <m:oMathPara xmlns:m="http://schemas.openxmlformats.org/officeDocument/2006/math">
                    <m:oMathParaPr>
                      <m:jc m:val="centerGroup"/>
                    </m:oMathParaPr>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𝐹</m:t>
                          </m:r>
                        </m:e>
                        <m:sub>
                          <m:r>
                            <a:rPr lang="en-US" altLang="zh-CN" i="1">
                              <a:latin typeface="Cambria Math" panose="02040503050406030204" pitchFamily="18" charset="0"/>
                              <a:cs typeface="Cambria Math" panose="02040503050406030204" pitchFamily="18" charset="0"/>
                            </a:rPr>
                            <m:t>𝑛</m:t>
                          </m:r>
                        </m:sub>
                      </m:sSub>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𝑛</m:t>
                          </m:r>
                        </m:sup>
                        <m:e>
                          <m:d>
                            <m:dPr>
                              <m:begChr m:val="["/>
                              <m:endChr m:val="]"/>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e>
                                </m:mr>
                                <m:mr>
                                  <m:e>
                                    <m:r>
                                      <a:rPr lang="en-US" altLang="zh-CN" i="1">
                                        <a:latin typeface="Cambria Math" panose="02040503050406030204" pitchFamily="18" charset="0"/>
                                        <a:cs typeface="Cambria Math" panose="02040503050406030204" pitchFamily="18" charset="0"/>
                                      </a:rPr>
                                      <m:t>𝑖</m:t>
                                    </m:r>
                                  </m:e>
                                </m:mr>
                              </m:m>
                            </m:e>
                          </m:d>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𝑛</m:t>
                              </m:r>
                            </m:sup>
                          </m:sSup>
                        </m:e>
                      </m:nary>
                    </m:oMath>
                  </m:oMathPara>
                </a14:m>
                <a:endParaRPr lang="en-US" altLang="zh-CN"/>
              </a:p>
              <a:p>
                <a:pPr marL="0" indent="0">
                  <a:buNone/>
                </a:pPr>
                <a:r>
                  <a:rPr lang="en-US" altLang="zh-CN"/>
                  <a:t>   </a:t>
                </a:r>
                <a:r>
                  <a:rPr lang="zh-CN" altLang="en-US"/>
                  <a:t>根据递推公式，不难写出</a:t>
                </a:r>
                <a:endParaRPr lang="en-US" altLang="zh-CN"/>
              </a:p>
              <a:p>
                <a:pPr marL="0" indent="0">
                  <a:buNone/>
                </a:pPr>
                <a14:m>
                  <m:oMathPara xmlns:m="http://schemas.openxmlformats.org/officeDocument/2006/math">
                    <m:oMathParaPr>
                      <m:jc m:val="centerGroup"/>
                    </m:oMathParaPr>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𝐹</m:t>
                          </m:r>
                        </m:e>
                        <m:sub>
                          <m:r>
                            <a:rPr lang="en-US" altLang="zh-CN" i="1">
                              <a:latin typeface="Cambria Math" panose="02040503050406030204" pitchFamily="18" charset="0"/>
                              <a:cs typeface="Cambria Math" panose="02040503050406030204" pitchFamily="18" charset="0"/>
                            </a:rPr>
                            <m:t>𝑛</m:t>
                          </m:r>
                        </m:sub>
                      </m:sSub>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𝐹</m:t>
                          </m:r>
                        </m:e>
                        <m:sub>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𝐹</m:t>
                          </m:r>
                        </m:e>
                        <m:sub>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sub>
                      </m:sSub>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oMath>
                  </m:oMathPara>
                </a14:m>
                <a:endParaRPr lang="en-US" altLang="zh-CN"/>
              </a:p>
              <a:p>
                <a:pPr marL="0" indent="0">
                  <a:buNone/>
                </a:pPr>
                <a:r>
                  <a:rPr lang="en-US" altLang="zh-CN"/>
                  <a:t>   </a:t>
                </a:r>
                <a:r>
                  <a:rPr lang="zh-CN" altLang="en-US"/>
                  <a:t>于是</a:t>
                </a:r>
                <a:endParaRPr lang="en-US" altLang="zh-CN"/>
              </a:p>
              <a:p>
                <a:pPr marL="0" indent="0">
                  <a:buNone/>
                </a:pPr>
                <a14:m>
                  <m:oMathPara xmlns:m="http://schemas.openxmlformats.org/officeDocument/2006/math">
                    <m:oMathParaPr>
                      <m:jc m:val="centerGroup"/>
                    </m:oMathParaPr>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𝐹</m:t>
                          </m:r>
                        </m:e>
                        <m:sub>
                          <m:r>
                            <a:rPr lang="en-US" altLang="zh-CN" i="1">
                              <a:latin typeface="Cambria Math" panose="02040503050406030204" pitchFamily="18" charset="0"/>
                              <a:cs typeface="Cambria Math" panose="02040503050406030204" pitchFamily="18" charset="0"/>
                            </a:rPr>
                            <m:t>𝑛</m:t>
                          </m:r>
                        </m:sub>
                      </m:sSub>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sup>
                        <m:e>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e>
                      </m:nary>
                      <m:r>
                        <a:rPr lang="en-US" altLang="zh-CN" i="1">
                          <a:latin typeface="Cambria Math" panose="02040503050406030204" pitchFamily="18" charset="0"/>
                          <a:cs typeface="Cambria Math" panose="02040503050406030204" pitchFamily="18" charset="0"/>
                        </a:rPr>
                        <m:t>=</m:t>
                      </m:r>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num>
                        <m:den>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den>
                      </m:f>
                    </m:oMath>
                  </m:oMathPara>
                </a14:m>
                <a:endParaRPr lang="en-US" altLang="zh-CN" i="1">
                  <a:latin typeface="Cambria Math" panose="02040503050406030204" pitchFamily="18" charset="0"/>
                  <a:cs typeface="Cambria Math" panose="02040503050406030204" pitchFamily="18" charset="0"/>
                </a:endParaRPr>
              </a:p>
              <a:p>
                <a:pPr marL="0" indent="0">
                  <a:buNone/>
                </a:pPr>
                <a:r>
                  <a:rPr lang="zh-CN" altLang="en-US"/>
                  <a:t>这其实是</a:t>
                </a:r>
                <a:r>
                  <a:rPr lang="en-US" altLang="zh-CN"/>
                  <a:t> x </a:t>
                </a:r>
                <a:r>
                  <a:rPr lang="zh-CN" altLang="en-US"/>
                  <a:t>的</a:t>
                </a:r>
                <a:r>
                  <a:rPr lang="en-US" altLang="zh-CN"/>
                  <a:t> n </a:t>
                </a:r>
                <a:r>
                  <a:rPr lang="zh-CN" altLang="en-US"/>
                  <a:t>次上升阶乘幂，记做</a:t>
                </a:r>
                <a:r>
                  <a:rPr lang="en-US" altLang="zh-CN"/>
                  <a:t>  </a:t>
                </a:r>
                <a14:m>
                  <m:oMath xmlns:m="http://schemas.openxmlformats.org/officeDocument/2006/math">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acc>
                          <m:accPr>
                            <m:chr m:val="̅"/>
                            <m:ctrlPr>
                              <a:rPr lang="en-US" altLang="zh-CN" i="1">
                                <a:latin typeface="Cambria Math" panose="02040503050406030204" pitchFamily="18" charset="0"/>
                                <a:cs typeface="Cambria Math" panose="02040503050406030204" pitchFamily="18" charset="0"/>
                              </a:rPr>
                            </m:ctrlPr>
                          </m:accPr>
                          <m:e>
                            <m:r>
                              <a:rPr lang="en-US" altLang="zh-CN" i="1">
                                <a:latin typeface="Cambria Math" panose="02040503050406030204" pitchFamily="18" charset="0"/>
                                <a:cs typeface="Cambria Math" panose="02040503050406030204" pitchFamily="18" charset="0"/>
                              </a:rPr>
                              <m:t>𝑛</m:t>
                            </m:r>
                          </m:e>
                        </m:acc>
                      </m:sup>
                    </m:sSup>
                  </m:oMath>
                </a14:m>
                <a:r>
                  <a:rPr lang="zh-CN" altLang="en-US"/>
                  <a:t>。这个东西自然是可以暴力分治乘</a:t>
                </a:r>
                <a:r>
                  <a:rPr lang="en-US" altLang="zh-CN"/>
                  <a:t> </a:t>
                </a:r>
                <a14:m>
                  <m:oMath xmlns:m="http://schemas.openxmlformats.org/officeDocument/2006/math">
                    <m:r>
                      <m:rPr>
                        <m:sty m:val="p"/>
                      </m:rPr>
                      <a:rPr lang="en-US" altLang="zh-CN">
                        <a:latin typeface="Cambria Math" panose="02040503050406030204" pitchFamily="18" charset="0"/>
                        <a:cs typeface="Cambria Math" panose="02040503050406030204" pitchFamily="18" charset="0"/>
                      </a:rPr>
                      <m:t>O</m:t>
                    </m:r>
                    <m:r>
                      <a:rPr lang="en-US" altLang="zh-CN">
                        <a:latin typeface="Cambria Math" panose="02040503050406030204" pitchFamily="18" charset="0"/>
                        <a:cs typeface="Cambria Math" panose="02040503050406030204" pitchFamily="18" charset="0"/>
                      </a:rPr>
                      <m:t>(</m:t>
                    </m:r>
                    <m:r>
                      <m:rPr>
                        <m:sty m:val="p"/>
                      </m:rPr>
                      <a:rPr lang="en-US" altLang="zh-CN">
                        <a:latin typeface="Cambria Math" panose="02040503050406030204" pitchFamily="18" charset="0"/>
                        <a:cs typeface="Cambria Math" panose="02040503050406030204" pitchFamily="18" charset="0"/>
                      </a:rPr>
                      <m:t>n</m:t>
                    </m:r>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𝑙𝑜𝑔</m:t>
                        </m:r>
                      </m:e>
                      <m:sup>
                        <m:r>
                          <a:rPr lang="en-US" altLang="zh-CN" i="1">
                            <a:latin typeface="Cambria Math" panose="02040503050406030204" pitchFamily="18" charset="0"/>
                            <a:cs typeface="Cambria Math" panose="02040503050406030204" pitchFamily="18" charset="0"/>
                          </a:rPr>
                          <m:t>2</m:t>
                        </m:r>
                      </m:sup>
                    </m:sSup>
                    <m:r>
                      <m:rPr>
                        <m:sty m:val="p"/>
                      </m:rPr>
                      <a:rPr lang="en-US" altLang="zh-CN">
                        <a:latin typeface="Cambria Math" panose="02040503050406030204" pitchFamily="18" charset="0"/>
                        <a:cs typeface="Cambria Math" panose="02040503050406030204" pitchFamily="18" charset="0"/>
                      </a:rPr>
                      <m:t>n</m:t>
                    </m:r>
                    <m:r>
                      <a:rPr lang="en-US" altLang="zh-CN">
                        <a:latin typeface="Cambria Math" panose="02040503050406030204" pitchFamily="18" charset="0"/>
                        <a:cs typeface="Cambria Math" panose="02040503050406030204" pitchFamily="18" charset="0"/>
                      </a:rPr>
                      <m:t>)</m:t>
                    </m:r>
                  </m:oMath>
                </a14:m>
                <a:r>
                  <a:rPr lang="en-US" altLang="zh-CN"/>
                  <a:t> </a:t>
                </a:r>
                <a:r>
                  <a:rPr lang="zh-CN" altLang="en-US"/>
                  <a:t>求出的，但用上升幂相关做法可以</a:t>
                </a:r>
                <a:r>
                  <a:rPr lang="en-US" altLang="zh-CN"/>
                  <a:t> O(nlog n) </a:t>
                </a:r>
                <a:r>
                  <a:rPr lang="zh-CN" altLang="en-US"/>
                  <a:t>求出，详情见</a:t>
                </a:r>
                <a:r>
                  <a:rPr lang="en-US" altLang="zh-CN"/>
                  <a:t> </a:t>
                </a:r>
                <a:r>
                  <a:rPr lang="zh-CN" altLang="en-US"/>
                  <a:t>多项式平移</a:t>
                </a:r>
                <a:r>
                  <a:rPr lang="en-US" altLang="zh-CN"/>
                  <a:t> | </a:t>
                </a:r>
                <a:r>
                  <a:rPr lang="zh-CN" altLang="en-US"/>
                  <a:t>连续点值平移。</a:t>
                </a:r>
                <a:endParaRPr lang="zh-CN" altLang="en-US"/>
              </a:p>
              <a:p>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xfrm>
                <a:off x="669925" y="670560"/>
                <a:ext cx="10852150" cy="5266690"/>
              </a:xfrm>
              <a:blipFill rotWithShape="1">
                <a:blip r:embed="rId1"/>
                <a:stretch>
                  <a:fillRect b="-1941"/>
                </a:stretch>
              </a:blipFill>
            </p:spPr>
            <p:txBody>
              <a:bodyPr/>
              <a:lstStyle/>
              <a:p>
                <a:r>
                  <a:rPr lang="zh-CN" altLang="en-US">
                    <a:noFill/>
                  </a:rPr>
                  <a:t> </a:t>
                </a:r>
              </a:p>
            </p:txBody>
          </p:sp>
        </mc:Fallback>
      </mc:AlternateContent>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69925" y="600710"/>
                <a:ext cx="10852150" cy="5740400"/>
              </a:xfrm>
            </p:spPr>
            <p:txBody>
              <a:bodyPr>
                <a:normAutofit lnSpcReduction="20000"/>
              </a:bodyPr>
              <a:p>
                <a:r>
                  <a:rPr lang="zh-CN" altLang="en-US"/>
                  <a:t>同一列第一类斯特林数的计算</a:t>
                </a:r>
                <a:endParaRPr lang="zh-CN" altLang="en-US"/>
              </a:p>
              <a:p>
                <a:pPr marL="0" indent="0">
                  <a:buNone/>
                </a:pPr>
                <a:r>
                  <a:rPr lang="en-US" altLang="zh-CN"/>
                  <a:t>   </a:t>
                </a:r>
                <a:r>
                  <a:rPr lang="zh-CN" altLang="en-US"/>
                  <a:t>仿照第二类斯特林数的计算，我们可以用指数型生成函数解决该问题。注意，由于递推公式和行有关，我们不能利用递推公式计算同列的第一类斯特林数。</a:t>
                </a:r>
                <a:endParaRPr lang="zh-CN" altLang="en-US"/>
              </a:p>
              <a:p>
                <a:pPr marL="0" indent="0">
                  <a:buNone/>
                </a:pPr>
                <a:r>
                  <a:rPr lang="en-US" altLang="zh-CN"/>
                  <a:t>   </a:t>
                </a:r>
                <a:r>
                  <a:rPr lang="zh-CN" altLang="en-US"/>
                  <a:t>显然，单个轮换的指数型生成函数为</a:t>
                </a:r>
                <a:endParaRPr lang="zh-CN" altLang="en-US"/>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rPr>
                        <m:t>𝐹</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sub>
                        <m:sup>
                          <m:r>
                            <a:rPr lang="en-US" altLang="zh-CN" i="1">
                              <a:latin typeface="Cambria Math" panose="02040503050406030204" pitchFamily="18" charset="0"/>
                              <a:cs typeface="Cambria Math" panose="02040503050406030204" pitchFamily="18" charset="0"/>
                            </a:rPr>
                            <m:t>𝑛</m:t>
                          </m:r>
                        </m:sup>
                        <m:e>
                          <m:f>
                            <m:fPr>
                              <m:ctrlPr>
                                <a:rPr lang="en-US" altLang="zh-CN" i="1">
                                  <a:latin typeface="Cambria Math" panose="02040503050406030204" pitchFamily="18" charset="0"/>
                                  <a:cs typeface="Cambria Math" panose="02040503050406030204" pitchFamily="18" charset="0"/>
                                </a:rPr>
                              </m:ctrlPr>
                            </m:fPr>
                            <m:num>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𝑖</m:t>
                                  </m:r>
                                </m:sup>
                              </m:sSup>
                            </m:num>
                            <m:den>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den>
                          </m:f>
                        </m:e>
                      </m:nary>
                      <m:r>
                        <a:rPr lang="en-US" altLang="zh-CN" i="1">
                          <a:latin typeface="Cambria Math" panose="02040503050406030204" pitchFamily="18" charset="0"/>
                          <a:cs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sub>
                        <m:sup>
                          <m:r>
                            <a:rPr lang="en-US" altLang="zh-CN" i="1">
                              <a:latin typeface="Cambria Math" panose="02040503050406030204" pitchFamily="18" charset="0"/>
                              <a:cs typeface="Cambria Math" panose="02040503050406030204" pitchFamily="18" charset="0"/>
                            </a:rPr>
                            <m:t>𝑛</m:t>
                          </m:r>
                        </m:sup>
                        <m:e>
                          <m:f>
                            <m:fPr>
                              <m:ctrlPr>
                                <a:rPr lang="en-US" altLang="zh-CN" i="1">
                                  <a:latin typeface="Cambria Math" panose="02040503050406030204" pitchFamily="18" charset="0"/>
                                  <a:cs typeface="Cambria Math" panose="02040503050406030204" pitchFamily="18" charset="0"/>
                                </a:rPr>
                              </m:ctrlPr>
                            </m:fPr>
                            <m:num>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𝑖</m:t>
                                  </m:r>
                                </m:sup>
                              </m:sSup>
                            </m:num>
                            <m:den>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den>
                          </m:f>
                        </m:e>
                      </m:nary>
                    </m:oMath>
                  </m:oMathPara>
                </a14:m>
                <a:endParaRPr lang="en-US" altLang="zh-CN"/>
              </a:p>
              <a:p>
                <a:r>
                  <a:rPr lang="zh-CN" altLang="en-US"/>
                  <a:t>它的</a:t>
                </a:r>
                <a:r>
                  <a:rPr lang="en-US" altLang="zh-CN"/>
                  <a:t> k </a:t>
                </a:r>
                <a:r>
                  <a:rPr lang="zh-CN" altLang="en-US"/>
                  <a:t>次幂就是</a:t>
                </a:r>
                <a14:m>
                  <m:oMath xmlns:m="http://schemas.openxmlformats.org/officeDocument/2006/math">
                    <m:d>
                      <m:dPr>
                        <m:begChr m:val="["/>
                        <m:endChr m:val="]"/>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𝑖</m:t>
                              </m:r>
                            </m:e>
                          </m:mr>
                          <m:mr>
                            <m:e>
                              <m:r>
                                <a:rPr lang="en-US" altLang="zh-CN" i="1">
                                  <a:latin typeface="Cambria Math" panose="02040503050406030204" pitchFamily="18" charset="0"/>
                                  <a:cs typeface="Cambria Math" panose="02040503050406030204" pitchFamily="18" charset="0"/>
                                </a:rPr>
                                <m:t>𝑘</m:t>
                              </m:r>
                            </m:e>
                          </m:mr>
                        </m:m>
                      </m:e>
                    </m:d>
                  </m:oMath>
                </a14:m>
                <a:r>
                  <a:rPr lang="en-US" altLang="zh-CN"/>
                  <a:t> </a:t>
                </a:r>
                <a:r>
                  <a:rPr lang="zh-CN" altLang="en-US"/>
                  <a:t>的指数型生成函数，</a:t>
                </a:r>
                <a:r>
                  <a:rPr lang="en-US" altLang="zh-CN"/>
                  <a:t>O(nlog n) </a:t>
                </a:r>
                <a:r>
                  <a:rPr lang="zh-CN" altLang="en-US"/>
                  <a:t>计算即可。</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xfrm>
                <a:off x="669925" y="600710"/>
                <a:ext cx="10852150" cy="5740400"/>
              </a:xfrm>
              <a:blipFill rotWithShape="1">
                <a:blip r:embed="rId1"/>
                <a:stretch>
                  <a:fillRect/>
                </a:stretch>
              </a:blipFill>
            </p:spPr>
            <p:txBody>
              <a:bodyPr/>
              <a:lstStyle/>
              <a:p>
                <a:r>
                  <a:rPr lang="zh-CN" altLang="en-US">
                    <a:noFill/>
                  </a:rPr>
                  <a:t> </a:t>
                </a:r>
              </a:p>
            </p:txBody>
          </p:sp>
        </mc:Fallback>
      </mc:AlternateContent>
      <p:pic>
        <p:nvPicPr>
          <p:cNvPr id="4" name="图片 3"/>
          <p:cNvPicPr>
            <a:picLocks noChangeAspect="1"/>
          </p:cNvPicPr>
          <p:nvPr/>
        </p:nvPicPr>
        <p:blipFill>
          <a:blip r:embed="rId2"/>
          <a:stretch>
            <a:fillRect/>
          </a:stretch>
        </p:blipFill>
        <p:spPr>
          <a:xfrm>
            <a:off x="862330" y="3504565"/>
            <a:ext cx="8507095" cy="301625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p:cNvPicPr>
          <p:nvPr/>
        </p:nvPicPr>
        <p:blipFill>
          <a:blip r:embed="rId1">
            <a:duotone>
              <a:schemeClr val="accent1">
                <a:shade val="45000"/>
                <a:satMod val="135000"/>
              </a:schemeClr>
              <a:prstClr val="white"/>
            </a:duotone>
          </a:blip>
          <a:stretch>
            <a:fillRect/>
          </a:stretch>
        </p:blipFill>
        <p:spPr>
          <a:xfrm>
            <a:off x="-2372" y="2561021"/>
            <a:ext cx="12190013" cy="4296980"/>
          </a:xfrm>
          <a:prstGeom prst="rect">
            <a:avLst/>
          </a:prstGeom>
        </p:spPr>
      </p:pic>
      <p:sp>
        <p:nvSpPr>
          <p:cNvPr id="10" name="文本框 9"/>
          <p:cNvSpPr txBox="1"/>
          <p:nvPr/>
        </p:nvSpPr>
        <p:spPr>
          <a:xfrm>
            <a:off x="5354905" y="1845366"/>
            <a:ext cx="5486400" cy="1107440"/>
          </a:xfrm>
          <a:prstGeom prst="rect">
            <a:avLst/>
          </a:prstGeom>
          <a:noFill/>
        </p:spPr>
        <p:txBody>
          <a:bodyPr wrap="none" lIns="0" tIns="0" rIns="0" bIns="0" rtlCol="0" anchor="t">
            <a:spAutoFit/>
          </a:bodyPr>
          <a:lstStyle/>
          <a:p>
            <a:pPr algn="l"/>
            <a:r>
              <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普通型母函数</a:t>
            </a:r>
            <a:endPar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椭圆 11"/>
          <p:cNvSpPr>
            <a:spLocks noChangeAspect="1"/>
          </p:cNvSpPr>
          <p:nvPr/>
        </p:nvSpPr>
        <p:spPr>
          <a:xfrm>
            <a:off x="5383346"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椭圆 20"/>
          <p:cNvSpPr>
            <a:spLocks noChangeAspect="1"/>
          </p:cNvSpPr>
          <p:nvPr/>
        </p:nvSpPr>
        <p:spPr>
          <a:xfrm>
            <a:off x="5786758"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椭圆 22"/>
          <p:cNvSpPr>
            <a:spLocks noChangeAspect="1"/>
          </p:cNvSpPr>
          <p:nvPr/>
        </p:nvSpPr>
        <p:spPr>
          <a:xfrm>
            <a:off x="6190170"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矩形 7"/>
          <p:cNvSpPr/>
          <p:nvPr/>
        </p:nvSpPr>
        <p:spPr>
          <a:xfrm>
            <a:off x="2788285" y="1924685"/>
            <a:ext cx="2153285" cy="1883410"/>
          </a:xfrm>
          <a:prstGeom prst="rect">
            <a:avLst/>
          </a:prstGeom>
          <a:no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矩形 8"/>
          <p:cNvSpPr/>
          <p:nvPr/>
        </p:nvSpPr>
        <p:spPr>
          <a:xfrm>
            <a:off x="2220595" y="1924685"/>
            <a:ext cx="1014730" cy="1883410"/>
          </a:xfrm>
          <a:prstGeom prst="rect">
            <a:avLst/>
          </a:prstGeom>
          <a:solidFill>
            <a:srgbClr val="144A74"/>
          </a:solid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3461350" y="2183527"/>
            <a:ext cx="1219200" cy="1477010"/>
          </a:xfrm>
          <a:prstGeom prst="rect">
            <a:avLst/>
          </a:prstGeom>
          <a:noFill/>
        </p:spPr>
        <p:txBody>
          <a:bodyPr wrap="none" lIns="0" tIns="0" rIns="0" bIns="0" rtlCol="0" anchor="t">
            <a:spAutoFit/>
          </a:bodyPr>
          <a:lstStyle/>
          <a:p>
            <a:pPr algn="l"/>
            <a:r>
              <a:rPr kumimoji="1" lang="en-US" altLang="zh-CN"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kumimoji="1" lang="zh-CN" altLang="en-US"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应用</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a:bodyPr>
              <a:p>
                <a:r>
                  <a:rPr lang="zh-CN" altLang="en-US"/>
                  <a:t>上升幂与普通幂的相互转化</a:t>
                </a:r>
                <a:endParaRPr lang="zh-CN" altLang="en-US"/>
              </a:p>
              <a:p>
                <a:pPr marL="0" indent="0">
                  <a:buNone/>
                </a:pPr>
                <a:r>
                  <a:rPr lang="en-US" altLang="zh-CN"/>
                  <a:t>   </a:t>
                </a:r>
                <a:r>
                  <a:rPr lang="zh-CN" altLang="en-US"/>
                  <a:t>我们记上升阶乘幂</a:t>
                </a:r>
                <a:r>
                  <a:rPr lang="en-US" altLang="zh-CN"/>
                  <a:t>             </a:t>
                </a:r>
                <a14:m>
                  <m:oMath xmlns:m="http://schemas.openxmlformats.org/officeDocument/2006/math">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acc>
                          <m:accPr>
                            <m:chr m:val="̅"/>
                            <m:ctrlPr>
                              <a:rPr lang="en-US" altLang="zh-CN" i="1">
                                <a:latin typeface="Cambria Math" panose="02040503050406030204" pitchFamily="18" charset="0"/>
                                <a:cs typeface="Cambria Math" panose="02040503050406030204" pitchFamily="18" charset="0"/>
                              </a:rPr>
                            </m:ctrlPr>
                          </m:accPr>
                          <m:e>
                            <m:r>
                              <a:rPr lang="en-US" altLang="zh-CN" i="1">
                                <a:latin typeface="Cambria Math" panose="02040503050406030204" pitchFamily="18" charset="0"/>
                                <a:cs typeface="Cambria Math" panose="02040503050406030204" pitchFamily="18" charset="0"/>
                              </a:rPr>
                              <m:t>𝑛</m:t>
                            </m:r>
                          </m:e>
                        </m:acc>
                      </m:sup>
                    </m:sSup>
                    <m:r>
                      <a:rPr lang="en-US" altLang="zh-CN" i="1">
                        <a:latin typeface="Cambria Math" panose="02040503050406030204" pitchFamily="18" charset="0"/>
                        <a:cs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sup>
                      <m:e>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e>
                    </m:nary>
                  </m:oMath>
                </a14:m>
                <a:endParaRPr lang="en-US" altLang="zh-CN"/>
              </a:p>
              <a:p>
                <a:pPr marL="0" indent="0">
                  <a:buNone/>
                </a:pPr>
                <a:r>
                  <a:rPr lang="en-US" altLang="zh-CN"/>
                  <a:t>   </a:t>
                </a:r>
                <a:r>
                  <a:rPr lang="zh-CN" altLang="en-US"/>
                  <a:t>则可以利用下面的恒等式将上升幂转化为普通幂：</a:t>
                </a:r>
                <a:endParaRPr lang="en-US" altLang="zh-CN"/>
              </a:p>
              <a:p>
                <a:pPr marL="0" indent="0">
                  <a:buNone/>
                </a:pPr>
                <a14:m>
                  <m:oMathPara xmlns:m="http://schemas.openxmlformats.org/officeDocument/2006/math">
                    <m:oMathParaPr>
                      <m:jc m:val="centerGroup"/>
                    </m:oMathParaPr>
                    <m:oMath xmlns:m="http://schemas.openxmlformats.org/officeDocument/2006/math">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acc>
                            <m:accPr>
                              <m:chr m:val="̅"/>
                              <m:ctrlPr>
                                <a:rPr lang="en-US" altLang="zh-CN" i="1">
                                  <a:latin typeface="Cambria Math" panose="02040503050406030204" pitchFamily="18" charset="0"/>
                                  <a:cs typeface="Cambria Math" panose="02040503050406030204" pitchFamily="18" charset="0"/>
                                </a:rPr>
                              </m:ctrlPr>
                            </m:accPr>
                            <m:e>
                              <m:r>
                                <a:rPr lang="en-US" altLang="zh-CN" i="1">
                                  <a:latin typeface="Cambria Math" panose="02040503050406030204" pitchFamily="18" charset="0"/>
                                  <a:cs typeface="Cambria Math" panose="02040503050406030204" pitchFamily="18" charset="0"/>
                                </a:rPr>
                                <m:t>𝑛</m:t>
                              </m:r>
                            </m:e>
                          </m:acc>
                        </m:sup>
                      </m:sSup>
                      <m:r>
                        <a:rPr lang="en-US" altLang="zh-CN" i="1">
                          <a:latin typeface="Cambria Math" panose="02040503050406030204" pitchFamily="18" charset="0"/>
                          <a:cs typeface="Cambria Math" panose="02040503050406030204" pitchFamily="18" charset="0"/>
                        </a:rPr>
                        <m:t>=</m:t>
                      </m:r>
                      <m:nary>
                        <m:naryPr>
                          <m:chr m:val="∑"/>
                          <m:limLoc m:val="undOvr"/>
                          <m:supHide m:val="on"/>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𝑘</m:t>
                          </m:r>
                        </m:sub>
                        <m:sup/>
                        <m:e>
                          <m:d>
                            <m:dPr>
                              <m:begChr m:val="["/>
                              <m:endChr m:val="]"/>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e>
                                </m:mr>
                                <m:mr>
                                  <m:e>
                                    <m:r>
                                      <a:rPr lang="en-US" altLang="zh-CN" i="1">
                                        <a:latin typeface="Cambria Math" panose="02040503050406030204" pitchFamily="18" charset="0"/>
                                        <a:cs typeface="Cambria Math" panose="02040503050406030204" pitchFamily="18" charset="0"/>
                                      </a:rPr>
                                      <m:t>𝑘</m:t>
                                    </m:r>
                                  </m:e>
                                </m:mr>
                              </m:m>
                            </m:e>
                          </m:d>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𝑘</m:t>
                              </m:r>
                            </m:sup>
                          </m:sSup>
                        </m:e>
                      </m:nary>
                    </m:oMath>
                  </m:oMathPara>
                </a14:m>
                <a:endParaRPr lang="en-US" altLang="zh-CN"/>
              </a:p>
              <a:p>
                <a:r>
                  <a:rPr lang="zh-CN" altLang="en-US"/>
                  <a:t>如果将普通幂转化为上升幂，则有下面的恒等式：</a:t>
                </a:r>
                <a:endParaRPr lang="zh-CN" altLang="en-US"/>
              </a:p>
              <a:p>
                <a:pPr marL="0" indent="0">
                  <a:buNone/>
                </a:pPr>
                <a14:m>
                  <m:oMathPara xmlns:m="http://schemas.openxmlformats.org/officeDocument/2006/math">
                    <m:oMathParaPr>
                      <m:jc m:val="centerGroup"/>
                    </m:oMathParaPr>
                    <m:oMath xmlns:m="http://schemas.openxmlformats.org/officeDocument/2006/math">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𝑛</m:t>
                          </m:r>
                        </m:sup>
                      </m:sSup>
                      <m:r>
                        <a:rPr lang="en-US" altLang="zh-CN" i="1">
                          <a:latin typeface="Cambria Math" panose="02040503050406030204" pitchFamily="18" charset="0"/>
                          <a:cs typeface="Cambria Math" panose="02040503050406030204" pitchFamily="18" charset="0"/>
                        </a:rPr>
                        <m:t>=</m:t>
                      </m:r>
                      <m:nary>
                        <m:naryPr>
                          <m:chr m:val="∑"/>
                          <m:limLoc m:val="undOvr"/>
                          <m:supHide m:val="on"/>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𝑘</m:t>
                          </m:r>
                        </m:sub>
                        <m:sup/>
                        <m:e>
                          <m:d>
                            <m:dPr>
                              <m:begChr m:val="{"/>
                              <m:endChr m:val="}"/>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e>
                                </m:mr>
                                <m:mr>
                                  <m:e>
                                    <m:r>
                                      <a:rPr lang="en-US" altLang="zh-CN" i="1">
                                        <a:latin typeface="Cambria Math" panose="02040503050406030204" pitchFamily="18" charset="0"/>
                                        <a:cs typeface="Cambria Math" panose="02040503050406030204" pitchFamily="18" charset="0"/>
                                      </a:rPr>
                                      <m:t>𝑘</m:t>
                                    </m:r>
                                  </m:e>
                                </m:mr>
                              </m:m>
                            </m:e>
                          </m:d>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e>
                            <m:sup>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sup>
                          </m:sSup>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acc>
                                <m:accPr>
                                  <m:chr m:val="̅"/>
                                  <m:ctrlPr>
                                    <a:rPr lang="en-US" altLang="zh-CN" i="1">
                                      <a:latin typeface="Cambria Math" panose="02040503050406030204" pitchFamily="18" charset="0"/>
                                      <a:cs typeface="Cambria Math" panose="02040503050406030204" pitchFamily="18" charset="0"/>
                                    </a:rPr>
                                  </m:ctrlPr>
                                </m:accPr>
                                <m:e>
                                  <m:r>
                                    <a:rPr lang="en-US" altLang="zh-CN" i="1">
                                      <a:latin typeface="Cambria Math" panose="02040503050406030204" pitchFamily="18" charset="0"/>
                                      <a:cs typeface="Cambria Math" panose="02040503050406030204" pitchFamily="18" charset="0"/>
                                    </a:rPr>
                                    <m:t>𝑘</m:t>
                                  </m:r>
                                </m:e>
                              </m:acc>
                            </m:sup>
                          </m:sSup>
                        </m:e>
                      </m:nary>
                    </m:oMath>
                  </m:oMathPara>
                </a14:m>
                <a:endParaRPr lang="en-US" altLang="zh-CN"/>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 </a:t>
            </a:r>
            <a:r>
              <a:t>应用</a:t>
            </a:r>
          </a:p>
        </p:txBody>
      </p:sp>
      <p:sp>
        <p:nvSpPr>
          <p:cNvPr id="3" name="内容占位符 2"/>
          <p:cNvSpPr>
            <a:spLocks noGrp="1"/>
          </p:cNvSpPr>
          <p:nvPr>
            <p:ph idx="1"/>
          </p:nvPr>
        </p:nvSpPr>
        <p:spPr/>
        <p:txBody>
          <a:bodyPr/>
          <a:p>
            <a:r>
              <a:rPr lang="zh-CN" altLang="en-US" sz="2400"/>
              <a:t>排列组合问题：</a:t>
            </a:r>
            <a:endParaRPr lang="zh-CN" altLang="en-US" sz="2400"/>
          </a:p>
          <a:p>
            <a:pPr marL="457200" lvl="1" indent="0">
              <a:buNone/>
            </a:pPr>
            <a:r>
              <a:rPr lang="zh-CN" altLang="en-US" sz="2400"/>
              <a:t>例如在一些密码锁设计问题中，要求将一定数量的数字或字符进行特定规则的环状排列，就可以用第一类</a:t>
            </a:r>
            <a:r>
              <a:rPr lang="en-US" altLang="zh-CN" sz="2400"/>
              <a:t> Stirling </a:t>
            </a:r>
            <a:r>
              <a:rPr lang="zh-CN" altLang="en-US" sz="2400"/>
              <a:t>数来计算方案数。</a:t>
            </a:r>
            <a:endParaRPr lang="zh-CN" altLang="en-US" sz="2400"/>
          </a:p>
          <a:p>
            <a:r>
              <a:rPr lang="zh-CN" altLang="en-US" sz="2400"/>
              <a:t>多项式计算：</a:t>
            </a:r>
            <a:endParaRPr lang="zh-CN" altLang="en-US" sz="2400"/>
          </a:p>
          <a:p>
            <a:pPr marL="457200" lvl="1" indent="0">
              <a:buNone/>
            </a:pPr>
            <a:r>
              <a:rPr lang="zh-CN" altLang="en-US" sz="2400"/>
              <a:t>第一类</a:t>
            </a:r>
            <a:r>
              <a:rPr lang="en-US" altLang="zh-CN" sz="2400"/>
              <a:t> Stirling </a:t>
            </a:r>
            <a:r>
              <a:rPr lang="zh-CN" altLang="en-US" sz="2400"/>
              <a:t>数与多项式的系数有着密切的关系，在处理一些与多项式展开、插值等相关的问题时，第一类</a:t>
            </a:r>
            <a:r>
              <a:rPr lang="en-US" altLang="zh-CN" sz="2400"/>
              <a:t> Stirling </a:t>
            </a:r>
            <a:r>
              <a:rPr lang="zh-CN" altLang="en-US" sz="2400"/>
              <a:t>数可以帮助优化计算。如在快速傅里叶变换（</a:t>
            </a:r>
            <a:r>
              <a:rPr lang="en-US" altLang="zh-CN" sz="2400"/>
              <a:t>FFT</a:t>
            </a:r>
            <a:r>
              <a:rPr lang="zh-CN" altLang="en-US" sz="2400"/>
              <a:t>）等算法中，利用第一类</a:t>
            </a:r>
            <a:r>
              <a:rPr lang="en-US" altLang="zh-CN" sz="2400"/>
              <a:t> Stirling </a:t>
            </a:r>
            <a:r>
              <a:rPr lang="zh-CN" altLang="en-US" sz="2400"/>
              <a:t>数的性质可以更高效地处理多项式乘法等运算</a:t>
            </a:r>
            <a:endParaRPr lang="zh-CN" altLang="en-US" sz="240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a:sym typeface="+mn-ea"/>
                  </a:rPr>
                  <a:t>下降幂与普通幂的相互转化</a:t>
                </a:r>
                <a:endParaRPr lang="zh-CN" altLang="en-US"/>
              </a:p>
              <a:p>
                <a:pPr marL="0" indent="0">
                  <a:buNone/>
                </a:pPr>
                <a:r>
                  <a:rPr lang="en-US" altLang="zh-CN">
                    <a:sym typeface="+mn-ea"/>
                  </a:rPr>
                  <a:t>   </a:t>
                </a:r>
                <a:r>
                  <a:rPr>
                    <a:sym typeface="+mn-ea"/>
                  </a:rPr>
                  <a:t>我们记</a:t>
                </a:r>
                <a:r>
                  <a:rPr>
                    <a:sym typeface="+mn-ea"/>
                  </a:rPr>
                  <a:t>下降</a:t>
                </a:r>
                <a:r>
                  <a:rPr>
                    <a:sym typeface="+mn-ea"/>
                  </a:rPr>
                  <a:t>阶乘幂</a:t>
                </a:r>
                <a:r>
                  <a:rPr lang="en-US" altLang="zh-CN">
                    <a:sym typeface="+mn-ea"/>
                  </a:rPr>
                  <a:t>             </a:t>
                </a:r>
                <a14:m>
                  <m:oMath xmlns:m="http://schemas.openxmlformats.org/officeDocument/2006/math">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bar>
                          <m:barPr>
                            <m:ctrlPr>
                              <a:rPr lang="en-US" altLang="zh-CN" i="1">
                                <a:latin typeface="Cambria Math" panose="02040503050406030204" pitchFamily="18" charset="0"/>
                                <a:cs typeface="Cambria Math" panose="02040503050406030204" pitchFamily="18" charset="0"/>
                              </a:rPr>
                            </m:ctrlPr>
                          </m:barPr>
                          <m:e>
                            <m:r>
                              <a:rPr lang="en-US" altLang="zh-CN" i="1">
                                <a:latin typeface="Cambria Math" panose="02040503050406030204" pitchFamily="18" charset="0"/>
                                <a:cs typeface="Cambria Math" panose="02040503050406030204" pitchFamily="18" charset="0"/>
                              </a:rPr>
                              <m:t>𝑛</m:t>
                            </m:r>
                          </m:e>
                        </m:bar>
                      </m:sup>
                    </m:sSup>
                    <m:r>
                      <a:rPr lang="en-US" altLang="zh-CN" i="1">
                        <a:latin typeface="Cambria Math" panose="02040503050406030204" pitchFamily="18" charset="0"/>
                        <a:cs typeface="Cambria Math" panose="02040503050406030204" pitchFamily="18" charset="0"/>
                      </a:rPr>
                      <m:t>=</m:t>
                    </m:r>
                    <m:f>
                      <m:fPr>
                        <m:ctrlPr>
                          <a:rPr lang="en-US" altLang="zh-CN" i="1">
                            <a:latin typeface="Cambria Math" panose="02040503050406030204" pitchFamily="18" charset="0"/>
                            <a:cs typeface="Cambria Math" panose="02040503050406030204" pitchFamily="18" charset="0"/>
                          </a:rPr>
                        </m:ctrlPr>
                      </m:fPr>
                      <m:num>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num>
                      <m:den>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den>
                    </m:f>
                    <m:r>
                      <a:rPr lang="en-US" altLang="zh-CN" i="1">
                        <a:latin typeface="Cambria Math" panose="02040503050406030204" pitchFamily="18" charset="0"/>
                        <a:cs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sup>
                      <m:e>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e>
                    </m:nary>
                  </m:oMath>
                </a14:m>
                <a:endParaRPr lang="en-US" altLang="zh-CN"/>
              </a:p>
              <a:p>
                <a:pPr marL="0" indent="0">
                  <a:buNone/>
                </a:pPr>
                <a:r>
                  <a:rPr lang="en-US" altLang="zh-CN">
                    <a:sym typeface="+mn-ea"/>
                  </a:rPr>
                  <a:t>   </a:t>
                </a:r>
                <a:r>
                  <a:rPr>
                    <a:sym typeface="+mn-ea"/>
                  </a:rPr>
                  <a:t>则可以利用下面的恒等式将</a:t>
                </a:r>
                <a:r>
                  <a:rPr>
                    <a:sym typeface="+mn-ea"/>
                  </a:rPr>
                  <a:t>普通</a:t>
                </a:r>
                <a:r>
                  <a:rPr>
                    <a:sym typeface="+mn-ea"/>
                  </a:rPr>
                  <a:t>幂转化为</a:t>
                </a:r>
                <a:r>
                  <a:rPr>
                    <a:sym typeface="+mn-ea"/>
                  </a:rPr>
                  <a:t>下降</a:t>
                </a:r>
                <a:r>
                  <a:rPr>
                    <a:sym typeface="+mn-ea"/>
                  </a:rPr>
                  <a:t>幂：</a:t>
                </a:r>
                <a:endParaRPr lang="en-US" altLang="zh-CN"/>
              </a:p>
              <a:p>
                <a:pPr marL="0" indent="0">
                  <a:buNone/>
                </a:pPr>
                <a14:m>
                  <m:oMathPara xmlns:m="http://schemas.openxmlformats.org/officeDocument/2006/math">
                    <m:oMathParaPr>
                      <m:jc m:val="centerGroup"/>
                    </m:oMathParaPr>
                    <m:oMath xmlns:m="http://schemas.openxmlformats.org/officeDocument/2006/math">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𝑛</m:t>
                          </m:r>
                        </m:sup>
                      </m:sSup>
                      <m:r>
                        <a:rPr lang="en-US" altLang="zh-CN" i="1">
                          <a:latin typeface="Cambria Math" panose="02040503050406030204" pitchFamily="18" charset="0"/>
                          <a:cs typeface="Cambria Math" panose="02040503050406030204" pitchFamily="18" charset="0"/>
                        </a:rPr>
                        <m:t>=</m:t>
                      </m:r>
                      <m:nary>
                        <m:naryPr>
                          <m:chr m:val="∑"/>
                          <m:limLoc m:val="undOvr"/>
                          <m:supHide m:val="on"/>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𝑘</m:t>
                          </m:r>
                        </m:sub>
                        <m:sup/>
                        <m:e>
                          <m:d>
                            <m:dPr>
                              <m:begChr m:val="{"/>
                              <m:endChr m:val="}"/>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e>
                                </m:mr>
                                <m:mr>
                                  <m:e>
                                    <m:r>
                                      <a:rPr lang="en-US" altLang="zh-CN" i="1">
                                        <a:latin typeface="Cambria Math" panose="02040503050406030204" pitchFamily="18" charset="0"/>
                                        <a:cs typeface="Cambria Math" panose="02040503050406030204" pitchFamily="18" charset="0"/>
                                      </a:rPr>
                                      <m:t>𝑘</m:t>
                                    </m:r>
                                  </m:e>
                                </m:mr>
                              </m:m>
                            </m:e>
                          </m:d>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bar>
                                <m:barPr>
                                  <m:ctrlPr>
                                    <a:rPr lang="en-US" altLang="zh-CN" i="1">
                                      <a:latin typeface="Cambria Math" panose="02040503050406030204" pitchFamily="18" charset="0"/>
                                      <a:cs typeface="Cambria Math" panose="02040503050406030204" pitchFamily="18" charset="0"/>
                                    </a:rPr>
                                  </m:ctrlPr>
                                </m:barPr>
                                <m:e>
                                  <m:r>
                                    <a:rPr lang="en-US" altLang="zh-CN" i="1">
                                      <a:latin typeface="Cambria Math" panose="02040503050406030204" pitchFamily="18" charset="0"/>
                                      <a:cs typeface="Cambria Math" panose="02040503050406030204" pitchFamily="18" charset="0"/>
                                    </a:rPr>
                                    <m:t>𝑘</m:t>
                                  </m:r>
                                </m:e>
                              </m:bar>
                            </m:sup>
                          </m:sSup>
                        </m:e>
                      </m:nary>
                    </m:oMath>
                  </m:oMathPara>
                </a14:m>
                <a:endParaRPr lang="en-US" altLang="zh-CN"/>
              </a:p>
              <a:p>
                <a:pPr marL="0" indent="0">
                  <a:buNone/>
                </a:pPr>
                <a:r>
                  <a:rPr lang="en-US" altLang="zh-CN">
                    <a:sym typeface="+mn-ea"/>
                  </a:rPr>
                  <a:t>    </a:t>
                </a:r>
                <a:r>
                  <a:rPr>
                    <a:sym typeface="+mn-ea"/>
                  </a:rPr>
                  <a:t>如果将</a:t>
                </a:r>
                <a:r>
                  <a:rPr>
                    <a:sym typeface="+mn-ea"/>
                  </a:rPr>
                  <a:t>普通幂转化为下降幂</a:t>
                </a:r>
                <a:r>
                  <a:rPr>
                    <a:sym typeface="+mn-ea"/>
                  </a:rPr>
                  <a:t>，则有下面的恒等式：</a:t>
                </a:r>
                <a:endParaRPr lang="zh-CN" altLang="en-US"/>
              </a:p>
              <a:p>
                <a:pPr marL="0" indent="0">
                  <a:buNone/>
                </a:pPr>
                <a14:m>
                  <m:oMathPara xmlns:m="http://schemas.openxmlformats.org/officeDocument/2006/math">
                    <m:oMathParaPr>
                      <m:jc m:val="centerGroup"/>
                    </m:oMathParaPr>
                    <m:oMath xmlns:m="http://schemas.openxmlformats.org/officeDocument/2006/math">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𝑛</m:t>
                          </m:r>
                        </m:sup>
                      </m:sSup>
                      <m:r>
                        <a:rPr lang="en-US" altLang="zh-CN" i="1">
                          <a:latin typeface="Cambria Math" panose="02040503050406030204" pitchFamily="18" charset="0"/>
                          <a:cs typeface="Cambria Math" panose="02040503050406030204" pitchFamily="18" charset="0"/>
                        </a:rPr>
                        <m:t>=</m:t>
                      </m:r>
                      <m:nary>
                        <m:naryPr>
                          <m:chr m:val="∑"/>
                          <m:limLoc m:val="undOvr"/>
                          <m:supHide m:val="on"/>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𝑘</m:t>
                          </m:r>
                        </m:sub>
                        <m:sup/>
                        <m:e>
                          <m:d>
                            <m:dPr>
                              <m:begChr m:val="["/>
                              <m:endChr m:val="]"/>
                              <m:ctrlPr>
                                <a:rPr lang="en-US" altLang="zh-CN" i="1">
                                  <a:latin typeface="Cambria Math" panose="02040503050406030204" pitchFamily="18" charset="0"/>
                                  <a:cs typeface="Cambria Math" panose="02040503050406030204" pitchFamily="18" charset="0"/>
                                </a:rPr>
                              </m:ctrlPr>
                            </m:dPr>
                            <m:e>
                              <m:m>
                                <m:mPr>
                                  <m:mcs>
                                    <m:mc>
                                      <m:mcPr>
                                        <m:count m:val="1"/>
                                        <m:mcJc m:val="center"/>
                                      </m:mcPr>
                                    </m:mc>
                                  </m:mcs>
                                  <m:ctrlPr>
                                    <a:rPr lang="en-US" altLang="zh-CN" i="1">
                                      <a:latin typeface="Cambria Math" panose="02040503050406030204" pitchFamily="18" charset="0"/>
                                      <a:cs typeface="Cambria Math" panose="02040503050406030204" pitchFamily="18" charset="0"/>
                                    </a:rPr>
                                  </m:ctrlPr>
                                </m:mPr>
                                <m:mr>
                                  <m:e>
                                    <m:r>
                                      <a:rPr lang="en-US" altLang="zh-CN" i="1">
                                        <a:latin typeface="Cambria Math" panose="02040503050406030204" pitchFamily="18" charset="0"/>
                                        <a:cs typeface="Cambria Math" panose="02040503050406030204" pitchFamily="18" charset="0"/>
                                      </a:rPr>
                                      <m:t>𝑛</m:t>
                                    </m:r>
                                  </m:e>
                                </m:mr>
                                <m:mr>
                                  <m:e>
                                    <m:r>
                                      <a:rPr lang="en-US" altLang="zh-CN" i="1">
                                        <a:latin typeface="Cambria Math" panose="02040503050406030204" pitchFamily="18" charset="0"/>
                                        <a:cs typeface="Cambria Math" panose="02040503050406030204" pitchFamily="18" charset="0"/>
                                      </a:rPr>
                                      <m:t>𝑘</m:t>
                                    </m:r>
                                  </m:e>
                                </m:mr>
                              </m:m>
                            </m:e>
                          </m:d>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1</m:t>
                              </m:r>
                              <m:r>
                                <a:rPr lang="en-US" altLang="zh-CN" i="1">
                                  <a:latin typeface="Cambria Math" panose="02040503050406030204" pitchFamily="18" charset="0"/>
                                  <a:cs typeface="Cambria Math" panose="02040503050406030204" pitchFamily="18" charset="0"/>
                                </a:rPr>
                                <m:t>)</m:t>
                              </m:r>
                            </m:e>
                            <m:sup>
                              <m:r>
                                <a:rPr lang="en-US" altLang="zh-CN" i="1">
                                  <a:latin typeface="Cambria Math" panose="02040503050406030204" pitchFamily="18" charset="0"/>
                                  <a:cs typeface="Cambria Math" panose="02040503050406030204" pitchFamily="18" charset="0"/>
                                </a:rPr>
                                <m:t>𝑛</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sup>
                          </m:sSup>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r>
                                <a:rPr lang="en-US" altLang="zh-CN" i="1">
                                  <a:latin typeface="Cambria Math" panose="02040503050406030204" pitchFamily="18" charset="0"/>
                                  <a:cs typeface="Cambria Math" panose="02040503050406030204" pitchFamily="18" charset="0"/>
                                </a:rPr>
                                <m:t>𝑘</m:t>
                              </m:r>
                            </m:sup>
                          </m:sSup>
                        </m:e>
                      </m:nary>
                    </m:oMath>
                  </m:oMathPara>
                </a14:m>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571500" y="622935"/>
                <a:ext cx="10852150" cy="5798820"/>
              </a:xfrm>
            </p:spPr>
            <p:txBody>
              <a:bodyPr>
                <a:normAutofit fontScale="90000" lnSpcReduction="10000"/>
              </a:bodyPr>
              <a:p>
                <a:r>
                  <a:rPr lang="zh-CN" altLang="en-US"/>
                  <a:t>多项式下降阶乘幂表示与多项式点值表示的关系</a:t>
                </a:r>
                <a:endParaRPr lang="zh-CN" altLang="en-US"/>
              </a:p>
              <a:p>
                <a:pPr marL="0" indent="0">
                  <a:buNone/>
                </a:pPr>
                <a:r>
                  <a:rPr lang="en-US" altLang="zh-CN"/>
                  <a:t>   </a:t>
                </a:r>
                <a:r>
                  <a:rPr lang="zh-CN" altLang="en-US"/>
                  <a:t>在这里，多项式的下降阶乘幂表示就是用</a:t>
                </a:r>
                <a:endParaRPr lang="zh-CN" altLang="en-US"/>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cs typeface="Cambria Math" panose="02040503050406030204" pitchFamily="18" charset="0"/>
                        </a:rPr>
                        <m:t>𝑓</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𝑥</m:t>
                      </m:r>
                      <m:r>
                        <a:rPr lang="en-US" altLang="zh-CN" i="1">
                          <a:latin typeface="Cambria Math" panose="02040503050406030204" pitchFamily="18" charset="0"/>
                          <a:cs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𝑛</m:t>
                          </m:r>
                        </m:sup>
                        <m:e>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𝑏</m:t>
                              </m:r>
                            </m:e>
                            <m:sub>
                              <m:r>
                                <a:rPr lang="en-US" altLang="zh-CN" i="1">
                                  <a:latin typeface="Cambria Math" panose="02040503050406030204" pitchFamily="18" charset="0"/>
                                  <a:cs typeface="Cambria Math" panose="02040503050406030204" pitchFamily="18" charset="0"/>
                                </a:rPr>
                                <m:t>𝑖</m:t>
                              </m:r>
                            </m:sub>
                          </m:sSub>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𝑥</m:t>
                              </m:r>
                            </m:e>
                            <m:sup>
                              <m:bar>
                                <m:barPr>
                                  <m:ctrlPr>
                                    <a:rPr lang="en-US" altLang="zh-CN" i="1">
                                      <a:latin typeface="Cambria Math" panose="02040503050406030204" pitchFamily="18" charset="0"/>
                                      <a:cs typeface="Cambria Math" panose="02040503050406030204" pitchFamily="18" charset="0"/>
                                    </a:rPr>
                                  </m:ctrlPr>
                                </m:barPr>
                                <m:e>
                                  <m:r>
                                    <a:rPr lang="en-US" altLang="zh-CN" i="1">
                                      <a:latin typeface="Cambria Math" panose="02040503050406030204" pitchFamily="18" charset="0"/>
                                      <a:cs typeface="Cambria Math" panose="02040503050406030204" pitchFamily="18" charset="0"/>
                                    </a:rPr>
                                    <m:t>𝑖</m:t>
                                  </m:r>
                                </m:e>
                              </m:bar>
                            </m:sup>
                          </m:sSup>
                        </m:e>
                      </m:nary>
                    </m:oMath>
                  </m:oMathPara>
                </a14:m>
                <a:endParaRPr lang="en-US" altLang="zh-CN"/>
              </a:p>
              <a:p>
                <a:pPr marL="0" indent="0">
                  <a:buNone/>
                </a:pPr>
                <a:r>
                  <a:rPr lang="en-US" altLang="zh-CN"/>
                  <a:t>   </a:t>
                </a:r>
                <a:r>
                  <a:rPr lang="zh-CN" altLang="en-US"/>
                  <a:t>的形式表示一个多项式，而点值表示就是用</a:t>
                </a:r>
                <a:r>
                  <a:rPr lang="en-US" altLang="zh-CN"/>
                  <a:t> n+1 </a:t>
                </a:r>
                <a:r>
                  <a:rPr lang="zh-CN" altLang="en-US"/>
                  <a:t>个点</a:t>
                </a:r>
                <a:endParaRPr lang="en-US" altLang="zh-CN"/>
              </a:p>
              <a:p>
                <a:pPr marL="0" indent="0">
                  <a:buNone/>
                </a:pPr>
                <a14:m>
                  <m:oMathPara xmlns:m="http://schemas.openxmlformats.org/officeDocument/2006/math">
                    <m:oMathParaPr>
                      <m:jc m:val="centerGroup"/>
                    </m:oMathParaPr>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𝑎</m:t>
                          </m:r>
                        </m:e>
                        <m:sub>
                          <m:r>
                            <a:rPr lang="en-US" altLang="zh-CN" i="1">
                              <a:latin typeface="Cambria Math" panose="02040503050406030204" pitchFamily="18" charset="0"/>
                              <a:cs typeface="Cambria Math" panose="02040503050406030204" pitchFamily="18" charset="0"/>
                            </a:rPr>
                            <m:t>𝑖</m:t>
                          </m:r>
                        </m:sub>
                      </m:sSub>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𝑛</m:t>
                      </m:r>
                    </m:oMath>
                  </m:oMathPara>
                </a14:m>
                <a:endParaRPr lang="en-US" altLang="zh-CN"/>
              </a:p>
              <a:p>
                <a:pPr marL="0" indent="0">
                  <a:buNone/>
                </a:pPr>
                <a:r>
                  <a:rPr lang="en-US" altLang="zh-CN"/>
                  <a:t>   </a:t>
                </a:r>
                <a:r>
                  <a:rPr lang="zh-CN" altLang="en-US"/>
                  <a:t>来表示一个多项式。</a:t>
                </a:r>
                <a:endParaRPr lang="zh-CN" altLang="en-US"/>
              </a:p>
              <a:p>
                <a:r>
                  <a:rPr lang="zh-CN" altLang="en-US"/>
                  <a:t>显然，下降阶乘幂</a:t>
                </a:r>
                <a:r>
                  <a:rPr lang="en-US" altLang="zh-CN"/>
                  <a:t> b </a:t>
                </a:r>
                <a:r>
                  <a:rPr lang="zh-CN" altLang="en-US"/>
                  <a:t>和点值</a:t>
                </a:r>
                <a:r>
                  <a:rPr lang="en-US" altLang="zh-CN"/>
                  <a:t> a </a:t>
                </a:r>
                <a:r>
                  <a:rPr lang="zh-CN" altLang="en-US"/>
                  <a:t>间满足这样的关系：</a:t>
                </a:r>
                <a:r>
                  <a:rPr lang="en-US" altLang="zh-CN"/>
                  <a:t>   </a:t>
                </a:r>
                <a:endParaRPr lang="en-US" altLang="zh-CN"/>
              </a:p>
              <a:p>
                <a:pPr marL="0" indent="0">
                  <a:buNone/>
                </a:pPr>
                <a14:m>
                  <m:oMathPara xmlns:m="http://schemas.openxmlformats.org/officeDocument/2006/math">
                    <m:oMathParaPr>
                      <m:jc m:val="centerGroup"/>
                    </m:oMathParaPr>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𝑎</m:t>
                          </m:r>
                        </m:e>
                        <m:sub>
                          <m:r>
                            <a:rPr lang="en-US" altLang="zh-CN" i="1">
                              <a:latin typeface="Cambria Math" panose="02040503050406030204" pitchFamily="18" charset="0"/>
                              <a:cs typeface="Cambria Math" panose="02040503050406030204" pitchFamily="18" charset="0"/>
                            </a:rPr>
                            <m:t>𝑘</m:t>
                          </m:r>
                        </m:sub>
                      </m:sSub>
                      <m:r>
                        <a:rPr lang="en-US" altLang="zh-CN" i="1">
                          <a:latin typeface="Cambria Math" panose="02040503050406030204" pitchFamily="18" charset="0"/>
                          <a:cs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𝑛</m:t>
                          </m:r>
                        </m:sup>
                        <m:e>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𝑏</m:t>
                              </m:r>
                            </m:e>
                            <m:sub>
                              <m:r>
                                <a:rPr lang="en-US" altLang="zh-CN" i="1">
                                  <a:latin typeface="Cambria Math" panose="02040503050406030204" pitchFamily="18" charset="0"/>
                                  <a:cs typeface="Cambria Math" panose="02040503050406030204" pitchFamily="18" charset="0"/>
                                </a:rPr>
                                <m:t>𝑖</m:t>
                              </m:r>
                            </m:sub>
                          </m:sSub>
                          <m:sSup>
                            <m:sSupPr>
                              <m:ctrlPr>
                                <a:rPr lang="en-US" altLang="zh-CN" i="1">
                                  <a:latin typeface="Cambria Math" panose="02040503050406030204" pitchFamily="18" charset="0"/>
                                  <a:cs typeface="Cambria Math" panose="02040503050406030204" pitchFamily="18" charset="0"/>
                                </a:rPr>
                              </m:ctrlPr>
                            </m:sSupPr>
                            <m:e>
                              <m:r>
                                <a:rPr lang="en-US" altLang="zh-CN" i="1">
                                  <a:latin typeface="Cambria Math" panose="02040503050406030204" pitchFamily="18" charset="0"/>
                                  <a:cs typeface="Cambria Math" panose="02040503050406030204" pitchFamily="18" charset="0"/>
                                </a:rPr>
                                <m:t>𝑘</m:t>
                              </m:r>
                            </m:e>
                            <m:sup>
                              <m:bar>
                                <m:barPr>
                                  <m:ctrlPr>
                                    <a:rPr lang="en-US" altLang="zh-CN" i="1">
                                      <a:latin typeface="Cambria Math" panose="02040503050406030204" pitchFamily="18" charset="0"/>
                                      <a:cs typeface="Cambria Math" panose="02040503050406030204" pitchFamily="18" charset="0"/>
                                    </a:rPr>
                                  </m:ctrlPr>
                                </m:barPr>
                                <m:e>
                                  <m:r>
                                    <a:rPr lang="en-US" altLang="zh-CN" i="1">
                                      <a:latin typeface="Cambria Math" panose="02040503050406030204" pitchFamily="18" charset="0"/>
                                      <a:cs typeface="Cambria Math" panose="02040503050406030204" pitchFamily="18" charset="0"/>
                                    </a:rPr>
                                    <m:t>𝑖</m:t>
                                  </m:r>
                                </m:e>
                              </m:bar>
                            </m:sup>
                          </m:sSup>
                        </m:e>
                      </m:nary>
                    </m:oMath>
                  </m:oMathPara>
                </a14:m>
                <a:endParaRPr lang="en-US" altLang="zh-CN" i="1">
                  <a:latin typeface="Cambria Math" panose="02040503050406030204" pitchFamily="18" charset="0"/>
                  <a:cs typeface="Cambria Math" panose="02040503050406030204" pitchFamily="18" charset="0"/>
                </a:endParaRPr>
              </a:p>
              <a:p>
                <a:pPr marL="0" indent="0">
                  <a:buNone/>
                </a:pPr>
                <a:r>
                  <a:rPr lang="en-US" altLang="zh-CN"/>
                  <a:t>     </a:t>
                </a:r>
                <a:r>
                  <a:rPr lang="zh-CN" altLang="en-US"/>
                  <a:t>即</a:t>
                </a:r>
                <a:r>
                  <a:rPr lang="en-US" altLang="zh-CN"/>
                  <a:t>                                                            </a:t>
                </a:r>
                <a14:m>
                  <m:oMath xmlns:m="http://schemas.openxmlformats.org/officeDocument/2006/math">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𝑎</m:t>
                        </m:r>
                      </m:e>
                      <m:sub>
                        <m:r>
                          <a:rPr lang="en-US" altLang="zh-CN" i="1">
                            <a:latin typeface="Cambria Math" panose="02040503050406030204" pitchFamily="18" charset="0"/>
                            <a:cs typeface="Cambria Math" panose="02040503050406030204" pitchFamily="18" charset="0"/>
                          </a:rPr>
                          <m:t>𝑘</m:t>
                        </m:r>
                      </m:sub>
                    </m:sSub>
                    <m:r>
                      <a:rPr lang="en-US" altLang="zh-CN" i="1">
                        <a:latin typeface="Cambria Math" panose="02040503050406030204" pitchFamily="18" charset="0"/>
                        <a:cs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𝑛</m:t>
                        </m:r>
                      </m:sup>
                      <m:e>
                        <m:f>
                          <m:fPr>
                            <m:ctrlPr>
                              <a:rPr lang="en-US" altLang="zh-CN" i="1">
                                <a:latin typeface="Cambria Math" panose="02040503050406030204" pitchFamily="18" charset="0"/>
                                <a:cs typeface="Cambria Math" panose="02040503050406030204" pitchFamily="18" charset="0"/>
                              </a:rPr>
                            </m:ctrlPr>
                          </m:fPr>
                          <m:num>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𝑏</m:t>
                                </m:r>
                              </m:e>
                              <m:sub>
                                <m:r>
                                  <a:rPr lang="en-US" altLang="zh-CN" i="1">
                                    <a:latin typeface="Cambria Math" panose="02040503050406030204" pitchFamily="18" charset="0"/>
                                    <a:cs typeface="Cambria Math" panose="02040503050406030204" pitchFamily="18" charset="0"/>
                                  </a:rPr>
                                  <m:t>𝑖</m:t>
                                </m:r>
                              </m:sub>
                            </m:sSub>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num>
                          <m:den>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den>
                        </m:f>
                      </m:e>
                    </m:nary>
                  </m:oMath>
                </a14:m>
                <a:r>
                  <a:rPr lang="en-US" altLang="zh-CN"/>
                  <a:t>  </a:t>
                </a:r>
                <a:endParaRPr lang="en-US" altLang="zh-CN"/>
              </a:p>
              <a:p>
                <a:pPr marL="0" indent="0">
                  <a:buNone/>
                </a:pPr>
                <a14:m>
                  <m:oMathPara xmlns:m="http://schemas.openxmlformats.org/officeDocument/2006/math">
                    <m:oMathParaPr>
                      <m:jc m:val="centerGroup"/>
                    </m:oMathParaPr>
                    <m:oMath xmlns:m="http://schemas.openxmlformats.org/officeDocument/2006/math">
                      <m:f>
                        <m:fPr>
                          <m:ctrlPr>
                            <a:rPr lang="en-US" altLang="zh-CN" i="1">
                              <a:latin typeface="Cambria Math" panose="02040503050406030204" pitchFamily="18" charset="0"/>
                              <a:cs typeface="Cambria Math" panose="02040503050406030204" pitchFamily="18" charset="0"/>
                            </a:rPr>
                          </m:ctrlPr>
                        </m:fPr>
                        <m:num>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𝑎</m:t>
                              </m:r>
                            </m:e>
                            <m:sub>
                              <m:r>
                                <a:rPr lang="en-US" altLang="zh-CN" i="1">
                                  <a:latin typeface="Cambria Math" panose="02040503050406030204" pitchFamily="18" charset="0"/>
                                  <a:cs typeface="Cambria Math" panose="02040503050406030204" pitchFamily="18" charset="0"/>
                                </a:rPr>
                                <m:t>𝑘</m:t>
                              </m:r>
                            </m:sub>
                          </m:sSub>
                        </m:num>
                        <m:den>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den>
                      </m:f>
                      <m:r>
                        <a:rPr lang="en-US" altLang="zh-CN" i="1">
                          <a:latin typeface="Cambria Math" panose="02040503050406030204" pitchFamily="18" charset="0"/>
                          <a:cs typeface="Cambria Math" panose="02040503050406030204" pitchFamily="18" charset="0"/>
                        </a:rPr>
                        <m:t>=</m:t>
                      </m:r>
                      <m:nary>
                        <m:naryPr>
                          <m:chr m:val="∑"/>
                          <m:limLoc m:val="undOvr"/>
                          <m:ctrlPr>
                            <a:rPr lang="en-US" altLang="zh-CN" i="1">
                              <a:latin typeface="Cambria Math" panose="02040503050406030204" pitchFamily="18" charset="0"/>
                              <a:cs typeface="Cambria Math" panose="02040503050406030204" pitchFamily="18" charset="0"/>
                            </a:rPr>
                          </m:ctrlPr>
                        </m:naryPr>
                        <m:sub>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0</m:t>
                          </m:r>
                        </m:sub>
                        <m:sup>
                          <m:r>
                            <a:rPr lang="en-US" altLang="zh-CN" i="1">
                              <a:latin typeface="Cambria Math" panose="02040503050406030204" pitchFamily="18" charset="0"/>
                              <a:cs typeface="Cambria Math" panose="02040503050406030204" pitchFamily="18" charset="0"/>
                            </a:rPr>
                            <m:t>𝑛</m:t>
                          </m:r>
                        </m:sup>
                        <m:e>
                          <m:f>
                            <m:fPr>
                              <m:ctrlPr>
                                <a:rPr lang="en-US" altLang="zh-CN" i="1">
                                  <a:latin typeface="Cambria Math" panose="02040503050406030204" pitchFamily="18" charset="0"/>
                                  <a:cs typeface="Cambria Math" panose="02040503050406030204" pitchFamily="18" charset="0"/>
                                </a:rPr>
                              </m:ctrlPr>
                            </m:fPr>
                            <m:num>
                              <m:sSub>
                                <m:sSubPr>
                                  <m:ctrlPr>
                                    <a:rPr lang="en-US" altLang="zh-CN" i="1">
                                      <a:latin typeface="Cambria Math" panose="02040503050406030204" pitchFamily="18" charset="0"/>
                                      <a:cs typeface="Cambria Math" panose="02040503050406030204" pitchFamily="18" charset="0"/>
                                    </a:rPr>
                                  </m:ctrlPr>
                                </m:sSubPr>
                                <m:e>
                                  <m:r>
                                    <a:rPr lang="en-US" altLang="zh-CN" i="1">
                                      <a:latin typeface="Cambria Math" panose="02040503050406030204" pitchFamily="18" charset="0"/>
                                      <a:cs typeface="Cambria Math" panose="02040503050406030204" pitchFamily="18" charset="0"/>
                                    </a:rPr>
                                    <m:t>𝑏</m:t>
                                  </m:r>
                                </m:e>
                                <m:sub>
                                  <m:r>
                                    <a:rPr lang="en-US" altLang="zh-CN" i="1">
                                      <a:latin typeface="Cambria Math" panose="02040503050406030204" pitchFamily="18" charset="0"/>
                                      <a:cs typeface="Cambria Math" panose="02040503050406030204" pitchFamily="18" charset="0"/>
                                    </a:rPr>
                                    <m:t>𝑖</m:t>
                                  </m:r>
                                </m:sub>
                              </m:sSub>
                            </m:num>
                            <m:den>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𝑘</m:t>
                              </m:r>
                              <m:r>
                                <a:rPr lang="en-US" altLang="zh-CN" i="1">
                                  <a:latin typeface="Cambria Math" panose="02040503050406030204" pitchFamily="18" charset="0"/>
                                  <a:cs typeface="Cambria Math" panose="02040503050406030204" pitchFamily="18" charset="0"/>
                                </a:rPr>
                                <m:t>−</m:t>
                              </m:r>
                              <m:r>
                                <a:rPr lang="en-US" altLang="zh-CN" i="1">
                                  <a:latin typeface="Cambria Math" panose="02040503050406030204" pitchFamily="18" charset="0"/>
                                  <a:cs typeface="Cambria Math" panose="02040503050406030204" pitchFamily="18" charset="0"/>
                                </a:rPr>
                                <m:t>𝑖</m:t>
                              </m:r>
                              <m:r>
                                <a:rPr lang="en-US" altLang="zh-CN" i="1">
                                  <a:latin typeface="Cambria Math" panose="02040503050406030204" pitchFamily="18" charset="0"/>
                                  <a:cs typeface="Cambria Math" panose="02040503050406030204" pitchFamily="18" charset="0"/>
                                </a:rPr>
                                <m:t>)!</m:t>
                              </m:r>
                            </m:den>
                          </m:f>
                        </m:e>
                      </m:nary>
                    </m:oMath>
                  </m:oMathPara>
                </a14:m>
                <a:endParaRPr lang="zh-CN" altLang="en-US"/>
              </a:p>
              <a:p>
                <a:r>
                  <a:rPr lang="zh-CN" altLang="en-US"/>
                  <a:t>这是一个卷积形式的式子，我们可以在</a:t>
                </a:r>
                <a:r>
                  <a:rPr lang="en-US" altLang="zh-CN"/>
                  <a:t> O(nlog n) </a:t>
                </a:r>
                <a:r>
                  <a:rPr lang="zh-CN" altLang="en-US"/>
                  <a:t>的时间复杂度内完成点值和下降阶乘幂的互相转化。</a:t>
                </a:r>
                <a:endParaRPr lang="zh-CN" altLang="en-US"/>
              </a:p>
            </p:txBody>
          </p:sp>
        </mc:Choice>
        <mc:Fallback>
          <p:sp>
            <p:nvSpPr>
              <p:cNvPr id="3" name="内容占位符 2"/>
              <p:cNvSpPr>
                <a:spLocks noRot="1" noChangeAspect="1" noMove="1" noResize="1" noEditPoints="1" noAdjustHandles="1" noChangeArrowheads="1" noChangeShapeType="1" noTextEdit="1"/>
              </p:cNvSpPr>
              <p:nvPr>
                <p:ph idx="1"/>
              </p:nvPr>
            </p:nvSpPr>
            <p:spPr>
              <a:xfrm>
                <a:off x="571500" y="622935"/>
                <a:ext cx="10852150" cy="5798820"/>
              </a:xfrm>
              <a:blipFill rotWithShape="1">
                <a:blip r:embed="rId1"/>
                <a:stretch>
                  <a:fillRect/>
                </a:stretch>
              </a:blipFill>
            </p:spPr>
            <p:txBody>
              <a:bodyPr/>
              <a:lstStyle/>
              <a:p>
                <a:r>
                  <a:rPr lang="zh-CN" altLang="en-US">
                    <a:noFill/>
                  </a:rPr>
                  <a:t> </a:t>
                </a:r>
              </a:p>
            </p:txBody>
          </p:sp>
        </mc:Fallback>
      </mc:AlternateContent>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习题</a:t>
            </a:r>
            <a:endParaRPr lang="zh-CN" altLang="en-US"/>
          </a:p>
        </p:txBody>
      </p:sp>
      <p:sp>
        <p:nvSpPr>
          <p:cNvPr id="3" name="内容占位符 2"/>
          <p:cNvSpPr>
            <a:spLocks noGrp="1"/>
          </p:cNvSpPr>
          <p:nvPr>
            <p:ph idx="1"/>
          </p:nvPr>
        </p:nvSpPr>
        <p:spPr/>
        <p:txBody>
          <a:bodyPr/>
          <a:p>
            <a:r>
              <a:rPr lang="en-US" altLang="zh-CN"/>
              <a:t>HDU3625 Examining the Rooms     </a:t>
            </a:r>
            <a:endParaRPr lang="en-US" altLang="zh-CN"/>
          </a:p>
          <a:p>
            <a:pPr marL="0" indent="0">
              <a:buNone/>
            </a:pPr>
            <a:r>
              <a:rPr lang="en-US" altLang="zh-CN"/>
              <a:t>   https://acm.hdu.edu.cn/showproblem.php?pid=3625</a:t>
            </a:r>
            <a:endParaRPr lang="en-US" altLang="zh-CN"/>
          </a:p>
          <a:p>
            <a:r>
              <a:rPr lang="en-US" altLang="zh-CN"/>
              <a:t>UOJ540 </a:t>
            </a:r>
            <a:r>
              <a:rPr lang="zh-CN" altLang="en-US"/>
              <a:t>联合省选</a:t>
            </a:r>
            <a:r>
              <a:rPr lang="en-US" altLang="zh-CN"/>
              <a:t> 2020 </a:t>
            </a:r>
            <a:r>
              <a:rPr lang="zh-CN" altLang="en-US"/>
              <a:t>组合数问题</a:t>
            </a:r>
            <a:r>
              <a:rPr lang="en-US" altLang="zh-CN"/>
              <a:t>  </a:t>
            </a:r>
            <a:endParaRPr lang="en-US" altLang="zh-CN"/>
          </a:p>
          <a:p>
            <a:pPr marL="0" indent="0">
              <a:buNone/>
            </a:pPr>
            <a:r>
              <a:rPr lang="en-US" altLang="zh-CN"/>
              <a:t>   https://uoj.ac/problem/540</a:t>
            </a:r>
            <a:endParaRPr lang="en-US" altLang="zh-CN"/>
          </a:p>
          <a:p>
            <a:r>
              <a:rPr lang="en-US" altLang="zh-CN"/>
              <a:t>UOJ269 </a:t>
            </a:r>
            <a:r>
              <a:rPr lang="zh-CN" altLang="en-US"/>
              <a:t>清华集训</a:t>
            </a:r>
            <a:r>
              <a:rPr lang="en-US" altLang="zh-CN"/>
              <a:t> 2016 </a:t>
            </a:r>
            <a:r>
              <a:rPr lang="zh-CN" altLang="en-US"/>
              <a:t>如何优雅地求和</a:t>
            </a:r>
            <a:r>
              <a:rPr lang="en-US" altLang="zh-CN"/>
              <a:t> </a:t>
            </a:r>
            <a:endParaRPr lang="en-US" altLang="zh-CN"/>
          </a:p>
          <a:p>
            <a:pPr marL="0" indent="0">
              <a:buNone/>
            </a:pPr>
            <a:r>
              <a:rPr lang="en-US" altLang="zh-CN"/>
              <a:t>   https://uoj.ac/problem/269 </a:t>
            </a:r>
            <a:endParaRPr lang="en-US" altLang="zh-CN"/>
          </a:p>
          <a:p>
            <a:r>
              <a:rPr lang="en-US" altLang="zh-CN"/>
              <a:t>Binary Stirling Numbers</a:t>
            </a:r>
            <a:r>
              <a:rPr lang="zh-CN" altLang="en-US"/>
              <a:t>（</a:t>
            </a:r>
            <a:r>
              <a:rPr lang="en-US" altLang="zh-CN"/>
              <a:t>POJ-1430</a:t>
            </a:r>
            <a:r>
              <a:rPr lang="zh-CN" altLang="en-US"/>
              <a:t>）：</a:t>
            </a:r>
            <a:endParaRPr lang="zh-CN" altLang="en-US"/>
          </a:p>
          <a:p>
            <a:pPr marL="0" indent="0">
              <a:buNone/>
            </a:pPr>
            <a:r>
              <a:rPr lang="en-US" altLang="zh-CN"/>
              <a:t>   http://poj.org/problem?id=1430</a:t>
            </a:r>
            <a:endParaRPr lang="en-US" altLang="zh-CN"/>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p:cNvPicPr>
          <p:nvPr/>
        </p:nvPicPr>
        <p:blipFill>
          <a:blip r:embed="rId1">
            <a:duotone>
              <a:schemeClr val="accent1">
                <a:shade val="45000"/>
                <a:satMod val="135000"/>
              </a:schemeClr>
              <a:prstClr val="white"/>
            </a:duotone>
          </a:blip>
          <a:stretch>
            <a:fillRect/>
          </a:stretch>
        </p:blipFill>
        <p:spPr>
          <a:xfrm>
            <a:off x="-2372" y="2561021"/>
            <a:ext cx="12190013" cy="4296980"/>
          </a:xfrm>
          <a:prstGeom prst="rect">
            <a:avLst/>
          </a:prstGeom>
        </p:spPr>
      </p:pic>
      <p:sp>
        <p:nvSpPr>
          <p:cNvPr id="10" name="文本框 9"/>
          <p:cNvSpPr txBox="1"/>
          <p:nvPr/>
        </p:nvSpPr>
        <p:spPr>
          <a:xfrm>
            <a:off x="5354905" y="1845366"/>
            <a:ext cx="3657600" cy="1107440"/>
          </a:xfrm>
          <a:prstGeom prst="rect">
            <a:avLst/>
          </a:prstGeom>
          <a:noFill/>
        </p:spPr>
        <p:txBody>
          <a:bodyPr wrap="none" lIns="0" tIns="0" rIns="0" bIns="0" rtlCol="0" anchor="t">
            <a:spAutoFit/>
          </a:bodyPr>
          <a:lstStyle/>
          <a:p>
            <a:pPr algn="l"/>
            <a:r>
              <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卡特兰数</a:t>
            </a:r>
            <a:endParaRPr kumimoji="1" lang="zh-CN" altLang="en-US" sz="72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椭圆 11"/>
          <p:cNvSpPr>
            <a:spLocks noChangeAspect="1"/>
          </p:cNvSpPr>
          <p:nvPr/>
        </p:nvSpPr>
        <p:spPr>
          <a:xfrm>
            <a:off x="5383346"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椭圆 20"/>
          <p:cNvSpPr>
            <a:spLocks noChangeAspect="1"/>
          </p:cNvSpPr>
          <p:nvPr/>
        </p:nvSpPr>
        <p:spPr>
          <a:xfrm>
            <a:off x="5786758"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椭圆 22"/>
          <p:cNvSpPr>
            <a:spLocks noChangeAspect="1"/>
          </p:cNvSpPr>
          <p:nvPr/>
        </p:nvSpPr>
        <p:spPr>
          <a:xfrm>
            <a:off x="6190170" y="3627164"/>
            <a:ext cx="180000" cy="18000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矩形 7"/>
          <p:cNvSpPr/>
          <p:nvPr/>
        </p:nvSpPr>
        <p:spPr>
          <a:xfrm>
            <a:off x="2788285" y="1924685"/>
            <a:ext cx="2153285" cy="1883410"/>
          </a:xfrm>
          <a:prstGeom prst="rect">
            <a:avLst/>
          </a:prstGeom>
          <a:no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矩形 8"/>
          <p:cNvSpPr/>
          <p:nvPr/>
        </p:nvSpPr>
        <p:spPr>
          <a:xfrm>
            <a:off x="2220595" y="1924685"/>
            <a:ext cx="1014730" cy="1883410"/>
          </a:xfrm>
          <a:prstGeom prst="rect">
            <a:avLst/>
          </a:prstGeom>
          <a:solidFill>
            <a:srgbClr val="144A74"/>
          </a:solidFill>
          <a:ln w="38100" cap="flat" cmpd="sng" algn="ctr">
            <a:solidFill>
              <a:srgbClr val="0F69AD"/>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3461350" y="2183527"/>
            <a:ext cx="1219200" cy="1477010"/>
          </a:xfrm>
          <a:prstGeom prst="rect">
            <a:avLst/>
          </a:prstGeom>
          <a:noFill/>
        </p:spPr>
        <p:txBody>
          <a:bodyPr wrap="none" lIns="0" tIns="0" rIns="0" bIns="0" rtlCol="0" anchor="t">
            <a:spAutoFit/>
          </a:bodyPr>
          <a:lstStyle/>
          <a:p>
            <a:pPr algn="l"/>
            <a:r>
              <a:rPr kumimoji="1" lang="en-US" altLang="zh-CN"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09</a:t>
            </a:r>
            <a:endParaRPr kumimoji="1" lang="zh-CN" altLang="en-US" sz="9600" dirty="0">
              <a:solidFill>
                <a:schemeClr val="accent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卡特兰数</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r>
                  <a:rPr lang="zh-CN" altLang="en-US" sz="2000"/>
                  <a:t>数</a:t>
                </a:r>
                <a:endParaRPr lang="zh-CN" altLang="en-US" sz="2000"/>
              </a:p>
              <a:p>
                <a:pPr marL="0" indent="0">
                  <a:buNone/>
                </a:pPr>
                <a14:m>
                  <m:oMathPara xmlns:m="http://schemas.openxmlformats.org/officeDocument/2006/math">
                    <m:oMathParaPr>
                      <m:jc m:val="centerGroup"/>
                    </m:oMathParaPr>
                    <m:oMath xmlns:m="http://schemas.openxmlformats.org/officeDocument/2006/math">
                      <m:sSub>
                        <m:sSubPr>
                          <m:ctrlPr>
                            <a:rPr lang="zh-CN" altLang="en-US" sz="2000" i="1">
                              <a:solidFill>
                                <a:srgbClr val="000000"/>
                              </a:solidFill>
                              <a:latin typeface="Cambria Math" panose="02040503050406030204" pitchFamily="18" charset="0"/>
                            </a:rPr>
                          </m:ctrlPr>
                        </m:sSubPr>
                        <m:e>
                          <m:r>
                            <a:rPr lang="zh-CN" altLang="en-US" sz="2000" i="1">
                              <a:solidFill>
                                <a:srgbClr val="000000"/>
                              </a:solidFill>
                              <a:latin typeface="Cambria Math" panose="02040503050406030204" pitchFamily="18" charset="0"/>
                            </a:rPr>
                            <m:t>𝐶</m:t>
                          </m:r>
                        </m:e>
                        <m:sub>
                          <m:r>
                            <a:rPr lang="zh-CN" altLang="en-US" sz="2000" i="1">
                              <a:solidFill>
                                <a:srgbClr val="000000"/>
                              </a:solidFill>
                              <a:latin typeface="Cambria Math" panose="02040503050406030204" pitchFamily="18" charset="0"/>
                            </a:rPr>
                            <m:t>𝑛</m:t>
                          </m:r>
                        </m:sub>
                      </m:sSub>
                      <m:r>
                        <a:rPr lang="zh-CN" altLang="en-US" sz="2000" i="1">
                          <a:solidFill>
                            <a:srgbClr val="000000"/>
                          </a:solidFill>
                          <a:latin typeface="Cambria Math" panose="02040503050406030204" pitchFamily="18" charset="0"/>
                        </a:rPr>
                        <m:t>=</m:t>
                      </m:r>
                      <m:f>
                        <m:fPr>
                          <m:ctrlPr>
                            <a:rPr lang="zh-CN" altLang="en-US" sz="2000" i="1">
                              <a:solidFill>
                                <a:srgbClr val="000000"/>
                              </a:solidFill>
                              <a:latin typeface="Cambria Math" panose="02040503050406030204" pitchFamily="18" charset="0"/>
                            </a:rPr>
                          </m:ctrlPr>
                        </m:fPr>
                        <m:num>
                          <m:r>
                            <a:rPr lang="zh-CN" altLang="en-US" sz="2000" i="1">
                              <a:solidFill>
                                <a:srgbClr val="000000"/>
                              </a:solidFill>
                              <a:latin typeface="Cambria Math" panose="02040503050406030204" pitchFamily="18" charset="0"/>
                            </a:rPr>
                            <m:t>1</m:t>
                          </m:r>
                        </m:num>
                        <m:den>
                          <m:r>
                            <a:rPr lang="zh-CN" altLang="en-US" sz="2000" i="1">
                              <a:solidFill>
                                <a:srgbClr val="000000"/>
                              </a:solidFill>
                              <a:latin typeface="Cambria Math" panose="02040503050406030204" pitchFamily="18" charset="0"/>
                            </a:rPr>
                            <m:t>𝑛</m:t>
                          </m:r>
                          <m:r>
                            <a:rPr lang="zh-CN" altLang="en-US" sz="2000" i="1">
                              <a:solidFill>
                                <a:srgbClr val="000000"/>
                              </a:solidFill>
                              <a:latin typeface="Cambria Math" panose="02040503050406030204" pitchFamily="18" charset="0"/>
                            </a:rPr>
                            <m:t>+</m:t>
                          </m:r>
                          <m:r>
                            <a:rPr lang="zh-CN" altLang="en-US" sz="2000" i="1">
                              <a:solidFill>
                                <a:srgbClr val="000000"/>
                              </a:solidFill>
                              <a:latin typeface="Cambria Math" panose="02040503050406030204" pitchFamily="18" charset="0"/>
                            </a:rPr>
                            <m:t>1</m:t>
                          </m:r>
                        </m:den>
                      </m:f>
                      <m:d>
                        <m:dPr>
                          <m:ctrlPr>
                            <a:rPr lang="zh-CN" altLang="en-US" sz="2000" i="1">
                              <a:solidFill>
                                <a:srgbClr val="000000"/>
                              </a:solidFill>
                              <a:latin typeface="Cambria Math" panose="02040503050406030204" pitchFamily="18" charset="0"/>
                            </a:rPr>
                          </m:ctrlPr>
                        </m:dPr>
                        <m:e>
                          <m:m>
                            <m:mPr>
                              <m:mcs>
                                <m:mc>
                                  <m:mcPr>
                                    <m:count m:val="1"/>
                                    <m:mcJc m:val="center"/>
                                  </m:mcPr>
                                </m:mc>
                              </m:mcs>
                              <m:plcHide m:val="on"/>
                              <m:ctrlPr>
                                <a:rPr lang="zh-CN" altLang="en-US" sz="2000" i="1">
                                  <a:solidFill>
                                    <a:srgbClr val="000000"/>
                                  </a:solidFill>
                                  <a:latin typeface="Cambria Math" panose="02040503050406030204" pitchFamily="18" charset="0"/>
                                </a:rPr>
                              </m:ctrlPr>
                            </m:mPr>
                            <m:mr>
                              <m:e>
                                <m:r>
                                  <a:rPr lang="zh-CN" altLang="en-US" sz="2000" i="1">
                                    <a:solidFill>
                                      <a:srgbClr val="000000"/>
                                    </a:solidFill>
                                    <a:latin typeface="Cambria Math" panose="02040503050406030204" pitchFamily="18" charset="0"/>
                                  </a:rPr>
                                  <m:t>2</m:t>
                                </m:r>
                                <m:r>
                                  <a:rPr lang="zh-CN" altLang="en-US" sz="2000" i="1">
                                    <a:solidFill>
                                      <a:srgbClr val="000000"/>
                                    </a:solidFill>
                                    <a:latin typeface="Cambria Math" panose="02040503050406030204" pitchFamily="18" charset="0"/>
                                  </a:rPr>
                                  <m:t>𝑛</m:t>
                                </m:r>
                              </m:e>
                            </m:mr>
                            <m:mr>
                              <m:e>
                                <m:r>
                                  <a:rPr lang="zh-CN" altLang="en-US" sz="2000" i="1">
                                    <a:solidFill>
                                      <a:srgbClr val="000000"/>
                                    </a:solidFill>
                                    <a:latin typeface="Cambria Math" panose="02040503050406030204" pitchFamily="18" charset="0"/>
                                  </a:rPr>
                                  <m:t>𝑛</m:t>
                                </m:r>
                              </m:e>
                            </m:mr>
                          </m:m>
                        </m:e>
                      </m:d>
                      <m:r>
                        <a:rPr lang="zh-CN" altLang="en-US" sz="2000" i="0">
                          <a:solidFill>
                            <a:srgbClr val="000000"/>
                          </a:solidFill>
                          <a:latin typeface="Cambria Math" panose="02040503050406030204" pitchFamily="18" charset="0"/>
                        </a:rPr>
                        <m:t> </m:t>
                      </m:r>
                      <m:r>
                        <a:rPr lang="zh-CN" altLang="en-US" sz="2000" i="1">
                          <a:solidFill>
                            <a:srgbClr val="000000"/>
                          </a:solidFill>
                          <a:latin typeface="Cambria Math" panose="02040503050406030204" pitchFamily="18" charset="0"/>
                        </a:rPr>
                        <m:t>(</m:t>
                      </m:r>
                      <m:r>
                        <a:rPr lang="zh-CN" altLang="en-US" sz="2000" i="1">
                          <a:solidFill>
                            <a:srgbClr val="000000"/>
                          </a:solidFill>
                          <a:latin typeface="Cambria Math" panose="02040503050406030204" pitchFamily="18" charset="0"/>
                        </a:rPr>
                        <m:t>𝑛</m:t>
                      </m:r>
                      <m:r>
                        <a:rPr lang="zh-CN" altLang="en-US" sz="2000" i="1">
                          <a:solidFill>
                            <a:srgbClr val="000000"/>
                          </a:solidFill>
                          <a:latin typeface="Cambria Math" panose="02040503050406030204" pitchFamily="18" charset="0"/>
                        </a:rPr>
                        <m:t>=</m:t>
                      </m:r>
                      <m:r>
                        <a:rPr lang="zh-CN" altLang="en-US" sz="2000" i="1">
                          <a:solidFill>
                            <a:srgbClr val="000000"/>
                          </a:solidFill>
                          <a:latin typeface="Cambria Math" panose="02040503050406030204" pitchFamily="18" charset="0"/>
                        </a:rPr>
                        <m:t>0</m:t>
                      </m:r>
                      <m:r>
                        <a:rPr lang="zh-CN" altLang="en-US" sz="2000" i="1">
                          <a:solidFill>
                            <a:srgbClr val="000000"/>
                          </a:solidFill>
                          <a:latin typeface="Cambria Math" panose="02040503050406030204" pitchFamily="18" charset="0"/>
                        </a:rPr>
                        <m:t>,</m:t>
                      </m:r>
                      <m:r>
                        <a:rPr lang="zh-CN" altLang="en-US" sz="2000" i="1">
                          <a:solidFill>
                            <a:srgbClr val="000000"/>
                          </a:solidFill>
                          <a:latin typeface="Cambria Math" panose="02040503050406030204" pitchFamily="18" charset="0"/>
                        </a:rPr>
                        <m:t>1</m:t>
                      </m:r>
                      <m:r>
                        <a:rPr lang="zh-CN" altLang="en-US" sz="2000" i="1">
                          <a:solidFill>
                            <a:srgbClr val="000000"/>
                          </a:solidFill>
                          <a:latin typeface="Cambria Math" panose="02040503050406030204" pitchFamily="18" charset="0"/>
                        </a:rPr>
                        <m:t>,</m:t>
                      </m:r>
                      <m:r>
                        <a:rPr lang="zh-CN" altLang="en-US" sz="2000" i="1">
                          <a:solidFill>
                            <a:srgbClr val="000000"/>
                          </a:solidFill>
                          <a:latin typeface="Cambria Math" panose="02040503050406030204" pitchFamily="18" charset="0"/>
                        </a:rPr>
                        <m:t>2</m:t>
                      </m:r>
                      <m:r>
                        <a:rPr lang="zh-CN" altLang="en-US" sz="2000" i="1">
                          <a:solidFill>
                            <a:srgbClr val="000000"/>
                          </a:solidFill>
                          <a:latin typeface="Cambria Math" panose="02040503050406030204" pitchFamily="18" charset="0"/>
                        </a:rPr>
                        <m:t>,⋯)</m:t>
                      </m:r>
                    </m:oMath>
                  </m:oMathPara>
                </a14:m>
                <a:endParaRPr lang="en-US" altLang="zh-CN" sz="2000"/>
              </a:p>
              <a:p>
                <a:r>
                  <a:rPr lang="zh-CN" altLang="en-US" sz="2000"/>
                  <a:t>称为第</a:t>
                </a:r>
                <a:r>
                  <a:rPr lang="en-US" altLang="zh-CN" sz="2000"/>
                  <a:t> n</a:t>
                </a:r>
                <a:r>
                  <a:rPr lang="zh-CN" altLang="en-US" sz="2000"/>
                  <a:t>个</a:t>
                </a:r>
                <a:r>
                  <a:rPr lang="en-US" altLang="zh-CN" sz="2000"/>
                  <a:t>Catalan</a:t>
                </a:r>
                <a:r>
                  <a:rPr lang="zh-CN" altLang="en-US" sz="2000"/>
                  <a:t>数。</a:t>
                </a:r>
                <a:endParaRPr lang="zh-CN" altLang="en-US" sz="2000"/>
              </a:p>
              <a:p>
                <a:endParaRPr lang="zh-CN" altLang="en-US"/>
              </a:p>
              <a:p>
                <a:endParaRPr lang="en-US" altLang="zh-CN" sz="2400"/>
              </a:p>
              <a:p>
                <a:endParaRPr lang="zh-CN" altLang="en-US" sz="24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grpSp>
        <p:nvGrpSpPr>
          <p:cNvPr id="171024" name="Group 25"/>
          <p:cNvGrpSpPr/>
          <p:nvPr/>
        </p:nvGrpSpPr>
        <p:grpSpPr bwMode="auto">
          <a:xfrm>
            <a:off x="1439863" y="4207510"/>
            <a:ext cx="7056437" cy="1152525"/>
            <a:chOff x="1066" y="2523"/>
            <a:chExt cx="4445" cy="726"/>
          </a:xfrm>
        </p:grpSpPr>
        <p:sp>
          <p:nvSpPr>
            <p:cNvPr id="171025" name="Line 17"/>
            <p:cNvSpPr>
              <a:spLocks noChangeShapeType="1"/>
            </p:cNvSpPr>
            <p:nvPr/>
          </p:nvSpPr>
          <p:spPr bwMode="auto">
            <a:xfrm>
              <a:off x="1066" y="2523"/>
              <a:ext cx="4354" cy="0"/>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71026" name="Line 18"/>
            <p:cNvSpPr>
              <a:spLocks noChangeShapeType="1"/>
            </p:cNvSpPr>
            <p:nvPr/>
          </p:nvSpPr>
          <p:spPr bwMode="auto">
            <a:xfrm flipV="1">
              <a:off x="1079" y="2840"/>
              <a:ext cx="4341" cy="17"/>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71027" name="Line 19"/>
            <p:cNvSpPr>
              <a:spLocks noChangeShapeType="1"/>
            </p:cNvSpPr>
            <p:nvPr/>
          </p:nvSpPr>
          <p:spPr bwMode="auto">
            <a:xfrm flipV="1">
              <a:off x="1086" y="3203"/>
              <a:ext cx="4334" cy="36"/>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71028" name="Text Box 20"/>
            <p:cNvSpPr txBox="1">
              <a:spLocks noChangeArrowheads="1"/>
            </p:cNvSpPr>
            <p:nvPr/>
          </p:nvSpPr>
          <p:spPr bwMode="auto">
            <a:xfrm>
              <a:off x="1111" y="2931"/>
              <a:ext cx="259" cy="239"/>
            </a:xfrm>
            <a:prstGeom prst="rect">
              <a:avLst/>
            </a:prstGeom>
            <a:solidFill>
              <a:srgbClr val="FFFFFF"/>
            </a:solidFill>
            <a:ln w="9525">
              <a:solidFill>
                <a:srgbClr val="FFFFFF"/>
              </a:solidFill>
              <a:miter lim="800000"/>
            </a:ln>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eaLnBrk="1" hangingPunct="1"/>
              <a:r>
                <a:rPr lang="en-US" altLang="zh-CN" b="1">
                  <a:latin typeface="Times New Roman" panose="02020603050405020304" pitchFamily="18" charset="0"/>
                  <a:ea typeface="宋体" panose="02010600030101010101" pitchFamily="2" charset="-122"/>
                </a:rPr>
                <a:t>C</a:t>
              </a:r>
              <a:r>
                <a:rPr lang="en-US" altLang="zh-CN" b="1" baseline="-25000">
                  <a:latin typeface="Times New Roman" panose="02020603050405020304" pitchFamily="18" charset="0"/>
                  <a:ea typeface="宋体" panose="02010600030101010101" pitchFamily="2" charset="-122"/>
                </a:rPr>
                <a:t>n</a:t>
              </a:r>
              <a:endParaRPr lang="en-US" altLang="zh-CN" b="1"/>
            </a:p>
          </p:txBody>
        </p:sp>
        <p:sp>
          <p:nvSpPr>
            <p:cNvPr id="171029" name="Text Box 21"/>
            <p:cNvSpPr txBox="1">
              <a:spLocks noChangeArrowheads="1"/>
            </p:cNvSpPr>
            <p:nvPr/>
          </p:nvSpPr>
          <p:spPr bwMode="auto">
            <a:xfrm>
              <a:off x="1111" y="2568"/>
              <a:ext cx="265" cy="239"/>
            </a:xfrm>
            <a:prstGeom prst="rect">
              <a:avLst/>
            </a:prstGeom>
            <a:solidFill>
              <a:srgbClr val="FFFFFF"/>
            </a:solidFill>
            <a:ln w="9525">
              <a:solidFill>
                <a:srgbClr val="FFFFFF"/>
              </a:solidFill>
              <a:miter lim="800000"/>
            </a:ln>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eaLnBrk="1" hangingPunct="1"/>
              <a:r>
                <a:rPr lang="en-US" altLang="zh-CN" b="1">
                  <a:latin typeface="Times New Roman" panose="02020603050405020304" pitchFamily="18" charset="0"/>
                  <a:ea typeface="宋体" panose="02010600030101010101" pitchFamily="2" charset="-122"/>
                </a:rPr>
                <a:t>n</a:t>
              </a:r>
              <a:endParaRPr lang="en-US" altLang="zh-CN" b="1"/>
            </a:p>
          </p:txBody>
        </p:sp>
        <p:sp>
          <p:nvSpPr>
            <p:cNvPr id="171030" name="Line 22"/>
            <p:cNvSpPr>
              <a:spLocks noChangeShapeType="1"/>
            </p:cNvSpPr>
            <p:nvPr/>
          </p:nvSpPr>
          <p:spPr bwMode="auto">
            <a:xfrm>
              <a:off x="1347" y="2542"/>
              <a:ext cx="0" cy="707"/>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71031" name="Text Box 23"/>
            <p:cNvSpPr txBox="1">
              <a:spLocks noChangeArrowheads="1"/>
            </p:cNvSpPr>
            <p:nvPr/>
          </p:nvSpPr>
          <p:spPr bwMode="auto">
            <a:xfrm>
              <a:off x="1429" y="2568"/>
              <a:ext cx="3855" cy="239"/>
            </a:xfrm>
            <a:prstGeom prst="rect">
              <a:avLst/>
            </a:prstGeom>
            <a:solidFill>
              <a:srgbClr val="FFFFFF"/>
            </a:solidFill>
            <a:ln w="9525">
              <a:solidFill>
                <a:srgbClr val="FFFFFF"/>
              </a:solidFill>
              <a:miter lim="800000"/>
            </a:ln>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eaLnBrk="1" hangingPunct="1"/>
              <a:r>
                <a:rPr lang="en-US" altLang="zh-CN" b="1">
                  <a:latin typeface="Times New Roman" panose="02020603050405020304" pitchFamily="18" charset="0"/>
                  <a:ea typeface="宋体" panose="02010600030101010101" pitchFamily="2" charset="-122"/>
                </a:rPr>
                <a:t>0   1   2   3    4    5     6        7       8        9        10</a:t>
              </a:r>
              <a:endParaRPr lang="en-US" altLang="zh-CN" b="1"/>
            </a:p>
          </p:txBody>
        </p:sp>
        <p:sp>
          <p:nvSpPr>
            <p:cNvPr id="171032" name="Text Box 24"/>
            <p:cNvSpPr txBox="1">
              <a:spLocks noChangeArrowheads="1"/>
            </p:cNvSpPr>
            <p:nvPr/>
          </p:nvSpPr>
          <p:spPr bwMode="auto">
            <a:xfrm>
              <a:off x="1420" y="2934"/>
              <a:ext cx="4091" cy="239"/>
            </a:xfrm>
            <a:prstGeom prst="rect">
              <a:avLst/>
            </a:prstGeom>
            <a:solidFill>
              <a:srgbClr val="FFFFFF"/>
            </a:solidFill>
            <a:ln w="9525">
              <a:solidFill>
                <a:srgbClr val="FFFFFF"/>
              </a:solidFill>
              <a:miter lim="800000"/>
            </a:ln>
          </p:spPr>
          <p:txBody>
            <a:bodyPr lIns="0" tIns="0" rIns="0" bIns="0"/>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algn="just" eaLnBrk="1" hangingPunct="1"/>
              <a:r>
                <a:rPr lang="en-US" altLang="zh-CN" b="1">
                  <a:latin typeface="Times New Roman" panose="02020603050405020304" pitchFamily="18" charset="0"/>
                  <a:ea typeface="宋体" panose="02010600030101010101" pitchFamily="2" charset="-122"/>
                </a:rPr>
                <a:t>1   1   2   5   14   42  132   429  1430  4862   16796 </a:t>
              </a:r>
              <a:endParaRPr lang="en-US" altLang="zh-CN" b="1"/>
            </a:p>
          </p:txBody>
        </p:sp>
      </p:gr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p>
                <a:pPr marL="0" indent="0">
                  <a:buNone/>
                </a:pPr>
                <a:r>
                  <a:rPr lang="en-US" altLang="zh-CN" sz="2000">
                    <a:sym typeface="+mn-ea"/>
                  </a:rPr>
                  <a:t>Catalan</a:t>
                </a:r>
                <a:r>
                  <a:rPr sz="2000">
                    <a:sym typeface="+mn-ea"/>
                  </a:rPr>
                  <a:t>数首先是由欧拉在计算对凸</a:t>
                </a:r>
                <a:r>
                  <a:rPr lang="en-US" altLang="zh-CN" sz="2000">
                    <a:sym typeface="+mn-ea"/>
                  </a:rPr>
                  <a:t> n +1</a:t>
                </a:r>
                <a:r>
                  <a:rPr sz="2000">
                    <a:sym typeface="+mn-ea"/>
                  </a:rPr>
                  <a:t>边形的不同的对角三角形剖分的个数问题时得到的，即在一个凸</a:t>
                </a:r>
                <a:r>
                  <a:rPr lang="en-US" altLang="zh-CN" sz="2000">
                    <a:sym typeface="+mn-ea"/>
                  </a:rPr>
                  <a:t> n+1 </a:t>
                </a:r>
                <a:r>
                  <a:rPr sz="2000">
                    <a:sym typeface="+mn-ea"/>
                  </a:rPr>
                  <a:t>边形中，通过不相交于</a:t>
                </a:r>
                <a:r>
                  <a:rPr lang="en-US" altLang="zh-CN" sz="2000">
                    <a:sym typeface="+mn-ea"/>
                  </a:rPr>
                  <a:t> n </a:t>
                </a:r>
                <a:r>
                  <a:rPr sz="2000">
                    <a:sym typeface="+mn-ea"/>
                  </a:rPr>
                  <a:t>边形内部的对角线，把</a:t>
                </a:r>
                <a:r>
                  <a:rPr lang="en-US" altLang="zh-CN" sz="2000">
                    <a:sym typeface="+mn-ea"/>
                  </a:rPr>
                  <a:t> n+1 </a:t>
                </a:r>
                <a:r>
                  <a:rPr sz="2000">
                    <a:sym typeface="+mn-ea"/>
                  </a:rPr>
                  <a:t>边形拆分成若干三角形，不同的拆分数目用</a:t>
                </a:r>
                <a:r>
                  <a:rPr lang="en-US" altLang="zh-CN" sz="2000">
                    <a:sym typeface="+mn-ea"/>
                  </a:rPr>
                  <a:t> </a:t>
                </a:r>
                <a14:m>
                  <m:oMath xmlns:m="http://schemas.openxmlformats.org/officeDocument/2006/math">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zh-CN" altLang="en-US" sz="2000" i="1">
                            <a:solidFill>
                              <a:srgbClr val="000000"/>
                            </a:solidFill>
                            <a:latin typeface="Cambria Math" panose="02040503050406030204" pitchFamily="18" charset="0"/>
                          </a:rPr>
                          <m:t>𝑛</m:t>
                        </m:r>
                      </m:sub>
                    </m:sSub>
                  </m:oMath>
                </a14:m>
                <a:r>
                  <a:rPr lang="en-US" altLang="zh-CN" sz="2000">
                    <a:sym typeface="+mn-ea"/>
                  </a:rPr>
                  <a:t> </a:t>
                </a:r>
                <a:r>
                  <a:rPr sz="2000">
                    <a:sym typeface="+mn-ea"/>
                  </a:rPr>
                  <a:t>表示。</a:t>
                </a:r>
                <a14:m>
                  <m:oMath xmlns:m="http://schemas.openxmlformats.org/officeDocument/2006/math">
                    <m:r>
                      <a:rPr sz="2000">
                        <a:sym typeface="+mn-ea"/>
                      </a:rPr>
                      <m:t>显然</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en-US" altLang="zh-CN" sz="2000" i="1">
                            <a:solidFill>
                              <a:srgbClr val="000000"/>
                            </a:solidFill>
                            <a:latin typeface="Cambria Math" panose="02040503050406030204" pitchFamily="18" charset="0"/>
                          </a:rPr>
                          <m:t>2</m:t>
                        </m:r>
                      </m:sub>
                    </m:sSub>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1</m:t>
                    </m:r>
                  </m:oMath>
                </a14:m>
                <a:endParaRPr sz="2000">
                  <a:sym typeface="+mn-ea"/>
                </a:endParaRPr>
              </a:p>
              <a:p>
                <a:pPr marL="0" indent="0">
                  <a:buNone/>
                </a:pPr>
                <a:endParaRPr sz="2000">
                  <a:sym typeface="+mn-ea"/>
                </a:endParaRPr>
              </a:p>
              <a:p>
                <a:pPr marL="0" indent="0">
                  <a:buNone/>
                </a:pPr>
                <a:r>
                  <a:rPr sz="2000">
                    <a:sym typeface="+mn-ea"/>
                  </a:rPr>
                  <a:t>由右图令</a:t>
                </a:r>
                <a14:m>
                  <m:oMath xmlns:m="http://schemas.openxmlformats.org/officeDocument/2006/math">
                    <m:r>
                      <m:rPr>
                        <m:sty m:val="p"/>
                      </m:rPr>
                      <a:rPr lang="en-US" altLang="zh-CN" sz="2000">
                        <a:latin typeface="Cambria Math" panose="02040503050406030204" pitchFamily="18" charset="0"/>
                        <a:cs typeface="Cambria Math" panose="02040503050406030204" pitchFamily="18" charset="0"/>
                        <a:sym typeface="+mn-ea"/>
                      </a:rPr>
                      <m:t>k</m:t>
                    </m:r>
                    <m:r>
                      <a:rPr lang="en-US" altLang="zh-CN" sz="2000">
                        <a:latin typeface="Cambria Math" panose="02040503050406030204" pitchFamily="18" charset="0"/>
                        <a:cs typeface="Cambria Math" panose="02040503050406030204" pitchFamily="18" charset="0"/>
                        <a:sym typeface="+mn-ea"/>
                      </a:rPr>
                      <m:t>=1,2,...,</m:t>
                    </m:r>
                    <m:r>
                      <m:rPr>
                        <m:sty m:val="p"/>
                      </m:rPr>
                      <a:rPr lang="en-US" altLang="zh-CN" sz="2000">
                        <a:latin typeface="Cambria Math" panose="02040503050406030204" pitchFamily="18" charset="0"/>
                        <a:cs typeface="Cambria Math" panose="02040503050406030204" pitchFamily="18" charset="0"/>
                        <a:sym typeface="+mn-ea"/>
                      </a:rPr>
                      <m:t>n−</m:t>
                    </m:r>
                    <m:r>
                      <a:rPr lang="en-US" altLang="zh-CN" sz="2000">
                        <a:latin typeface="Cambria Math" panose="02040503050406030204" pitchFamily="18" charset="0"/>
                        <a:cs typeface="Cambria Math" panose="02040503050406030204" pitchFamily="18" charset="0"/>
                        <a:sym typeface="+mn-ea"/>
                      </a:rPr>
                      <m:t>1</m:t>
                    </m:r>
                  </m:oMath>
                </a14:m>
                <a:r>
                  <a:rPr sz="2000">
                    <a:latin typeface="Cambria Math" panose="02040503050406030204" pitchFamily="18" charset="0"/>
                    <a:cs typeface="Cambria Math" panose="02040503050406030204" pitchFamily="18" charset="0"/>
                    <a:sym typeface="+mn-ea"/>
                  </a:rPr>
                  <a:t>可得</a:t>
                </a:r>
                <a:endParaRPr sz="2000">
                  <a:latin typeface="Cambria Math" panose="02040503050406030204" pitchFamily="18" charset="0"/>
                  <a:cs typeface="Cambria Math" panose="02040503050406030204" pitchFamily="18" charset="0"/>
                  <a:sym typeface="+mn-ea"/>
                </a:endParaRPr>
              </a:p>
              <a:p>
                <a:pPr marL="0" indent="0">
                  <a:buNone/>
                </a:pPr>
                <a14:m>
                  <m:oMathPara xmlns:m="http://schemas.openxmlformats.org/officeDocument/2006/math">
                    <m:oMathParaPr>
                      <m:jc m:val="left"/>
                    </m:oMathParaPr>
                    <m:oMath xmlns:m="http://schemas.openxmlformats.org/officeDocument/2006/math">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zh-CN" altLang="en-US" sz="2000" i="1">
                              <a:solidFill>
                                <a:srgbClr val="000000"/>
                              </a:solidFill>
                              <a:latin typeface="Cambria Math" panose="02040503050406030204" pitchFamily="18" charset="0"/>
                            </a:rPr>
                            <m:t>𝑛</m:t>
                          </m:r>
                        </m:sub>
                      </m:sSub>
                      <m:r>
                        <a:rPr lang="en-US" altLang="zh-CN"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en-US" altLang="zh-CN" sz="2000" i="1">
                              <a:solidFill>
                                <a:srgbClr val="000000"/>
                              </a:solidFill>
                              <a:latin typeface="Cambria Math" panose="02040503050406030204" pitchFamily="18" charset="0"/>
                            </a:rPr>
                            <m:t>1</m:t>
                          </m:r>
                        </m:sub>
                      </m:sSub>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zh-CN" altLang="en-US"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1</m:t>
                          </m:r>
                        </m:sub>
                      </m:sSub>
                      <m:r>
                        <a:rPr lang="en-US" altLang="zh-CN"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en-US" altLang="zh-CN" sz="2000" i="1">
                              <a:solidFill>
                                <a:srgbClr val="000000"/>
                              </a:solidFill>
                              <a:latin typeface="Cambria Math" panose="02040503050406030204" pitchFamily="18" charset="0"/>
                            </a:rPr>
                            <m:t>2</m:t>
                          </m:r>
                        </m:sub>
                      </m:sSub>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zh-CN" altLang="en-US"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1</m:t>
                          </m:r>
                        </m:sub>
                      </m:sSub>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cs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𝐻</m:t>
                          </m:r>
                        </m:e>
                        <m:sub>
                          <m:r>
                            <a:rPr lang="en-US" altLang="zh-CN"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1</m:t>
                          </m:r>
                        </m:sub>
                      </m:sSub>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en-US" altLang="zh-CN" sz="2000" i="1">
                              <a:solidFill>
                                <a:srgbClr val="000000"/>
                              </a:solidFill>
                              <a:latin typeface="Cambria Math" panose="02040503050406030204" pitchFamily="18" charset="0"/>
                            </a:rPr>
                            <m:t>2</m:t>
                          </m:r>
                        </m:sub>
                      </m:sSub>
                      <m:r>
                        <a:rPr lang="en-US" altLang="zh-CN"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en-US" altLang="zh-CN"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1</m:t>
                          </m:r>
                        </m:sub>
                      </m:sSub>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en-US" altLang="zh-CN" sz="2000" i="1">
                              <a:solidFill>
                                <a:srgbClr val="000000"/>
                              </a:solidFill>
                              <a:latin typeface="Cambria Math" panose="02040503050406030204" pitchFamily="18" charset="0"/>
                            </a:rPr>
                            <m:t>1</m:t>
                          </m:r>
                        </m:sub>
                      </m:sSub>
                    </m:oMath>
                  </m:oMathPara>
                </a14:m>
                <a:endParaRPr lang="en-US" altLang="zh-CN" sz="2000" i="1">
                  <a:solidFill>
                    <a:srgbClr val="000000"/>
                  </a:solidFill>
                  <a:latin typeface="Cambria Math" panose="02040503050406030204" pitchFamily="18" charset="0"/>
                  <a:cs typeface="Cambria Math" panose="02040503050406030204" pitchFamily="18" charset="0"/>
                  <a:sym typeface="+mn-ea"/>
                </a:endParaRPr>
              </a:p>
              <a:p>
                <a:pPr marL="0" indent="0">
                  <a:buNone/>
                </a:pPr>
                <a:r>
                  <a:rPr lang="en-US" altLang="zh-CN" sz="2000">
                    <a:solidFill>
                      <a:srgbClr val="000000"/>
                    </a:solidFill>
                    <a:latin typeface="Cambria Math" panose="02040503050406030204" pitchFamily="18" charset="0"/>
                    <a:cs typeface="Cambria Math" panose="02040503050406030204" pitchFamily="18" charset="0"/>
                    <a:sym typeface="+mn-ea"/>
                  </a:rPr>
                  <a:t>       </a:t>
                </a:r>
                <a14:m>
                  <m:oMath xmlns:m="http://schemas.openxmlformats.org/officeDocument/2006/math">
                    <m:r>
                      <a:rPr lang="en-US" altLang="zh-CN" sz="2000" i="1">
                        <a:solidFill>
                          <a:srgbClr val="000000"/>
                        </a:solidFill>
                        <a:latin typeface="Cambria Math" panose="02040503050406030204" pitchFamily="18" charset="0"/>
                        <a:cs typeface="Cambria Math" panose="02040503050406030204" pitchFamily="18" charset="0"/>
                        <a:sym typeface="+mn-ea"/>
                      </a:rPr>
                      <m:t>=</m:t>
                    </m:r>
                    <m:nary>
                      <m:naryPr>
                        <m:chr m:val="∑"/>
                        <m:limLoc m:val="subSup"/>
                        <m:ctrlPr>
                          <a:rPr lang="zh-CN" altLang="en-US" sz="2000" i="1">
                            <a:solidFill>
                              <a:srgbClr val="000000"/>
                            </a:solidFill>
                            <a:latin typeface="Cambria Math" panose="02040503050406030204" pitchFamily="18" charset="0"/>
                            <a:cs typeface="Cambria Math" panose="02040503050406030204" pitchFamily="18" charset="0"/>
                          </a:rPr>
                        </m:ctrlPr>
                      </m:naryPr>
                      <m:sub>
                        <m:r>
                          <a:rPr lang="en-US" altLang="zh-CN" sz="2000" i="1">
                            <a:solidFill>
                              <a:srgbClr val="000000"/>
                            </a:solidFill>
                            <a:latin typeface="Cambria Math" panose="02040503050406030204" pitchFamily="18" charset="0"/>
                            <a:cs typeface="Cambria Math" panose="02040503050406030204" pitchFamily="18" charset="0"/>
                          </a:rPr>
                          <m:t>𝑘</m:t>
                        </m:r>
                        <m:r>
                          <a:rPr lang="en-US" altLang="zh-CN" sz="2000" i="1">
                            <a:solidFill>
                              <a:srgbClr val="000000"/>
                            </a:solidFill>
                            <a:latin typeface="Cambria Math" panose="02040503050406030204" pitchFamily="18" charset="0"/>
                            <a:cs typeface="Cambria Math" panose="02040503050406030204" pitchFamily="18" charset="0"/>
                          </a:rPr>
                          <m:t>=</m:t>
                        </m:r>
                        <m:r>
                          <a:rPr lang="en-US" altLang="zh-CN" sz="2000" i="1">
                            <a:solidFill>
                              <a:srgbClr val="000000"/>
                            </a:solidFill>
                            <a:latin typeface="Cambria Math" panose="02040503050406030204" pitchFamily="18" charset="0"/>
                            <a:cs typeface="Cambria Math" panose="02040503050406030204" pitchFamily="18" charset="0"/>
                          </a:rPr>
                          <m:t>1</m:t>
                        </m:r>
                      </m:sub>
                      <m:sup>
                        <m:r>
                          <a:rPr lang="en-US" altLang="zh-CN" sz="2000" i="1">
                            <a:solidFill>
                              <a:srgbClr val="000000"/>
                            </a:solidFill>
                            <a:latin typeface="Cambria Math" panose="02040503050406030204" pitchFamily="18" charset="0"/>
                            <a:cs typeface="Cambria Math" panose="02040503050406030204" pitchFamily="18" charset="0"/>
                          </a:rPr>
                          <m:t>𝑛−</m:t>
                        </m:r>
                        <m:r>
                          <a:rPr lang="en-US" altLang="zh-CN" sz="2000" i="1">
                            <a:solidFill>
                              <a:srgbClr val="000000"/>
                            </a:solidFill>
                            <a:latin typeface="Cambria Math" panose="02040503050406030204" pitchFamily="18" charset="0"/>
                            <a:cs typeface="Cambria Math" panose="02040503050406030204" pitchFamily="18" charset="0"/>
                          </a:rPr>
                          <m:t>1</m:t>
                        </m:r>
                      </m:sup>
                      <m:e>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en-US" altLang="zh-CN" sz="2000" i="1">
                                <a:solidFill>
                                  <a:srgbClr val="000000"/>
                                </a:solidFill>
                                <a:latin typeface="Cambria Math" panose="02040503050406030204" pitchFamily="18" charset="0"/>
                              </a:rPr>
                              <m:t>𝑘</m:t>
                            </m:r>
                          </m:sub>
                        </m:sSub>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zh-CN" altLang="en-US"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𝑘</m:t>
                            </m:r>
                          </m:sub>
                        </m:sSub>
                      </m:e>
                    </m:nary>
                  </m:oMath>
                </a14:m>
                <a:endParaRPr lang="en-US" altLang="zh-CN" sz="2000" i="1">
                  <a:solidFill>
                    <a:srgbClr val="000000"/>
                  </a:solidFill>
                  <a:latin typeface="Cambria Math" panose="02040503050406030204" pitchFamily="18" charset="0"/>
                </a:endParaRPr>
              </a:p>
              <a:p>
                <a:pPr marL="0" indent="0">
                  <a:buNone/>
                </a:pPr>
                <a:r>
                  <a:rPr sz="2000">
                    <a:sym typeface="+mn-ea"/>
                  </a:rPr>
                  <a:t>由令</a:t>
                </a:r>
                <a14:m>
                  <m:oMath xmlns:m="http://schemas.openxmlformats.org/officeDocument/2006/math">
                    <m:r>
                      <a:rPr lang="en-US" altLang="zh-CN" sz="2000" i="1">
                        <a:latin typeface="Cambria Math" panose="02040503050406030204" pitchFamily="18" charset="0"/>
                        <a:cs typeface="Cambria Math" panose="02040503050406030204" pitchFamily="18" charset="0"/>
                        <a:sym typeface="+mn-ea"/>
                      </a:rPr>
                      <m:t>𝑛</m:t>
                    </m:r>
                    <m:r>
                      <a:rPr lang="en-US" altLang="zh-CN" sz="2000" i="1">
                        <a:latin typeface="Cambria Math" panose="02040503050406030204" pitchFamily="18" charset="0"/>
                        <a:cs typeface="Cambria Math" panose="02040503050406030204" pitchFamily="18" charset="0"/>
                        <a:sym typeface="+mn-ea"/>
                      </a:rPr>
                      <m:t>=</m:t>
                    </m:r>
                    <m:r>
                      <a:rPr lang="en-US" altLang="zh-CN" sz="2000" i="1">
                        <a:latin typeface="Cambria Math" panose="02040503050406030204" pitchFamily="18" charset="0"/>
                        <a:cs typeface="Cambria Math" panose="02040503050406030204" pitchFamily="18" charset="0"/>
                        <a:sym typeface="+mn-ea"/>
                      </a:rPr>
                      <m:t>2</m:t>
                    </m:r>
                    <m:r>
                      <a:rPr lang="en-US" altLang="zh-CN" sz="2000" i="1">
                        <a:latin typeface="Cambria Math" panose="02040503050406030204" pitchFamily="18" charset="0"/>
                        <a:cs typeface="Cambria Math" panose="02040503050406030204" pitchFamily="18" charset="0"/>
                        <a:sym typeface="+mn-ea"/>
                      </a:rPr>
                      <m:t>,</m:t>
                    </m:r>
                    <m:r>
                      <a:rPr sz="2000" i="1">
                        <a:latin typeface="Cambria Math" panose="02040503050406030204" pitchFamily="18" charset="0"/>
                        <a:ea typeface="MS Mincho" charset="0"/>
                        <a:cs typeface="Cambria Math" panose="02040503050406030204" pitchFamily="18" charset="0"/>
                        <a:sym typeface="+mn-ea"/>
                      </a:rPr>
                      <m:t>代入公式有</m:t>
                    </m:r>
                    <m:r>
                      <a:rPr lang="en-US" altLang="zh-CN" sz="2000" i="1">
                        <a:latin typeface="Cambria Math" panose="02040503050406030204" pitchFamily="18" charset="0"/>
                        <a:ea typeface="MS Mincho" charset="0"/>
                        <a:cs typeface="Cambria Math" panose="02040503050406030204" pitchFamily="18" charset="0"/>
                        <a:sym typeface="+mn-ea"/>
                      </a:rPr>
                      <m:t> </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en-US" altLang="zh-CN" sz="2000" i="1">
                            <a:solidFill>
                              <a:srgbClr val="000000"/>
                            </a:solidFill>
                            <a:latin typeface="Cambria Math" panose="02040503050406030204" pitchFamily="18" charset="0"/>
                          </a:rPr>
                          <m:t>2</m:t>
                        </m:r>
                      </m:sub>
                    </m:sSub>
                    <m:r>
                      <a:rPr lang="en-US" altLang="zh-CN" sz="2000" i="1">
                        <a:solidFill>
                          <a:srgbClr val="000000"/>
                        </a:solidFill>
                        <a:latin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en-US" altLang="zh-CN" sz="2000" i="1">
                            <a:solidFill>
                              <a:srgbClr val="000000"/>
                            </a:solidFill>
                            <a:latin typeface="Cambria Math" panose="02040503050406030204" pitchFamily="18" charset="0"/>
                          </a:rPr>
                          <m:t>1</m:t>
                        </m:r>
                      </m:sub>
                    </m:sSub>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en-US" altLang="zh-CN" sz="2000" i="1">
                            <a:solidFill>
                              <a:srgbClr val="000000"/>
                            </a:solidFill>
                            <a:latin typeface="Cambria Math" panose="02040503050406030204" pitchFamily="18" charset="0"/>
                          </a:rPr>
                          <m:t>1</m:t>
                        </m:r>
                      </m:sub>
                    </m:sSub>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1</m:t>
                    </m:r>
                    <m:r>
                      <a:rPr lang="en-US" altLang="zh-CN" sz="2000" i="1">
                        <a:solidFill>
                          <a:srgbClr val="000000"/>
                        </a:solidFill>
                        <a:latin typeface="Cambria Math" panose="02040503050406030204" pitchFamily="18" charset="0"/>
                      </a:rPr>
                      <m:t> </m:t>
                    </m:r>
                    <m:r>
                      <a:rPr lang="en-US" altLang="zh-CN" sz="2000" i="1">
                        <a:solidFill>
                          <a:srgbClr val="000000"/>
                        </a:solidFill>
                        <a:latin typeface="Cambria Math" panose="02040503050406030204" pitchFamily="18" charset="0"/>
                        <a:cs typeface="Cambria Math" panose="02040503050406030204" pitchFamily="18" charset="0"/>
                      </a:rPr>
                      <m:t>⟹</m:t>
                    </m:r>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en-US" altLang="zh-CN" sz="2000" i="1">
                            <a:solidFill>
                              <a:srgbClr val="000000"/>
                            </a:solidFill>
                            <a:latin typeface="Cambria Math" panose="02040503050406030204" pitchFamily="18" charset="0"/>
                          </a:rPr>
                          <m:t>1</m:t>
                        </m:r>
                      </m:sub>
                    </m:sSub>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1</m:t>
                    </m:r>
                    <m:r>
                      <a:rPr lang="en-US" altLang="zh-CN" sz="2000" i="1">
                        <a:solidFill>
                          <a:srgbClr val="000000"/>
                        </a:solidFill>
                        <a:latin typeface="Cambria Math" panose="02040503050406030204" pitchFamily="18" charset="0"/>
                      </a:rPr>
                      <m:t> </m:t>
                    </m:r>
                    <m:r>
                      <a:rPr lang="en-US" altLang="zh-CN" sz="2000" i="1">
                        <a:solidFill>
                          <a:srgbClr val="000000"/>
                        </a:solidFill>
                        <a:latin typeface="Cambria Math" panose="02040503050406030204" pitchFamily="18" charset="0"/>
                      </a:rPr>
                      <m:t>  </m:t>
                    </m:r>
                  </m:oMath>
                </a14:m>
                <a:endParaRPr sz="2000">
                  <a:sym typeface="+mn-ea"/>
                </a:endParaRPr>
              </a:p>
              <a:p>
                <a:pPr marL="0" indent="0">
                  <a:buNone/>
                </a:pPr>
                <a:endParaRPr lang="zh-CN" altLang="en-US" sz="2000"/>
              </a:p>
            </p:txBody>
          </p:sp>
        </mc:Choice>
        <mc:Fallback>
          <p:sp>
            <p:nvSpPr>
              <p:cNvPr id="3" name="内容占位符 2"/>
              <p:cNvSpPr>
                <a:spLocks noRot="1" noChangeAspect="1" noMove="1" noResize="1" noEditPoints="1" noAdjustHandles="1" noChangeArrowheads="1" noChangeShapeType="1" noTextEdit="1"/>
              </p:cNvSpPr>
              <p:nvPr>
                <p:ph idx="1"/>
              </p:nvPr>
            </p:nvSpPr>
            <p:spPr>
              <a:blipFill rotWithShape="1">
                <a:blip r:embed="rId1"/>
                <a:stretch>
                  <a:fillRect l="-5" b="6"/>
                </a:stretch>
              </a:blipFill>
            </p:spPr>
            <p:txBody>
              <a:bodyPr/>
              <a:lstStyle/>
              <a:p>
                <a:r>
                  <a:rPr lang="zh-CN" altLang="en-US">
                    <a:noFill/>
                  </a:rPr>
                  <a:t> </a:t>
                </a:r>
              </a:p>
            </p:txBody>
          </p:sp>
        </mc:Fallback>
      </mc:AlternateContent>
      <p:grpSp>
        <p:nvGrpSpPr>
          <p:cNvPr id="10686513" name="Group 49"/>
          <p:cNvGrpSpPr/>
          <p:nvPr/>
        </p:nvGrpSpPr>
        <p:grpSpPr bwMode="auto">
          <a:xfrm>
            <a:off x="8091170" y="3364230"/>
            <a:ext cx="2736850" cy="1800225"/>
            <a:chOff x="1927" y="2523"/>
            <a:chExt cx="1724" cy="1134"/>
          </a:xfrm>
        </p:grpSpPr>
        <p:sp>
          <p:nvSpPr>
            <p:cNvPr id="172053" name="Line 34"/>
            <p:cNvSpPr>
              <a:spLocks noChangeShapeType="1"/>
            </p:cNvSpPr>
            <p:nvPr/>
          </p:nvSpPr>
          <p:spPr bwMode="auto">
            <a:xfrm flipH="1">
              <a:off x="1927" y="2582"/>
              <a:ext cx="446" cy="299"/>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172054" name="Line 35"/>
            <p:cNvSpPr>
              <a:spLocks noChangeShapeType="1"/>
            </p:cNvSpPr>
            <p:nvPr/>
          </p:nvSpPr>
          <p:spPr bwMode="auto">
            <a:xfrm flipV="1">
              <a:off x="2373" y="2523"/>
              <a:ext cx="448" cy="59"/>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172055" name="Line 36"/>
            <p:cNvSpPr>
              <a:spLocks noChangeShapeType="1"/>
            </p:cNvSpPr>
            <p:nvPr/>
          </p:nvSpPr>
          <p:spPr bwMode="auto">
            <a:xfrm>
              <a:off x="1927" y="2881"/>
              <a:ext cx="100" cy="478"/>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172056" name="Line 37"/>
            <p:cNvSpPr>
              <a:spLocks noChangeShapeType="1"/>
            </p:cNvSpPr>
            <p:nvPr/>
          </p:nvSpPr>
          <p:spPr bwMode="auto">
            <a:xfrm>
              <a:off x="2027" y="3359"/>
              <a:ext cx="397" cy="298"/>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172057" name="Line 38"/>
            <p:cNvSpPr>
              <a:spLocks noChangeShapeType="1"/>
            </p:cNvSpPr>
            <p:nvPr/>
          </p:nvSpPr>
          <p:spPr bwMode="auto">
            <a:xfrm>
              <a:off x="2424" y="3657"/>
              <a:ext cx="843" cy="0"/>
            </a:xfrm>
            <a:prstGeom prst="line">
              <a:avLst/>
            </a:prstGeom>
            <a:noFill/>
            <a:ln w="28575">
              <a:solidFill>
                <a:schemeClr val="hlink"/>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172058" name="Line 39"/>
            <p:cNvSpPr>
              <a:spLocks noChangeShapeType="1"/>
            </p:cNvSpPr>
            <p:nvPr/>
          </p:nvSpPr>
          <p:spPr bwMode="auto">
            <a:xfrm flipH="1">
              <a:off x="2424" y="2523"/>
              <a:ext cx="397" cy="1134"/>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172059" name="Line 40"/>
            <p:cNvSpPr>
              <a:spLocks noChangeShapeType="1"/>
            </p:cNvSpPr>
            <p:nvPr/>
          </p:nvSpPr>
          <p:spPr bwMode="auto">
            <a:xfrm>
              <a:off x="2821" y="2523"/>
              <a:ext cx="446" cy="1134"/>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172060" name="Line 41"/>
            <p:cNvSpPr>
              <a:spLocks noChangeShapeType="1"/>
            </p:cNvSpPr>
            <p:nvPr/>
          </p:nvSpPr>
          <p:spPr bwMode="auto">
            <a:xfrm>
              <a:off x="2821" y="2523"/>
              <a:ext cx="513" cy="136"/>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172061" name="Line 43"/>
            <p:cNvSpPr>
              <a:spLocks noChangeShapeType="1"/>
            </p:cNvSpPr>
            <p:nvPr/>
          </p:nvSpPr>
          <p:spPr bwMode="auto">
            <a:xfrm flipH="1">
              <a:off x="3267" y="3249"/>
              <a:ext cx="339" cy="408"/>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172062" name="Text Box 45"/>
            <p:cNvSpPr txBox="1">
              <a:spLocks noChangeArrowheads="1"/>
            </p:cNvSpPr>
            <p:nvPr/>
          </p:nvSpPr>
          <p:spPr bwMode="auto">
            <a:xfrm>
              <a:off x="2109" y="2886"/>
              <a:ext cx="499" cy="230"/>
            </a:xfrm>
            <a:prstGeom prst="rect">
              <a:avLst/>
            </a:prstGeom>
            <a:noFill/>
            <a:ln>
              <a:noFill/>
            </a:ln>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0" tIns="0" rIns="0" bIns="0">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spcBef>
                  <a:spcPct val="50000"/>
                </a:spcBef>
              </a:pPr>
              <a:r>
                <a:rPr lang="en-US" altLang="zh-CN" b="1" i="1">
                  <a:latin typeface="Times New Roman" panose="02020603050405020304" pitchFamily="18" charset="0"/>
                </a:rPr>
                <a:t>k+</a:t>
              </a:r>
              <a:r>
                <a:rPr lang="en-US" altLang="zh-CN" b="1">
                  <a:latin typeface="Times New Roman" panose="02020603050405020304" pitchFamily="18" charset="0"/>
                </a:rPr>
                <a:t>1</a:t>
              </a:r>
              <a:endParaRPr lang="en-US" altLang="zh-CN" b="1">
                <a:latin typeface="Times New Roman" panose="02020603050405020304" pitchFamily="18" charset="0"/>
              </a:endParaRPr>
            </a:p>
          </p:txBody>
        </p:sp>
        <p:sp>
          <p:nvSpPr>
            <p:cNvPr id="172063" name="Text Box 46"/>
            <p:cNvSpPr txBox="1">
              <a:spLocks noChangeArrowheads="1"/>
            </p:cNvSpPr>
            <p:nvPr/>
          </p:nvSpPr>
          <p:spPr bwMode="auto">
            <a:xfrm>
              <a:off x="3107" y="2931"/>
              <a:ext cx="499" cy="230"/>
            </a:xfrm>
            <a:prstGeom prst="rect">
              <a:avLst/>
            </a:prstGeom>
            <a:noFill/>
            <a:ln>
              <a:noFill/>
            </a:ln>
            <a:effectLst/>
            <a:extLst>
              <a:ext uri="{909E8E84-426E-40DD-AFC4-6F175D3DCCD1}">
                <a14:hiddenFill xmlns:a14="http://schemas.microsoft.com/office/drawing/2010/main">
                  <a:solidFill>
                    <a:srgbClr val="CC99FF">
                      <a:alpha val="50195"/>
                    </a:srgbClr>
                  </a:solidFill>
                </a14:hiddenFill>
              </a:ext>
              <a:ext uri="{91240B29-F687-4F45-9708-019B960494DF}">
                <a14:hiddenLine xmlns:a14="http://schemas.microsoft.com/office/drawing/2010/main" w="0">
                  <a:solidFill>
                    <a:srgbClr val="002BB4"/>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0" tIns="0" rIns="0" bIns="0">
              <a:spAutoFit/>
            </a:bodyPr>
            <a:lstStyle>
              <a:lvl1pPr>
                <a:defRPr kumimoji="1" sz="2400">
                  <a:solidFill>
                    <a:schemeClr val="tx1"/>
                  </a:solidFill>
                  <a:latin typeface="Tahoma" panose="020B0604030504040204" pitchFamily="34" charset="0"/>
                  <a:ea typeface="Dotum" pitchFamily="34" charset="-127"/>
                </a:defRPr>
              </a:lvl1pPr>
              <a:lvl2pPr marL="742950" indent="-285750">
                <a:defRPr kumimoji="1" sz="2400">
                  <a:solidFill>
                    <a:schemeClr val="tx1"/>
                  </a:solidFill>
                  <a:latin typeface="Tahoma" panose="020B0604030504040204" pitchFamily="34" charset="0"/>
                  <a:ea typeface="Dotum" pitchFamily="34" charset="-127"/>
                </a:defRPr>
              </a:lvl2pPr>
              <a:lvl3pPr marL="1143000" indent="-228600">
                <a:defRPr kumimoji="1" sz="2400">
                  <a:solidFill>
                    <a:schemeClr val="tx1"/>
                  </a:solidFill>
                  <a:latin typeface="Tahoma" panose="020B0604030504040204" pitchFamily="34" charset="0"/>
                  <a:ea typeface="Dotum" pitchFamily="34" charset="-127"/>
                </a:defRPr>
              </a:lvl3pPr>
              <a:lvl4pPr marL="1600200" indent="-228600">
                <a:defRPr kumimoji="1" sz="2400">
                  <a:solidFill>
                    <a:schemeClr val="tx1"/>
                  </a:solidFill>
                  <a:latin typeface="Tahoma" panose="020B0604030504040204" pitchFamily="34" charset="0"/>
                  <a:ea typeface="Dotum" pitchFamily="34" charset="-127"/>
                </a:defRPr>
              </a:lvl4pPr>
              <a:lvl5pPr marL="2057400" indent="-228600">
                <a:defRPr kumimoji="1" sz="2400">
                  <a:solidFill>
                    <a:schemeClr val="tx1"/>
                  </a:solidFill>
                  <a:latin typeface="Tahoma" panose="020B0604030504040204" pitchFamily="34" charset="0"/>
                  <a:ea typeface="Dotum" pitchFamily="34" charset="-127"/>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Dotum" pitchFamily="34" charset="-127"/>
                </a:defRPr>
              </a:lvl9pPr>
            </a:lstStyle>
            <a:p>
              <a:pPr eaLnBrk="1" hangingPunct="1">
                <a:spcBef>
                  <a:spcPct val="50000"/>
                </a:spcBef>
              </a:pPr>
              <a:r>
                <a:rPr lang="en-US" altLang="zh-CN" b="1" i="1">
                  <a:latin typeface="Times New Roman" panose="02020603050405020304" pitchFamily="18" charset="0"/>
                </a:rPr>
                <a:t>n-k+</a:t>
              </a:r>
              <a:r>
                <a:rPr lang="en-US" altLang="zh-CN" b="1">
                  <a:latin typeface="Times New Roman" panose="02020603050405020304" pitchFamily="18" charset="0"/>
                </a:rPr>
                <a:t>1</a:t>
              </a:r>
              <a:endParaRPr lang="en-US" altLang="zh-CN" b="1">
                <a:latin typeface="Times New Roman" panose="02020603050405020304" pitchFamily="18" charset="0"/>
              </a:endParaRPr>
            </a:p>
          </p:txBody>
        </p:sp>
        <p:sp>
          <p:nvSpPr>
            <p:cNvPr id="172064" name="Line 47"/>
            <p:cNvSpPr>
              <a:spLocks noChangeShapeType="1"/>
            </p:cNvSpPr>
            <p:nvPr/>
          </p:nvSpPr>
          <p:spPr bwMode="auto">
            <a:xfrm>
              <a:off x="3334" y="2659"/>
              <a:ext cx="317" cy="227"/>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sp>
          <p:nvSpPr>
            <p:cNvPr id="172065" name="Line 48"/>
            <p:cNvSpPr>
              <a:spLocks noChangeShapeType="1"/>
            </p:cNvSpPr>
            <p:nvPr/>
          </p:nvSpPr>
          <p:spPr bwMode="auto">
            <a:xfrm flipH="1">
              <a:off x="3606" y="2886"/>
              <a:ext cx="45" cy="363"/>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p>
          </p:txBody>
        </p:sp>
      </p:grpSp>
      <mc:AlternateContent xmlns:mc="http://schemas.openxmlformats.org/markup-compatibility/2006">
        <mc:Choice xmlns:a14="http://schemas.microsoft.com/office/drawing/2010/main" Requires="a14">
          <p:sp>
            <p:nvSpPr>
              <p:cNvPr id="4" name="文本框 3"/>
              <p:cNvSpPr txBox="1"/>
              <p:nvPr/>
            </p:nvSpPr>
            <p:spPr>
              <a:xfrm>
                <a:off x="8705215" y="5336540"/>
                <a:ext cx="467360" cy="398780"/>
              </a:xfrm>
              <a:prstGeom prst="rect">
                <a:avLst/>
              </a:prstGeom>
              <a:noFill/>
            </p:spPr>
            <p:txBody>
              <a:bodyPr wrap="square" rtlCol="0" anchor="t">
                <a:spAutoFit/>
              </a:bodyPr>
              <a:p>
                <a14:m>
                  <m:oMathPara xmlns:m="http://schemas.openxmlformats.org/officeDocument/2006/math">
                    <m:oMathParaPr>
                      <m:jc m:val="centerGroup"/>
                    </m:oMathParaPr>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𝑎</m:t>
                          </m:r>
                        </m:e>
                        <m:sub>
                          <m:r>
                            <a:rPr lang="en-US" altLang="zh-CN" sz="2000" i="1">
                              <a:latin typeface="Cambria Math" panose="02040503050406030204" pitchFamily="18" charset="0"/>
                              <a:cs typeface="Cambria Math" panose="02040503050406030204" pitchFamily="18" charset="0"/>
                            </a:rPr>
                            <m:t>1</m:t>
                          </m:r>
                        </m:sub>
                      </m:sSub>
                    </m:oMath>
                  </m:oMathPara>
                </a14:m>
                <a:endParaRPr lang="en-US" altLang="zh-CN" sz="2000" i="1">
                  <a:latin typeface="Cambria Math" panose="02040503050406030204" pitchFamily="18" charset="0"/>
                  <a:cs typeface="Cambria Math" panose="02040503050406030204" pitchFamily="18" charset="0"/>
                </a:endParaRPr>
              </a:p>
            </p:txBody>
          </p:sp>
        </mc:Choice>
        <mc:Fallback>
          <p:sp>
            <p:nvSpPr>
              <p:cNvPr id="4" name="文本框 3"/>
              <p:cNvSpPr txBox="1">
                <a:spLocks noRot="1" noChangeAspect="1" noMove="1" noResize="1" noEditPoints="1" noAdjustHandles="1" noChangeArrowheads="1" noChangeShapeType="1" noTextEdit="1"/>
              </p:cNvSpPr>
              <p:nvPr/>
            </p:nvSpPr>
            <p:spPr>
              <a:xfrm>
                <a:off x="8705215" y="5336540"/>
                <a:ext cx="467360" cy="398780"/>
              </a:xfrm>
              <a:prstGeom prst="rect">
                <a:avLst/>
              </a:prstGeom>
              <a:blipFill rotWithShape="1">
                <a:blip r:embed="rId2"/>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p:cNvSpPr txBox="1"/>
              <p:nvPr/>
            </p:nvSpPr>
            <p:spPr>
              <a:xfrm>
                <a:off x="7705090" y="4691380"/>
                <a:ext cx="467360" cy="398780"/>
              </a:xfrm>
              <a:prstGeom prst="rect">
                <a:avLst/>
              </a:prstGeom>
              <a:noFill/>
            </p:spPr>
            <p:txBody>
              <a:bodyPr wrap="square" rtlCol="0" anchor="t">
                <a:spAutoFit/>
              </a:bodyPr>
              <a:p>
                <a14:m>
                  <m:oMathPara xmlns:m="http://schemas.openxmlformats.org/officeDocument/2006/math">
                    <m:oMathParaPr>
                      <m:jc m:val="centerGroup"/>
                    </m:oMathParaPr>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𝑎</m:t>
                          </m:r>
                        </m:e>
                        <m:sub>
                          <m:r>
                            <a:rPr lang="en-US" altLang="zh-CN" sz="2000" i="1">
                              <a:latin typeface="Cambria Math" panose="02040503050406030204" pitchFamily="18" charset="0"/>
                              <a:cs typeface="Cambria Math" panose="02040503050406030204" pitchFamily="18" charset="0"/>
                            </a:rPr>
                            <m:t>2</m:t>
                          </m:r>
                        </m:sub>
                      </m:sSub>
                    </m:oMath>
                  </m:oMathPara>
                </a14:m>
                <a:endParaRPr lang="en-US" altLang="zh-CN" sz="2000" i="1">
                  <a:latin typeface="Cambria Math" panose="02040503050406030204" pitchFamily="18" charset="0"/>
                  <a:cs typeface="Cambria Math" panose="02040503050406030204" pitchFamily="18" charset="0"/>
                </a:endParaRPr>
              </a:p>
            </p:txBody>
          </p:sp>
        </mc:Choice>
        <mc:Fallback>
          <p:sp>
            <p:nvSpPr>
              <p:cNvPr id="5" name="文本框 4"/>
              <p:cNvSpPr txBox="1">
                <a:spLocks noRot="1" noChangeAspect="1" noMove="1" noResize="1" noEditPoints="1" noAdjustHandles="1" noChangeArrowheads="1" noChangeShapeType="1" noTextEdit="1"/>
              </p:cNvSpPr>
              <p:nvPr/>
            </p:nvSpPr>
            <p:spPr>
              <a:xfrm>
                <a:off x="7705090" y="4691380"/>
                <a:ext cx="467360" cy="398780"/>
              </a:xfrm>
              <a:prstGeom prst="rect">
                <a:avLst/>
              </a:prstGeom>
              <a:blipFill rotWithShape="1">
                <a:blip r:embed="rId3"/>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文本框 5"/>
              <p:cNvSpPr txBox="1"/>
              <p:nvPr/>
            </p:nvSpPr>
            <p:spPr>
              <a:xfrm>
                <a:off x="7574915" y="3542030"/>
                <a:ext cx="467360" cy="398780"/>
              </a:xfrm>
              <a:prstGeom prst="rect">
                <a:avLst/>
              </a:prstGeom>
              <a:noFill/>
            </p:spPr>
            <p:txBody>
              <a:bodyPr wrap="square" rtlCol="0" anchor="t">
                <a:spAutoFit/>
              </a:bodyPr>
              <a:p>
                <a14:m>
                  <m:oMathPara xmlns:m="http://schemas.openxmlformats.org/officeDocument/2006/math">
                    <m:oMathParaPr>
                      <m:jc m:val="centerGroup"/>
                    </m:oMathParaPr>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𝑎</m:t>
                          </m:r>
                        </m:e>
                        <m:sub>
                          <m:r>
                            <a:rPr lang="en-US" altLang="zh-CN" sz="2000" i="1">
                              <a:latin typeface="Cambria Math" panose="02040503050406030204" pitchFamily="18" charset="0"/>
                              <a:cs typeface="Cambria Math" panose="02040503050406030204" pitchFamily="18" charset="0"/>
                            </a:rPr>
                            <m:t>3</m:t>
                          </m:r>
                        </m:sub>
                      </m:sSub>
                    </m:oMath>
                  </m:oMathPara>
                </a14:m>
                <a:endParaRPr lang="en-US" altLang="zh-CN" sz="2000" i="1">
                  <a:latin typeface="Cambria Math" panose="02040503050406030204" pitchFamily="18" charset="0"/>
                  <a:cs typeface="Cambria Math" panose="02040503050406030204" pitchFamily="18" charset="0"/>
                </a:endParaRPr>
              </a:p>
            </p:txBody>
          </p:sp>
        </mc:Choice>
        <mc:Fallback>
          <p:sp>
            <p:nvSpPr>
              <p:cNvPr id="6" name="文本框 5"/>
              <p:cNvSpPr txBox="1">
                <a:spLocks noRot="1" noChangeAspect="1" noMove="1" noResize="1" noEditPoints="1" noAdjustHandles="1" noChangeArrowheads="1" noChangeShapeType="1" noTextEdit="1"/>
              </p:cNvSpPr>
              <p:nvPr/>
            </p:nvSpPr>
            <p:spPr>
              <a:xfrm>
                <a:off x="7574915" y="3542030"/>
                <a:ext cx="467360" cy="398780"/>
              </a:xfrm>
              <a:prstGeom prst="rect">
                <a:avLst/>
              </a:prstGeom>
              <a:blipFill rotWithShape="1">
                <a:blip r:embed="rId4"/>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文本框 6"/>
              <p:cNvSpPr txBox="1"/>
              <p:nvPr/>
            </p:nvSpPr>
            <p:spPr>
              <a:xfrm>
                <a:off x="9497060" y="2882265"/>
                <a:ext cx="467360" cy="398780"/>
              </a:xfrm>
              <a:prstGeom prst="rect">
                <a:avLst/>
              </a:prstGeom>
              <a:noFill/>
            </p:spPr>
            <p:txBody>
              <a:bodyPr wrap="square" rtlCol="0" anchor="t">
                <a:spAutoFit/>
              </a:bodyPr>
              <a:p>
                <a14:m>
                  <m:oMathPara xmlns:m="http://schemas.openxmlformats.org/officeDocument/2006/math">
                    <m:oMathParaPr>
                      <m:jc m:val="centerGroup"/>
                    </m:oMathParaPr>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𝑎</m:t>
                          </m:r>
                        </m:e>
                        <m:sub>
                          <m:r>
                            <a:rPr lang="en-US" altLang="zh-CN" sz="2000" i="1">
                              <a:latin typeface="Cambria Math" panose="02040503050406030204" pitchFamily="18" charset="0"/>
                              <a:cs typeface="Cambria Math" panose="02040503050406030204" pitchFamily="18" charset="0"/>
                            </a:rPr>
                            <m:t>𝑘</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sub>
                      </m:sSub>
                    </m:oMath>
                  </m:oMathPara>
                </a14:m>
                <a:endParaRPr lang="en-US" altLang="zh-CN" sz="2000" i="1">
                  <a:latin typeface="Cambria Math" panose="02040503050406030204" pitchFamily="18" charset="0"/>
                  <a:cs typeface="Cambria Math" panose="02040503050406030204" pitchFamily="18" charset="0"/>
                </a:endParaRPr>
              </a:p>
            </p:txBody>
          </p:sp>
        </mc:Choice>
        <mc:Fallback>
          <p:sp>
            <p:nvSpPr>
              <p:cNvPr id="7" name="文本框 6"/>
              <p:cNvSpPr txBox="1">
                <a:spLocks noRot="1" noChangeAspect="1" noMove="1" noResize="1" noEditPoints="1" noAdjustHandles="1" noChangeArrowheads="1" noChangeShapeType="1" noTextEdit="1"/>
              </p:cNvSpPr>
              <p:nvPr/>
            </p:nvSpPr>
            <p:spPr>
              <a:xfrm>
                <a:off x="9497060" y="2882265"/>
                <a:ext cx="467360" cy="398780"/>
              </a:xfrm>
              <a:prstGeom prst="rect">
                <a:avLst/>
              </a:prstGeom>
              <a:blipFill rotWithShape="1">
                <a:blip r:embed="rId5"/>
                <a:stretch>
                  <a:fillRect r="-2717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文本框 7"/>
              <p:cNvSpPr txBox="1"/>
              <p:nvPr/>
            </p:nvSpPr>
            <p:spPr>
              <a:xfrm>
                <a:off x="10848340" y="4516755"/>
                <a:ext cx="467360" cy="398780"/>
              </a:xfrm>
              <a:prstGeom prst="rect">
                <a:avLst/>
              </a:prstGeom>
              <a:noFill/>
            </p:spPr>
            <p:txBody>
              <a:bodyPr wrap="square" rtlCol="0" anchor="t">
                <a:spAutoFit/>
              </a:bodyPr>
              <a:p>
                <a14:m>
                  <m:oMathPara xmlns:m="http://schemas.openxmlformats.org/officeDocument/2006/math">
                    <m:oMathParaPr>
                      <m:jc m:val="centerGroup"/>
                    </m:oMathParaPr>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𝑎</m:t>
                          </m:r>
                        </m:e>
                        <m:sub>
                          <m:r>
                            <a:rPr lang="en-US" altLang="zh-CN" sz="2000" i="1">
                              <a:latin typeface="Cambria Math" panose="02040503050406030204" pitchFamily="18" charset="0"/>
                              <a:cs typeface="Cambria Math" panose="02040503050406030204" pitchFamily="18" charset="0"/>
                            </a:rPr>
                            <m:t>𝑛</m:t>
                          </m:r>
                        </m:sub>
                      </m:sSub>
                    </m:oMath>
                  </m:oMathPara>
                </a14:m>
                <a:endParaRPr lang="en-US" altLang="zh-CN" sz="2000" i="1">
                  <a:latin typeface="Cambria Math" panose="02040503050406030204" pitchFamily="18" charset="0"/>
                  <a:cs typeface="Cambria Math" panose="02040503050406030204" pitchFamily="18" charset="0"/>
                </a:endParaRPr>
              </a:p>
            </p:txBody>
          </p:sp>
        </mc:Choice>
        <mc:Fallback>
          <p:sp>
            <p:nvSpPr>
              <p:cNvPr id="8" name="文本框 7"/>
              <p:cNvSpPr txBox="1">
                <a:spLocks noRot="1" noChangeAspect="1" noMove="1" noResize="1" noEditPoints="1" noAdjustHandles="1" noChangeArrowheads="1" noChangeShapeType="1" noTextEdit="1"/>
              </p:cNvSpPr>
              <p:nvPr/>
            </p:nvSpPr>
            <p:spPr>
              <a:xfrm>
                <a:off x="10848340" y="4516755"/>
                <a:ext cx="467360" cy="398780"/>
              </a:xfrm>
              <a:prstGeom prst="rect">
                <a:avLst/>
              </a:prstGeom>
              <a:blipFill rotWithShape="1">
                <a:blip r:embed="rId6"/>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文本框 8"/>
              <p:cNvSpPr txBox="1"/>
              <p:nvPr/>
            </p:nvSpPr>
            <p:spPr>
              <a:xfrm>
                <a:off x="10218420" y="5247640"/>
                <a:ext cx="467360" cy="398780"/>
              </a:xfrm>
              <a:prstGeom prst="rect">
                <a:avLst/>
              </a:prstGeom>
              <a:noFill/>
            </p:spPr>
            <p:txBody>
              <a:bodyPr wrap="square" rtlCol="0" anchor="t">
                <a:spAutoFit/>
              </a:bodyPr>
              <a:p>
                <a14:m>
                  <m:oMathPara xmlns:m="http://schemas.openxmlformats.org/officeDocument/2006/math">
                    <m:oMathParaPr>
                      <m:jc m:val="centerGroup"/>
                    </m:oMathParaPr>
                    <m:oMath xmlns:m="http://schemas.openxmlformats.org/officeDocument/2006/math">
                      <m:sSub>
                        <m:sSubPr>
                          <m:ctrlPr>
                            <a:rPr lang="en-US" altLang="zh-CN" sz="2000" i="1">
                              <a:latin typeface="Cambria Math" panose="02040503050406030204" pitchFamily="18" charset="0"/>
                              <a:cs typeface="Cambria Math" panose="02040503050406030204" pitchFamily="18" charset="0"/>
                            </a:rPr>
                          </m:ctrlPr>
                        </m:sSubPr>
                        <m:e>
                          <m:r>
                            <a:rPr lang="en-US" altLang="zh-CN" sz="2000" i="1">
                              <a:latin typeface="Cambria Math" panose="02040503050406030204" pitchFamily="18" charset="0"/>
                              <a:cs typeface="Cambria Math" panose="02040503050406030204" pitchFamily="18" charset="0"/>
                            </a:rPr>
                            <m:t>𝑎</m:t>
                          </m:r>
                        </m:e>
                        <m:sub>
                          <m:r>
                            <a:rPr lang="en-US" altLang="zh-CN" sz="2000" i="1">
                              <a:latin typeface="Cambria Math" panose="02040503050406030204" pitchFamily="18" charset="0"/>
                              <a:cs typeface="Cambria Math" panose="02040503050406030204" pitchFamily="18" charset="0"/>
                            </a:rPr>
                            <m:t>𝑛</m:t>
                          </m:r>
                          <m:r>
                            <a:rPr lang="en-US" altLang="zh-CN" sz="2000" i="1">
                              <a:latin typeface="Cambria Math" panose="02040503050406030204" pitchFamily="18" charset="0"/>
                              <a:cs typeface="Cambria Math" panose="02040503050406030204" pitchFamily="18" charset="0"/>
                            </a:rPr>
                            <m:t>+</m:t>
                          </m:r>
                          <m:r>
                            <a:rPr lang="en-US" altLang="zh-CN" sz="2000" i="1">
                              <a:latin typeface="Cambria Math" panose="02040503050406030204" pitchFamily="18" charset="0"/>
                              <a:cs typeface="Cambria Math" panose="02040503050406030204" pitchFamily="18" charset="0"/>
                            </a:rPr>
                            <m:t>1</m:t>
                          </m:r>
                        </m:sub>
                      </m:sSub>
                    </m:oMath>
                  </m:oMathPara>
                </a14:m>
                <a:endParaRPr lang="en-US" altLang="zh-CN" sz="2000" i="1">
                  <a:latin typeface="Cambria Math" panose="02040503050406030204" pitchFamily="18" charset="0"/>
                  <a:cs typeface="Cambria Math" panose="02040503050406030204" pitchFamily="18" charset="0"/>
                </a:endParaRPr>
              </a:p>
            </p:txBody>
          </p:sp>
        </mc:Choice>
        <mc:Fallback>
          <p:sp>
            <p:nvSpPr>
              <p:cNvPr id="9" name="文本框 8"/>
              <p:cNvSpPr txBox="1">
                <a:spLocks noRot="1" noChangeAspect="1" noMove="1" noResize="1" noEditPoints="1" noAdjustHandles="1" noChangeArrowheads="1" noChangeShapeType="1" noTextEdit="1"/>
              </p:cNvSpPr>
              <p:nvPr/>
            </p:nvSpPr>
            <p:spPr>
              <a:xfrm>
                <a:off x="10218420" y="5247640"/>
                <a:ext cx="467360" cy="398780"/>
              </a:xfrm>
              <a:prstGeom prst="rect">
                <a:avLst/>
              </a:prstGeom>
              <a:blipFill rotWithShape="1">
                <a:blip r:embed="rId7"/>
                <a:stretch>
                  <a:fillRect r="-28940"/>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865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卡特兰数</a:t>
            </a:r>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custDataLst>
                  <p:tags r:id="rId1"/>
                </p:custDataLst>
              </p:nvPr>
            </p:nvSpPr>
            <p:spPr>
              <a:xfrm>
                <a:off x="669925" y="952500"/>
                <a:ext cx="10852150" cy="5781040"/>
              </a:xfrm>
            </p:spPr>
            <p:txBody>
              <a:bodyPr>
                <a:normAutofit fontScale="25000"/>
              </a:bodyPr>
              <a:lstStyle/>
              <a:p>
                <a:r>
                  <a:rPr lang="en-US" altLang="zh-CN" sz="7000"/>
                  <a:t>Catalan </a:t>
                </a:r>
                <a:r>
                  <a:rPr lang="zh-CN" altLang="en-US" sz="7000"/>
                  <a:t>数列</a:t>
                </a:r>
                <a:endParaRPr lang="zh-CN" altLang="en-US" sz="7000"/>
              </a:p>
              <a:p>
                <a:pPr marL="0" indent="0">
                  <a:buNone/>
                </a:pPr>
                <a:r>
                  <a:rPr lang="en-US" altLang="zh-CN" sz="7000"/>
                  <a:t>Catalan </a:t>
                </a:r>
                <a:r>
                  <a:rPr lang="zh-CN" altLang="en-US" sz="7000"/>
                  <a:t>数列</a:t>
                </a:r>
                <a:r>
                  <a:rPr lang="en-US" altLang="zh-CN" sz="7000"/>
                  <a:t> </a:t>
                </a:r>
                <a14:m>
                  <m:oMath xmlns:m="http://schemas.openxmlformats.org/officeDocument/2006/math">
                    <m:sSub>
                      <m:sSubPr>
                        <m:ctrlPr>
                          <a:rPr lang="en-US" altLang="zh-CN" sz="7000" i="1">
                            <a:latin typeface="Cambria Math" panose="02040503050406030204" pitchFamily="18" charset="0"/>
                            <a:cs typeface="Cambria Math" panose="02040503050406030204" pitchFamily="18" charset="0"/>
                          </a:rPr>
                        </m:ctrlPr>
                      </m:sSubPr>
                      <m:e>
                        <m:r>
                          <a:rPr lang="en-US" altLang="zh-CN" sz="7000" i="1">
                            <a:latin typeface="Cambria Math" panose="02040503050406030204" pitchFamily="18" charset="0"/>
                            <a:cs typeface="Cambria Math" panose="02040503050406030204" pitchFamily="18" charset="0"/>
                          </a:rPr>
                          <m:t>𝐻</m:t>
                        </m:r>
                      </m:e>
                      <m:sub>
                        <m:r>
                          <a:rPr lang="en-US" altLang="zh-CN" sz="7000" i="1">
                            <a:latin typeface="Cambria Math" panose="02040503050406030204" pitchFamily="18" charset="0"/>
                            <a:cs typeface="Cambria Math" panose="02040503050406030204" pitchFamily="18" charset="0"/>
                          </a:rPr>
                          <m:t>𝑛</m:t>
                        </m:r>
                      </m:sub>
                    </m:sSub>
                  </m:oMath>
                </a14:m>
                <a:r>
                  <a:rPr lang="zh-CN" altLang="en-US" sz="7000"/>
                  <a:t>可以应用于以下问题：</a:t>
                </a:r>
                <a:endParaRPr lang="en-US" altLang="zh-CN" sz="7000"/>
              </a:p>
              <a:p>
                <a:pPr marL="800100" lvl="1" indent="-342900">
                  <a:buAutoNum type="arabicPeriod"/>
                </a:pPr>
                <a:r>
                  <a:rPr lang="zh-CN" altLang="en-US" sz="7000"/>
                  <a:t>有</a:t>
                </a:r>
                <a:r>
                  <a:rPr lang="en-US" altLang="zh-CN" sz="7000"/>
                  <a:t> 2n </a:t>
                </a:r>
                <a:r>
                  <a:rPr lang="zh-CN" altLang="en-US" sz="7000"/>
                  <a:t>个人排成一行进入剧场。入场费</a:t>
                </a:r>
                <a:r>
                  <a:rPr lang="en-US" altLang="zh-CN" sz="7000"/>
                  <a:t> 5 </a:t>
                </a:r>
                <a:r>
                  <a:rPr lang="zh-CN" altLang="en-US" sz="7000"/>
                  <a:t>元。其中只有</a:t>
                </a:r>
                <a:r>
                  <a:rPr lang="en-US" altLang="zh-CN" sz="7000"/>
                  <a:t> </a:t>
                </a:r>
                <a14:m>
                  <m:oMath xmlns:m="http://schemas.openxmlformats.org/officeDocument/2006/math">
                    <m:r>
                      <a:rPr lang="en-US" altLang="zh-CN" sz="7000">
                        <a:latin typeface="Cambria Math" panose="02040503050406030204" pitchFamily="18" charset="0"/>
                      </a:rPr>
                      <m:t>𝑛</m:t>
                    </m:r>
                  </m:oMath>
                </a14:m>
                <a:r>
                  <a:rPr lang="en-US" altLang="zh-CN" sz="7000"/>
                  <a:t> </a:t>
                </a:r>
                <a:r>
                  <a:rPr lang="zh-CN" altLang="en-US" sz="7000"/>
                  <a:t>个人有一张</a:t>
                </a:r>
                <a:r>
                  <a:rPr lang="en-US" altLang="zh-CN" sz="7000"/>
                  <a:t> 5 </a:t>
                </a:r>
                <a:r>
                  <a:rPr lang="zh-CN" altLang="en-US" sz="7000"/>
                  <a:t>元钞票，另外</a:t>
                </a:r>
                <a:r>
                  <a:rPr lang="en-US" altLang="zh-CN" sz="7000"/>
                  <a:t> </a:t>
                </a:r>
                <a14:m>
                  <m:oMath xmlns:m="http://schemas.openxmlformats.org/officeDocument/2006/math">
                    <m:r>
                      <a:rPr lang="en-US" altLang="zh-CN" sz="7000">
                        <a:latin typeface="Cambria Math" panose="02040503050406030204" pitchFamily="18" charset="0"/>
                      </a:rPr>
                      <m:t>𝑛</m:t>
                    </m:r>
                  </m:oMath>
                </a14:m>
                <a:r>
                  <a:rPr lang="en-US" altLang="zh-CN" sz="7000"/>
                  <a:t> </a:t>
                </a:r>
                <a:r>
                  <a:rPr lang="zh-CN" altLang="en-US" sz="7000"/>
                  <a:t>人只有</a:t>
                </a:r>
                <a:r>
                  <a:rPr lang="en-US" altLang="zh-CN" sz="7000"/>
                  <a:t> 10 </a:t>
                </a:r>
                <a:r>
                  <a:rPr lang="zh-CN" altLang="en-US" sz="7000"/>
                  <a:t>元钞票，剧院无其它钞票，问有多少种方法使得只要有</a:t>
                </a:r>
                <a:r>
                  <a:rPr lang="en-US" altLang="zh-CN" sz="7000"/>
                  <a:t> 10 </a:t>
                </a:r>
                <a:r>
                  <a:rPr lang="zh-CN" altLang="en-US" sz="7000"/>
                  <a:t>元的人买票，售票处就有</a:t>
                </a:r>
                <a:r>
                  <a:rPr lang="en-US" altLang="zh-CN" sz="7000"/>
                  <a:t> 5 </a:t>
                </a:r>
                <a:r>
                  <a:rPr lang="zh-CN" altLang="en-US" sz="7000"/>
                  <a:t>元的钞票找零？</a:t>
                </a:r>
                <a:endParaRPr lang="zh-CN" altLang="en-US" sz="7000"/>
              </a:p>
              <a:p>
                <a:pPr marL="800100" lvl="1" indent="-342900">
                  <a:buAutoNum type="arabicPeriod"/>
                </a:pPr>
                <a:r>
                  <a:rPr lang="zh-CN" altLang="en-US" sz="7000"/>
                  <a:t>路径问题：在</a:t>
                </a:r>
                <a:r>
                  <a:rPr lang="en-US" altLang="zh-CN" sz="7000"/>
                  <a:t> n*n </a:t>
                </a:r>
                <a:r>
                  <a:rPr lang="zh-CN" altLang="en-US" sz="7000"/>
                  <a:t>的方格地图中，从一个角到另外一个角，求不跨越对角线的路径数有多少种？</a:t>
                </a:r>
                <a:endParaRPr lang="zh-CN" altLang="en-US" sz="7000"/>
              </a:p>
              <a:p>
                <a:pPr marL="800100" lvl="1" indent="-342900">
                  <a:buAutoNum type="arabicPeriod"/>
                </a:pPr>
                <a:r>
                  <a:rPr lang="zh-CN" altLang="en-US" sz="7000"/>
                  <a:t>握手问题：</a:t>
                </a:r>
                <a:r>
                  <a:rPr lang="en-US" altLang="zh-CN" sz="7000"/>
                  <a:t>2n </a:t>
                </a:r>
                <a:r>
                  <a:rPr lang="zh-CN" altLang="en-US" sz="7000"/>
                  <a:t>个人均匀坐在一个圆桌边上，某个时刻所有人同时与另一个人握手，要求手之间不能交叉，求共有多少种握手方法？</a:t>
                </a:r>
                <a:endParaRPr lang="zh-CN" altLang="en-US" sz="7000"/>
              </a:p>
              <a:p>
                <a:pPr marL="800100" lvl="1" indent="-342900">
                  <a:buAutoNum type="arabicPeriod"/>
                </a:pPr>
                <a:r>
                  <a:rPr lang="zh-CN" altLang="en-US" sz="7000"/>
                  <a:t>出栈问题：一个栈的进栈序列为</a:t>
                </a:r>
                <a14:m>
                  <m:oMath xmlns:m="http://schemas.openxmlformats.org/officeDocument/2006/math">
                    <m:r>
                      <a:rPr lang="en-US" altLang="zh-CN" sz="7000">
                        <a:latin typeface="Cambria Math" panose="02040503050406030204" pitchFamily="18" charset="0"/>
                      </a:rPr>
                      <m:t>1</m:t>
                    </m:r>
                    <m:r>
                      <a:rPr lang="en-US" altLang="zh-CN" sz="7000">
                        <a:latin typeface="Cambria Math" panose="02040503050406030204" pitchFamily="18" charset="0"/>
                      </a:rPr>
                      <m:t>,</m:t>
                    </m:r>
                    <m:r>
                      <a:rPr lang="en-US" altLang="zh-CN" sz="7000">
                        <a:latin typeface="Cambria Math" panose="02040503050406030204" pitchFamily="18" charset="0"/>
                      </a:rPr>
                      <m:t>2</m:t>
                    </m:r>
                    <m:r>
                      <a:rPr lang="en-US" altLang="zh-CN" sz="7000">
                        <a:latin typeface="Cambria Math" panose="02040503050406030204" pitchFamily="18" charset="0"/>
                      </a:rPr>
                      <m:t>,...,</m:t>
                    </m:r>
                    <m:r>
                      <a:rPr lang="en-US" altLang="zh-CN" sz="7000">
                        <a:latin typeface="Cambria Math" panose="02040503050406030204" pitchFamily="18" charset="0"/>
                      </a:rPr>
                      <m:t>𝑛</m:t>
                    </m:r>
                  </m:oMath>
                </a14:m>
                <a:r>
                  <a:rPr lang="zh-CN" altLang="en-US" sz="7000"/>
                  <a:t>，求不同的出栈序列有多少种？</a:t>
                </a:r>
                <a:endParaRPr lang="zh-CN" altLang="en-US" sz="7000"/>
              </a:p>
              <a:p>
                <a:pPr marL="800100" lvl="1" indent="-342900">
                  <a:buAutoNum type="arabicPeriod"/>
                </a:pPr>
                <a:r>
                  <a:rPr lang="zh-CN" altLang="en-US" sz="7000"/>
                  <a:t>二叉树的计数：已知二叉树有</a:t>
                </a:r>
                <a14:m>
                  <m:oMath xmlns:m="http://schemas.openxmlformats.org/officeDocument/2006/math">
                    <m:r>
                      <a:rPr lang="en-US" altLang="zh-CN" sz="7000">
                        <a:latin typeface="Cambria Math" panose="02040503050406030204" pitchFamily="18" charset="0"/>
                      </a:rPr>
                      <m:t>𝑛</m:t>
                    </m:r>
                  </m:oMath>
                </a14:m>
                <a:r>
                  <a:rPr lang="zh-CN" altLang="en-US" sz="7000"/>
                  <a:t>个结点，求能构成多少种不同的二叉树</a:t>
                </a:r>
                <a:endParaRPr lang="zh-CN" altLang="en-US" sz="7000"/>
              </a:p>
              <a:p>
                <a:pPr marL="800100" lvl="1" indent="-342900">
                  <a:buAutoNum type="arabicPeriod"/>
                </a:pPr>
                <a:r>
                  <a:rPr lang="zh-CN" altLang="en-US" sz="7000"/>
                  <a:t>括号匹配化问题：由</a:t>
                </a:r>
                <a:r>
                  <a:rPr lang="en-US" altLang="zh-CN" sz="7000"/>
                  <a:t> </a:t>
                </a:r>
                <a14:m>
                  <m:oMath xmlns:m="http://schemas.openxmlformats.org/officeDocument/2006/math">
                    <m:r>
                      <a:rPr lang="en-US" altLang="zh-CN" sz="7000">
                        <a:latin typeface="Cambria Math" panose="02040503050406030204" pitchFamily="18" charset="0"/>
                      </a:rPr>
                      <m:t>𝑛</m:t>
                    </m:r>
                  </m:oMath>
                </a14:m>
                <a:r>
                  <a:rPr lang="en-US" altLang="zh-CN" sz="7000"/>
                  <a:t> </a:t>
                </a:r>
                <a:r>
                  <a:rPr lang="zh-CN" altLang="en-US" sz="7000"/>
                  <a:t>个</a:t>
                </a:r>
                <a:r>
                  <a:rPr lang="en-US" altLang="zh-CN" sz="7000"/>
                  <a:t> +1 </a:t>
                </a:r>
                <a:r>
                  <a:rPr lang="zh-CN" altLang="en-US" sz="7000"/>
                  <a:t>和</a:t>
                </a:r>
                <a:r>
                  <a:rPr lang="en-US" altLang="zh-CN" sz="7000"/>
                  <a:t> n </a:t>
                </a:r>
                <a:r>
                  <a:rPr lang="zh-CN" altLang="en-US" sz="7000"/>
                  <a:t>个</a:t>
                </a:r>
                <a:r>
                  <a:rPr lang="en-US" altLang="zh-CN" sz="7000"/>
                  <a:t> -1 </a:t>
                </a:r>
                <a:r>
                  <a:rPr lang="zh-CN" altLang="en-US" sz="7000"/>
                  <a:t>组成的</a:t>
                </a:r>
                <a:r>
                  <a:rPr lang="en-US" altLang="zh-CN" sz="7000"/>
                  <a:t> </a:t>
                </a:r>
                <a14:m>
                  <m:oMath xmlns:m="http://schemas.openxmlformats.org/officeDocument/2006/math">
                    <m:r>
                      <a:rPr lang="en-US" altLang="zh-CN" sz="7000">
                        <a:latin typeface="Cambria Math" panose="02040503050406030204" pitchFamily="18" charset="0"/>
                      </a:rPr>
                      <m:t>2</m:t>
                    </m:r>
                    <m:r>
                      <a:rPr lang="en-US" altLang="zh-CN" sz="7000">
                        <a:latin typeface="Cambria Math" panose="02040503050406030204" pitchFamily="18" charset="0"/>
                      </a:rPr>
                      <m:t>𝑛</m:t>
                    </m:r>
                  </m:oMath>
                </a14:m>
                <a:r>
                  <a:rPr lang="en-US" altLang="zh-CN" sz="7000"/>
                  <a:t> </a:t>
                </a:r>
                <a:r>
                  <a:rPr lang="zh-CN" altLang="en-US" sz="7000"/>
                  <a:t>个数</a:t>
                </a:r>
                <a:r>
                  <a:rPr lang="en-US" altLang="zh-CN" sz="7000"/>
                  <a:t> </a:t>
                </a:r>
                <a14:m>
                  <m:oMath xmlns:m="http://schemas.openxmlformats.org/officeDocument/2006/math">
                    <m:sSub>
                      <m:sSubPr>
                        <m:ctrlPr>
                          <a:rPr lang="en-US" altLang="zh-CN" sz="7000"/>
                        </m:ctrlPr>
                      </m:sSubPr>
                      <m:e>
                        <m:r>
                          <m:rPr>
                            <m:sty m:val="p"/>
                          </m:rPr>
                          <a:rPr lang="en-US" altLang="zh-CN" sz="7000">
                            <a:latin typeface="Cambria Math" panose="02040503050406030204" pitchFamily="18" charset="0"/>
                          </a:rPr>
                          <m:t>a</m:t>
                        </m:r>
                      </m:e>
                      <m:sub>
                        <m:r>
                          <a:rPr lang="en-US" altLang="zh-CN" sz="7000">
                            <a:latin typeface="Cambria Math" panose="02040503050406030204" pitchFamily="18" charset="0"/>
                          </a:rPr>
                          <m:t>1</m:t>
                        </m:r>
                      </m:sub>
                    </m:sSub>
                    <m:r>
                      <a:rPr lang="en-US" altLang="zh-CN" sz="7000">
                        <a:latin typeface="Cambria Math" panose="02040503050406030204" pitchFamily="18" charset="0"/>
                      </a:rPr>
                      <m:t>,</m:t>
                    </m:r>
                    <m:sSub>
                      <m:sSubPr>
                        <m:ctrlPr>
                          <a:rPr lang="en-US" altLang="zh-CN" sz="7000"/>
                        </m:ctrlPr>
                      </m:sSubPr>
                      <m:e>
                        <m:r>
                          <m:rPr>
                            <m:sty m:val="p"/>
                          </m:rPr>
                          <a:rPr lang="en-US" altLang="zh-CN" sz="7000">
                            <a:latin typeface="Cambria Math" panose="02040503050406030204" pitchFamily="18" charset="0"/>
                          </a:rPr>
                          <m:t>a</m:t>
                        </m:r>
                      </m:e>
                      <m:sub>
                        <m:r>
                          <a:rPr lang="en-US" altLang="zh-CN" sz="7000">
                            <a:latin typeface="Cambria Math" panose="02040503050406030204" pitchFamily="18" charset="0"/>
                          </a:rPr>
                          <m:t>2</m:t>
                        </m:r>
                      </m:sub>
                    </m:sSub>
                    <m:r>
                      <a:rPr lang="en-US" altLang="zh-CN" sz="7000">
                        <a:latin typeface="Cambria Math" panose="02040503050406030204" pitchFamily="18" charset="0"/>
                      </a:rPr>
                      <m:t>,⋯,</m:t>
                    </m:r>
                    <m:sSub>
                      <m:sSubPr>
                        <m:ctrlPr>
                          <a:rPr lang="en-US" altLang="zh-CN" sz="7000"/>
                        </m:ctrlPr>
                      </m:sSubPr>
                      <m:e>
                        <m:r>
                          <m:rPr>
                            <m:sty m:val="p"/>
                          </m:rPr>
                          <a:rPr lang="en-US" altLang="zh-CN" sz="7000">
                            <a:latin typeface="Cambria Math" panose="02040503050406030204" pitchFamily="18" charset="0"/>
                          </a:rPr>
                          <m:t>a</m:t>
                        </m:r>
                      </m:e>
                      <m:sub>
                        <m:r>
                          <a:rPr lang="en-US" altLang="zh-CN" sz="7000">
                            <a:latin typeface="Cambria Math" panose="02040503050406030204" pitchFamily="18" charset="0"/>
                          </a:rPr>
                          <m:t>2</m:t>
                        </m:r>
                        <m:r>
                          <a:rPr lang="en-US" altLang="zh-CN" sz="7000">
                            <a:latin typeface="Cambria Math" panose="02040503050406030204" pitchFamily="18" charset="0"/>
                          </a:rPr>
                          <m:t>𝑛</m:t>
                        </m:r>
                      </m:sub>
                    </m:sSub>
                  </m:oMath>
                </a14:m>
                <a:r>
                  <a:rPr lang="zh-CN" altLang="en-US" sz="7000"/>
                  <a:t>，其部分和满足</a:t>
                </a:r>
                <a:r>
                  <a:rPr lang="en-US" altLang="zh-CN" sz="7000"/>
                  <a:t> </a:t>
                </a:r>
                <a14:m>
                  <m:oMath xmlns:m="http://schemas.openxmlformats.org/officeDocument/2006/math">
                    <m:sSub>
                      <m:sSubPr>
                        <m:ctrlPr>
                          <a:rPr lang="en-US" altLang="zh-CN" sz="7000"/>
                        </m:ctrlPr>
                      </m:sSubPr>
                      <m:e>
                        <m:r>
                          <m:rPr>
                            <m:sty m:val="p"/>
                          </m:rPr>
                          <a:rPr lang="en-US" altLang="zh-CN" sz="7000">
                            <a:latin typeface="Cambria Math" panose="02040503050406030204" pitchFamily="18" charset="0"/>
                          </a:rPr>
                          <m:t>a</m:t>
                        </m:r>
                      </m:e>
                      <m:sub>
                        <m:r>
                          <a:rPr lang="en-US" altLang="zh-CN" sz="7000">
                            <a:latin typeface="Cambria Math" panose="02040503050406030204" pitchFamily="18" charset="0"/>
                          </a:rPr>
                          <m:t>1</m:t>
                        </m:r>
                      </m:sub>
                    </m:sSub>
                    <m:r>
                      <a:rPr lang="en-US" altLang="zh-CN" sz="7000">
                        <a:latin typeface="Cambria Math" panose="02040503050406030204" pitchFamily="18" charset="0"/>
                      </a:rPr>
                      <m:t>+</m:t>
                    </m:r>
                    <m:sSub>
                      <m:sSubPr>
                        <m:ctrlPr>
                          <a:rPr lang="en-US" altLang="zh-CN" sz="7000"/>
                        </m:ctrlPr>
                      </m:sSubPr>
                      <m:e>
                        <m:r>
                          <m:rPr>
                            <m:sty m:val="p"/>
                          </m:rPr>
                          <a:rPr lang="en-US" altLang="zh-CN" sz="7000">
                            <a:latin typeface="Cambria Math" panose="02040503050406030204" pitchFamily="18" charset="0"/>
                          </a:rPr>
                          <m:t>a</m:t>
                        </m:r>
                      </m:e>
                      <m:sub>
                        <m:r>
                          <a:rPr lang="en-US" altLang="zh-CN" sz="7000">
                            <a:latin typeface="Cambria Math" panose="02040503050406030204" pitchFamily="18" charset="0"/>
                          </a:rPr>
                          <m:t>2</m:t>
                        </m:r>
                      </m:sub>
                    </m:sSub>
                    <m:r>
                      <a:rPr lang="en-US" altLang="zh-CN" sz="7000">
                        <a:latin typeface="Cambria Math" panose="02040503050406030204" pitchFamily="18" charset="0"/>
                      </a:rPr>
                      <m:t>+⋯+</m:t>
                    </m:r>
                    <m:sSub>
                      <m:sSubPr>
                        <m:ctrlPr>
                          <a:rPr lang="en-US" altLang="zh-CN" sz="7000"/>
                        </m:ctrlPr>
                      </m:sSubPr>
                      <m:e>
                        <m:r>
                          <m:rPr>
                            <m:sty m:val="p"/>
                          </m:rPr>
                          <a:rPr lang="en-US" altLang="zh-CN" sz="7000">
                            <a:latin typeface="Cambria Math" panose="02040503050406030204" pitchFamily="18" charset="0"/>
                          </a:rPr>
                          <m:t>a</m:t>
                        </m:r>
                      </m:e>
                      <m:sub>
                        <m:r>
                          <m:rPr>
                            <m:sty m:val="p"/>
                          </m:rPr>
                          <a:rPr lang="en-US" altLang="zh-CN" sz="7000">
                            <a:latin typeface="Cambria Math" panose="02040503050406030204" pitchFamily="18" charset="0"/>
                          </a:rPr>
                          <m:t>k</m:t>
                        </m:r>
                      </m:sub>
                    </m:sSub>
                    <m:r>
                      <a:rPr lang="en-US" altLang="zh-CN" sz="7000">
                        <a:latin typeface="Cambria Math" panose="02040503050406030204" pitchFamily="18" charset="0"/>
                        <a:cs typeface="Cambria Math" panose="02040503050406030204" pitchFamily="18" charset="0"/>
                      </a:rPr>
                      <m:t>≥</m:t>
                    </m:r>
                    <m:r>
                      <a:rPr lang="en-US" altLang="zh-CN" sz="7000">
                        <a:latin typeface="Cambria Math" panose="02040503050406030204" pitchFamily="18" charset="0"/>
                      </a:rPr>
                      <m:t>0</m:t>
                    </m:r>
                    <m:r>
                      <a:rPr lang="en-US" altLang="zh-CN" sz="7000">
                        <a:latin typeface="Cambria Math" panose="02040503050406030204" pitchFamily="18" charset="0"/>
                      </a:rPr>
                      <m:t> （</m:t>
                    </m:r>
                    <m:r>
                      <m:rPr>
                        <m:sty m:val="p"/>
                      </m:rPr>
                      <a:rPr lang="en-US" altLang="zh-CN" sz="7000">
                        <a:latin typeface="Cambria Math" panose="02040503050406030204" pitchFamily="18" charset="0"/>
                      </a:rPr>
                      <m:t>k</m:t>
                    </m:r>
                    <m:r>
                      <a:rPr lang="en-US" altLang="zh-CN" sz="7000">
                        <a:latin typeface="Cambria Math" panose="02040503050406030204" pitchFamily="18" charset="0"/>
                      </a:rPr>
                      <m:t>=</m:t>
                    </m:r>
                    <m:r>
                      <a:rPr lang="en-US" altLang="zh-CN" sz="7000">
                        <a:latin typeface="Cambria Math" panose="02040503050406030204" pitchFamily="18" charset="0"/>
                      </a:rPr>
                      <m:t>1</m:t>
                    </m:r>
                    <m:r>
                      <a:rPr lang="en-US" altLang="zh-CN" sz="7000">
                        <a:latin typeface="Cambria Math" panose="02040503050406030204" pitchFamily="18" charset="0"/>
                      </a:rPr>
                      <m:t>,</m:t>
                    </m:r>
                    <m:r>
                      <a:rPr lang="en-US" altLang="zh-CN" sz="7000">
                        <a:latin typeface="Cambria Math" panose="02040503050406030204" pitchFamily="18" charset="0"/>
                      </a:rPr>
                      <m:t>2</m:t>
                    </m:r>
                    <m:r>
                      <a:rPr lang="en-US" altLang="zh-CN" sz="7000">
                        <a:latin typeface="Cambria Math" panose="02040503050406030204" pitchFamily="18" charset="0"/>
                      </a:rPr>
                      <m:t>,...,</m:t>
                    </m:r>
                    <m:r>
                      <a:rPr lang="en-US" altLang="zh-CN" sz="7000">
                        <a:latin typeface="Cambria Math" panose="02040503050406030204" pitchFamily="18" charset="0"/>
                      </a:rPr>
                      <m:t>2</m:t>
                    </m:r>
                    <m:r>
                      <a:rPr lang="en-US" altLang="zh-CN" sz="7000">
                        <a:latin typeface="Cambria Math" panose="02040503050406030204" pitchFamily="18" charset="0"/>
                      </a:rPr>
                      <m:t>𝑛</m:t>
                    </m:r>
                    <m:r>
                      <a:rPr lang="en-US" altLang="zh-CN" sz="7000">
                        <a:latin typeface="Cambria Math" panose="02040503050406030204" pitchFamily="18" charset="0"/>
                      </a:rPr>
                      <m:t>) </m:t>
                    </m:r>
                  </m:oMath>
                </a14:m>
                <a:r>
                  <a:rPr lang="zh-CN" altLang="en-US" sz="7000"/>
                  <a:t>，有多少个满足条件的数列？</a:t>
                </a:r>
                <a:endParaRPr lang="zh-CN" altLang="en-US" sz="7000"/>
              </a:p>
              <a:p>
                <a:pPr marL="0" indent="0">
                  <a:buNone/>
                </a:pPr>
                <a:r>
                  <a:rPr lang="en-US" altLang="zh-CN" sz="2400" dirty="0"/>
                  <a:t>  </a:t>
                </a:r>
                <a:endParaRPr lang="zh-CN" altLang="en-US" sz="2400" dirty="0"/>
              </a:p>
            </p:txBody>
          </p:sp>
        </mc:Choice>
        <mc:Fallback>
          <p:sp>
            <p:nvSpPr>
              <p:cNvPr id="3" name="内容占位符 2"/>
              <p:cNvSpPr>
                <a:spLocks noRot="1" noChangeAspect="1" noMove="1" noResize="1" noEditPoints="1" noAdjustHandles="1" noChangeArrowheads="1" noChangeShapeType="1" noTextEdit="1"/>
              </p:cNvSpPr>
              <p:nvPr>
                <p:ph idx="1"/>
                <p:custDataLst>
                  <p:tags r:id="rId2"/>
                </p:custDataLst>
              </p:nvPr>
            </p:nvSpPr>
            <p:spPr>
              <a:xfrm>
                <a:off x="669925" y="952500"/>
                <a:ext cx="10852150" cy="5781040"/>
              </a:xfrm>
              <a:blipFill rotWithShape="1">
                <a:blip r:embed="rId3"/>
                <a:stretch>
                  <a:fillRect b="-2043"/>
                </a:stretch>
              </a:blipFill>
            </p:spPr>
            <p:txBody>
              <a:bodyPr/>
              <a:lstStyle/>
              <a:p>
                <a:r>
                  <a:rPr lang="zh-CN" altLang="en-US">
                    <a:noFill/>
                  </a:rPr>
                  <a:t> </a:t>
                </a:r>
              </a:p>
            </p:txBody>
          </p:sp>
        </mc:Fallback>
      </mc:AlternateContent>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t>递推式</a:t>
            </a:r>
          </a:p>
        </p:txBody>
      </p:sp>
      <mc:AlternateContent xmlns:mc="http://schemas.openxmlformats.org/markup-compatibility/2006">
        <mc:Choice xmlns:a14="http://schemas.microsoft.com/office/drawing/2010/main" Requires="a14">
          <p:sp>
            <p:nvSpPr>
              <p:cNvPr id="3" name="内容占位符 2"/>
              <p:cNvSpPr>
                <a:spLocks noGrp="1"/>
              </p:cNvSpPr>
              <p:nvPr>
                <p:ph idx="1"/>
                <p:custDataLst>
                  <p:tags r:id="rId1"/>
                </p:custDataLst>
              </p:nvPr>
            </p:nvSpPr>
            <p:spPr/>
            <p:txBody>
              <a:bodyPr>
                <a:normAutofit/>
              </a:bodyPr>
              <a:lstStyle/>
              <a:p>
                <a:pPr algn="l">
                  <a:buClrTx/>
                  <a:buSzTx/>
                </a:pPr>
                <a:r>
                  <a:rPr lang="zh-CN" altLang="en-US" sz="2000"/>
                  <a:t>该递推关系的解为：</a:t>
                </a:r>
                <a:endParaRPr lang="zh-CN" altLang="en-US" sz="2000"/>
              </a:p>
              <a:p>
                <a:pPr marL="0" indent="0" algn="l">
                  <a:buClrTx/>
                  <a:buSzTx/>
                  <a:buNone/>
                </a:pPr>
                <a:r>
                  <a:rPr lang="en-US" altLang="zh-CN" sz="2000">
                    <a:solidFill>
                      <a:srgbClr val="000000"/>
                    </a:solidFill>
                    <a:latin typeface="Cambria Math" panose="02040503050406030204" pitchFamily="18" charset="0"/>
                  </a:rPr>
                  <a:t>                                                      </a:t>
                </a:r>
                <a14:m>
                  <m:oMath xmlns:m="http://schemas.openxmlformats.org/officeDocument/2006/math">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zh-CN" altLang="en-US" sz="2000" i="1">
                            <a:solidFill>
                              <a:srgbClr val="000000"/>
                            </a:solidFill>
                            <a:latin typeface="Cambria Math" panose="02040503050406030204" pitchFamily="18" charset="0"/>
                          </a:rPr>
                          <m:t>𝑛</m:t>
                        </m:r>
                      </m:sub>
                    </m:sSub>
                    <m:r>
                      <a:rPr lang="zh-CN" altLang="en-US" sz="2000" i="1">
                        <a:solidFill>
                          <a:srgbClr val="000000"/>
                        </a:solidFill>
                        <a:latin typeface="Cambria Math" panose="02040503050406030204" pitchFamily="18" charset="0"/>
                      </a:rPr>
                      <m:t>=</m:t>
                    </m:r>
                    <m:f>
                      <m:fPr>
                        <m:ctrlPr>
                          <a:rPr lang="zh-CN" altLang="en-US" sz="2000" i="1">
                            <a:solidFill>
                              <a:srgbClr val="000000"/>
                            </a:solidFill>
                            <a:latin typeface="Cambria Math" panose="02040503050406030204" pitchFamily="18" charset="0"/>
                          </a:rPr>
                        </m:ctrlPr>
                      </m:fPr>
                      <m:num>
                        <m:r>
                          <a:rPr lang="zh-CN" altLang="en-US" sz="2000" i="1">
                            <a:solidFill>
                              <a:srgbClr val="000000"/>
                            </a:solidFill>
                            <a:latin typeface="Cambria Math" panose="02040503050406030204" pitchFamily="18" charset="0"/>
                          </a:rPr>
                          <m:t>1</m:t>
                        </m:r>
                      </m:num>
                      <m:den>
                        <m:r>
                          <a:rPr lang="zh-CN" altLang="en-US" sz="2000" i="1">
                            <a:solidFill>
                              <a:srgbClr val="000000"/>
                            </a:solidFill>
                            <a:latin typeface="Cambria Math" panose="02040503050406030204" pitchFamily="18" charset="0"/>
                          </a:rPr>
                          <m:t>𝑛</m:t>
                        </m:r>
                      </m:den>
                    </m:f>
                    <m:d>
                      <m:dPr>
                        <m:ctrlPr>
                          <a:rPr lang="zh-CN" altLang="en-US" sz="2000" i="1">
                            <a:solidFill>
                              <a:srgbClr val="000000"/>
                            </a:solidFill>
                            <a:latin typeface="Cambria Math" panose="02040503050406030204" pitchFamily="18" charset="0"/>
                          </a:rPr>
                        </m:ctrlPr>
                      </m:dPr>
                      <m:e>
                        <m:m>
                          <m:mPr>
                            <m:mcs>
                              <m:mc>
                                <m:mcPr>
                                  <m:count m:val="1"/>
                                  <m:mcJc m:val="center"/>
                                </m:mcPr>
                              </m:mc>
                            </m:mcs>
                            <m:plcHide m:val="on"/>
                            <m:ctrlPr>
                              <a:rPr lang="zh-CN" altLang="en-US" sz="2000" i="1">
                                <a:solidFill>
                                  <a:srgbClr val="000000"/>
                                </a:solidFill>
                                <a:latin typeface="Cambria Math" panose="02040503050406030204" pitchFamily="18" charset="0"/>
                              </a:rPr>
                            </m:ctrlPr>
                          </m:mPr>
                          <m:mr>
                            <m:e>
                              <m:r>
                                <a:rPr lang="zh-CN" altLang="en-US" sz="2000" i="1">
                                  <a:solidFill>
                                    <a:srgbClr val="000000"/>
                                  </a:solidFill>
                                  <a:latin typeface="Cambria Math" panose="02040503050406030204" pitchFamily="18" charset="0"/>
                                </a:rPr>
                                <m:t>2</m:t>
                              </m:r>
                              <m:r>
                                <a:rPr lang="zh-CN" altLang="en-US"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2</m:t>
                              </m:r>
                            </m:e>
                          </m:mr>
                          <m:mr>
                            <m:e>
                              <m:r>
                                <a:rPr lang="zh-CN" altLang="en-US"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1</m:t>
                              </m:r>
                            </m:e>
                          </m:mr>
                        </m:m>
                      </m:e>
                    </m:d>
                    <m:r>
                      <a:rPr lang="zh-CN" altLang="en-US" sz="2000" i="0">
                        <a:solidFill>
                          <a:srgbClr val="000000"/>
                        </a:solidFill>
                        <a:latin typeface="Cambria Math" panose="02040503050406030204" pitchFamily="18" charset="0"/>
                      </a:rPr>
                      <m:t> </m:t>
                    </m:r>
                    <m:r>
                      <a:rPr lang="zh-CN" altLang="en-US" sz="2000" i="1">
                        <a:solidFill>
                          <a:srgbClr val="000000"/>
                        </a:solidFill>
                        <a:latin typeface="Cambria Math" panose="02040503050406030204" pitchFamily="18" charset="0"/>
                      </a:rPr>
                      <m:t>(</m:t>
                    </m:r>
                    <m:r>
                      <a:rPr lang="zh-CN" altLang="en-US"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cs typeface="Cambria Math" panose="02040503050406030204" pitchFamily="18" charset="0"/>
                      </a:rPr>
                      <m:t>≥</m:t>
                    </m:r>
                    <m:r>
                      <a:rPr lang="en-US" altLang="zh-CN" sz="2000" i="1">
                        <a:solidFill>
                          <a:srgbClr val="000000"/>
                        </a:solidFill>
                        <a:latin typeface="Cambria Math" panose="02040503050406030204" pitchFamily="18" charset="0"/>
                        <a:cs typeface="Cambria Math" panose="02040503050406030204" pitchFamily="18" charset="0"/>
                      </a:rPr>
                      <m:t>2</m:t>
                    </m:r>
                    <m:r>
                      <a:rPr lang="zh-CN" altLang="en-US"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cs typeface="Cambria Math" panose="02040503050406030204" pitchFamily="18" charset="0"/>
                      </a:rPr>
                      <m:t>∈</m:t>
                    </m:r>
                    <m:sSub>
                      <m:sSubPr>
                        <m:ctrlPr>
                          <a:rPr lang="en-US" altLang="zh-CN" sz="2000" i="1">
                            <a:solidFill>
                              <a:srgbClr val="000000"/>
                            </a:solidFill>
                            <a:latin typeface="Cambria Math" panose="02040503050406030204" pitchFamily="18" charset="0"/>
                            <a:cs typeface="Cambria Math" panose="02040503050406030204" pitchFamily="18" charset="0"/>
                          </a:rPr>
                        </m:ctrlPr>
                      </m:sSubPr>
                      <m:e>
                        <m:r>
                          <a:rPr lang="en-US" altLang="zh-CN" sz="2000" i="1">
                            <a:solidFill>
                              <a:srgbClr val="000000"/>
                            </a:solidFill>
                            <a:latin typeface="Cambria Math" panose="02040503050406030204" pitchFamily="18" charset="0"/>
                            <a:cs typeface="Cambria Math" panose="02040503050406030204" pitchFamily="18" charset="0"/>
                          </a:rPr>
                          <m:t>ℕ</m:t>
                        </m:r>
                      </m:e>
                      <m:sub>
                        <m:r>
                          <a:rPr lang="en-US" altLang="zh-CN" sz="2000" i="1">
                            <a:solidFill>
                              <a:srgbClr val="000000"/>
                            </a:solidFill>
                            <a:latin typeface="Cambria Math" panose="02040503050406030204" pitchFamily="18" charset="0"/>
                            <a:cs typeface="Cambria Math" panose="02040503050406030204" pitchFamily="18" charset="0"/>
                          </a:rPr>
                          <m:t>+</m:t>
                        </m:r>
                      </m:sub>
                    </m:sSub>
                    <m:r>
                      <a:rPr lang="zh-CN" altLang="en-US" sz="2000" i="1">
                        <a:solidFill>
                          <a:srgbClr val="000000"/>
                        </a:solidFill>
                        <a:latin typeface="Cambria Math" panose="02040503050406030204" pitchFamily="18" charset="0"/>
                      </a:rPr>
                      <m:t>)</m:t>
                    </m:r>
                  </m:oMath>
                </a14:m>
                <a:endParaRPr lang="en-US" altLang="zh-CN" sz="2000"/>
              </a:p>
              <a:p>
                <a:pPr algn="l">
                  <a:buClrTx/>
                  <a:buSzTx/>
                </a:pPr>
                <a:r>
                  <a:rPr lang="zh-CN" altLang="en-US" sz="2000"/>
                  <a:t>关于</a:t>
                </a:r>
                <a:r>
                  <a:rPr lang="en-US" altLang="zh-CN" sz="2000"/>
                  <a:t> Catalan </a:t>
                </a:r>
                <a:r>
                  <a:rPr lang="zh-CN" altLang="en-US" sz="2000"/>
                  <a:t>数的常见公式：</a:t>
                </a:r>
                <a:endParaRPr lang="zh-CN" altLang="en-US" sz="2000"/>
              </a:p>
              <a:p>
                <a:pPr marL="0" indent="0" algn="l">
                  <a:buClrTx/>
                  <a:buSzTx/>
                  <a:buNone/>
                </a:pPr>
                <a14:m>
                  <m:oMathPara xmlns:m="http://schemas.openxmlformats.org/officeDocument/2006/math">
                    <m:oMathParaPr>
                      <m:jc m:val="centerGroup"/>
                    </m:oMathParaPr>
                    <m:oMath xmlns:m="http://schemas.openxmlformats.org/officeDocument/2006/math">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zh-CN" altLang="en-US" sz="2000" i="1">
                              <a:solidFill>
                                <a:srgbClr val="000000"/>
                              </a:solidFill>
                              <a:latin typeface="Cambria Math" panose="02040503050406030204" pitchFamily="18" charset="0"/>
                            </a:rPr>
                            <m:t>𝑛</m:t>
                          </m:r>
                        </m:sub>
                      </m:sSub>
                      <m:r>
                        <a:rPr lang="zh-CN" altLang="en-US" sz="2000" i="1">
                          <a:solidFill>
                            <a:srgbClr val="000000"/>
                          </a:solidFill>
                          <a:latin typeface="Cambria Math" panose="02040503050406030204" pitchFamily="18" charset="0"/>
                        </a:rPr>
                        <m:t>=</m:t>
                      </m:r>
                      <m:d>
                        <m:dPr>
                          <m:begChr m:val="{"/>
                          <m:endChr m:val=""/>
                          <m:ctrlPr>
                            <a:rPr lang="zh-CN" altLang="en-US" sz="2000" i="1">
                              <a:solidFill>
                                <a:srgbClr val="000000"/>
                              </a:solidFill>
                              <a:latin typeface="Cambria Math" panose="02040503050406030204" pitchFamily="18" charset="0"/>
                              <a:cs typeface="Cambria Math" panose="02040503050406030204" pitchFamily="18" charset="0"/>
                            </a:rPr>
                          </m:ctrlPr>
                        </m:dPr>
                        <m:e>
                          <m:m>
                            <m:mPr>
                              <m:mcs>
                                <m:mc>
                                  <m:mcPr>
                                    <m:count m:val="2"/>
                                    <m:mcJc m:val="center"/>
                                  </m:mcPr>
                                </m:mc>
                              </m:mcs>
                              <m:ctrlPr>
                                <a:rPr lang="zh-CN" altLang="en-US" sz="2000" i="1">
                                  <a:solidFill>
                                    <a:srgbClr val="000000"/>
                                  </a:solidFill>
                                  <a:latin typeface="Cambria Math" panose="02040503050406030204" pitchFamily="18" charset="0"/>
                                  <a:cs typeface="Cambria Math" panose="02040503050406030204" pitchFamily="18" charset="0"/>
                                </a:rPr>
                              </m:ctrlPr>
                            </m:mPr>
                            <m:mr>
                              <m:e>
                                <m:nary>
                                  <m:naryPr>
                                    <m:chr m:val="∑"/>
                                    <m:limLoc m:val="subSup"/>
                                    <m:ctrlPr>
                                      <a:rPr lang="zh-CN" altLang="en-US" sz="2000" i="1">
                                        <a:solidFill>
                                          <a:srgbClr val="000000"/>
                                        </a:solidFill>
                                        <a:latin typeface="Cambria Math" panose="02040503050406030204" pitchFamily="18" charset="0"/>
                                        <a:cs typeface="Cambria Math" panose="02040503050406030204" pitchFamily="18" charset="0"/>
                                      </a:rPr>
                                    </m:ctrlPr>
                                  </m:naryPr>
                                  <m:sub>
                                    <m:r>
                                      <a:rPr lang="en-US" altLang="zh-CN" sz="2000" i="1">
                                        <a:solidFill>
                                          <a:srgbClr val="000000"/>
                                        </a:solidFill>
                                        <a:latin typeface="Cambria Math" panose="02040503050406030204" pitchFamily="18" charset="0"/>
                                        <a:cs typeface="Cambria Math" panose="02040503050406030204" pitchFamily="18" charset="0"/>
                                      </a:rPr>
                                      <m:t>𝑖</m:t>
                                    </m:r>
                                    <m:r>
                                      <a:rPr lang="en-US" altLang="zh-CN" sz="2000" i="1">
                                        <a:solidFill>
                                          <a:srgbClr val="000000"/>
                                        </a:solidFill>
                                        <a:latin typeface="Cambria Math" panose="02040503050406030204" pitchFamily="18" charset="0"/>
                                        <a:cs typeface="Cambria Math" panose="02040503050406030204" pitchFamily="18" charset="0"/>
                                      </a:rPr>
                                      <m:t>=</m:t>
                                    </m:r>
                                    <m:r>
                                      <a:rPr lang="en-US" altLang="zh-CN" sz="2000" i="1">
                                        <a:solidFill>
                                          <a:srgbClr val="000000"/>
                                        </a:solidFill>
                                        <a:latin typeface="Cambria Math" panose="02040503050406030204" pitchFamily="18" charset="0"/>
                                        <a:cs typeface="Cambria Math" panose="02040503050406030204" pitchFamily="18" charset="0"/>
                                      </a:rPr>
                                      <m:t>1</m:t>
                                    </m:r>
                                  </m:sub>
                                  <m:sup>
                                    <m:r>
                                      <a:rPr lang="en-US" altLang="zh-CN" sz="2000" i="1">
                                        <a:solidFill>
                                          <a:srgbClr val="000000"/>
                                        </a:solidFill>
                                        <a:latin typeface="Cambria Math" panose="02040503050406030204" pitchFamily="18" charset="0"/>
                                        <a:cs typeface="Cambria Math" panose="02040503050406030204" pitchFamily="18" charset="0"/>
                                      </a:rPr>
                                      <m:t>𝑛−</m:t>
                                    </m:r>
                                    <m:r>
                                      <a:rPr lang="en-US" altLang="zh-CN" sz="2000" i="1">
                                        <a:solidFill>
                                          <a:srgbClr val="000000"/>
                                        </a:solidFill>
                                        <a:latin typeface="Cambria Math" panose="02040503050406030204" pitchFamily="18" charset="0"/>
                                        <a:cs typeface="Cambria Math" panose="02040503050406030204" pitchFamily="18" charset="0"/>
                                      </a:rPr>
                                      <m:t>1</m:t>
                                    </m:r>
                                  </m:sup>
                                  <m:e>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en-US" altLang="zh-CN" sz="2000" i="1">
                                            <a:solidFill>
                                              <a:srgbClr val="000000"/>
                                            </a:solidFill>
                                            <a:latin typeface="Cambria Math" panose="02040503050406030204" pitchFamily="18" charset="0"/>
                                          </a:rPr>
                                          <m:t>𝑖</m:t>
                                        </m:r>
                                      </m:sub>
                                    </m:sSub>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zh-CN" altLang="en-US"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𝑖</m:t>
                                        </m:r>
                                      </m:sub>
                                    </m:sSub>
                                  </m:e>
                                </m:nary>
                              </m:e>
                              <m:e>
                                <m:r>
                                  <a:rPr lang="zh-CN" altLang="en-US"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cs typeface="Cambria Math" panose="02040503050406030204" pitchFamily="18" charset="0"/>
                                  </a:rPr>
                                  <m:t>≥</m:t>
                                </m:r>
                                <m:r>
                                  <a:rPr lang="en-US" altLang="zh-CN" sz="2000" i="1">
                                    <a:solidFill>
                                      <a:srgbClr val="000000"/>
                                    </a:solidFill>
                                    <a:latin typeface="Cambria Math" panose="02040503050406030204" pitchFamily="18" charset="0"/>
                                    <a:cs typeface="Cambria Math" panose="02040503050406030204" pitchFamily="18" charset="0"/>
                                  </a:rPr>
                                  <m:t>3</m:t>
                                </m:r>
                                <m:r>
                                  <a:rPr lang="zh-CN" altLang="en-US"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cs typeface="Cambria Math" panose="02040503050406030204" pitchFamily="18" charset="0"/>
                                  </a:rPr>
                                  <m:t>∈</m:t>
                                </m:r>
                                <m:sSub>
                                  <m:sSubPr>
                                    <m:ctrlPr>
                                      <a:rPr lang="en-US" altLang="zh-CN" sz="2000" i="1">
                                        <a:solidFill>
                                          <a:srgbClr val="000000"/>
                                        </a:solidFill>
                                        <a:latin typeface="Cambria Math" panose="02040503050406030204" pitchFamily="18" charset="0"/>
                                        <a:cs typeface="Cambria Math" panose="02040503050406030204" pitchFamily="18" charset="0"/>
                                      </a:rPr>
                                    </m:ctrlPr>
                                  </m:sSubPr>
                                  <m:e>
                                    <m:r>
                                      <a:rPr lang="en-US" altLang="zh-CN" sz="2000" i="1">
                                        <a:solidFill>
                                          <a:srgbClr val="000000"/>
                                        </a:solidFill>
                                        <a:latin typeface="Cambria Math" panose="02040503050406030204" pitchFamily="18" charset="0"/>
                                        <a:cs typeface="Cambria Math" panose="02040503050406030204" pitchFamily="18" charset="0"/>
                                      </a:rPr>
                                      <m:t>ℕ</m:t>
                                    </m:r>
                                  </m:e>
                                  <m:sub>
                                    <m:r>
                                      <a:rPr lang="en-US" altLang="zh-CN" sz="2000" i="1">
                                        <a:solidFill>
                                          <a:srgbClr val="000000"/>
                                        </a:solidFill>
                                        <a:latin typeface="Cambria Math" panose="02040503050406030204" pitchFamily="18" charset="0"/>
                                        <a:cs typeface="Cambria Math" panose="02040503050406030204" pitchFamily="18" charset="0"/>
                                      </a:rPr>
                                      <m:t>+</m:t>
                                    </m:r>
                                  </m:sub>
                                </m:sSub>
                              </m:e>
                            </m:mr>
                            <m:mr>
                              <m:e>
                                <m:r>
                                  <a:rPr lang="en-US" altLang="zh-CN" sz="2000" i="1">
                                    <a:solidFill>
                                      <a:srgbClr val="000000"/>
                                    </a:solidFill>
                                    <a:latin typeface="Cambria Math" panose="02040503050406030204" pitchFamily="18" charset="0"/>
                                    <a:cs typeface="Cambria Math" panose="02040503050406030204" pitchFamily="18" charset="0"/>
                                  </a:rPr>
                                  <m:t>1</m:t>
                                </m:r>
                              </m:e>
                              <m:e>
                                <m:r>
                                  <a:rPr lang="en-US" altLang="zh-CN" sz="2000" i="1">
                                    <a:solidFill>
                                      <a:srgbClr val="000000"/>
                                    </a:solidFill>
                                    <a:latin typeface="Cambria Math" panose="02040503050406030204" pitchFamily="18" charset="0"/>
                                    <a:cs typeface="Cambria Math" panose="02040503050406030204" pitchFamily="18" charset="0"/>
                                  </a:rPr>
                                  <m:t>𝑛</m:t>
                                </m:r>
                                <m:r>
                                  <a:rPr lang="en-US" altLang="zh-CN" sz="2000" i="1">
                                    <a:solidFill>
                                      <a:srgbClr val="000000"/>
                                    </a:solidFill>
                                    <a:latin typeface="Cambria Math" panose="02040503050406030204" pitchFamily="18" charset="0"/>
                                    <a:cs typeface="Cambria Math" panose="02040503050406030204" pitchFamily="18" charset="0"/>
                                  </a:rPr>
                                  <m:t>=</m:t>
                                </m:r>
                                <m:r>
                                  <a:rPr lang="en-US" altLang="zh-CN" sz="2000" i="1">
                                    <a:solidFill>
                                      <a:srgbClr val="000000"/>
                                    </a:solidFill>
                                    <a:latin typeface="Cambria Math" panose="02040503050406030204" pitchFamily="18" charset="0"/>
                                    <a:cs typeface="Cambria Math" panose="02040503050406030204" pitchFamily="18" charset="0"/>
                                  </a:rPr>
                                  <m:t>1</m:t>
                                </m:r>
                                <m:r>
                                  <a:rPr lang="en-US" altLang="zh-CN" sz="2000" i="1">
                                    <a:solidFill>
                                      <a:srgbClr val="000000"/>
                                    </a:solidFill>
                                    <a:latin typeface="Cambria Math" panose="02040503050406030204" pitchFamily="18" charset="0"/>
                                    <a:cs typeface="Cambria Math" panose="02040503050406030204" pitchFamily="18" charset="0"/>
                                  </a:rPr>
                                  <m:t>,</m:t>
                                </m:r>
                                <m:r>
                                  <a:rPr lang="en-US" altLang="zh-CN" sz="2000" i="1">
                                    <a:solidFill>
                                      <a:srgbClr val="000000"/>
                                    </a:solidFill>
                                    <a:latin typeface="Cambria Math" panose="02040503050406030204" pitchFamily="18" charset="0"/>
                                    <a:cs typeface="Cambria Math" panose="02040503050406030204" pitchFamily="18" charset="0"/>
                                  </a:rPr>
                                  <m:t>2</m:t>
                                </m:r>
                              </m:e>
                            </m:mr>
                          </m:m>
                        </m:e>
                      </m:d>
                    </m:oMath>
                  </m:oMathPara>
                </a14:m>
                <a:endParaRPr lang="zh-CN" altLang="en-US" sz="2000"/>
              </a:p>
              <a:p>
                <a:pPr marL="0" indent="0" algn="l">
                  <a:buClrTx/>
                  <a:buSzTx/>
                  <a:buNone/>
                </a:pPr>
                <a14:m>
                  <m:oMathPara xmlns:m="http://schemas.openxmlformats.org/officeDocument/2006/math">
                    <m:oMathParaPr>
                      <m:jc m:val="centerGroup"/>
                    </m:oMathParaPr>
                    <m:oMath xmlns:m="http://schemas.openxmlformats.org/officeDocument/2006/math">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zh-CN" altLang="en-US"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1</m:t>
                          </m:r>
                        </m:sub>
                      </m:sSub>
                      <m:r>
                        <a:rPr lang="zh-CN" altLang="en-US" sz="2000" i="1">
                          <a:solidFill>
                            <a:srgbClr val="000000"/>
                          </a:solidFill>
                          <a:latin typeface="Cambria Math" panose="02040503050406030204" pitchFamily="18" charset="0"/>
                        </a:rPr>
                        <m:t>=</m:t>
                      </m:r>
                      <m:f>
                        <m:fPr>
                          <m:ctrlPr>
                            <a:rPr lang="zh-CN" altLang="en-US" sz="2000" i="1">
                              <a:solidFill>
                                <a:srgbClr val="000000"/>
                              </a:solidFill>
                              <a:latin typeface="Cambria Math" panose="02040503050406030204" pitchFamily="18" charset="0"/>
                            </a:rPr>
                          </m:ctrlPr>
                        </m:fPr>
                        <m:num>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zh-CN" altLang="en-US" sz="2000" i="1">
                                  <a:solidFill>
                                    <a:srgbClr val="000000"/>
                                  </a:solidFill>
                                  <a:latin typeface="Cambria Math" panose="02040503050406030204" pitchFamily="18" charset="0"/>
                                </a:rPr>
                                <m:t>𝑛</m:t>
                              </m:r>
                            </m:sub>
                          </m:sSub>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4</m:t>
                          </m:r>
                          <m:r>
                            <a:rPr lang="en-US" altLang="zh-CN"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2</m:t>
                          </m:r>
                          <m:r>
                            <a:rPr lang="en-US" altLang="zh-CN" sz="2000" i="1">
                              <a:solidFill>
                                <a:srgbClr val="000000"/>
                              </a:solidFill>
                              <a:latin typeface="Cambria Math" panose="02040503050406030204" pitchFamily="18" charset="0"/>
                            </a:rPr>
                            <m:t>)</m:t>
                          </m:r>
                        </m:num>
                        <m:den>
                          <m:r>
                            <a:rPr lang="zh-CN" altLang="en-US" sz="2000" i="1">
                              <a:solidFill>
                                <a:srgbClr val="000000"/>
                              </a:solidFill>
                              <a:latin typeface="Cambria Math" panose="02040503050406030204" pitchFamily="18" charset="0"/>
                            </a:rPr>
                            <m:t>𝑛</m:t>
                          </m:r>
                          <m:r>
                            <a:rPr lang="zh-CN" altLang="en-US" sz="2000" i="1">
                              <a:solidFill>
                                <a:srgbClr val="000000"/>
                              </a:solidFill>
                              <a:latin typeface="Cambria Math" panose="02040503050406030204" pitchFamily="18" charset="0"/>
                            </a:rPr>
                            <m:t>+</m:t>
                          </m:r>
                          <m:r>
                            <a:rPr lang="zh-CN" altLang="en-US" sz="2000" i="1">
                              <a:solidFill>
                                <a:srgbClr val="000000"/>
                              </a:solidFill>
                              <a:latin typeface="Cambria Math" panose="02040503050406030204" pitchFamily="18" charset="0"/>
                            </a:rPr>
                            <m:t>1</m:t>
                          </m:r>
                        </m:den>
                      </m:f>
                    </m:oMath>
                  </m:oMathPara>
                </a14:m>
                <a:endParaRPr lang="zh-CN" altLang="en-US" sz="2000" i="1">
                  <a:solidFill>
                    <a:srgbClr val="000000"/>
                  </a:solidFill>
                  <a:latin typeface="Cambria Math" panose="02040503050406030204" pitchFamily="18" charset="0"/>
                </a:endParaRPr>
              </a:p>
              <a:p>
                <a:pPr marL="0" indent="0" algn="l">
                  <a:buClrTx/>
                  <a:buSzTx/>
                  <a:buNone/>
                </a:pPr>
                <a14:m>
                  <m:oMathPara xmlns:m="http://schemas.openxmlformats.org/officeDocument/2006/math">
                    <m:oMathParaPr>
                      <m:jc m:val="centerGroup"/>
                    </m:oMathParaPr>
                    <m:oMath xmlns:m="http://schemas.openxmlformats.org/officeDocument/2006/math">
                      <m:sSub>
                        <m:sSubPr>
                          <m:ctrlPr>
                            <a:rPr lang="zh-CN" altLang="en-US" sz="2000" i="1">
                              <a:solidFill>
                                <a:srgbClr val="000000"/>
                              </a:solidFill>
                              <a:latin typeface="Cambria Math" panose="02040503050406030204" pitchFamily="18" charset="0"/>
                            </a:rPr>
                          </m:ctrlPr>
                        </m:sSubPr>
                        <m:e>
                          <m:r>
                            <a:rPr lang="en-US" altLang="zh-CN" sz="2000" i="1">
                              <a:solidFill>
                                <a:srgbClr val="000000"/>
                              </a:solidFill>
                              <a:latin typeface="Cambria Math" panose="02040503050406030204" pitchFamily="18" charset="0"/>
                            </a:rPr>
                            <m:t>𝐻</m:t>
                          </m:r>
                        </m:e>
                        <m:sub>
                          <m:r>
                            <a:rPr lang="zh-CN" altLang="en-US"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1</m:t>
                          </m:r>
                        </m:sub>
                      </m:sSub>
                      <m:r>
                        <a:rPr lang="zh-CN" altLang="en-US" sz="2000" i="1">
                          <a:solidFill>
                            <a:srgbClr val="000000"/>
                          </a:solidFill>
                          <a:latin typeface="Cambria Math" panose="02040503050406030204" pitchFamily="18" charset="0"/>
                        </a:rPr>
                        <m:t>=</m:t>
                      </m:r>
                      <m:d>
                        <m:dPr>
                          <m:ctrlPr>
                            <a:rPr lang="zh-CN" altLang="en-US" sz="2000" i="1">
                              <a:solidFill>
                                <a:srgbClr val="000000"/>
                              </a:solidFill>
                              <a:latin typeface="Cambria Math" panose="02040503050406030204" pitchFamily="18" charset="0"/>
                            </a:rPr>
                          </m:ctrlPr>
                        </m:dPr>
                        <m:e>
                          <m:m>
                            <m:mPr>
                              <m:mcs>
                                <m:mc>
                                  <m:mcPr>
                                    <m:count m:val="1"/>
                                    <m:mcJc m:val="center"/>
                                  </m:mcPr>
                                </m:mc>
                              </m:mcs>
                              <m:plcHide m:val="on"/>
                              <m:ctrlPr>
                                <a:rPr lang="zh-CN" altLang="en-US" sz="2000" i="1">
                                  <a:solidFill>
                                    <a:srgbClr val="000000"/>
                                  </a:solidFill>
                                  <a:latin typeface="Cambria Math" panose="02040503050406030204" pitchFamily="18" charset="0"/>
                                </a:rPr>
                              </m:ctrlPr>
                            </m:mPr>
                            <m:mr>
                              <m:e>
                                <m:r>
                                  <a:rPr lang="zh-CN" altLang="en-US" sz="2000" i="1">
                                    <a:solidFill>
                                      <a:srgbClr val="000000"/>
                                    </a:solidFill>
                                    <a:latin typeface="Cambria Math" panose="02040503050406030204" pitchFamily="18" charset="0"/>
                                  </a:rPr>
                                  <m:t>2</m:t>
                                </m:r>
                                <m:r>
                                  <a:rPr lang="zh-CN" altLang="en-US"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2</m:t>
                                </m:r>
                              </m:e>
                            </m:mr>
                            <m:mr>
                              <m:e>
                                <m:r>
                                  <a:rPr lang="zh-CN" altLang="en-US"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1</m:t>
                                </m:r>
                              </m:e>
                            </m:mr>
                          </m:m>
                        </m:e>
                      </m:d>
                      <m:r>
                        <a:rPr lang="en-US" altLang="zh-CN" sz="2000" i="1">
                          <a:solidFill>
                            <a:srgbClr val="000000"/>
                          </a:solidFill>
                          <a:latin typeface="Cambria Math" panose="02040503050406030204" pitchFamily="18" charset="0"/>
                        </a:rPr>
                        <m:t>−</m:t>
                      </m:r>
                      <m:d>
                        <m:dPr>
                          <m:ctrlPr>
                            <a:rPr lang="zh-CN" altLang="en-US" sz="2000" i="1">
                              <a:solidFill>
                                <a:srgbClr val="000000"/>
                              </a:solidFill>
                              <a:latin typeface="Cambria Math" panose="02040503050406030204" pitchFamily="18" charset="0"/>
                            </a:rPr>
                          </m:ctrlPr>
                        </m:dPr>
                        <m:e>
                          <m:m>
                            <m:mPr>
                              <m:mcs>
                                <m:mc>
                                  <m:mcPr>
                                    <m:count m:val="1"/>
                                    <m:mcJc m:val="center"/>
                                  </m:mcPr>
                                </m:mc>
                              </m:mcs>
                              <m:plcHide m:val="on"/>
                              <m:ctrlPr>
                                <a:rPr lang="zh-CN" altLang="en-US" sz="2000" i="1">
                                  <a:solidFill>
                                    <a:srgbClr val="000000"/>
                                  </a:solidFill>
                                  <a:latin typeface="Cambria Math" panose="02040503050406030204" pitchFamily="18" charset="0"/>
                                </a:rPr>
                              </m:ctrlPr>
                            </m:mPr>
                            <m:mr>
                              <m:e>
                                <m:r>
                                  <a:rPr lang="zh-CN" altLang="en-US" sz="2000" i="1">
                                    <a:solidFill>
                                      <a:srgbClr val="000000"/>
                                    </a:solidFill>
                                    <a:latin typeface="Cambria Math" panose="02040503050406030204" pitchFamily="18" charset="0"/>
                                  </a:rPr>
                                  <m:t>2</m:t>
                                </m:r>
                                <m:r>
                                  <a:rPr lang="zh-CN" altLang="en-US" sz="2000" i="1">
                                    <a:solidFill>
                                      <a:srgbClr val="000000"/>
                                    </a:solidFill>
                                    <a:latin typeface="Cambria Math" panose="02040503050406030204" pitchFamily="18" charset="0"/>
                                  </a:rPr>
                                  <m:t>𝑛</m:t>
                                </m:r>
                                <m:r>
                                  <a:rPr lang="en-US" altLang="zh-CN" sz="2000" i="1">
                                    <a:solidFill>
                                      <a:srgbClr val="000000"/>
                                    </a:solidFill>
                                    <a:latin typeface="Cambria Math" panose="02040503050406030204" pitchFamily="18" charset="0"/>
                                  </a:rPr>
                                  <m:t>+</m:t>
                                </m:r>
                                <m:r>
                                  <a:rPr lang="en-US" altLang="zh-CN" sz="2000" i="1">
                                    <a:solidFill>
                                      <a:srgbClr val="000000"/>
                                    </a:solidFill>
                                    <a:latin typeface="Cambria Math" panose="02040503050406030204" pitchFamily="18" charset="0"/>
                                  </a:rPr>
                                  <m:t>2</m:t>
                                </m:r>
                              </m:e>
                            </m:mr>
                            <m:mr>
                              <m:e>
                                <m:r>
                                  <a:rPr lang="zh-CN" altLang="en-US" sz="2000" i="1">
                                    <a:solidFill>
                                      <a:srgbClr val="000000"/>
                                    </a:solidFill>
                                    <a:latin typeface="Cambria Math" panose="02040503050406030204" pitchFamily="18" charset="0"/>
                                  </a:rPr>
                                  <m:t>𝑛</m:t>
                                </m:r>
                              </m:e>
                            </m:mr>
                          </m:m>
                        </m:e>
                      </m:d>
                    </m:oMath>
                  </m:oMathPara>
                </a14:m>
                <a:endParaRPr lang="zh-CN" altLang="en-US" sz="2000"/>
              </a:p>
              <a:p>
                <a:pPr marL="0" indent="0" algn="l">
                  <a:buClrTx/>
                  <a:buSzTx/>
                  <a:buNone/>
                </a:pPr>
                <a:endParaRPr sz="2000" dirty="0"/>
              </a:p>
            </p:txBody>
          </p:sp>
        </mc:Choice>
        <mc:Fallback>
          <p:sp>
            <p:nvSpPr>
              <p:cNvPr id="3" name="内容占位符 2"/>
              <p:cNvSpPr>
                <a:spLocks noRot="1" noChangeAspect="1" noMove="1" noResize="1" noEditPoints="1" noAdjustHandles="1" noChangeArrowheads="1" noChangeShapeType="1" noTextEdit="1"/>
              </p:cNvSpPr>
              <p:nvPr>
                <p:ph idx="1"/>
                <p:custDataLst>
                  <p:tags r:id="rId2"/>
                </p:custDataLst>
              </p:nvPr>
            </p:nvSpPr>
            <p:spPr>
              <a:blipFill rotWithShape="1">
                <a:blip r:embed="rId3"/>
                <a:stretch>
                  <a:fillRect l="-5" b="6"/>
                </a:stretch>
              </a:blipFill>
            </p:spPr>
            <p:txBody>
              <a:bodyPr/>
              <a:lstStyle/>
              <a:p>
                <a:r>
                  <a:rPr lang="zh-CN" altLang="en-US">
                    <a:noFill/>
                  </a:rPr>
                  <a:t> </a:t>
                </a:r>
              </a:p>
            </p:txBody>
          </p:sp>
        </mc:Fallback>
      </mc:AlternateContent>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BLOCK" val="0"/>
  <p:tag name="KSO_WM_UNIT_DEC_AREA_ID" val="799e2e5e1522465bb37c07172e1e41a4"/>
  <p:tag name="KSO_WM_UNIT_DEFAULT_FONT" val="40;44;2"/>
  <p:tag name="KSO_WM_UNIT_ISCONTENTSTITLE" val="0"/>
  <p:tag name="KSO_WM_UNIT_ISNUMDGMTITLE" val="0"/>
  <p:tag name="KSO_WM_UNIT_PRESET_TEXT" val="单击此处添加标题"/>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custom20222720_1*a*1"/>
  <p:tag name="KSO_WM_TEMPLATE_CATEGORY" val="custom"/>
  <p:tag name="KSO_WM_TEMPLATE_INDEX" val="20222720"/>
  <p:tag name="KSO_WM_UNIT_LAYERLEVEL" val="1"/>
  <p:tag name="KSO_WM_TAG_VERSION" val="1.0"/>
  <p:tag name="KSO_WM_BEAUTIFY_FLAG" val="#wm#"/>
  <p:tag name="KSO_WM_CHIP_GROUPID" val="614435551e630cfd8f114045"/>
  <p:tag name="KSO_WM_CHIP_XID" val="614435551e630cfd8f114046"/>
  <p:tag name="KSO_WM_CHIP_FILLAREA_FILL_RULE" val="{&quot;fill_align&quot;:&quot;cb&quot;,&quot;fill_mode&quot;:&quot;adaptive&quot;,&quot;sacle_strategy&quot;:&quot;smart&quot;}"/>
  <p:tag name="KSO_WM_ASSEMBLE_CHIP_INDEX" val="a19af2efc94442b3a974158d5af5fdbf"/>
  <p:tag name="KSO_WM_UNIT_TEXT_FILL_FORE_SCHEMECOLOR_INDEX_BRIGHTNESS" val="0.15"/>
  <p:tag name="KSO_WM_UNIT_TEXT_FILL_FORE_SCHEMECOLOR_INDEX" val="13"/>
  <p:tag name="KSO_WM_UNIT_TEXT_FILL_TYPE" val="1"/>
  <p:tag name="KSO_WM_TEMPLATE_ASSEMBLE_XID" val="62a706bb7459d9b06304df9f"/>
  <p:tag name="KSO_WM_TEMPLATE_ASSEMBLE_GROUPID" val="62941ecadb924c3ee3989a48"/>
</p:tagLst>
</file>

<file path=ppt/tags/tag101.xml><?xml version="1.0" encoding="utf-8"?>
<p:tagLst xmlns:p="http://schemas.openxmlformats.org/presentationml/2006/main">
  <p:tag name="KSO_WM_UNIT_BLOCK" val="0"/>
  <p:tag name="KSO_WM_UNIT_DEC_AREA_ID" val="c345e787ed5944eea280efa17e2707b2"/>
  <p:tag name="KSO_WM_UNIT_DEFAULT_FONT" val="16;20;2"/>
  <p:tag name="KSO_WM_UNIT_SUBTYPE" val="a"/>
  <p:tag name="KSO_WM_UNIT_PRESET_TEXT" val="单击此处添加文本具体内容，简明扼要的阐述您的观点，以便观者准确的理解您传达的思想。"/>
  <p:tag name="KSO_WM_UNIT_NOCLEAR" val="0"/>
  <p:tag name="KSO_WM_UNIT_VALUE" val="96"/>
  <p:tag name="KSO_WM_UNIT_HIGHLIGHT" val="0"/>
  <p:tag name="KSO_WM_UNIT_COMPATIBLE" val="0"/>
  <p:tag name="KSO_WM_UNIT_DIAGRAM_ISNUMVISUAL" val="0"/>
  <p:tag name="KSO_WM_UNIT_DIAGRAM_ISREFERUNIT" val="0"/>
  <p:tag name="KSO_WM_UNIT_TYPE" val="f"/>
  <p:tag name="KSO_WM_UNIT_INDEX" val="1"/>
  <p:tag name="KSO_WM_UNIT_ID" val="custom20222720_1*f*1"/>
  <p:tag name="KSO_WM_TEMPLATE_CATEGORY" val="custom"/>
  <p:tag name="KSO_WM_TEMPLATE_INDEX" val="20222720"/>
  <p:tag name="KSO_WM_UNIT_LAYERLEVEL" val="1"/>
  <p:tag name="KSO_WM_TAG_VERSION" val="1.0"/>
  <p:tag name="KSO_WM_BEAUTIFY_FLAG" val="#wm#"/>
  <p:tag name="KSO_WM_CHIP_GROUPID" val="614435551e630cfd8f114045"/>
  <p:tag name="KSO_WM_CHIP_XID" val="614435551e630cfd8f114046"/>
  <p:tag name="KSO_WM_CHIP_FILLAREA_FILL_RULE" val="{&quot;fill_align&quot;:&quot;cb&quot;,&quot;fill_mode&quot;:&quot;adaptive&quot;,&quot;sacle_strategy&quot;:&quot;smart&quot;}"/>
  <p:tag name="KSO_WM_ASSEMBLE_CHIP_INDEX" val="a19af2efc94442b3a974158d5af5fdbf"/>
  <p:tag name="KSO_WM_UNIT_TEXT_FILL_FORE_SCHEMECOLOR_INDEX_BRIGHTNESS" val="0.15"/>
  <p:tag name="KSO_WM_UNIT_TEXT_FILL_FORE_SCHEMECOLOR_INDEX" val="13"/>
  <p:tag name="KSO_WM_UNIT_TEXT_FILL_TYPE" val="1"/>
  <p:tag name="KSO_WM_TEMPLATE_ASSEMBLE_XID" val="62a706bb7459d9b06304df9f"/>
  <p:tag name="KSO_WM_TEMPLATE_ASSEMBLE_GROUPID" val="62941ecadb924c3ee3989a48"/>
</p:tagLst>
</file>

<file path=ppt/tags/tag102.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259ac61e2d68468299ae2a1201801c0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6eb23f2df4412a89e3b8caafce1b00"/>
</p:tagLst>
</file>

<file path=ppt/tags/tag103.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4a79426e213407d8ccb569183321cc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a1b6747d9d24c5aa581e1795c8f9010"/>
</p:tagLst>
</file>

<file path=ppt/tags/tag1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259ac61e2d68468299ae2a1201801c0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6eb23f2df4412a89e3b8caafce1b00"/>
</p:tagLst>
</file>

<file path=ppt/tags/tag111.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4a79426e213407d8ccb569183321cc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a1b6747d9d24c5aa581e1795c8f9010"/>
</p:tagLst>
</file>

<file path=ppt/tags/tag1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SUBTYPE" val="v"/>
  <p:tag name="KSO_WM_TEMPLATE_CATEGORY" val="chip"/>
  <p:tag name="KSO_WM_TEMPLATE_INDEX" val="20222720"/>
  <p:tag name="KSO_WM_UNIT_TYPE" val="i"/>
  <p:tag name="KSO_WM_UNIT_INDEX" val="1"/>
  <p:tag name="KSO_WM_UNIT_ID" val="chip20222720_9*i*1"/>
  <p:tag name="KSO_WM_BEAUTIFY_FLAG" val="#wm#"/>
  <p:tag name="KSO_WM_TAG_VERSION" val="1.0"/>
  <p:tag name="KSO_WM_CHIP_GROUPID" val="62941ecadb924c3ee3989a48"/>
  <p:tag name="KSO_WM_CHIP_XID" val="6294299bdb924c3ee3995881"/>
  <p:tag name="KSO_WM_UNIT_DEC_AREA_ID" val="33aed19913a246c49e0fc6bb131235b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5a66e0c0d4a9db9d6f0683bd6f4bb"/>
</p:tagLst>
</file>

<file path=ppt/tags/tag121.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11*i*1"/>
  <p:tag name="KSO_WM_BEAUTIFY_FLAG" val="#wm#"/>
  <p:tag name="KSO_WM_TAG_VERSION" val="1.0"/>
  <p:tag name="KSO_WM_CHIP_GROUPID" val="62941ecadb924c3ee3989a48"/>
  <p:tag name="KSO_WM_CHIP_XID" val="6294299bdb924c3ee3995880"/>
  <p:tag name="KSO_WM_UNIT_DEC_AREA_ID" val="cca38771d7da43e5bb59785f6296a46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fa85aec2d7c64b31a12709993142b070"/>
</p:tagLst>
</file>

<file path=ppt/tags/tag122.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10*i*1"/>
  <p:tag name="KSO_WM_BEAUTIFY_FLAG" val="#wm#"/>
  <p:tag name="KSO_WM_TAG_VERSION" val="1.0"/>
  <p:tag name="KSO_WM_CHIP_GROUPID" val="62941ecadb924c3ee3989a48"/>
  <p:tag name="KSO_WM_CHIP_XID" val="6294299bdb924c3ee399587f"/>
  <p:tag name="KSO_WM_UNIT_DEC_AREA_ID" val="945442b8df194c0aba4b5567d19b6c2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55c0b904ac9a46cf830c5845217b8acc"/>
</p:tagLst>
</file>

<file path=ppt/tags/tag1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259ac61e2d68468299ae2a1201801c0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6eb23f2df4412a89e3b8caafce1b00"/>
</p:tagLst>
</file>

<file path=ppt/tags/tag131.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4a79426e213407d8ccb569183321cc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a1b6747d9d24c5aa581e1795c8f9010"/>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8.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259ac61e2d68468299ae2a1201801c0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6eb23f2df4412a89e3b8caafce1b00"/>
</p:tagLst>
</file>

<file path=ppt/tags/tag139.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4a79426e213407d8ccb569183321cc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a1b6747d9d24c5aa581e1795c8f901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5.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259ac61e2d68468299ae2a1201801c0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6eb23f2df4412a89e3b8caafce1b00"/>
</p:tagLst>
</file>

<file path=ppt/tags/tag146.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4a79426e213407d8ccb569183321cc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a1b6747d9d24c5aa581e1795c8f9010"/>
</p:tagLst>
</file>

<file path=ppt/tags/tag1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1.xml><?xml version="1.0" encoding="utf-8"?>
<p:tagLst xmlns:p="http://schemas.openxmlformats.org/presentationml/2006/main">
  <p:tag name="KSO_WM_UNIT_SUBTYPE" val="v"/>
  <p:tag name="KSO_WM_TEMPLATE_CATEGORY" val="chip"/>
  <p:tag name="KSO_WM_TEMPLATE_INDEX" val="20222720"/>
  <p:tag name="KSO_WM_UNIT_TYPE" val="i"/>
  <p:tag name="KSO_WM_UNIT_INDEX" val="1"/>
  <p:tag name="KSO_WM_UNIT_ID" val="chip20222720_13*i*1"/>
  <p:tag name="KSO_WM_BEAUTIFY_FLAG" val="#wm#"/>
  <p:tag name="KSO_WM_TAG_VERSION" val="1.0"/>
  <p:tag name="KSO_WM_CHIP_GROUPID" val="62941ecadb924c3ee3989a48"/>
  <p:tag name="KSO_WM_CHIP_XID" val="6294299bdb924c3ee399599b"/>
  <p:tag name="KSO_WM_UNIT_DEC_AREA_ID" val="cfcb9b13721b40558234cbe59490b33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ea465eed75c40db94a71ab3c442d38e"/>
</p:tagLst>
</file>

<file path=ppt/tags/tag152.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15*i*1"/>
  <p:tag name="KSO_WM_BEAUTIFY_FLAG" val="#wm#"/>
  <p:tag name="KSO_WM_TAG_VERSION" val="1.0"/>
  <p:tag name="KSO_WM_CHIP_GROUPID" val="62941ecadb924c3ee3989a48"/>
  <p:tag name="KSO_WM_CHIP_XID" val="6294299bdb924c3ee399589b"/>
  <p:tag name="KSO_WM_UNIT_DEC_AREA_ID" val="fa1ab33434064678b0e445c07b7a037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8c5d2a884f534415909168bfb92f928f"/>
</p:tagLst>
</file>

<file path=ppt/tags/tag153.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16*i*1"/>
  <p:tag name="KSO_WM_BEAUTIFY_FLAG" val="#wm#"/>
  <p:tag name="KSO_WM_TAG_VERSION" val="1.0"/>
  <p:tag name="KSO_WM_CHIP_GROUPID" val="62941ecadb924c3ee3989a48"/>
  <p:tag name="KSO_WM_CHIP_XID" val="6294299bdb924c3ee39958ad"/>
  <p:tag name="KSO_WM_UNIT_DEC_AREA_ID" val="db89fc702baa43b185eb5b824ba7b5a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e879be1afc5d4ce9ab60c955555b1dd0"/>
</p:tagLst>
</file>

<file path=ppt/tags/tag154.xml><?xml version="1.0" encoding="utf-8"?>
<p:tagLst xmlns:p="http://schemas.openxmlformats.org/presentationml/2006/main">
  <p:tag name="KSO_WM_UNIT_SUBTYPE" val="u"/>
  <p:tag name="KSO_WM_TEMPLATE_CATEGORY" val="chip"/>
  <p:tag name="KSO_WM_TEMPLATE_INDEX" val="20222720"/>
  <p:tag name="KSO_WM_UNIT_TYPE" val="i"/>
  <p:tag name="KSO_WM_UNIT_INDEX" val="1"/>
  <p:tag name="KSO_WM_UNIT_ID" val="chip20222720_14*i*1"/>
  <p:tag name="KSO_WM_BEAUTIFY_FLAG" val="#wm#"/>
  <p:tag name="KSO_WM_TAG_VERSION" val="1.0"/>
  <p:tag name="KSO_WM_CHIP_GROUPID" val="62941ecadb924c3ee3989a48"/>
  <p:tag name="KSO_WM_CHIP_XID" val="6294299bdb924c3ee3995945"/>
  <p:tag name="KSO_WM_UNIT_DEC_AREA_ID" val="982cebf7ba6542468e2094e334ef338f"/>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c552db367774e3680f2c838f6ade742"/>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8.xml><?xml version="1.0" encoding="utf-8"?>
<p:tagLst xmlns:p="http://schemas.openxmlformats.org/presentationml/2006/main">
  <p:tag name="KSO_WM_UNIT_DEFAULT_FONT" val="20;22;2"/>
  <p:tag name="KSO_WM_UNIT_BLOCK" val="0"/>
  <p:tag name="KSO_WM_UNIT_DEC_AREA_ID" val="fb3c618648ef4a82b0e62ea0fbfd66a4"/>
  <p:tag name="KSO_WM_UNIT_SUBTYPE" val="e"/>
  <p:tag name="KSO_WM_UNIT_PRESET_TEXT" val="202X"/>
  <p:tag name="KSO_WM_UNIT_NOCLEAR" val="0"/>
  <p:tag name="KSO_WM_UNIT_VALUE" val="3"/>
  <p:tag name="KSO_WM_UNIT_HIGHLIGHT" val="0"/>
  <p:tag name="KSO_WM_UNIT_COMPATIBLE" val="0"/>
  <p:tag name="KSO_WM_UNIT_DIAGRAM_ISNUMVISUAL" val="0"/>
  <p:tag name="KSO_WM_UNIT_DIAGRAM_ISREFERUNIT" val="0"/>
  <p:tag name="KSO_WM_UNIT_TYPE" val="f"/>
  <p:tag name="KSO_WM_UNIT_INDEX" val="1"/>
  <p:tag name="KSO_WM_UNIT_ID" val="diagram20220462_1*f*1"/>
  <p:tag name="KSO_WM_TEMPLATE_CATEGORY" val="diagram"/>
  <p:tag name="KSO_WM_TEMPLATE_INDEX" val="20220462"/>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67d7ee6603f1460a455862"/>
  <p:tag name="KSO_WM_CHIP_XID" val="6167d7ee6603f1460a45585f"/>
</p:tagLst>
</file>

<file path=ppt/tags/tag159.xml><?xml version="1.0" encoding="utf-8"?>
<p:tagLst xmlns:p="http://schemas.openxmlformats.org/presentationml/2006/main">
  <p:tag name="KSO_WM_UNIT_DEFAULT_FONT" val="66;80;2"/>
  <p:tag name="KSO_WM_UNIT_BLOCK" val="0"/>
  <p:tag name="KSO_WM_UNIT_DEC_AREA_ID" val="949f1cf3d9c24c80a238fc35f52b5819"/>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20462_1*a*1"/>
  <p:tag name="KSO_WM_TEMPLATE_CATEGORY" val="diagram"/>
  <p:tag name="KSO_WM_TEMPLATE_INDEX" val="20220462"/>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67d7ee6603f1460a455862"/>
  <p:tag name="KSO_WM_CHIP_XID" val="6167d7ee6603f1460a45585f"/>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DEFAULT_FONT" val="16;18;2"/>
  <p:tag name="KSO_WM_UNIT_BLOCK" val="0"/>
  <p:tag name="KSO_WM_UNIT_DEC_AREA_ID" val="03cdb5ce087249edb67a2ab034675d56"/>
  <p:tag name="KSO_WM_UNIT_SUBTYPE" val="a"/>
  <p:tag name="KSO_WM_UNIT_PRESET_TEXT" val="单击此处添加副标题"/>
  <p:tag name="KSO_WM_UNIT_NOCLEAR" val="0"/>
  <p:tag name="KSO_WM_UNIT_VALUE" val="20"/>
  <p:tag name="KSO_WM_UNIT_HIGHLIGHT" val="0"/>
  <p:tag name="KSO_WM_UNIT_COMPATIBLE" val="0"/>
  <p:tag name="KSO_WM_UNIT_DIAGRAM_ISNUMVISUAL" val="0"/>
  <p:tag name="KSO_WM_UNIT_DIAGRAM_ISREFERUNIT" val="0"/>
  <p:tag name="KSO_WM_UNIT_TYPE" val="f"/>
  <p:tag name="KSO_WM_UNIT_INDEX" val="2"/>
  <p:tag name="KSO_WM_UNIT_ID" val="diagram20220462_1*f*2"/>
  <p:tag name="KSO_WM_TEMPLATE_CATEGORY" val="diagram"/>
  <p:tag name="KSO_WM_TEMPLATE_INDEX" val="20220462"/>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67d7ee6603f1460a455862"/>
  <p:tag name="KSO_WM_CHIP_XID" val="6167d7ee6603f1460a45585f"/>
</p:tagLst>
</file>

<file path=ppt/tags/tag161.xml><?xml version="1.0" encoding="utf-8"?>
<p:tagLst xmlns:p="http://schemas.openxmlformats.org/presentationml/2006/main">
  <p:tag name="KSO_WM_UNIT_BLOCK" val="0"/>
  <p:tag name="KSO_WM_UNIT_DEC_AREA_ID" val="d38d345f578d461aaa55e5b24f83e62c"/>
  <p:tag name="KSO_WM_UNIT_NOCLEAR" val="0"/>
  <p:tag name="KSO_WM_UNIT_HIGHLIGHT" val="0"/>
  <p:tag name="KSO_WM_UNIT_COMPATIBLE" val="0"/>
  <p:tag name="KSO_WM_UNIT_DIAGRAM_ISNUMVISUAL" val="0"/>
  <p:tag name="KSO_WM_UNIT_DIAGRAM_ISREFERUNIT" val="0"/>
  <p:tag name="KSO_WM_UNIT_TYPE" val="i"/>
  <p:tag name="KSO_WM_UNIT_INDEX" val="2"/>
  <p:tag name="KSO_WM_UNIT_ID" val="diagram20220462_1*i*2"/>
  <p:tag name="KSO_WM_TEMPLATE_CATEGORY" val="diagram"/>
  <p:tag name="KSO_WM_TEMPLATE_INDEX" val="20220462"/>
  <p:tag name="KSO_WM_UNIT_LAYERLEVEL" val="1"/>
  <p:tag name="KSO_WM_TAG_VERSION" val="1.0"/>
  <p:tag name="KSO_WM_BEAUTIFY_FLAG" val="#wm#"/>
  <p:tag name="KSO_WM_UNIT_SM_LIMIT_TYPE" val="3"/>
  <p:tag name="KSO_WM_UNIT_DECORATE_INFO" val="{&quot;ReferentInfo&quot;:{&quot;Id&quot;:&quot;3712aaafa17b43168e2c59b67ca93bab&quot;,&quot;X&quot;:{&quot;Pos&quot;:0},&quot;Y&quot;:{&quot;Pos&quot;:0}},&quot;DecorateInfoX&quot;:{&quot;Pos&quot;:0,&quot;IsAbs&quot;:true},&quot;DecorateInfoY&quot;:{&quot;Pos&quot;:2,&quot;IsAbs&quot;:true},&quot;DecorateInfoW&quot;:{&quot;IsAbs&quot;:false},&quot;DecorateInfoH&quot;:{&quot;IsAbs&quot;:true},&quot;whChangeMode&quot;:0}"/>
  <p:tag name="KSO_WM_CHIP_GROUPID" val="6167d7ee6603f1460a455862"/>
  <p:tag name="KSO_WM_CHIP_XID" val="6167d7ee6603f1460a45585f"/>
</p:tagLst>
</file>

<file path=ppt/tags/tag162.xml><?xml version="1.0" encoding="utf-8"?>
<p:tagLst xmlns:p="http://schemas.openxmlformats.org/presentationml/2006/main">
  <p:tag name="KSO_WM_UNIT_DEFAULT_FONT" val="20;22;2"/>
  <p:tag name="KSO_WM_UNIT_BLOCK" val="0"/>
  <p:tag name="KSO_WM_UNIT_DEC_AREA_ID" val="3712aaafa17b43168e2c59b67ca93bab"/>
  <p:tag name="KSO_WM_UNIT_SUBTYPE" val="b"/>
  <p:tag name="KSO_WM_UNIT_PRESET_TEXT" val="汇报人姓名"/>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4"/>
  <p:tag name="KSO_WM_UNIT_ID" val="diagram20220462_1*f*4"/>
  <p:tag name="KSO_WM_TEMPLATE_CATEGORY" val="diagram"/>
  <p:tag name="KSO_WM_TEMPLATE_INDEX" val="20220462"/>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67d7ee6603f1460a455862"/>
  <p:tag name="KSO_WM_CHIP_XID" val="6167d7ee6603f1460a45585f"/>
</p:tagLst>
</file>

<file path=ppt/tags/tag163.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259ac61e2d68468299ae2a1201801c0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6eb23f2df4412a89e3b8caafce1b00"/>
  <p:tag name="KSO_WM_SLIDE_BACKGROUND_TYPE" val="general"/>
</p:tagLst>
</file>

<file path=ppt/tags/tag164.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4a79426e213407d8ccb569183321cc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a1b6747d9d24c5aa581e1795c8f9010"/>
  <p:tag name="KSO_WM_SLIDE_BACKGROUND_TYPE" val="general"/>
</p:tagLst>
</file>

<file path=ppt/tags/tag16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6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6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6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69.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c6d1aba81c69483cbe8c3373fe727422"/>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770e65180e414d9895574859f43793bb"/>
  <p:tag name="KSO_WM_SLIDE_BACKGROUND_TYPE" val="frame"/>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ed090c58989b431f8fee727a440d86b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0b2194e890454be1a4458553edadb32d"/>
  <p:tag name="KSO_WM_SLIDE_BACKGROUND_TYPE" val="frame"/>
</p:tagLst>
</file>

<file path=ppt/tags/tag17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8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8"/>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CHIP_GROUPID" val="61a5ca90cf14e69e7f8bcd39"/>
  <p:tag name="KSO_WM_CHIP_XID" val="62762029fe82813d301f092b"/>
</p:tagLst>
</file>

<file path=ppt/tags/tag17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7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7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7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7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8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CHIP_GROUPID" val="61a5ca90cf14e69e7f8bcd39"/>
  <p:tag name="KSO_WM_CHIP_XID" val="62762029fe82813d301f092c"/>
</p:tagLst>
</file>

<file path=ppt/tags/tag178.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5afb9644e4dc4e0c9e304bc6ea790cfd"/>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e7b12e9dcbe4c9aaf16664d5816451b"/>
  <p:tag name="KSO_WM_SLIDE_BACKGROUND_TYPE" val="leftRight"/>
</p:tagLst>
</file>

<file path=ppt/tags/tag17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8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8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8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8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8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CHIP_GROUPID" val="61a5ca90cf14e69e7f8bcd39"/>
  <p:tag name="KSO_WM_CHIP_XID" val="62762029fe82813d301f092d"/>
</p:tagLst>
</file>

<file path=ppt/tags/tag186.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ef7be8fd006492c9b1398764669c00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896afca233a435ba585d0a5d69eb270"/>
  <p:tag name="KSO_WM_SLIDE_BACKGROUND_TYPE" val="topBottom"/>
</p:tagLst>
</file>

<file path=ppt/tags/tag18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9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9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9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8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CHIP_GROUPID" val="61a5ca90cf14e69e7f8bcd39"/>
  <p:tag name="KSO_WM_CHIP_XID" val="62762029fe82813d301f092e"/>
</p:tagLst>
</file>

<file path=ppt/tags/tag194.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eec837b632a54689985cbc395e251622"/>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03ec972a037d4171ad525c6399040f4e"/>
  <p:tag name="KSO_WM_SLIDE_BACKGROUND_TYPE" val="bottomTop"/>
</p:tagLst>
</file>

<file path=ppt/tags/tag19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9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9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9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0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8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CHIP_GROUPID" val="61a5ca90cf14e69e7f8bcd39"/>
  <p:tag name="KSO_WM_CHIP_XID" val="62762029fe82813d301f092f"/>
</p:tagLst>
</file>

<file path=ppt/tags/tag202.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b7e34c9db05d4f6f88ff06f15ac29790"/>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78c13f9d3f9433e83cbe63feb98eda2"/>
  <p:tag name="KSO_WM_SLIDE_BACKGROUND_TYPE" val="navigation"/>
</p:tagLst>
</file>

<file path=ppt/tags/tag20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0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0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11.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05e88d437010498c9ce3b03b40c8c37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1f3d9a896774289b54d49078c3ca7ba"/>
  <p:tag name="KSO_WM_SLIDE_BACKGROUND_TYPE" val="belt"/>
</p:tagLst>
</file>

<file path=ppt/tags/tag21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8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CHIP_GROUPID" val="61a5ca90cf14e69e7f8bcd39"/>
  <p:tag name="KSO_WM_CHIP_XID" val="62762029fe82813d301f0930"/>
</p:tagLst>
</file>

<file path=ppt/tags/tag21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1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2720"/>
</p:tagLst>
</file>

<file path=ppt/tags/tag21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272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3.xml><?xml version="1.0" encoding="utf-8"?>
<p:tagLst xmlns:p="http://schemas.openxmlformats.org/presentationml/2006/main">
  <p:tag name="KSO_WM_BEAUTIFY_FLAG" val="#wm#"/>
  <p:tag name="KSO_WM_TAG_VERSION" val="1.0"/>
  <p:tag name="KSO_WM_TEMPLATE_CATEGORY" val="custom"/>
  <p:tag name="KSO_WM_TEMPLATE_INDEX" val="20222720"/>
  <p:tag name="KSO_WM_CHIP_COLORING" val="1"/>
</p:tagLst>
</file>

<file path=ppt/tags/tag224.xml><?xml version="1.0" encoding="utf-8"?>
<p:tagLst xmlns:p="http://schemas.openxmlformats.org/presentationml/2006/main">
  <p:tag name="WPP_GENERATETEXT" val="1"/>
</p:tagLst>
</file>

<file path=ppt/tags/tag225.xml><?xml version="1.0" encoding="utf-8"?>
<p:tagLst xmlns:p="http://schemas.openxmlformats.org/presentationml/2006/main">
  <p:tag name="WPP_GENERATETEXT" val="1"/>
</p:tagLst>
</file>

<file path=ppt/tags/tag226.xml><?xml version="1.0" encoding="utf-8"?>
<p:tagLst xmlns:p="http://schemas.openxmlformats.org/presentationml/2006/main">
  <p:tag name="WPP_GENERATETEXT" val="1"/>
</p:tagLst>
</file>

<file path=ppt/tags/tag227.xml><?xml version="1.0" encoding="utf-8"?>
<p:tagLst xmlns:p="http://schemas.openxmlformats.org/presentationml/2006/main">
  <p:tag name="WPP_GENERATETEXT" val="1"/>
</p:tagLst>
</file>

<file path=ppt/tags/tag228.xml><?xml version="1.0" encoding="utf-8"?>
<p:tagLst xmlns:p="http://schemas.openxmlformats.org/presentationml/2006/main">
  <p:tag name="WPP_GENERATETEXT" val="1"/>
</p:tagLst>
</file>

<file path=ppt/tags/tag229.xml><?xml version="1.0" encoding="utf-8"?>
<p:tagLst xmlns:p="http://schemas.openxmlformats.org/presentationml/2006/main">
  <p:tag name="WPP_GENERATETEXT"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WPP_GENERATETEXT" val="1"/>
</p:tagLst>
</file>

<file path=ppt/tags/tag231.xml><?xml version="1.0" encoding="utf-8"?>
<p:tagLst xmlns:p="http://schemas.openxmlformats.org/presentationml/2006/main">
  <p:tag name="WPP_GENERATETEXT" val="1"/>
</p:tagLst>
</file>

<file path=ppt/tags/tag232.xml><?xml version="1.0" encoding="utf-8"?>
<p:tagLst xmlns:p="http://schemas.openxmlformats.org/presentationml/2006/main">
  <p:tag name="WPP_GENERATETEXT" val="1"/>
</p:tagLst>
</file>

<file path=ppt/tags/tag233.xml><?xml version="1.0" encoding="utf-8"?>
<p:tagLst xmlns:p="http://schemas.openxmlformats.org/presentationml/2006/main">
  <p:tag name="WPP_GENERATETEXT" val="1"/>
</p:tagLst>
</file>

<file path=ppt/tags/tag234.xml><?xml version="1.0" encoding="utf-8"?>
<p:tagLst xmlns:p="http://schemas.openxmlformats.org/presentationml/2006/main">
  <p:tag name="WPP_GENERATETEXT" val="1"/>
</p:tagLst>
</file>

<file path=ppt/tags/tag235.xml><?xml version="1.0" encoding="utf-8"?>
<p:tagLst xmlns:p="http://schemas.openxmlformats.org/presentationml/2006/main">
  <p:tag name="WPP_GENERATETEXT" val="1"/>
</p:tagLst>
</file>

<file path=ppt/tags/tag236.xml><?xml version="1.0" encoding="utf-8"?>
<p:tagLst xmlns:p="http://schemas.openxmlformats.org/presentationml/2006/main">
  <p:tag name="WPP_GENERATETEXT" val="1"/>
</p:tagLst>
</file>

<file path=ppt/tags/tag237.xml><?xml version="1.0" encoding="utf-8"?>
<p:tagLst xmlns:p="http://schemas.openxmlformats.org/presentationml/2006/main">
  <p:tag name="WPP_GENERATETEXT"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3.xml><?xml version="1.0" encoding="utf-8"?>
<p:tagLst xmlns:p="http://schemas.openxmlformats.org/presentationml/2006/main">
  <p:tag name="KSO_WM_UNIT_SUBTYPE" val="v"/>
  <p:tag name="KSO_WM_TEMPLATE_CATEGORY" val="chip"/>
  <p:tag name="KSO_WM_TEMPLATE_INDEX" val="20222720"/>
  <p:tag name="KSO_WM_UNIT_TYPE" val="i"/>
  <p:tag name="KSO_WM_UNIT_INDEX" val="1"/>
  <p:tag name="KSO_WM_UNIT_ID" val="chip20222720_18*i*1"/>
  <p:tag name="KSO_WM_BEAUTIFY_FLAG" val="#wm#"/>
  <p:tag name="KSO_WM_TAG_VERSION" val="1.0"/>
  <p:tag name="KSO_WM_CHIP_GROUPID" val="62941ecadb924c3ee3989a48"/>
  <p:tag name="KSO_WM_CHIP_XID" val="6294299bdb924c3ee3995c01"/>
  <p:tag name="KSO_WM_UNIT_DEC_AREA_ID" val="7ddddb34bcd042fe964b367f442cc36d"/>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ed94a3094b146c38c8d89dfd8a45dab"/>
</p:tagLst>
</file>

<file path=ppt/tags/tag74.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20*i*1"/>
  <p:tag name="KSO_WM_BEAUTIFY_FLAG" val="#wm#"/>
  <p:tag name="KSO_WM_TAG_VERSION" val="1.0"/>
  <p:tag name="KSO_WM_CHIP_GROUPID" val="62941ecadb924c3ee3989a48"/>
  <p:tag name="KSO_WM_CHIP_XID" val="6294299bdb924c3ee3995b47"/>
  <p:tag name="KSO_WM_UNIT_DEC_AREA_ID" val="b1d67f68938b42a6ad26a7c837926e0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6cd9619c27a8406d973756aa1c0f0782"/>
</p:tagLst>
</file>

<file path=ppt/tags/tag75.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22*i*1"/>
  <p:tag name="KSO_WM_BEAUTIFY_FLAG" val="#wm#"/>
  <p:tag name="KSO_WM_TAG_VERSION" val="1.0"/>
  <p:tag name="KSO_WM_CHIP_GROUPID" val="62941ecadb924c3ee3989a48"/>
  <p:tag name="KSO_WM_CHIP_XID" val="6294299bdb924c3ee3995b68"/>
  <p:tag name="KSO_WM_UNIT_DEC_AREA_ID" val="c9eae0183df0450683f102f5efd47bd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a5edbea8af5b477a8d56a0ee67356ccf"/>
</p:tagLst>
</file>

<file path=ppt/tags/tag76.xml><?xml version="1.0" encoding="utf-8"?>
<p:tagLst xmlns:p="http://schemas.openxmlformats.org/presentationml/2006/main">
  <p:tag name="KSO_WM_UNIT_SUBTYPE" val="u"/>
  <p:tag name="KSO_WM_TEMPLATE_CATEGORY" val="chip"/>
  <p:tag name="KSO_WM_TEMPLATE_INDEX" val="20222720"/>
  <p:tag name="KSO_WM_UNIT_TYPE" val="i"/>
  <p:tag name="KSO_WM_UNIT_INDEX" val="1"/>
  <p:tag name="KSO_WM_UNIT_ID" val="chip20222720_19*i*1"/>
  <p:tag name="KSO_WM_BEAUTIFY_FLAG" val="#wm#"/>
  <p:tag name="KSO_WM_TAG_VERSION" val="1.0"/>
  <p:tag name="KSO_WM_CHIP_GROUPID" val="62941ecadb924c3ee3989a48"/>
  <p:tag name="KSO_WM_CHIP_XID" val="6294299bdb924c3ee3995be2"/>
  <p:tag name="KSO_WM_UNIT_DEC_AREA_ID" val="b012e7d16a4149a9a6c2c1507da557a3"/>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2165b7ec666b43d59e17d39d77c42a11"/>
</p:tagLst>
</file>

<file path=ppt/tags/tag77.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21*i*1"/>
  <p:tag name="KSO_WM_BEAUTIFY_FLAG" val="#wm#"/>
  <p:tag name="KSO_WM_TAG_VERSION" val="1.0"/>
  <p:tag name="KSO_WM_CHIP_GROUPID" val="62941ecadb924c3ee3989a48"/>
  <p:tag name="KSO_WM_CHIP_XID" val="6294299bdb924c3ee3995b62"/>
  <p:tag name="KSO_WM_UNIT_DEC_AREA_ID" val="3c6546672c8b46f7b1c3d09c11470b9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797802c606874a8793731179ae3dc4dc"/>
</p:tagLst>
</file>

<file path=ppt/tags/tag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i"/>
  <p:tag name="KSO_WM_UNIT_INDEX" val="3"/>
  <p:tag name="KSO_WM_UNIT_ID" val="custom20222720_1*i*3"/>
  <p:tag name="KSO_WM_TEMPLATE_CATEGORY" val="custom"/>
  <p:tag name="KSO_WM_TEMPLATE_INDEX" val="20222720"/>
  <p:tag name="KSO_WM_UNIT_LAYERLEVEL" val="1"/>
  <p:tag name="KSO_WM_TAG_VERSION" val="1.0"/>
  <p:tag name="KSO_WM_BEAUTIFY_FLAG" val="#wm#"/>
  <p:tag name="KSO_WM_UNIT_SM_LIMIT_TYPE" val="2"/>
  <p:tag name="KSO_WM_UNIT_BLOCK" val="0"/>
  <p:tag name="KSO_WM_UNIT_DEC_AREA_ID" val="db3219b37b2b4ff4b9b9b673d16ce647"/>
  <p:tag name="KSO_WM_UNIT_DECORATE_INFO" val="{&quot;DecorateInfoH&quot;:{&quot;IsAbs&quot;:true},&quot;DecorateInfoW&quot;:{&quot;IsAbs&quot;:true},&quot;DecorateInfoX&quot;:{&quot;IsAbs&quot;:true,&quot;Pos&quot;:1},&quot;DecorateInfoY&quot;:{&quot;IsAbs&quot;:true,&quot;Pos&quot;:1},&quot;ReferentInfo&quot;:{&quot;Id&quot;:&quot;c52174f6a14c407cb5791d0e32723c0c&quot;,&quot;X&quot;:{&quot;Pos&quot;:1},&quot;Y&quot;:{&quot;Pos&quot;:1}},&quot;whChangeMode&quot;:0}"/>
  <p:tag name="KSO_WM_CHIP_GROUPID" val="614aa4bf1e630cfd8f114e1e"/>
  <p:tag name="KSO_WM_CHIP_XID" val="614aa4bf1e630cfd8f114e1f"/>
  <p:tag name="KSO_WM_CHIP_FILLAREA_FILL_RULE" val="{&quot;fill_align&quot;:&quot;lm&quot;,&quot;fill_mode&quot;:&quot;adaptive&quot;,&quot;sacle_strategy&quot;:&quot;smart&quot;}"/>
  <p:tag name="KSO_WM_UNIT_DEC_SUPPORTCHANGEPIC" val="0"/>
  <p:tag name="KSO_WM_UNIT_DEC_CHANGEPICRESERVED" val="0"/>
  <p:tag name="KSO_WM_ASSEMBLE_CHIP_INDEX" val="78d8a0cf97484a6e88674a8f41521bed"/>
  <p:tag name="KSO_WM_UNIT_FILL_FORE_SCHEMECOLOR_INDEX_BRIGHTNESS" val="0.25"/>
  <p:tag name="KSO_WM_UNIT_FILL_FORE_SCHEMECOLOR_INDEX" val="13"/>
  <p:tag name="KSO_WM_UNIT_FILL_TYPE" val="1"/>
  <p:tag name="KSO_WM_UNIT_TEXT_FILL_FORE_SCHEMECOLOR_INDEX_BRIGHTNESS" val="0.25"/>
  <p:tag name="KSO_WM_UNIT_TEXT_FILL_FORE_SCHEMECOLOR_INDEX" val="13"/>
  <p:tag name="KSO_WM_UNIT_TEXT_FILL_TYPE" val="1"/>
  <p:tag name="KSO_WM_UNIT_VALUE" val="22"/>
  <p:tag name="KSO_WM_TEMPLATE_ASSEMBLE_XID" val="62a706ba7459d9b06304dead"/>
  <p:tag name="KSO_WM_TEMPLATE_ASSEMBLE_GROUPID" val="62941ecadb924c3ee3989a48"/>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22720_1*i*1"/>
  <p:tag name="KSO_WM_TEMPLATE_CATEGORY" val="custom"/>
  <p:tag name="KSO_WM_TEMPLATE_INDEX" val="20222720"/>
  <p:tag name="KSO_WM_UNIT_LAYERLEVEL" val="1"/>
  <p:tag name="KSO_WM_TAG_VERSION" val="1.0"/>
  <p:tag name="KSO_WM_BEAUTIFY_FLAG" val="#wm#"/>
  <p:tag name="KSO_WM_UNIT_BLOCK" val="0"/>
  <p:tag name="KSO_WM_UNIT_SM_LIMIT_TYPE" val="3"/>
  <p:tag name="KSO_WM_UNIT_DEC_AREA_ID" val="d04128edb11e42f09c6a5bf04bd6fe38"/>
  <p:tag name="KSO_WM_UNIT_DECORATE_INFO" val="{&quot;DecorateInfoH&quot;:{&quot;IsAbs&quot;:true},&quot;DecorateInfoW&quot;:{&quot;IsAbs&quot;:false},&quot;DecorateInfoX&quot;:{&quot;IsAbs&quot;:true,&quot;Pos&quot;:0},&quot;DecorateInfoY&quot;:{&quot;IsAbs&quot;:true,&quot;Pos&quot;:0},&quot;ReferentInfo&quot;:{&quot;Id&quot;:&quot;bd4556b4045c4a6a8ddfff616dd15737&quot;,&quot;X&quot;:{&quot;Pos&quot;:0},&quot;Y&quot;:{&quot;Pos&quot;:2}},&quot;whChangeMode&quot;:0}"/>
  <p:tag name="KSO_WM_CHIP_GROUPID" val="614aa4bf1e630cfd8f114e1e"/>
  <p:tag name="KSO_WM_CHIP_XID" val="614aa4bf1e630cfd8f114e1f"/>
  <p:tag name="KSO_WM_CHIP_FILLAREA_FILL_RULE" val="{&quot;fill_align&quot;:&quot;lm&quot;,&quot;fill_mode&quot;:&quot;adaptive&quot;,&quot;sacle_strategy&quot;:&quot;smart&quot;}"/>
  <p:tag name="KSO_WM_UNIT_DEC_SUPPORTCHANGEPIC" val="0"/>
  <p:tag name="KSO_WM_UNIT_DEC_CHANGEPICRESERVED" val="0"/>
  <p:tag name="KSO_WM_ASSEMBLE_CHIP_INDEX" val="78d8a0cf97484a6e88674a8f41521bed"/>
  <p:tag name="KSO_WM_UNIT_FILL_FORE_SCHEMECOLOR_INDEX_BRIGHTNESS" val="0"/>
  <p:tag name="KSO_WM_UNIT_FILL_FORE_SCHEMECOLOR_INDEX" val="5"/>
  <p:tag name="KSO_WM_UNIT_FILL_TYPE" val="1"/>
  <p:tag name="KSO_WM_UNIT_TEXT_FILL_FORE_SCHEMECOLOR_INDEX_BRIGHTNESS" val="0.25"/>
  <p:tag name="KSO_WM_UNIT_TEXT_FILL_FORE_SCHEMECOLOR_INDEX" val="13"/>
  <p:tag name="KSO_WM_UNIT_TEXT_FILL_TYPE" val="1"/>
  <p:tag name="KSO_WM_UNIT_VALUE" val="68"/>
  <p:tag name="KSO_WM_TEMPLATE_ASSEMBLE_XID" val="62a706ba7459d9b06304dead"/>
  <p:tag name="KSO_WM_TEMPLATE_ASSEMBLE_GROUPID" val="62941ecadb924c3ee3989a48"/>
</p:tagLst>
</file>

<file path=ppt/tags/tag83.xml><?xml version="1.0" encoding="utf-8"?>
<p:tagLst xmlns:p="http://schemas.openxmlformats.org/presentationml/2006/main">
  <p:tag name="KSO_WM_UNIT_ISCONTENTSTITLE" val="0"/>
  <p:tag name="KSO_WM_UNIT_ISNUMDGMTITLE" val="0"/>
  <p:tag name="KSO_WM_UNIT_PRESET_TEXT" val="简约风企业培训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2720_1*a*1"/>
  <p:tag name="KSO_WM_TEMPLATE_CATEGORY" val="custom"/>
  <p:tag name="KSO_WM_TEMPLATE_INDEX" val="20222720"/>
  <p:tag name="KSO_WM_UNIT_LAYERLEVEL" val="1"/>
  <p:tag name="KSO_WM_TAG_VERSION" val="1.0"/>
  <p:tag name="KSO_WM_BEAUTIFY_FLAG" val="#wm#"/>
  <p:tag name="KSO_WM_UNIT_DEFAULT_FONT" val="48;60;2"/>
  <p:tag name="KSO_WM_UNIT_BLOCK" val="0"/>
  <p:tag name="KSO_WM_UNIT_DEC_AREA_ID" val="bd4556b4045c4a6a8ddfff616dd15737"/>
  <p:tag name="KSO_WM_CHIP_GROUPID" val="614aa4bf1e630cfd8f114e1e"/>
  <p:tag name="KSO_WM_CHIP_XID" val="614aa4bf1e630cfd8f114e1f"/>
  <p:tag name="KSO_WM_CHIP_FILLAREA_FILL_RULE" val="{&quot;fill_align&quot;:&quot;lm&quot;,&quot;fill_mode&quot;:&quot;adaptive&quot;,&quot;sacle_strategy&quot;:&quot;smart&quot;}"/>
  <p:tag name="KSO_WM_ASSEMBLE_CHIP_INDEX" val="78d8a0cf97484a6e88674a8f41521bed"/>
  <p:tag name="KSO_WM_UNIT_TEXT_FILL_FORE_SCHEMECOLOR_INDEX_BRIGHTNESS" val="0.15"/>
  <p:tag name="KSO_WM_UNIT_TEXT_FILL_FORE_SCHEMECOLOR_INDEX" val="13"/>
  <p:tag name="KSO_WM_UNIT_TEXT_FILL_TYPE" val="1"/>
  <p:tag name="KSO_WM_TEMPLATE_ASSEMBLE_XID" val="62a706ba7459d9b06304dead"/>
  <p:tag name="KSO_WM_TEMPLATE_ASSEMBLE_GROUPID" val="62941ecadb924c3ee3989a48"/>
</p:tagLst>
</file>

<file path=ppt/tags/tag84.xml><?xml version="1.0" encoding="utf-8"?>
<p:tagLst xmlns:p="http://schemas.openxmlformats.org/presentationml/2006/main">
  <p:tag name="KSO_WM_UNIT_PRESET_TEXT" val="单击此处添加文本具体内容，简明扼要地阐述你的观点。单击此处添加正文，文字是您思想的提炼，请尽量言简意赅的阐述观点。"/>
  <p:tag name="KSO_WM_UNIT_NOCLEAR" val="0"/>
  <p:tag name="KSO_WM_UNIT_VALUE" val="74"/>
  <p:tag name="KSO_WM_UNIT_HIGHLIGHT" val="0"/>
  <p:tag name="KSO_WM_UNIT_COMPATIBLE" val="0"/>
  <p:tag name="KSO_WM_UNIT_DIAGRAM_ISNUMVISUAL" val="0"/>
  <p:tag name="KSO_WM_UNIT_DIAGRAM_ISREFERUNIT" val="0"/>
  <p:tag name="KSO_WM_UNIT_TYPE" val="b"/>
  <p:tag name="KSO_WM_UNIT_INDEX" val="1"/>
  <p:tag name="KSO_WM_UNIT_ID" val="custom20222720_1*b*1"/>
  <p:tag name="KSO_WM_TEMPLATE_CATEGORY" val="custom"/>
  <p:tag name="KSO_WM_TEMPLATE_INDEX" val="20222720"/>
  <p:tag name="KSO_WM_UNIT_LAYERLEVEL" val="1"/>
  <p:tag name="KSO_WM_TAG_VERSION" val="1.0"/>
  <p:tag name="KSO_WM_BEAUTIFY_FLAG" val="#wm#"/>
  <p:tag name="KSO_WM_UNIT_DEFAULT_FONT" val="12;14;2"/>
  <p:tag name="KSO_WM_UNIT_BLOCK" val="0"/>
  <p:tag name="KSO_WM_UNIT_DEC_AREA_ID" val="652dc962638b495e9fc7b7cee99d49e9"/>
  <p:tag name="KSO_WM_UNIT_ISCONTENTSTITLE" val="0"/>
  <p:tag name="KSO_WM_UNIT_ISNUMDGMTITLE" val="0"/>
  <p:tag name="KSO_WM_CHIP_GROUPID" val="614aa4bf1e630cfd8f114e1e"/>
  <p:tag name="KSO_WM_CHIP_XID" val="614aa4bf1e630cfd8f114e1f"/>
  <p:tag name="KSO_WM_CHIP_FILLAREA_FILL_RULE" val="{&quot;fill_align&quot;:&quot;lm&quot;,&quot;fill_mode&quot;:&quot;adaptive&quot;,&quot;sacle_strategy&quot;:&quot;smart&quot;}"/>
  <p:tag name="KSO_WM_ASSEMBLE_CHIP_INDEX" val="78d8a0cf97484a6e88674a8f41521bed"/>
  <p:tag name="KSO_WM_UNIT_TEXT_FILL_FORE_SCHEMECOLOR_INDEX_BRIGHTNESS" val="0.5"/>
  <p:tag name="KSO_WM_UNIT_TEXT_FILL_FORE_SCHEMECOLOR_INDEX" val="13"/>
  <p:tag name="KSO_WM_UNIT_TEXT_FILL_TYPE" val="1"/>
  <p:tag name="KSO_WM_TEMPLATE_ASSEMBLE_XID" val="62a706ba7459d9b06304dead"/>
  <p:tag name="KSO_WM_TEMPLATE_ASSEMBLE_GROUPID" val="62941ecadb924c3ee3989a48"/>
</p:tagLst>
</file>

<file path=ppt/tags/tag85.xml><?xml version="1.0" encoding="utf-8"?>
<p:tagLst xmlns:p="http://schemas.openxmlformats.org/presentationml/2006/main">
  <p:tag name="KSO_WM_UNIT_SUBTYPE" val="b"/>
  <p:tag name="KSO_WM_UNIT_PRESET_TEXT" val="演讲人姓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22720_1*f*1"/>
  <p:tag name="KSO_WM_TEMPLATE_CATEGORY" val="custom"/>
  <p:tag name="KSO_WM_TEMPLATE_INDEX" val="20222720"/>
  <p:tag name="KSO_WM_UNIT_LAYERLEVEL" val="1"/>
  <p:tag name="KSO_WM_TAG_VERSION" val="1.0"/>
  <p:tag name="KSO_WM_BEAUTIFY_FLAG" val="#wm#"/>
  <p:tag name="KSO_WM_UNIT_VALUE" val="22"/>
  <p:tag name="KSO_WM_UNIT_BLOCK" val="0"/>
  <p:tag name="KSO_WM_UNIT_DEC_AREA_ID" val="c52174f6a14c407cb5791d0e32723c0c"/>
  <p:tag name="KSO_WM_CHIP_GROUPID" val="614aa4bf1e630cfd8f114e1e"/>
  <p:tag name="KSO_WM_CHIP_XID" val="614aa4bf1e630cfd8f114e1f"/>
  <p:tag name="KSO_WM_CHIP_FILLAREA_FILL_RULE" val="{&quot;fill_align&quot;:&quot;lm&quot;,&quot;fill_mode&quot;:&quot;adaptive&quot;,&quot;sacle_strategy&quot;:&quot;smart&quot;}"/>
  <p:tag name="KSO_WM_ASSEMBLE_CHIP_INDEX" val="78d8a0cf97484a6e88674a8f41521bed"/>
  <p:tag name="KSO_WM_UNIT_TEXT_FILL_FORE_SCHEMECOLOR_INDEX_BRIGHTNESS" val="0"/>
  <p:tag name="KSO_WM_UNIT_TEXT_FILL_FORE_SCHEMECOLOR_INDEX" val="14"/>
  <p:tag name="KSO_WM_UNIT_TEXT_FILL_TYPE" val="1"/>
  <p:tag name="KSO_WM_TEMPLATE_ASSEMBLE_XID" val="62a706ba7459d9b06304dead"/>
  <p:tag name="KSO_WM_TEMPLATE_ASSEMBLE_GROUPID" val="62941ecadb924c3ee3989a48"/>
</p:tagLst>
</file>

<file path=ppt/tags/tag86.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6*i*1"/>
  <p:tag name="KSO_WM_BEAUTIFY_FLAG" val="#wm#"/>
  <p:tag name="KSO_WM_TAG_VERSION" val="1.0"/>
  <p:tag name="KSO_WM_CHIP_GROUPID" val="62941ecadb924c3ee3989a48"/>
  <p:tag name="KSO_WM_CHIP_XID" val="6294299bdb924c3ee3995af5"/>
  <p:tag name="KSO_WM_UNIT_DEC_AREA_ID" val="259ac61e2d68468299ae2a1201801c0e"/>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6eb23f2df4412a89e3b8caafce1b00"/>
</p:tagLst>
</file>

<file path=ppt/tags/tag87.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7*i*1"/>
  <p:tag name="KSO_WM_BEAUTIFY_FLAG" val="#wm#"/>
  <p:tag name="KSO_WM_TAG_VERSION" val="1.0"/>
  <p:tag name="KSO_WM_CHIP_GROUPID" val="62941ecadb924c3ee3989a48"/>
  <p:tag name="KSO_WM_CHIP_XID" val="6294299bdb924c3ee3995b0e"/>
  <p:tag name="KSO_WM_UNIT_DEC_AREA_ID" val="24a79426e213407d8ccb569183321cc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a1b6747d9d24c5aa581e1795c8f9010"/>
</p:tagLst>
</file>

<file path=ppt/tags/tag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3.xml><?xml version="1.0" encoding="utf-8"?>
<p:tagLst xmlns:p="http://schemas.openxmlformats.org/presentationml/2006/main">
  <p:tag name="KSO_WM_UNIT_SUBTYPE" val="v"/>
  <p:tag name="KSO_WM_TEMPLATE_CATEGORY" val="chip"/>
  <p:tag name="KSO_WM_TEMPLATE_INDEX" val="20222720"/>
  <p:tag name="KSO_WM_UNIT_TYPE" val="i"/>
  <p:tag name="KSO_WM_UNIT_INDEX" val="1"/>
  <p:tag name="KSO_WM_UNIT_ID" val="chip20222720_2*i*1"/>
  <p:tag name="KSO_WM_BEAUTIFY_FLAG" val="#wm#"/>
  <p:tag name="KSO_WM_TAG_VERSION" val="1.0"/>
  <p:tag name="KSO_WM_CHIP_GROUPID" val="62941ecadb924c3ee3989a48"/>
  <p:tag name="KSO_WM_CHIP_XID" val="6294299bdb924c3ee3995a8f"/>
  <p:tag name="KSO_WM_UNIT_DEC_AREA_ID" val="dd2f0d802d3e4dfe86fb6dee5760ddb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7ca640818014a9c8303671d7dac1598"/>
</p:tagLst>
</file>

<file path=ppt/tags/tag94.xml><?xml version="1.0" encoding="utf-8"?>
<p:tagLst xmlns:p="http://schemas.openxmlformats.org/presentationml/2006/main">
  <p:tag name="KSO_WM_UNIT_SUBTYPE" val="v"/>
  <p:tag name="KSO_WM_TEMPLATE_CATEGORY" val="chip"/>
  <p:tag name="KSO_WM_TEMPLATE_INDEX" val="20222720"/>
  <p:tag name="KSO_WM_UNIT_TYPE" val="i"/>
  <p:tag name="KSO_WM_UNIT_INDEX" val="2"/>
  <p:tag name="KSO_WM_UNIT_ID" val="chip20222720_2*i*2"/>
  <p:tag name="KSO_WM_BEAUTIFY_FLAG" val="#wm#"/>
  <p:tag name="KSO_WM_TAG_VERSION" val="1.0"/>
  <p:tag name="KSO_WM_CHIP_GROUPID" val="62941ecadb924c3ee3989a48"/>
  <p:tag name="KSO_WM_CHIP_XID" val="6294299bdb924c3ee3995a8f"/>
  <p:tag name="KSO_WM_UNIT_DEC_AREA_ID" val="9fb91457e57b4985b85620bd00a1c5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7ca640818014a9c8303671d7dac1598"/>
  <p:tag name="KSO_WM_UNIT_TEXT_FILL_FORE_SCHEMECOLOR_INDEX_BRIGHTNESS" val="0"/>
  <p:tag name="KSO_WM_UNIT_TEXT_FILL_FORE_SCHEMECOLOR_INDEX" val="13"/>
  <p:tag name="KSO_WM_UNIT_TEXT_FILL_TYPE" val="1"/>
</p:tagLst>
</file>

<file path=ppt/tags/tag95.xml><?xml version="1.0" encoding="utf-8"?>
<p:tagLst xmlns:p="http://schemas.openxmlformats.org/presentationml/2006/main">
  <p:tag name="KSO_WM_UNIT_SUBTYPE" val="t"/>
  <p:tag name="KSO_WM_TEMPLATE_CATEGORY" val="chip"/>
  <p:tag name="KSO_WM_TEMPLATE_INDEX" val="20222720"/>
  <p:tag name="KSO_WM_UNIT_TYPE" val="i"/>
  <p:tag name="KSO_WM_UNIT_INDEX" val="1"/>
  <p:tag name="KSO_WM_UNIT_ID" val="chip20222720_4*i*1"/>
  <p:tag name="KSO_WM_BEAUTIFY_FLAG" val="#wm#"/>
  <p:tag name="KSO_WM_TAG_VERSION" val="1.0"/>
  <p:tag name="KSO_WM_CHIP_GROUPID" val="62941ecadb924c3ee3989a48"/>
  <p:tag name="KSO_WM_CHIP_XID" val="6294299bdb924c3ee39959db"/>
  <p:tag name="KSO_WM_UNIT_DEC_AREA_ID" val="008c50b53b0c4fd58bef326be551813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2f64a102d174f2eb6285345833efdaa"/>
</p:tagLst>
</file>

<file path=ppt/tags/tag96.xml><?xml version="1.0" encoding="utf-8"?>
<p:tagLst xmlns:p="http://schemas.openxmlformats.org/presentationml/2006/main">
  <p:tag name="KSO_WM_UNIT_SUBTYPE" val="u"/>
  <p:tag name="KSO_WM_TEMPLATE_CATEGORY" val="chip"/>
  <p:tag name="KSO_WM_TEMPLATE_INDEX" val="20222720"/>
  <p:tag name="KSO_WM_UNIT_TYPE" val="i"/>
  <p:tag name="KSO_WM_UNIT_INDEX" val="1"/>
  <p:tag name="KSO_WM_UNIT_ID" val="chip20222720_3*i*1"/>
  <p:tag name="KSO_WM_BEAUTIFY_FLAG" val="#wm#"/>
  <p:tag name="KSO_WM_TAG_VERSION" val="1.0"/>
  <p:tag name="KSO_WM_CHIP_GROUPID" val="62941ecadb924c3ee3989a48"/>
  <p:tag name="KSO_WM_CHIP_XID" val="6294299bdb924c3ee3995a67"/>
  <p:tag name="KSO_WM_UNIT_DEC_AREA_ID" val="0e4d005a8e4d4ee1857dda619e2f42f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2cf6a4e7624f482683401e055963236a"/>
</p:tagLst>
</file>

<file path=ppt/tags/tag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D7E3FD"/>
      </a:dk2>
      <a:lt2>
        <a:srgbClr val="FFFFFF"/>
      </a:lt2>
      <a:accent1>
        <a:srgbClr val="6373DF"/>
      </a:accent1>
      <a:accent2>
        <a:srgbClr val="7E89D6"/>
      </a:accent2>
      <a:accent3>
        <a:srgbClr val="8D96D7"/>
      </a:accent3>
      <a:accent4>
        <a:srgbClr val="949BC6"/>
      </a:accent4>
      <a:accent5>
        <a:srgbClr val="A0A9E3"/>
      </a:accent5>
      <a:accent6>
        <a:srgbClr val="AEB6EE"/>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27466</Words>
  <Application>WPS 演示</Application>
  <PresentationFormat>宽屏</PresentationFormat>
  <Paragraphs>1092</Paragraphs>
  <Slides>106</Slides>
  <Notes>4</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106</vt:i4>
      </vt:variant>
    </vt:vector>
  </HeadingPairs>
  <TitlesOfParts>
    <vt:vector size="128" baseType="lpstr">
      <vt:lpstr>Arial</vt:lpstr>
      <vt:lpstr>宋体</vt:lpstr>
      <vt:lpstr>Wingdings</vt:lpstr>
      <vt:lpstr>Wingdings</vt:lpstr>
      <vt:lpstr>方正姚体</vt:lpstr>
      <vt:lpstr>汉仪正圆 55简</vt:lpstr>
      <vt:lpstr>微软雅黑</vt:lpstr>
      <vt:lpstr>思源黑体 CN Medium</vt:lpstr>
      <vt:lpstr>黑体</vt:lpstr>
      <vt:lpstr>Times New Roman</vt:lpstr>
      <vt:lpstr>Tahoma</vt:lpstr>
      <vt:lpstr>Dotum</vt:lpstr>
      <vt:lpstr>Malgun Gothic</vt:lpstr>
      <vt:lpstr>Cambria Math</vt:lpstr>
      <vt:lpstr>Verdana</vt:lpstr>
      <vt:lpstr>Fira Sans</vt:lpstr>
      <vt:lpstr>Segoe Print</vt:lpstr>
      <vt:lpstr>Arial Unicode MS</vt:lpstr>
      <vt:lpstr>Calibri</vt:lpstr>
      <vt:lpstr>MS Mincho</vt:lpstr>
      <vt:lpstr>WPS</vt:lpstr>
      <vt:lpstr>2_Office 主题​​</vt:lpstr>
      <vt:lpstr>第二部分 母函数与递推关系</vt:lpstr>
      <vt:lpstr>PowerPoint 演示文稿</vt:lpstr>
      <vt:lpstr>母函数的引入</vt:lpstr>
      <vt:lpstr>母函数的引入</vt:lpstr>
      <vt:lpstr>母函数的引入</vt:lpstr>
      <vt:lpstr>母函数的引入</vt:lpstr>
      <vt:lpstr>PowerPoint 演示文稿</vt:lpstr>
      <vt:lpstr>母函数的引入</vt:lpstr>
      <vt:lpstr>PowerPoint 演示文稿</vt:lpstr>
      <vt:lpstr>普通型母函数</vt:lpstr>
      <vt:lpstr>PowerPoint 演示文稿</vt:lpstr>
      <vt:lpstr>PowerPoint 演示文稿</vt:lpstr>
      <vt:lpstr>基本运算</vt:lpstr>
      <vt:lpstr>母函数定理</vt:lpstr>
      <vt:lpstr>PowerPoint 演示文稿</vt:lpstr>
      <vt:lpstr>解题思路</vt:lpstr>
      <vt:lpstr>PowerPoint 演示文稿</vt:lpstr>
      <vt:lpstr>例题</vt:lpstr>
      <vt:lpstr>PowerPoint 演示文稿</vt:lpstr>
      <vt:lpstr>PowerPoint 演示文稿</vt:lpstr>
      <vt:lpstr>通用模版</vt:lpstr>
      <vt:lpstr>PowerPoint 演示文稿</vt:lpstr>
      <vt:lpstr>PowerPoint 演示文稿</vt:lpstr>
      <vt:lpstr>分拆数</vt:lpstr>
      <vt:lpstr>k部分拆数</vt:lpstr>
      <vt:lpstr>PowerPoint 演示文稿</vt:lpstr>
      <vt:lpstr>例题</vt:lpstr>
      <vt:lpstr>生成函数</vt:lpstr>
      <vt:lpstr>Ferrers 图</vt:lpstr>
      <vt:lpstr>互异分拆数</vt:lpstr>
      <vt:lpstr>PowerPoint 演示文稿</vt:lpstr>
      <vt:lpstr>例题</vt:lpstr>
      <vt:lpstr>奇分拆数</vt:lpstr>
      <vt:lpstr>PowerPoint 演示文稿</vt:lpstr>
      <vt:lpstr>*五边形数定理</vt:lpstr>
      <vt:lpstr>PowerPoint 演示文稿</vt:lpstr>
      <vt:lpstr>PowerPoint 演示文稿</vt:lpstr>
      <vt:lpstr>PowerPoint 演示文稿</vt:lpstr>
      <vt:lpstr>例题</vt:lpstr>
      <vt:lpstr>PowerPoint 演示文稿</vt:lpstr>
      <vt:lpstr>PowerPoint 演示文稿</vt:lpstr>
      <vt:lpstr>性质</vt:lpstr>
      <vt:lpstr>PowerPoint 演示文稿</vt:lpstr>
      <vt:lpstr>PowerPoint 演示文稿</vt:lpstr>
      <vt:lpstr>PowerPoint 演示文稿</vt:lpstr>
      <vt:lpstr>练习题</vt:lpstr>
      <vt:lpstr>PowerPoint 演示文稿</vt:lpstr>
      <vt:lpstr>PowerPoint 演示文稿</vt:lpstr>
      <vt:lpstr>应用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基本运算</vt:lpstr>
      <vt:lpstr>指数型母函数</vt:lpstr>
      <vt:lpstr>指数型母函数</vt:lpstr>
      <vt:lpstr>PowerPoint 演示文稿</vt:lpstr>
      <vt:lpstr>PowerPoint 演示文稿</vt:lpstr>
      <vt:lpstr>PowerPoint 演示文稿</vt:lpstr>
      <vt:lpstr>PowerPoint 演示文稿</vt:lpstr>
      <vt:lpstr>练习题</vt:lpstr>
      <vt:lpstr>PowerPoint 演示文稿</vt:lpstr>
      <vt:lpstr>PowerPoint 演示文稿</vt:lpstr>
      <vt:lpstr>PowerPoint 演示文稿</vt:lpstr>
      <vt:lpstr>PowerPoint 演示文稿</vt:lpstr>
      <vt:lpstr>PowerPoint 演示文稿</vt:lpstr>
      <vt:lpstr>PowerPoint 演示文稿</vt:lpstr>
      <vt:lpstr>第二类斯特林数（Stirling Number）</vt:lpstr>
      <vt:lpstr>PowerPoint 演示文稿</vt:lpstr>
      <vt:lpstr>PowerPoint 演示文稿</vt:lpstr>
      <vt:lpstr>PowerPoint 演示文稿</vt:lpstr>
      <vt:lpstr>PowerPoint 演示文稿</vt:lpstr>
      <vt:lpstr>应用</vt:lpstr>
      <vt:lpstr>基本组合问题方案</vt:lpstr>
      <vt:lpstr>第一类斯特林数（Stirling Number）</vt:lpstr>
      <vt:lpstr>PowerPoint 演示文稿</vt:lpstr>
      <vt:lpstr>PowerPoint 演示文稿</vt:lpstr>
      <vt:lpstr>PowerPoint 演示文稿</vt:lpstr>
      <vt:lpstr>应用</vt:lpstr>
      <vt:lpstr> 应用</vt:lpstr>
      <vt:lpstr>PowerPoint 演示文稿</vt:lpstr>
      <vt:lpstr>PowerPoint 演示文稿</vt:lpstr>
      <vt:lpstr>习题</vt:lpstr>
      <vt:lpstr>PowerPoint 演示文稿</vt:lpstr>
      <vt:lpstr>卡特兰数</vt:lpstr>
      <vt:lpstr>PowerPoint 演示文稿</vt:lpstr>
      <vt:lpstr>卡特兰数</vt:lpstr>
      <vt:lpstr>递推式</vt:lpstr>
      <vt:lpstr>PowerPoint 演示文稿</vt:lpstr>
      <vt:lpstr>封闭形式</vt:lpstr>
      <vt:lpstr>PowerPoint 演示文稿</vt:lpstr>
      <vt:lpstr>PowerPoint 演示文稿</vt:lpstr>
      <vt:lpstr>路径计数问题</vt:lpstr>
      <vt:lpstr>应用</vt:lpstr>
      <vt:lpstr>例题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丁建利</cp:lastModifiedBy>
  <cp:revision>229</cp:revision>
  <dcterms:created xsi:type="dcterms:W3CDTF">2019-06-19T02:08:00Z</dcterms:created>
  <dcterms:modified xsi:type="dcterms:W3CDTF">2025-02-07T14:41:15Z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AE985DA5F9A9455492D803AFFFCEC783_12</vt:lpwstr>
  </property>
</Properties>
</file>