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812" r:id="rId3"/>
    <p:sldId id="901" r:id="rId4"/>
    <p:sldId id="906" r:id="rId5"/>
    <p:sldId id="905" r:id="rId6"/>
    <p:sldId id="903" r:id="rId7"/>
    <p:sldId id="904" r:id="rId8"/>
    <p:sldId id="1080" r:id="rId9"/>
    <p:sldId id="1081" r:id="rId10"/>
    <p:sldId id="1084" r:id="rId11"/>
    <p:sldId id="1083" r:id="rId12"/>
    <p:sldId id="1082" r:id="rId13"/>
  </p:sldIdLst>
  <p:sldSz cx="9144000" cy="6858000" type="screen4x3"/>
  <p:notesSz cx="6858000" cy="954532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njerry2018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B4"/>
    <a:srgbClr val="FBFF61"/>
    <a:srgbClr val="0000C4"/>
    <a:srgbClr val="000099"/>
    <a:srgbClr val="C9DFFF"/>
    <a:srgbClr val="C9E4FF"/>
    <a:srgbClr val="E1E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4270" autoAdjust="0"/>
  </p:normalViewPr>
  <p:slideViewPr>
    <p:cSldViewPr showGuides="1">
      <p:cViewPr varScale="1">
        <p:scale>
          <a:sx n="113" d="100"/>
          <a:sy n="113" d="100"/>
        </p:scale>
        <p:origin x="163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13416"/>
    </p:cViewPr>
  </p:sorterViewPr>
  <p:notesViewPr>
    <p:cSldViewPr>
      <p:cViewPr varScale="1">
        <p:scale>
          <a:sx n="40" d="100"/>
          <a:sy n="40" d="100"/>
        </p:scale>
        <p:origin x="-1482" y="-90"/>
      </p:cViewPr>
      <p:guideLst>
        <p:guide orient="horz" pos="300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6780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06780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95A1ED-1ABD-46C8-B4F0-B547C975E02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/>
          <a:lstStyle>
            <a:lvl1pPr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2988" y="715963"/>
            <a:ext cx="4772025" cy="3579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8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533900"/>
            <a:ext cx="502920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06780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/>
          <a:lstStyle>
            <a:lvl1pPr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8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067800"/>
            <a:ext cx="2971800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2BAF824-4E23-4E9B-8EA8-DB484D74189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1027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1028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" name="Rectangle 1029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6" name="Group 1030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1031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" name="Rectangle 1032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7" name="Rectangle 1033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Rectangle 1034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Rectangle 1035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424268" name="Rectangle 1036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3424269" name="Rectangle 103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14" name="Rectangle 1038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42E906B-F784-4E0D-9B40-82A57316B43F}" type="datetime1">
              <a:rPr lang="zh-CN" altLang="en-US"/>
            </a:fld>
            <a:endParaRPr lang="en-US" altLang="zh-CN"/>
          </a:p>
        </p:txBody>
      </p:sp>
      <p:sp>
        <p:nvSpPr>
          <p:cNvPr id="15" name="Rectangle 1039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04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FCF3A2A-4CBA-4A7F-8F3D-5BF302ADA3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61F5D-1439-471E-96C7-F5C87A859381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198BA-CD58-4BBF-8485-945B3D7AE5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45313" y="0"/>
            <a:ext cx="1943100" cy="5743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16013" y="0"/>
            <a:ext cx="5676900" cy="5743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B3E02-EC10-4C31-9A42-388EA7C8F356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5A8E5-0DE3-4029-A5D1-36CAEEBF88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0"/>
            <a:ext cx="72739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78413" y="16287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78413" y="37623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D56B6-D402-4F13-A20C-2285DF16B0E9}" type="datetime1">
              <a:rPr lang="zh-CN" altLang="en-US"/>
            </a:fld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FC1B-30FB-4D2E-910F-E80545CD4A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0"/>
            <a:ext cx="72739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84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AC915-B471-48F1-8BE3-5B6C7098605D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1C525-BEE3-43FB-9A24-1659CCB032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E1652-4787-4520-8693-C648F7419423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F89C4-5CDD-483D-8980-114F86D5A4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84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46497-4CC0-4718-8B04-E6D8DA5F6671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52EBA-5F42-491A-916C-C8FB6C22CF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35279-EDE8-41E9-856A-DE133840D599}" type="datetime1">
              <a:rPr lang="zh-CN" altLang="en-US"/>
            </a:fld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D76A0-47F1-4831-98B8-54804E01F5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0CB95-4B0C-46A4-AD5E-034EBE3B3E40}" type="datetime1">
              <a:rPr lang="zh-CN" altLang="en-US"/>
            </a:fld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6BFA9-E54A-49D7-9C6A-8130135D12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2DBD-35DD-4CC3-94BF-57326599E110}" type="datetime1">
              <a:rPr lang="zh-CN" altLang="en-US"/>
            </a:fld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56D0F-F192-4E4F-B552-E9EFC20C4F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9C4CC-1966-4D60-9B06-22210259F0C3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AAD3C-F0F1-43E9-B18C-5530F826D3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CB65A-A5F3-47D0-84C0-0C209EB3669D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8FB87-AD0E-421D-93F6-0BB5F7B922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390525" y="442913"/>
            <a:ext cx="438150" cy="47466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773113" y="442913"/>
            <a:ext cx="328612" cy="474662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14350" y="865188"/>
            <a:ext cx="422275" cy="4746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884238" y="865188"/>
            <a:ext cx="368300" cy="474662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00013" y="792163"/>
            <a:ext cx="560387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49300" y="179388"/>
            <a:ext cx="31750" cy="105251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15925" y="1125538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0"/>
            <a:ext cx="72739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628775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4232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0"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9AF18C3-AFE7-4235-AEA9-D045DEB5943B}" type="datetime1">
              <a:rPr lang="zh-CN" altLang="en-US"/>
            </a:fld>
            <a:endParaRPr lang="en-US" altLang="zh-CN"/>
          </a:p>
        </p:txBody>
      </p:sp>
      <p:sp>
        <p:nvSpPr>
          <p:cNvPr id="34232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kumimoji="0"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232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0"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7DC7E16-441B-42EC-BA50-4E88A8F1ACC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55000"/>
        <a:buFont typeface="Wingdings" panose="05000000000000000000" pitchFamily="2" charset="2"/>
        <a:buChar char="n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fld id="{0A2A71C7-F6BF-4532-8554-48A20A1DE2F6}" type="datetime1">
              <a:rPr kumimoji="0" lang="zh-CN" altLang="en-US" sz="1400">
                <a:ea typeface="宋体" panose="02010600030101010101" pitchFamily="2" charset="-122"/>
              </a:rPr>
            </a:fld>
            <a:endParaRPr kumimoji="0" lang="en-US" altLang="zh-CN" sz="1400">
              <a:ea typeface="宋体" panose="02010600030101010101" pitchFamily="2" charset="-122"/>
            </a:endParaRPr>
          </a:p>
        </p:txBody>
      </p:sp>
      <p:sp>
        <p:nvSpPr>
          <p:cNvPr id="21507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fld id="{4309A3D8-3B3F-4287-8DAC-7CE98DB6E271}" type="slidenum">
              <a:rPr kumimoji="0" lang="en-US" altLang="zh-CN" sz="1400">
                <a:ea typeface="宋体" panose="02010600030101010101" pitchFamily="2" charset="-122"/>
              </a:rPr>
            </a:fld>
            <a:endParaRPr kumimoji="0" lang="en-US" altLang="zh-CN" sz="1400">
              <a:ea typeface="宋体" panose="02010600030101010101" pitchFamily="2" charset="-122"/>
            </a:endParaRPr>
          </a:p>
        </p:txBody>
      </p:sp>
      <p:sp>
        <p:nvSpPr>
          <p:cNvPr id="10347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88" y="1501775"/>
            <a:ext cx="8421687" cy="4806950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黑体" panose="02010609060101010101" pitchFamily="49" charset="-122"/>
              </a:rPr>
              <a:t>定理（</a:t>
            </a:r>
            <a:r>
              <a:rPr lang="en-US" altLang="zh-CN" dirty="0">
                <a:latin typeface="Times New Roman" panose="02020603050405020304" pitchFamily="18" charset="0"/>
              </a:rPr>
              <a:t>Cayley</a:t>
            </a:r>
            <a:r>
              <a:rPr lang="zh-CN" altLang="en-US" dirty="0">
                <a:latin typeface="黑体" panose="02010609060101010101" pitchFamily="49" charset="-122"/>
              </a:rPr>
              <a:t>）</a:t>
            </a:r>
            <a:r>
              <a:rPr lang="en-US" altLang="zh-CN" dirty="0">
                <a:latin typeface="黑体" panose="02010609060101010101" pitchFamily="49" charset="-122"/>
              </a:rPr>
              <a:t>n</a:t>
            </a:r>
            <a:r>
              <a:rPr lang="zh-CN" altLang="en-US" dirty="0">
                <a:latin typeface="黑体" panose="02010609060101010101" pitchFamily="49" charset="-122"/>
              </a:rPr>
              <a:t>个有标号的顶点的树的数目等于     。 </a:t>
            </a:r>
            <a:r>
              <a:rPr lang="en-US" altLang="zh-CN" dirty="0">
                <a:latin typeface="黑体" panose="02010609060101010101" pitchFamily="49" charset="-122"/>
              </a:rPr>
              <a:t>--</a:t>
            </a:r>
            <a:r>
              <a:rPr lang="zh-CN" altLang="en-US" dirty="0"/>
              <a:t>无根树的</a:t>
            </a:r>
            <a:r>
              <a:rPr lang="en-US" altLang="zh-CN" dirty="0" err="1"/>
              <a:t>Prüfer</a:t>
            </a:r>
            <a:r>
              <a:rPr lang="zh-CN" altLang="en-US" dirty="0"/>
              <a:t>编码序列</a:t>
            </a: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黑体" panose="02010609060101010101" pitchFamily="49" charset="-122"/>
              </a:rPr>
              <a:t>例</a:t>
            </a:r>
            <a:r>
              <a:rPr lang="en-US" altLang="zh-CN" dirty="0">
                <a:latin typeface="黑体" panose="02010609060101010101" pitchFamily="49" charset="-122"/>
              </a:rPr>
              <a:t>1.12 </a:t>
            </a:r>
            <a:r>
              <a:rPr lang="zh-CN" altLang="en-US" dirty="0">
                <a:latin typeface="黑体" panose="02010609060101010101" pitchFamily="49" charset="-122"/>
              </a:rPr>
              <a:t>给定下列树 </a:t>
            </a: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 dirty="0">
                <a:latin typeface="黑体" panose="02010609060101010101" pitchFamily="49" charset="-122"/>
              </a:rPr>
              <a:t>   可得序列</a:t>
            </a:r>
            <a:r>
              <a:rPr lang="en-US" altLang="zh-CN" dirty="0">
                <a:latin typeface="黑体" panose="02010609060101010101" pitchFamily="49" charset="-122"/>
              </a:rPr>
              <a:t>: 3,1,5,5,1</a:t>
            </a:r>
            <a:r>
              <a:rPr lang="zh-CN" altLang="en-US" dirty="0">
                <a:latin typeface="黑体" panose="02010609060101010101" pitchFamily="49" charset="-122"/>
              </a:rPr>
              <a:t>。反之从序列</a:t>
            </a:r>
            <a:r>
              <a:rPr lang="en-US" altLang="zh-CN" dirty="0">
                <a:latin typeface="黑体" panose="02010609060101010101" pitchFamily="49" charset="-122"/>
              </a:rPr>
              <a:t>3,1,5,5,1</a:t>
            </a:r>
            <a:r>
              <a:rPr lang="zh-CN" altLang="en-US" dirty="0">
                <a:latin typeface="黑体" panose="02010609060101010101" pitchFamily="49" charset="-122"/>
              </a:rPr>
              <a:t>也可以构造出上述树。 </a:t>
            </a:r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 dirty="0" err="1">
                <a:sym typeface="+mn-ea"/>
              </a:rPr>
              <a:t>Prüfer</a:t>
            </a:r>
            <a:r>
              <a:rPr lang="zh-CN" altLang="en-US" dirty="0">
                <a:sym typeface="+mn-ea"/>
              </a:rPr>
              <a:t>序列</a:t>
            </a:r>
            <a:endParaRPr lang="zh-CN" altLang="en-US">
              <a:latin typeface="黑体" panose="02010609060101010101" pitchFamily="49" charset="-122"/>
            </a:endParaRPr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2" name="Rectangle 6"/>
          <p:cNvSpPr>
            <a:spLocks noChangeArrowheads="1"/>
          </p:cNvSpPr>
          <p:nvPr/>
        </p:nvSpPr>
        <p:spPr bwMode="auto">
          <a:xfrm>
            <a:off x="3567113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3" name="Rectangle 7"/>
          <p:cNvSpPr>
            <a:spLocks noChangeArrowheads="1"/>
          </p:cNvSpPr>
          <p:nvPr/>
        </p:nvSpPr>
        <p:spPr bwMode="auto">
          <a:xfrm>
            <a:off x="4148138" y="33480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4148138" y="33480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5" name="Rectangle 13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6" name="Rectangle 16"/>
          <p:cNvSpPr>
            <a:spLocks noChangeArrowheads="1"/>
          </p:cNvSpPr>
          <p:nvPr/>
        </p:nvSpPr>
        <p:spPr bwMode="auto">
          <a:xfrm>
            <a:off x="44243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99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2BB4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21517" name="Object 15"/>
          <p:cNvGraphicFramePr>
            <a:graphicFrameLocks noChangeAspect="1"/>
          </p:cNvGraphicFramePr>
          <p:nvPr/>
        </p:nvGraphicFramePr>
        <p:xfrm>
          <a:off x="1470025" y="1989138"/>
          <a:ext cx="5524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公式" r:id="rId1" imgW="546100" imgH="368300" progId="Equation.3">
                  <p:embed/>
                </p:oleObj>
              </mc:Choice>
              <mc:Fallback>
                <p:oleObj name="公式" r:id="rId1" imgW="546100" imgH="3683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0025" y="1989138"/>
                        <a:ext cx="552450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347580" name="Group 60"/>
          <p:cNvGrpSpPr/>
          <p:nvPr/>
        </p:nvGrpSpPr>
        <p:grpSpPr bwMode="auto">
          <a:xfrm>
            <a:off x="1835150" y="3068638"/>
            <a:ext cx="4346575" cy="1665287"/>
            <a:chOff x="1056" y="2080"/>
            <a:chExt cx="2738" cy="1049"/>
          </a:xfrm>
        </p:grpSpPr>
        <p:sp>
          <p:nvSpPr>
            <p:cNvPr id="21519" name="Text Box 31"/>
            <p:cNvSpPr txBox="1">
              <a:spLocks noChangeArrowheads="1"/>
            </p:cNvSpPr>
            <p:nvPr/>
          </p:nvSpPr>
          <p:spPr bwMode="auto">
            <a:xfrm>
              <a:off x="1056" y="2784"/>
              <a:ext cx="125" cy="2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Text Box 32"/>
            <p:cNvSpPr txBox="1">
              <a:spLocks noChangeArrowheads="1"/>
            </p:cNvSpPr>
            <p:nvPr/>
          </p:nvSpPr>
          <p:spPr bwMode="auto">
            <a:xfrm>
              <a:off x="1752" y="2080"/>
              <a:ext cx="185" cy="2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Text Box 33"/>
            <p:cNvSpPr txBox="1">
              <a:spLocks noChangeArrowheads="1"/>
            </p:cNvSpPr>
            <p:nvPr/>
          </p:nvSpPr>
          <p:spPr bwMode="auto">
            <a:xfrm>
              <a:off x="2690" y="2080"/>
              <a:ext cx="180" cy="2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Text Box 35"/>
            <p:cNvSpPr txBox="1">
              <a:spLocks noChangeArrowheads="1"/>
            </p:cNvSpPr>
            <p:nvPr/>
          </p:nvSpPr>
          <p:spPr bwMode="auto">
            <a:xfrm>
              <a:off x="2854" y="2937"/>
              <a:ext cx="144" cy="19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Text Box 36"/>
            <p:cNvSpPr txBox="1">
              <a:spLocks noChangeArrowheads="1"/>
            </p:cNvSpPr>
            <p:nvPr/>
          </p:nvSpPr>
          <p:spPr bwMode="auto">
            <a:xfrm>
              <a:off x="3621" y="2845"/>
              <a:ext cx="173" cy="2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1524" name="Group 57"/>
            <p:cNvGrpSpPr/>
            <p:nvPr/>
          </p:nvGrpSpPr>
          <p:grpSpPr bwMode="auto">
            <a:xfrm>
              <a:off x="1200" y="2304"/>
              <a:ext cx="2400" cy="720"/>
              <a:chOff x="1200" y="2304"/>
              <a:chExt cx="2400" cy="720"/>
            </a:xfrm>
          </p:grpSpPr>
          <p:sp>
            <p:nvSpPr>
              <p:cNvPr id="21527" name="Oval 40"/>
              <p:cNvSpPr>
                <a:spLocks noChangeArrowheads="1"/>
              </p:cNvSpPr>
              <p:nvPr/>
            </p:nvSpPr>
            <p:spPr bwMode="auto">
              <a:xfrm>
                <a:off x="1200" y="2784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28" name="Oval 41"/>
              <p:cNvSpPr>
                <a:spLocks noChangeArrowheads="1"/>
              </p:cNvSpPr>
              <p:nvPr/>
            </p:nvSpPr>
            <p:spPr bwMode="auto">
              <a:xfrm>
                <a:off x="1728" y="2304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29" name="Oval 42"/>
              <p:cNvSpPr>
                <a:spLocks noChangeArrowheads="1"/>
              </p:cNvSpPr>
              <p:nvPr/>
            </p:nvSpPr>
            <p:spPr bwMode="auto">
              <a:xfrm>
                <a:off x="2160" y="2784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30" name="Oval 43"/>
              <p:cNvSpPr>
                <a:spLocks noChangeArrowheads="1"/>
              </p:cNvSpPr>
              <p:nvPr/>
            </p:nvSpPr>
            <p:spPr bwMode="auto">
              <a:xfrm>
                <a:off x="2688" y="2304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31" name="Oval 44"/>
              <p:cNvSpPr>
                <a:spLocks noChangeArrowheads="1"/>
              </p:cNvSpPr>
              <p:nvPr/>
            </p:nvSpPr>
            <p:spPr bwMode="auto">
              <a:xfrm>
                <a:off x="2880" y="2832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32" name="Oval 45"/>
              <p:cNvSpPr>
                <a:spLocks noChangeArrowheads="1"/>
              </p:cNvSpPr>
              <p:nvPr/>
            </p:nvSpPr>
            <p:spPr bwMode="auto">
              <a:xfrm>
                <a:off x="3264" y="2352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33" name="Oval 46"/>
              <p:cNvSpPr>
                <a:spLocks noChangeArrowheads="1"/>
              </p:cNvSpPr>
              <p:nvPr/>
            </p:nvSpPr>
            <p:spPr bwMode="auto">
              <a:xfrm>
                <a:off x="3504" y="2928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0">
                <a:solidFill>
                  <a:srgbClr val="002BB4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34" name="Line 47"/>
              <p:cNvSpPr>
                <a:spLocks noChangeShapeType="1"/>
              </p:cNvSpPr>
              <p:nvPr/>
            </p:nvSpPr>
            <p:spPr bwMode="auto">
              <a:xfrm flipH="1">
                <a:off x="1248" y="2368"/>
                <a:ext cx="504" cy="46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5" name="Line 50"/>
              <p:cNvSpPr>
                <a:spLocks noChangeShapeType="1"/>
              </p:cNvSpPr>
              <p:nvPr/>
            </p:nvSpPr>
            <p:spPr bwMode="auto">
              <a:xfrm>
                <a:off x="1785" y="2369"/>
                <a:ext cx="422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>
                <a:outerShdw dist="107763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6" name="Line 51"/>
              <p:cNvSpPr>
                <a:spLocks noChangeShapeType="1"/>
              </p:cNvSpPr>
              <p:nvPr/>
            </p:nvSpPr>
            <p:spPr bwMode="auto">
              <a:xfrm flipH="1">
                <a:off x="2223" y="2361"/>
                <a:ext cx="503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7" name="Line 52"/>
              <p:cNvSpPr>
                <a:spLocks noChangeShapeType="1"/>
              </p:cNvSpPr>
              <p:nvPr/>
            </p:nvSpPr>
            <p:spPr bwMode="auto">
              <a:xfrm>
                <a:off x="2208" y="2832"/>
                <a:ext cx="6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8" name="Line 54"/>
              <p:cNvSpPr>
                <a:spLocks noChangeShapeType="1"/>
              </p:cNvSpPr>
              <p:nvPr/>
            </p:nvSpPr>
            <p:spPr bwMode="auto">
              <a:xfrm flipH="1">
                <a:off x="2961" y="2434"/>
                <a:ext cx="325" cy="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9" name="Line 56"/>
              <p:cNvSpPr>
                <a:spLocks noChangeShapeType="1"/>
              </p:cNvSpPr>
              <p:nvPr/>
            </p:nvSpPr>
            <p:spPr bwMode="auto">
              <a:xfrm>
                <a:off x="2961" y="2904"/>
                <a:ext cx="560" cy="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25" name="Text Box 58"/>
            <p:cNvSpPr txBox="1">
              <a:spLocks noChangeArrowheads="1"/>
            </p:cNvSpPr>
            <p:nvPr/>
          </p:nvSpPr>
          <p:spPr bwMode="auto">
            <a:xfrm>
              <a:off x="3266" y="2135"/>
              <a:ext cx="14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Text Box 59"/>
            <p:cNvSpPr txBox="1">
              <a:spLocks noChangeArrowheads="1"/>
            </p:cNvSpPr>
            <p:nvPr/>
          </p:nvSpPr>
          <p:spPr bwMode="auto">
            <a:xfrm>
              <a:off x="2160" y="2880"/>
              <a:ext cx="14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algn="just"/>
              <a:r>
                <a:rPr kumimoji="0"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kumimoji="0"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5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378" y="1845310"/>
            <a:ext cx="7772400" cy="4114800"/>
          </a:xfrm>
        </p:spPr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对应的</a:t>
            </a:r>
            <a:r>
              <a:rPr lang="en-US" altLang="zh-CN">
                <a:sym typeface="+mn-ea"/>
              </a:rPr>
              <a:t>Pr</a:t>
            </a:r>
            <a:r>
              <a:rPr lang="en-US" altLang="en-US">
                <a:sym typeface="+mn-ea"/>
              </a:rPr>
              <a:t>ü</a:t>
            </a:r>
            <a:r>
              <a:rPr lang="en-US" altLang="zh-CN">
                <a:sym typeface="+mn-ea"/>
              </a:rPr>
              <a:t>fer </a:t>
            </a:r>
            <a:r>
              <a:rPr lang="zh-CN" altLang="en-US"/>
              <a:t>序列为：</a:t>
            </a:r>
            <a:r>
              <a:rPr lang="en-US" altLang="zh-CN"/>
              <a:t>22332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1115695" y="1196975"/>
            <a:ext cx="6849745" cy="38074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268730"/>
            <a:ext cx="7890510" cy="4900295"/>
          </a:xfrm>
        </p:spPr>
        <p:txBody>
          <a:bodyPr/>
          <a:p>
            <a:r>
              <a:rPr lang="en-US" altLang="zh-CN" sz="2000"/>
              <a:t>Pr</a:t>
            </a:r>
            <a:r>
              <a:rPr lang="en-US" altLang="en-US" sz="2000"/>
              <a:t>ü</a:t>
            </a:r>
            <a:r>
              <a:rPr lang="en-US" altLang="zh-CN" sz="2000"/>
              <a:t>fer </a:t>
            </a:r>
            <a:r>
              <a:rPr lang="zh-CN" altLang="en-US" sz="2000"/>
              <a:t>序列的线性构造算法</a:t>
            </a:r>
            <a:endParaRPr lang="zh-CN" altLang="en-US" sz="2000"/>
          </a:p>
          <a:p>
            <a:r>
              <a:rPr lang="zh-CN" altLang="en-US" sz="2000"/>
              <a:t>线性构造的本质就是维护一个指针指向我们将要删除的结点。首先发现，叶结点数是非严格单调递减的，删去一个叶结点，叶结点总数要么不变要么减</a:t>
            </a:r>
            <a:r>
              <a:rPr lang="en-US" altLang="zh-CN" sz="2000"/>
              <a:t> 1</a:t>
            </a:r>
            <a:r>
              <a:rPr lang="zh-CN" altLang="en-US" sz="2000"/>
              <a:t>。</a:t>
            </a:r>
            <a:endParaRPr lang="en-US" altLang="zh-CN" sz="2000"/>
          </a:p>
          <a:p>
            <a:r>
              <a:rPr lang="zh-CN" altLang="en-US" sz="2000"/>
              <a:t>于是我们考虑这样一个过程：维护一个指针</a:t>
            </a:r>
            <a:r>
              <a:rPr lang="en-US" altLang="zh-CN" sz="2000"/>
              <a:t> p</a:t>
            </a:r>
            <a:r>
              <a:rPr lang="zh-CN" altLang="en-US" sz="2000"/>
              <a:t>。初始时</a:t>
            </a:r>
            <a:r>
              <a:rPr lang="en-US" altLang="zh-CN" sz="2000"/>
              <a:t> p </a:t>
            </a:r>
            <a:r>
              <a:rPr lang="zh-CN" altLang="en-US" sz="2000"/>
              <a:t>指向编号最小的叶结点。同时我们维护每个结点的度数，方便我们知道在删除结点的时侯是否产生新的叶结点。操作如下：</a:t>
            </a:r>
            <a:endParaRPr lang="en-US" altLang="zh-CN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/>
              <a:t>删除</a:t>
            </a:r>
            <a:r>
              <a:rPr lang="en-US" altLang="zh-CN" sz="2000"/>
              <a:t> p </a:t>
            </a:r>
            <a:r>
              <a:rPr lang="zh-CN" altLang="en-US" sz="2000"/>
              <a:t>指向的结点，并检查是否产生新的叶结点。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/>
              <a:t>如果产生新的叶结点，假设编号为</a:t>
            </a:r>
            <a:r>
              <a:rPr lang="en-US" altLang="zh-CN" sz="2000"/>
              <a:t> x</a:t>
            </a:r>
            <a:r>
              <a:rPr lang="zh-CN" altLang="en-US" sz="2000"/>
              <a:t>，我们比较</a:t>
            </a:r>
            <a:r>
              <a:rPr lang="en-US" altLang="zh-CN" sz="2000"/>
              <a:t> p,x </a:t>
            </a:r>
            <a:r>
              <a:rPr lang="zh-CN" altLang="en-US" sz="2000"/>
              <a:t>的大小关系。如果</a:t>
            </a:r>
            <a:r>
              <a:rPr lang="en-US" altLang="zh-CN" sz="2000"/>
              <a:t> x&gt;p</a:t>
            </a:r>
            <a:r>
              <a:rPr lang="zh-CN" altLang="en-US" sz="2000"/>
              <a:t>，那么不做其他操作；否则就立刻删除</a:t>
            </a:r>
            <a:r>
              <a:rPr lang="en-US" altLang="zh-CN" sz="2000"/>
              <a:t> x</a:t>
            </a:r>
            <a:r>
              <a:rPr lang="zh-CN" altLang="en-US" sz="2000"/>
              <a:t>，然后检查删除</a:t>
            </a:r>
            <a:r>
              <a:rPr lang="en-US" altLang="zh-CN" sz="2000"/>
              <a:t> x </a:t>
            </a:r>
            <a:r>
              <a:rPr lang="zh-CN" altLang="en-US" sz="2000"/>
              <a:t>后是否产生新的叶结点，重复</a:t>
            </a:r>
            <a:r>
              <a:rPr lang="en-US" altLang="zh-CN" sz="2000"/>
              <a:t> 2 </a:t>
            </a:r>
            <a:r>
              <a:rPr lang="zh-CN" altLang="en-US" sz="2000"/>
              <a:t>步骤，直到未产生新节点或者新节点的编号</a:t>
            </a:r>
            <a:r>
              <a:rPr lang="en-US" altLang="zh-CN" sz="2000"/>
              <a:t> &gt;p</a:t>
            </a:r>
            <a:r>
              <a:rPr lang="zh-CN" altLang="en-US" sz="2000"/>
              <a:t>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/>
              <a:t>让指针</a:t>
            </a:r>
            <a:r>
              <a:rPr lang="en-US" altLang="zh-CN" sz="2000"/>
              <a:t> p </a:t>
            </a:r>
            <a:r>
              <a:rPr lang="zh-CN" altLang="en-US" sz="2000"/>
              <a:t>自增直到遇到一个未被删除叶结点为止；</a:t>
            </a:r>
            <a:endParaRPr lang="zh-CN" altLang="en-US" sz="2000"/>
          </a:p>
          <a:p>
            <a:pPr algn="l"/>
            <a:r>
              <a:rPr lang="zh-CN" altLang="en-US" sz="2000"/>
              <a:t>复杂度是 O(n) 的。</a:t>
            </a:r>
            <a:endParaRPr lang="zh-CN" altLang="en-US" sz="20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22225"/>
            <a:ext cx="7772400" cy="1143000"/>
          </a:xfrm>
        </p:spPr>
        <p:txBody>
          <a:bodyPr/>
          <a:lstStyle/>
          <a:p>
            <a:pPr eaLnBrk="1" hangingPunct="1"/>
            <a:endParaRPr lang="zh-CN" altLang="en-US" dirty="0"/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755650" y="1968500"/>
            <a:ext cx="338455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2800"/>
              <a:t>　　   　 ⑦ 　⑥</a:t>
            </a:r>
            <a:endParaRPr lang="zh-CN" altLang="en-US" sz="2800"/>
          </a:p>
          <a:p>
            <a:pPr eaLnBrk="1" hangingPunct="1">
              <a:lnSpc>
                <a:spcPct val="70000"/>
              </a:lnSpc>
            </a:pPr>
            <a:r>
              <a:rPr lang="zh-CN" altLang="en-US" sz="2800"/>
              <a:t>　　　　  |　   |</a:t>
            </a:r>
            <a:endParaRPr lang="zh-CN" altLang="en-US" sz="2800"/>
          </a:p>
          <a:p>
            <a:pPr eaLnBrk="1" hangingPunct="1"/>
            <a:r>
              <a:rPr lang="zh-CN" altLang="en-US" sz="2800"/>
              <a:t> ②—③—①—⑤—④</a:t>
            </a:r>
            <a:endParaRPr lang="zh-CN" altLang="en-US" sz="2800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042988" y="2349500"/>
            <a:ext cx="26860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>
                <a:solidFill>
                  <a:schemeClr val="folHlink"/>
                </a:solidFill>
              </a:rPr>
              <a:t>                    4</a:t>
            </a:r>
            <a:endParaRPr lang="zh-CN" altLang="en-US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>
                <a:solidFill>
                  <a:schemeClr val="folHlink"/>
                </a:solidFill>
              </a:rPr>
              <a:t> 1       2     5      3</a:t>
            </a:r>
            <a:endParaRPr lang="zh-CN" altLang="en-US">
              <a:solidFill>
                <a:schemeClr val="folHlink"/>
              </a:solidFill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683568" y="3323967"/>
            <a:ext cx="791051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8000"/>
                </a:solidFill>
              </a:rPr>
              <a:t>依次摘去标号最小的叶子结点，直到剩余一条边时结束，叶子的相邻结点标号形成一个序列，所得序列的长度为</a:t>
            </a:r>
            <a:r>
              <a:rPr lang="en-US" altLang="en-US" sz="3200" dirty="0">
                <a:solidFill>
                  <a:srgbClr val="008000"/>
                </a:solidFill>
              </a:rPr>
              <a:t>n-2</a:t>
            </a:r>
            <a:r>
              <a:rPr lang="zh-CN" altLang="en-US" sz="3200" dirty="0">
                <a:solidFill>
                  <a:srgbClr val="008000"/>
                </a:solidFill>
              </a:rPr>
              <a:t>。</a:t>
            </a:r>
            <a:endParaRPr lang="en-US" altLang="zh-CN" sz="3200" dirty="0">
              <a:solidFill>
                <a:srgbClr val="008000"/>
              </a:solidFill>
            </a:endParaRP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762000" y="1371600"/>
            <a:ext cx="593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3200" b="1">
                <a:ea typeface="黑体" panose="02010609060101010101" pitchFamily="49" charset="-122"/>
              </a:rPr>
              <a:t>例</a:t>
            </a:r>
            <a:endParaRPr lang="zh-CN" altLang="en-US"/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1447800" y="1371600"/>
            <a:ext cx="3841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3200"/>
              <a:t>给定一棵有标号的树</a:t>
            </a:r>
            <a:endParaRPr lang="zh-CN" altLang="en-US" sz="3200"/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4140200" y="2113747"/>
            <a:ext cx="4953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tx2"/>
                </a:solidFill>
              </a:rPr>
              <a:t>边上的标号表示摘去叶的顺序。(</a:t>
            </a:r>
            <a:r>
              <a:rPr lang="zh-CN" altLang="zh-CN" sz="2800" dirty="0">
                <a:solidFill>
                  <a:schemeClr val="tx2"/>
                </a:solidFill>
              </a:rPr>
              <a:t>摘去一个叶子相应去掉一条边</a:t>
            </a:r>
            <a:r>
              <a:rPr lang="zh-CN" altLang="en-US" sz="2800" dirty="0">
                <a:solidFill>
                  <a:schemeClr val="tx2"/>
                </a:solidFill>
              </a:rPr>
              <a:t>)</a:t>
            </a:r>
            <a:endParaRPr lang="zh-CN" altLang="zh-CN" sz="2800" dirty="0"/>
          </a:p>
        </p:txBody>
      </p: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683568" y="4871480"/>
            <a:ext cx="7776864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r>
              <a:rPr lang="zh-CN" altLang="en-US" sz="2800" dirty="0"/>
              <a:t>第一次摘掉②，③为②相邻的结点，得到序列的第一个数3，。。。</a:t>
            </a:r>
            <a:endParaRPr lang="en-US" altLang="zh-CN" sz="2800" dirty="0"/>
          </a:p>
          <a:p>
            <a:pPr eaLnBrk="1" hangingPunct="1"/>
            <a:r>
              <a:rPr lang="zh-CN" altLang="en-US" sz="2800" dirty="0"/>
              <a:t>以此类推，得到序列</a:t>
            </a:r>
            <a:r>
              <a:rPr lang="en-US" altLang="zh-CN" sz="2800" dirty="0"/>
              <a:t>31551,</a:t>
            </a:r>
            <a:r>
              <a:rPr lang="zh-CN" altLang="en-US" sz="2800" dirty="0"/>
              <a:t>长度为</a:t>
            </a:r>
            <a:r>
              <a:rPr lang="en-US" altLang="zh-CN" sz="2800" dirty="0"/>
              <a:t>7</a:t>
            </a:r>
            <a:r>
              <a:rPr lang="zh-CN" altLang="en-US" sz="2800" dirty="0"/>
              <a:t>－</a:t>
            </a:r>
            <a:r>
              <a:rPr lang="en-US" altLang="zh-CN" sz="2800" dirty="0"/>
              <a:t>2 = 5</a:t>
            </a:r>
            <a:endParaRPr lang="en-US" altLang="zh-CN" sz="2800" dirty="0"/>
          </a:p>
          <a:p>
            <a:pPr eaLnBrk="1" hangingPunct="1"/>
            <a:r>
              <a:rPr lang="zh-CN" altLang="en-US" sz="2800" dirty="0"/>
              <a:t>这是</a:t>
            </a:r>
            <a:r>
              <a:rPr lang="zh-CN" altLang="en-US" sz="2800" dirty="0">
                <a:solidFill>
                  <a:srgbClr val="00B050"/>
                </a:solidFill>
              </a:rPr>
              <a:t>由树形成序列</a:t>
            </a:r>
            <a:r>
              <a:rPr lang="zh-CN" altLang="en-US" sz="2800" dirty="0"/>
              <a:t>的过程。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4885641" y="5337613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序列中的数字有什么特点？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2" grpId="0" autoUpdateAnimBg="0"/>
      <p:bldP spid="137226" grpId="0" autoUpdateAnimBg="0"/>
      <p:bldP spid="13722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628775"/>
            <a:ext cx="8276853" cy="4114800"/>
          </a:xfrm>
        </p:spPr>
        <p:txBody>
          <a:bodyPr/>
          <a:lstStyle/>
          <a:p>
            <a:pPr latinLnBrk="0"/>
            <a:r>
              <a:rPr lang="zh-CN" altLang="en-US" b="0" dirty="0"/>
              <a:t>总结规律可以实现树和序列的互相转化</a:t>
            </a:r>
            <a:endParaRPr lang="en-US" altLang="zh-CN" b="0" dirty="0"/>
          </a:p>
          <a:p>
            <a:pPr latinLnBrk="0"/>
            <a:r>
              <a:rPr lang="zh-CN" altLang="en-US" b="0" dirty="0"/>
              <a:t>第一步：树转化成一一对应的序列</a:t>
            </a:r>
            <a:endParaRPr lang="zh-CN" altLang="en-US" b="0" dirty="0"/>
          </a:p>
          <a:p>
            <a:pPr latinLnBrk="0">
              <a:buFont typeface="Wingdings" panose="05000000000000000000" pitchFamily="2" charset="2"/>
              <a:buChar char="Ø"/>
            </a:pPr>
            <a:r>
              <a:rPr lang="zh-CN" altLang="en-US" b="0" dirty="0"/>
              <a:t>任给一颗有</a:t>
            </a:r>
            <a:r>
              <a:rPr lang="en-US" altLang="zh-CN" b="0" dirty="0"/>
              <a:t>n</a:t>
            </a:r>
            <a:r>
              <a:rPr lang="zh-CN" altLang="en-US" b="0" dirty="0"/>
              <a:t>个标号的树</a:t>
            </a:r>
            <a:r>
              <a:rPr lang="en-US" altLang="zh-CN" b="0" dirty="0"/>
              <a:t>T</a:t>
            </a:r>
            <a:r>
              <a:rPr lang="zh-CN" altLang="en-US" b="0" dirty="0"/>
              <a:t>，逐个摘取标号最小的叶子直到剩下最后一条边为止；叶子的相邻顶点形成一个序列，序列长度为</a:t>
            </a:r>
            <a:r>
              <a:rPr lang="en-US" altLang="zh-CN" b="0" dirty="0"/>
              <a:t>n-2 (</a:t>
            </a:r>
            <a:r>
              <a:rPr lang="zh-CN" altLang="en-US" b="0" dirty="0"/>
              <a:t>序列可以是重复出现的数</a:t>
            </a:r>
            <a:r>
              <a:rPr lang="en-US" altLang="zh-CN" b="0" dirty="0"/>
              <a:t>)</a:t>
            </a:r>
            <a:endParaRPr lang="en-US" altLang="zh-CN" b="0" dirty="0"/>
          </a:p>
          <a:p>
            <a:pPr marL="0" indent="0">
              <a:buNone/>
            </a:pPr>
            <a:r>
              <a:rPr lang="en-US" altLang="zh-CN" b="0" dirty="0">
                <a:solidFill>
                  <a:srgbClr val="FF0000"/>
                </a:solidFill>
              </a:rPr>
              <a:t>    ----</a:t>
            </a:r>
            <a:r>
              <a:rPr lang="zh-CN" altLang="en-US" dirty="0">
                <a:solidFill>
                  <a:srgbClr val="FF0000"/>
                </a:solidFill>
              </a:rPr>
              <a:t>序列中的数字的特点是都是非叶节（结）点标号</a:t>
            </a:r>
            <a:endParaRPr lang="zh-CN" altLang="en-US" dirty="0">
              <a:solidFill>
                <a:srgbClr val="FF0000"/>
              </a:solidFill>
            </a:endParaRPr>
          </a:p>
          <a:p>
            <a:pPr latinLnBrk="0">
              <a:buFont typeface="Wingdings" panose="05000000000000000000" pitchFamily="2" charset="2"/>
              <a:buChar char="Ø"/>
            </a:pPr>
            <a:endParaRPr lang="en-US" altLang="zh-CN" b="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3976FC-C323-41FD-84E9-99C970E0389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C0F39B-905C-478D-B19E-CA3A2891A72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4911824"/>
          </a:xfrm>
        </p:spPr>
        <p:txBody>
          <a:bodyPr/>
          <a:lstStyle/>
          <a:p>
            <a:pPr latinLnBrk="0"/>
            <a:r>
              <a:rPr lang="zh-CN" altLang="en-US" b="0" dirty="0"/>
              <a:t>第二步：把序列转化成树</a:t>
            </a:r>
            <a:r>
              <a:rPr lang="en-US" altLang="zh-CN" b="0" dirty="0"/>
              <a:t>T</a:t>
            </a:r>
            <a:endParaRPr lang="en-US" altLang="zh-CN" b="0" dirty="0"/>
          </a:p>
          <a:p>
            <a:pPr latinLnBrk="0">
              <a:buFont typeface="Wingdings" panose="05000000000000000000" pitchFamily="2" charset="2"/>
              <a:buChar char="Ø"/>
            </a:pPr>
            <a:r>
              <a:rPr lang="zh-CN" altLang="en-US" b="0" dirty="0"/>
              <a:t>树</a:t>
            </a:r>
            <a:r>
              <a:rPr lang="en-US" altLang="zh-CN" b="0" dirty="0"/>
              <a:t>T</a:t>
            </a:r>
            <a:r>
              <a:rPr lang="zh-CN" altLang="en-US" b="0" dirty="0"/>
              <a:t>为空</a:t>
            </a:r>
            <a:endParaRPr lang="en-US" altLang="zh-CN" b="0" dirty="0"/>
          </a:p>
          <a:p>
            <a:pPr latinLnBrk="0">
              <a:buFont typeface="Wingdings" panose="05000000000000000000" pitchFamily="2" charset="2"/>
              <a:buChar char="Ø"/>
            </a:pPr>
            <a:r>
              <a:rPr lang="en-US" altLang="zh-CN" b="0" dirty="0"/>
              <a:t>a</a:t>
            </a:r>
            <a:r>
              <a:rPr lang="zh-CN" altLang="en-US" b="0" dirty="0"/>
              <a:t>序列为叶子的相邻顶点形成的序列（长度</a:t>
            </a:r>
            <a:r>
              <a:rPr lang="en-US" altLang="zh-CN" b="0" dirty="0"/>
              <a:t>n-2</a:t>
            </a:r>
            <a:r>
              <a:rPr lang="zh-CN" altLang="en-US" b="0" dirty="0"/>
              <a:t>）</a:t>
            </a:r>
            <a:r>
              <a:rPr lang="en-US" altLang="zh-CN" b="0" dirty="0"/>
              <a:t>:a</a:t>
            </a:r>
            <a:r>
              <a:rPr lang="en-US" altLang="zh-CN" b="0" baseline="-25000" dirty="0"/>
              <a:t>1</a:t>
            </a:r>
            <a:r>
              <a:rPr lang="en-US" altLang="zh-CN" b="0" dirty="0"/>
              <a:t>,a</a:t>
            </a:r>
            <a:r>
              <a:rPr lang="en-US" altLang="zh-CN" b="0" baseline="-25000" dirty="0"/>
              <a:t>2</a:t>
            </a:r>
            <a:r>
              <a:rPr lang="en-US" altLang="zh-CN" b="0" dirty="0"/>
              <a:t>,…,a</a:t>
            </a:r>
            <a:r>
              <a:rPr lang="en-US" altLang="zh-CN" b="0" baseline="-25000" dirty="0"/>
              <a:t>n-2</a:t>
            </a:r>
            <a:r>
              <a:rPr lang="zh-CN" altLang="en-US" b="0" dirty="0"/>
              <a:t>，</a:t>
            </a:r>
            <a:endParaRPr lang="en-US" altLang="zh-CN" b="0" dirty="0"/>
          </a:p>
          <a:p>
            <a:pPr latinLnBrk="0">
              <a:buFont typeface="Wingdings" panose="05000000000000000000" pitchFamily="2" charset="2"/>
              <a:buChar char="Ø"/>
            </a:pPr>
            <a:r>
              <a:rPr lang="en-US" altLang="zh-CN" b="0" dirty="0"/>
              <a:t>b</a:t>
            </a:r>
            <a:r>
              <a:rPr lang="zh-CN" altLang="en-US" b="0" dirty="0"/>
              <a:t>序列为</a:t>
            </a:r>
            <a:r>
              <a:rPr lang="en-US" altLang="zh-CN" b="0" dirty="0"/>
              <a:t>1</a:t>
            </a:r>
            <a:r>
              <a:rPr lang="zh-CN" altLang="en-US" b="0" dirty="0"/>
              <a:t>至</a:t>
            </a:r>
            <a:r>
              <a:rPr lang="en-US" altLang="zh-CN" b="0" dirty="0"/>
              <a:t>n</a:t>
            </a:r>
            <a:r>
              <a:rPr lang="zh-CN" altLang="en-US" b="0" dirty="0"/>
              <a:t>的顺序序列：</a:t>
            </a:r>
            <a:r>
              <a:rPr lang="en-US" altLang="zh-CN" b="0" dirty="0"/>
              <a:t>1,2,…,n</a:t>
            </a:r>
            <a:endParaRPr lang="en-US" altLang="zh-CN" b="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0" dirty="0"/>
              <a:t>在</a:t>
            </a:r>
            <a:r>
              <a:rPr lang="en-US" altLang="zh-CN" b="0" dirty="0"/>
              <a:t>b</a:t>
            </a:r>
            <a:r>
              <a:rPr lang="zh-CN" altLang="en-US" b="0" dirty="0"/>
              <a:t>序列中找出第一个不出现在</a:t>
            </a:r>
            <a:r>
              <a:rPr lang="en-US" altLang="zh-CN" b="0" dirty="0"/>
              <a:t>a</a:t>
            </a:r>
            <a:r>
              <a:rPr lang="zh-CN" altLang="en-US" b="0" dirty="0"/>
              <a:t>序列中的数</a:t>
            </a:r>
            <a:r>
              <a:rPr lang="en-US" altLang="zh-CN" b="0" dirty="0"/>
              <a:t>b</a:t>
            </a:r>
            <a:r>
              <a:rPr lang="en-US" altLang="zh-CN" b="0" baseline="-25000" dirty="0"/>
              <a:t>1</a:t>
            </a:r>
            <a:r>
              <a:rPr lang="zh-CN" altLang="en-US" b="0" dirty="0"/>
              <a:t>，连接边</a:t>
            </a:r>
            <a:r>
              <a:rPr lang="en-US" altLang="zh-CN" b="0" dirty="0"/>
              <a:t>(a</a:t>
            </a:r>
            <a:r>
              <a:rPr lang="en-US" altLang="zh-CN" b="0" baseline="-25000" dirty="0"/>
              <a:t>1</a:t>
            </a:r>
            <a:r>
              <a:rPr lang="en-US" altLang="zh-CN" b="0" dirty="0"/>
              <a:t>, b</a:t>
            </a:r>
            <a:r>
              <a:rPr lang="en-US" altLang="zh-CN" b="0" baseline="-25000" dirty="0"/>
              <a:t>1</a:t>
            </a:r>
            <a:r>
              <a:rPr lang="en-US" altLang="zh-CN" b="0" dirty="0"/>
              <a:t>)</a:t>
            </a:r>
            <a:r>
              <a:rPr lang="zh-CN" altLang="en-US" b="0" dirty="0"/>
              <a:t>添加到树</a:t>
            </a:r>
            <a:r>
              <a:rPr lang="en-US" altLang="zh-CN" b="0" dirty="0"/>
              <a:t>T</a:t>
            </a:r>
            <a:r>
              <a:rPr lang="zh-CN" altLang="en-US" b="0" dirty="0"/>
              <a:t>，在</a:t>
            </a:r>
            <a:r>
              <a:rPr lang="en-US" altLang="zh-CN" b="0" dirty="0"/>
              <a:t>a</a:t>
            </a:r>
            <a:r>
              <a:rPr lang="zh-CN" altLang="en-US" b="0" dirty="0"/>
              <a:t>序列中消去</a:t>
            </a:r>
            <a:r>
              <a:rPr lang="en-US" altLang="zh-CN" b="0" dirty="0"/>
              <a:t>a</a:t>
            </a:r>
            <a:r>
              <a:rPr lang="en-US" altLang="zh-CN" b="0" baseline="-25000" dirty="0"/>
              <a:t>1</a:t>
            </a:r>
            <a:r>
              <a:rPr lang="zh-CN" altLang="en-US" b="0" dirty="0"/>
              <a:t>，在</a:t>
            </a:r>
            <a:r>
              <a:rPr lang="en-US" altLang="zh-CN" b="0" dirty="0"/>
              <a:t>b</a:t>
            </a:r>
            <a:r>
              <a:rPr lang="zh-CN" altLang="en-US" b="0" dirty="0"/>
              <a:t>序列中消去</a:t>
            </a:r>
            <a:r>
              <a:rPr lang="en-US" altLang="zh-CN" b="0" dirty="0"/>
              <a:t>b</a:t>
            </a:r>
            <a:r>
              <a:rPr lang="en-US" altLang="zh-CN" b="0" baseline="-25000" dirty="0"/>
              <a:t>1</a:t>
            </a:r>
            <a:r>
              <a:rPr lang="en-US" altLang="zh-CN" b="0" dirty="0"/>
              <a:t>.</a:t>
            </a:r>
            <a:endParaRPr lang="en-US" altLang="zh-CN" b="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0" dirty="0"/>
              <a:t>如此步骤重复</a:t>
            </a:r>
            <a:r>
              <a:rPr lang="en-US" altLang="zh-CN" b="0" dirty="0"/>
              <a:t>n-2</a:t>
            </a:r>
            <a:r>
              <a:rPr lang="zh-CN" altLang="en-US" b="0" dirty="0"/>
              <a:t>次，直至序列</a:t>
            </a:r>
            <a:r>
              <a:rPr lang="en-US" altLang="zh-CN" b="0" dirty="0"/>
              <a:t>b</a:t>
            </a:r>
            <a:r>
              <a:rPr lang="zh-CN" altLang="en-US" b="0" dirty="0"/>
              <a:t>中余下两个数，构成最后一条边添加到树</a:t>
            </a:r>
            <a:r>
              <a:rPr lang="en-US" altLang="zh-CN" b="0" dirty="0"/>
              <a:t>T</a:t>
            </a:r>
            <a:endParaRPr lang="zh-CN" altLang="en-US" b="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3976FC-C323-41FD-84E9-99C970E0389F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C0F39B-905C-478D-B19E-CA3A2891A72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72707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3733800" cy="762000"/>
          </a:xfrm>
        </p:spPr>
        <p:txBody>
          <a:bodyPr/>
          <a:lstStyle/>
          <a:p>
            <a:r>
              <a:rPr lang="zh-CN" altLang="en-US"/>
              <a:t>上述算法描述：</a:t>
            </a:r>
            <a:endParaRPr lang="zh-CN" altLang="en-US"/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534988" y="1981200"/>
            <a:ext cx="7085012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/>
              <a:t>给定序列</a:t>
            </a:r>
            <a:r>
              <a:rPr kumimoji="1" lang="en-US" altLang="en-US" sz="2800"/>
              <a:t>b=</a:t>
            </a:r>
            <a:r>
              <a:rPr kumimoji="1" lang="en-US" altLang="zh-CN" sz="2800"/>
              <a:t>(b</a:t>
            </a:r>
            <a:r>
              <a:rPr kumimoji="1" lang="en-US" altLang="zh-CN" sz="1400"/>
              <a:t>1</a:t>
            </a:r>
            <a:r>
              <a:rPr kumimoji="1" lang="en-US" altLang="zh-CN" sz="2800"/>
              <a:t>b</a:t>
            </a:r>
            <a:r>
              <a:rPr kumimoji="1" lang="en-US" altLang="zh-CN" sz="1400"/>
              <a:t>2</a:t>
            </a:r>
            <a:r>
              <a:rPr kumimoji="1" lang="en-US" altLang="zh-CN" sz="2800"/>
              <a:t>…b</a:t>
            </a:r>
            <a:r>
              <a:rPr kumimoji="1" lang="en-US" altLang="zh-CN" sz="1400"/>
              <a:t>n-2</a:t>
            </a:r>
            <a:r>
              <a:rPr kumimoji="1" lang="en-US" altLang="zh-CN" sz="2800"/>
              <a:t>) </a:t>
            </a:r>
            <a:r>
              <a:rPr kumimoji="1" lang="zh-CN" altLang="en-US" sz="2800"/>
              <a:t>设</a:t>
            </a:r>
            <a:r>
              <a:rPr kumimoji="1" lang="en-US" altLang="en-US" sz="2800"/>
              <a:t>a=(123…</a:t>
            </a:r>
            <a:r>
              <a:rPr kumimoji="1" lang="en-US" altLang="en-US" sz="2800" u="sng"/>
              <a:t>n-1</a:t>
            </a:r>
            <a:r>
              <a:rPr kumimoji="1" lang="en-US" altLang="en-US" sz="2800"/>
              <a:t> n)</a:t>
            </a:r>
            <a:r>
              <a:rPr kumimoji="1" lang="zh-CN" altLang="en-US" sz="2800"/>
              <a:t>将</a:t>
            </a:r>
            <a:r>
              <a:rPr kumimoji="1" lang="en-US" altLang="en-US" sz="2800"/>
              <a:t>b</a:t>
            </a:r>
            <a:r>
              <a:rPr kumimoji="1" lang="zh-CN" altLang="en-US" sz="2800"/>
              <a:t>的</a:t>
            </a:r>
            <a:endParaRPr kumimoji="1" lang="zh-CN" altLang="en-US" sz="2800"/>
          </a:p>
          <a:p>
            <a:pPr eaLnBrk="1" hangingPunct="1"/>
            <a:r>
              <a:rPr kumimoji="1" lang="zh-CN" altLang="en-US" sz="2800"/>
              <a:t>各位插入</a:t>
            </a:r>
            <a:r>
              <a:rPr kumimoji="1" lang="en-US" altLang="en-US" sz="2800"/>
              <a:t>a,</a:t>
            </a:r>
            <a:r>
              <a:rPr kumimoji="1" lang="zh-CN" altLang="en-US" sz="2800"/>
              <a:t>得</a:t>
            </a:r>
            <a:r>
              <a:rPr kumimoji="1" lang="en-US" altLang="en-US" sz="2800"/>
              <a:t>a’,</a:t>
            </a:r>
            <a:r>
              <a:rPr kumimoji="1" lang="zh-CN" altLang="en-US" sz="2800"/>
              <a:t>对</a:t>
            </a:r>
            <a:r>
              <a:rPr kumimoji="1" lang="zh-CN" altLang="en-US" sz="3600"/>
              <a:t>(  )</a:t>
            </a:r>
            <a:r>
              <a:rPr kumimoji="1" lang="zh-CN" altLang="en-US" sz="2800"/>
              <a:t>做操作。</a:t>
            </a:r>
            <a:endParaRPr kumimoji="1" lang="zh-CN" altLang="en-US" sz="2800"/>
          </a:p>
          <a:p>
            <a:pPr eaLnBrk="1" hangingPunct="1"/>
            <a:r>
              <a:rPr kumimoji="1" lang="en-US" altLang="zh-CN" sz="2800"/>
              <a:t>a’</a:t>
            </a:r>
            <a:r>
              <a:rPr kumimoji="1" lang="zh-CN" altLang="en-US" sz="2800"/>
              <a:t>是2</a:t>
            </a:r>
            <a:r>
              <a:rPr kumimoji="1" lang="en-US" altLang="zh-CN" sz="2800"/>
              <a:t>n-2</a:t>
            </a:r>
            <a:r>
              <a:rPr kumimoji="1" lang="zh-CN" altLang="en-US" sz="2800"/>
              <a:t>个元的可重非减序列。</a:t>
            </a:r>
            <a:endParaRPr kumimoji="1" lang="zh-CN" altLang="en-US" sz="2800"/>
          </a:p>
        </p:txBody>
      </p:sp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3465513" y="2473325"/>
            <a:ext cx="4206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</a:pPr>
            <a:r>
              <a:rPr kumimoji="1" lang="en-US" altLang="zh-CN"/>
              <a:t>b</a:t>
            </a:r>
            <a:endParaRPr kumimoji="1" lang="en-US" altLang="zh-CN"/>
          </a:p>
          <a:p>
            <a:pPr eaLnBrk="1" hangingPunct="1">
              <a:lnSpc>
                <a:spcPct val="70000"/>
              </a:lnSpc>
            </a:pPr>
            <a:r>
              <a:rPr kumimoji="1" lang="en-US" altLang="zh-CN"/>
              <a:t>a’</a:t>
            </a:r>
            <a:endParaRPr kumimoji="1" lang="en-US" altLang="zh-CN"/>
          </a:p>
        </p:txBody>
      </p:sp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533400" y="3470275"/>
            <a:ext cx="7305675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2800"/>
              <a:t>操作是从</a:t>
            </a:r>
            <a:r>
              <a:rPr kumimoji="1" lang="en-US" altLang="zh-CN" sz="2800"/>
              <a:t>a’</a:t>
            </a:r>
            <a:r>
              <a:rPr kumimoji="1" lang="zh-CN" altLang="en-US" sz="2800"/>
              <a:t>中去掉最小无重元，设为</a:t>
            </a:r>
            <a:r>
              <a:rPr kumimoji="1" lang="en-US" altLang="en-US" sz="2800"/>
              <a:t>a</a:t>
            </a:r>
            <a:r>
              <a:rPr kumimoji="1" lang="en-US" altLang="en-US" sz="1400"/>
              <a:t>1</a:t>
            </a:r>
            <a:r>
              <a:rPr kumimoji="1" lang="en-US" altLang="en-US" sz="2800"/>
              <a:t>,</a:t>
            </a:r>
            <a:r>
              <a:rPr kumimoji="1" lang="zh-CN" altLang="en-US" sz="2800"/>
              <a:t>再从</a:t>
            </a:r>
            <a:r>
              <a:rPr kumimoji="1" lang="en-US" altLang="en-US" sz="2800"/>
              <a:t>b</a:t>
            </a:r>
            <a:endParaRPr kumimoji="1" lang="en-US" altLang="en-US" sz="2800"/>
          </a:p>
          <a:p>
            <a:pPr eaLnBrk="1" hangingPunct="1"/>
            <a:r>
              <a:rPr kumimoji="1" lang="zh-CN" altLang="en-US" sz="2800"/>
              <a:t>和</a:t>
            </a:r>
            <a:r>
              <a:rPr kumimoji="1" lang="en-US" altLang="zh-CN" sz="2800"/>
              <a:t>a’</a:t>
            </a:r>
            <a:r>
              <a:rPr kumimoji="1" lang="zh-CN" altLang="en-US" sz="2800"/>
              <a:t>中各去掉一个</a:t>
            </a:r>
            <a:r>
              <a:rPr kumimoji="1" lang="en-US" altLang="en-US" sz="2800"/>
              <a:t>b</a:t>
            </a:r>
            <a:r>
              <a:rPr kumimoji="1" lang="zh-CN" altLang="en-US" sz="2800"/>
              <a:t>中的第一个元素，设为</a:t>
            </a:r>
            <a:r>
              <a:rPr kumimoji="1" lang="en-US" altLang="en-US" sz="2800"/>
              <a:t>b</a:t>
            </a:r>
            <a:r>
              <a:rPr kumimoji="1" lang="en-US" altLang="en-US" sz="1400"/>
              <a:t>1</a:t>
            </a:r>
            <a:r>
              <a:rPr kumimoji="1" lang="en-US" altLang="zh-CN" sz="2800"/>
              <a:t>，</a:t>
            </a:r>
            <a:endParaRPr kumimoji="1" lang="en-US" altLang="zh-CN" sz="2800"/>
          </a:p>
          <a:p>
            <a:pPr eaLnBrk="1" hangingPunct="1"/>
            <a:r>
              <a:rPr kumimoji="1" lang="zh-CN" altLang="en-US" sz="2800"/>
              <a:t>则无序对(</a:t>
            </a:r>
            <a:r>
              <a:rPr kumimoji="1" lang="en-US" altLang="zh-CN" sz="2800"/>
              <a:t>a</a:t>
            </a:r>
            <a:r>
              <a:rPr kumimoji="1" lang="en-US" altLang="zh-CN" sz="1400"/>
              <a:t>1</a:t>
            </a:r>
            <a:r>
              <a:rPr kumimoji="1" lang="en-US" altLang="zh-CN" sz="2800"/>
              <a:t>,b</a:t>
            </a:r>
            <a:r>
              <a:rPr kumimoji="1" lang="en-US" altLang="zh-CN" sz="1400"/>
              <a:t>1</a:t>
            </a:r>
            <a:r>
              <a:rPr kumimoji="1" lang="en-US" altLang="zh-CN" sz="2800"/>
              <a:t>)</a:t>
            </a:r>
            <a:r>
              <a:rPr kumimoji="1" lang="zh-CN" altLang="en-US" sz="2800"/>
              <a:t>是一条边。重复这一操作，得</a:t>
            </a:r>
            <a:endParaRPr kumimoji="1" lang="zh-CN" altLang="en-US" sz="2800"/>
          </a:p>
          <a:p>
            <a:pPr eaLnBrk="1" hangingPunct="1"/>
            <a:r>
              <a:rPr kumimoji="1" lang="en-US" altLang="en-US" sz="2800"/>
              <a:t>n-2</a:t>
            </a:r>
            <a:r>
              <a:rPr kumimoji="1" lang="zh-CN" altLang="en-US" sz="2800"/>
              <a:t>条边，最后</a:t>
            </a:r>
            <a:r>
              <a:rPr kumimoji="1" lang="en-US" altLang="en-US" sz="2800"/>
              <a:t>a’</a:t>
            </a:r>
            <a:r>
              <a:rPr kumimoji="1" lang="zh-CN" altLang="en-US" sz="2800"/>
              <a:t>中还剩一条边，共 </a:t>
            </a:r>
            <a:r>
              <a:rPr kumimoji="1" lang="en-US" altLang="en-US" sz="2800"/>
              <a:t>n-1</a:t>
            </a:r>
            <a:r>
              <a:rPr kumimoji="1" lang="zh-CN" altLang="en-US" sz="2800"/>
              <a:t>条边，</a:t>
            </a:r>
            <a:endParaRPr kumimoji="1" lang="zh-CN" altLang="en-US" sz="2800"/>
          </a:p>
          <a:p>
            <a:pPr eaLnBrk="1" hangingPunct="1"/>
            <a:r>
              <a:rPr kumimoji="1" lang="zh-CN" altLang="en-US" sz="2800"/>
              <a:t>正好构成一个树。</a:t>
            </a:r>
            <a:r>
              <a:rPr kumimoji="1" lang="en-US" altLang="en-US" sz="2800"/>
              <a:t>b</a:t>
            </a:r>
            <a:r>
              <a:rPr kumimoji="1" lang="zh-CN" altLang="en-US" sz="2800"/>
              <a:t>中每去掉一个元，</a:t>
            </a:r>
            <a:r>
              <a:rPr kumimoji="1" lang="en-US" altLang="en-US" sz="2800"/>
              <a:t>a’</a:t>
            </a:r>
            <a:r>
              <a:rPr kumimoji="1" lang="zh-CN" altLang="en-US" sz="2800"/>
              <a:t>中去</a:t>
            </a:r>
            <a:endParaRPr kumimoji="1" lang="zh-CN" altLang="en-US" sz="2800"/>
          </a:p>
          <a:p>
            <a:pPr eaLnBrk="1" hangingPunct="1"/>
            <a:r>
              <a:rPr kumimoji="1" lang="zh-CN" altLang="en-US" sz="2800"/>
              <a:t>掉2个元。</a:t>
            </a:r>
            <a:endParaRPr kumimoji="1"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 autoUpdateAnimBg="0"/>
      <p:bldP spid="140293" grpId="0" autoUpdateAnimBg="0"/>
      <p:bldP spid="14029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214438"/>
            <a:ext cx="7772400" cy="4114800"/>
          </a:xfrm>
        </p:spPr>
        <p:txBody>
          <a:bodyPr/>
          <a:lstStyle/>
          <a:p>
            <a:pPr eaLnBrk="1" hangingPunct="1"/>
            <a:r>
              <a:rPr lang="zh-CN" altLang="en-US" sz="2800" dirty="0"/>
              <a:t>由算法知由树</a:t>
            </a:r>
            <a:r>
              <a:rPr lang="en-US" altLang="en-US" sz="2800" dirty="0"/>
              <a:t>T</a:t>
            </a:r>
            <a:r>
              <a:rPr lang="zh-CN" altLang="en-US" sz="2800" dirty="0"/>
              <a:t>得</a:t>
            </a:r>
            <a:r>
              <a:rPr lang="en-US" altLang="en-US" dirty="0"/>
              <a:t>b</a:t>
            </a:r>
            <a:r>
              <a:rPr lang="en-US" altLang="en-US" sz="2800" dirty="0"/>
              <a:t>=</a:t>
            </a:r>
            <a:r>
              <a:rPr lang="en-US" altLang="zh-CN" sz="2800" dirty="0"/>
              <a:t>(b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b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…b</a:t>
            </a:r>
            <a:r>
              <a:rPr lang="en-US" altLang="zh-CN" sz="2800" baseline="-25000" dirty="0"/>
              <a:t>n-2</a:t>
            </a:r>
            <a:r>
              <a:rPr lang="en-US" altLang="zh-CN" sz="2800" dirty="0"/>
              <a:t>) </a:t>
            </a:r>
            <a:r>
              <a:rPr lang="zh-CN" altLang="en-US" sz="2800" dirty="0"/>
              <a:t>，反之，由</a:t>
            </a:r>
            <a:r>
              <a:rPr lang="en-US" altLang="en-US" sz="2800" dirty="0"/>
              <a:t>b</a:t>
            </a:r>
            <a:r>
              <a:rPr lang="zh-CN" altLang="en-US" sz="2800" dirty="0"/>
              <a:t>可得</a:t>
            </a:r>
            <a:r>
              <a:rPr lang="en-US" altLang="en-US" sz="2800" dirty="0"/>
              <a:t>T</a:t>
            </a:r>
            <a:r>
              <a:rPr lang="zh-CN" altLang="en-US" sz="2800" dirty="0"/>
              <a:t>。即 </a:t>
            </a:r>
            <a:r>
              <a:rPr lang="en-US" altLang="en-US" sz="2800" i="1" dirty="0"/>
              <a:t>f</a:t>
            </a:r>
            <a:r>
              <a:rPr lang="zh-CN" altLang="en-US" sz="2800" dirty="0"/>
              <a:t>：</a:t>
            </a:r>
            <a:r>
              <a:rPr lang="en-US" altLang="zh-CN" sz="2800" dirty="0" err="1"/>
              <a:t>T→b</a:t>
            </a:r>
            <a:r>
              <a:rPr lang="en-US" altLang="zh-CN" sz="2800" dirty="0"/>
              <a:t>  </a:t>
            </a:r>
            <a:r>
              <a:rPr lang="zh-CN" altLang="en-US" sz="2800" dirty="0"/>
              <a:t>是一一对应。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由序列确定的长边过程是不会形成回路的。因任意长出的边 </a:t>
            </a:r>
            <a:r>
              <a:rPr lang="en-US" altLang="zh-CN" sz="2800" dirty="0"/>
              <a:t>(</a:t>
            </a:r>
            <a:r>
              <a:rPr lang="en-US" altLang="zh-CN" sz="2800" i="1" dirty="0"/>
              <a:t>u </a:t>
            </a:r>
            <a:r>
              <a:rPr lang="en-US" altLang="zh-CN" sz="2800" dirty="0"/>
              <a:t>, </a:t>
            </a:r>
            <a:r>
              <a:rPr lang="en-US" altLang="zh-CN" sz="2800" i="1" dirty="0"/>
              <a:t>v</a:t>
            </a:r>
            <a:r>
              <a:rPr lang="en-US" altLang="zh-CN" sz="2800" dirty="0"/>
              <a:t>) </a:t>
            </a:r>
            <a:r>
              <a:rPr lang="zh-CN" altLang="en-US" sz="2800" dirty="0"/>
              <a:t>若属于某回路，此回路中必有一条最早生成的边，不妨就设为 </a:t>
            </a:r>
            <a:r>
              <a:rPr lang="en-US" altLang="zh-CN" sz="2800" dirty="0"/>
              <a:t>(</a:t>
            </a:r>
            <a:r>
              <a:rPr lang="en-US" altLang="zh-CN" sz="2800" i="1" dirty="0"/>
              <a:t>u </a:t>
            </a:r>
            <a:r>
              <a:rPr lang="en-US" altLang="zh-CN" sz="2800" dirty="0"/>
              <a:t>, </a:t>
            </a:r>
            <a:r>
              <a:rPr lang="en-US" altLang="zh-CN" sz="2800" i="1" dirty="0"/>
              <a:t>v</a:t>
            </a:r>
            <a:r>
              <a:rPr lang="en-US" altLang="zh-CN" sz="2800" dirty="0"/>
              <a:t>) </a:t>
            </a:r>
            <a:r>
              <a:rPr lang="zh-CN" altLang="en-US" sz="2800" dirty="0"/>
              <a:t>，必须使</a:t>
            </a:r>
            <a:r>
              <a:rPr lang="en-US" altLang="en-US" sz="2800" i="1" dirty="0" err="1"/>
              <a:t>u</a:t>
            </a:r>
            <a:r>
              <a:rPr lang="en-US" altLang="en-US" sz="2800" dirty="0" err="1"/>
              <a:t>,</a:t>
            </a:r>
            <a:r>
              <a:rPr lang="en-US" altLang="en-US" sz="2800" i="1" dirty="0" err="1"/>
              <a:t>v</a:t>
            </a:r>
            <a:r>
              <a:rPr lang="zh-CN" altLang="en-US" sz="2800" dirty="0"/>
              <a:t>都在长出的边中重复出现，但照算法</a:t>
            </a:r>
            <a:r>
              <a:rPr lang="en-US" altLang="en-US" sz="2800" i="1" dirty="0" err="1"/>
              <a:t>u</a:t>
            </a:r>
            <a:r>
              <a:rPr lang="en-US" altLang="zh-CN" sz="2800" dirty="0" err="1"/>
              <a:t>,</a:t>
            </a:r>
            <a:r>
              <a:rPr lang="en-US" altLang="en-US" sz="2800" i="1" dirty="0" err="1"/>
              <a:t>v</a:t>
            </a:r>
            <a:r>
              <a:rPr lang="zh-CN" altLang="en-US" sz="2800" dirty="0"/>
              <a:t>之一从下行消失，不妨设为</a:t>
            </a:r>
            <a:r>
              <a:rPr lang="en-US" altLang="en-US" sz="2800" i="1" dirty="0"/>
              <a:t>u</a:t>
            </a:r>
            <a:r>
              <a:rPr lang="zh-CN" altLang="en-US" sz="2800" dirty="0"/>
              <a:t>，从而不可能再生成与</a:t>
            </a:r>
            <a:r>
              <a:rPr lang="en-US" altLang="en-US" sz="2800" i="1" dirty="0"/>
              <a:t>u</a:t>
            </a:r>
            <a:r>
              <a:rPr lang="zh-CN" altLang="en-US" sz="2800" dirty="0"/>
              <a:t>有关的边了，故由</a:t>
            </a:r>
            <a:r>
              <a:rPr lang="en-US" altLang="zh-CN" sz="2800" dirty="0"/>
              <a:t>(   )</a:t>
            </a:r>
            <a:r>
              <a:rPr lang="zh-CN" altLang="en-US" sz="2800" dirty="0"/>
              <a:t>得到的边必构成一个</a:t>
            </a:r>
            <a:r>
              <a:rPr lang="en-US" altLang="en-US" sz="2800" dirty="0"/>
              <a:t>n</a:t>
            </a:r>
            <a:r>
              <a:rPr lang="zh-CN" altLang="en-US" sz="2800" dirty="0"/>
              <a:t>个顶点的树。</a:t>
            </a:r>
            <a:endParaRPr lang="zh-CN" altLang="en-US" sz="2800" i="1" dirty="0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660232" y="4293096"/>
            <a:ext cx="4206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1pPr>
            <a:lvl2pPr marL="742950" indent="-285750" eaLnBrk="0" hangingPunct="0"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2pPr>
            <a:lvl3pPr marL="1143000" indent="-228600" eaLnBrk="0" hangingPunct="0"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3pPr>
            <a:lvl4pPr marL="1600200" indent="-228600" eaLnBrk="0" hangingPunct="0"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4pPr>
            <a:lvl5pPr marL="2057400" indent="-228600" eaLnBrk="0" hangingPunct="0"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400">
                <a:solidFill>
                  <a:srgbClr val="FF3300"/>
                </a:solidFill>
                <a:latin typeface="Tahoma" panose="020B060403050404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a’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088" y="1412875"/>
            <a:ext cx="7772400" cy="4114800"/>
          </a:xfrm>
        </p:spPr>
        <p:txBody>
          <a:bodyPr/>
          <a:p>
            <a:r>
              <a:rPr lang="zh-CN" altLang="en-US"/>
              <a:t>以上生成的序列称为</a:t>
            </a:r>
            <a:r>
              <a:rPr lang="en-US" altLang="zh-CN"/>
              <a:t>Pr</a:t>
            </a:r>
            <a:r>
              <a:rPr lang="en-US" altLang="en-US"/>
              <a:t>ü</a:t>
            </a:r>
            <a:r>
              <a:rPr lang="en-US" altLang="zh-CN"/>
              <a:t>fer </a:t>
            </a:r>
            <a:r>
              <a:rPr lang="zh-CN" altLang="en-US"/>
              <a:t>序列，</a:t>
            </a:r>
            <a:r>
              <a:rPr lang="zh-CN" altLang="en-US"/>
              <a:t>其可以将一个带标号</a:t>
            </a:r>
            <a:r>
              <a:rPr lang="en-US" altLang="zh-CN"/>
              <a:t> n </a:t>
            </a:r>
            <a:r>
              <a:rPr lang="zh-CN" altLang="en-US"/>
              <a:t>个结点的树用</a:t>
            </a:r>
            <a:r>
              <a:rPr lang="en-US" altLang="zh-CN"/>
              <a:t> [1,n] </a:t>
            </a:r>
            <a:r>
              <a:rPr lang="zh-CN" altLang="en-US"/>
              <a:t>中的</a:t>
            </a:r>
            <a:r>
              <a:rPr lang="en-US" altLang="zh-CN"/>
              <a:t> n-2 </a:t>
            </a:r>
            <a:r>
              <a:rPr lang="zh-CN" altLang="en-US"/>
              <a:t>个整数表示。你也可以把它理解为完全图的生成树与数列之间的双射。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1412875"/>
            <a:ext cx="7851140" cy="4114800"/>
          </a:xfrm>
        </p:spPr>
        <p:txBody>
          <a:bodyPr/>
          <a:p>
            <a:r>
              <a:rPr lang="en-US" altLang="zh-CN"/>
              <a:t>Pr</a:t>
            </a:r>
            <a:r>
              <a:rPr lang="en-US" altLang="en-US"/>
              <a:t>ü</a:t>
            </a:r>
            <a:r>
              <a:rPr lang="en-US" altLang="zh-CN"/>
              <a:t>fer </a:t>
            </a:r>
            <a:r>
              <a:rPr lang="zh-CN" altLang="en-US"/>
              <a:t>序列的性质</a:t>
            </a:r>
            <a:endParaRPr lang="zh-CN" altLang="en-US"/>
          </a:p>
          <a:p>
            <a:r>
              <a:rPr lang="zh-CN" altLang="en-US"/>
              <a:t>在构造完</a:t>
            </a:r>
            <a:r>
              <a:rPr lang="en-US" altLang="zh-CN"/>
              <a:t> Pr</a:t>
            </a:r>
            <a:r>
              <a:rPr lang="en-US" altLang="en-US"/>
              <a:t>ü</a:t>
            </a:r>
            <a:r>
              <a:rPr lang="en-US" altLang="zh-CN"/>
              <a:t>fer </a:t>
            </a:r>
            <a:r>
              <a:rPr lang="zh-CN" altLang="en-US"/>
              <a:t>序列后原树中会剩下两个结点，其中一个一定是编号最大的点</a:t>
            </a:r>
            <a:r>
              <a:rPr lang="en-US" altLang="zh-CN"/>
              <a:t> n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每个结点在序列中出现的次数是其度数减</a:t>
            </a:r>
            <a:r>
              <a:rPr lang="en-US" altLang="zh-CN"/>
              <a:t> 1</a:t>
            </a:r>
            <a:r>
              <a:rPr lang="zh-CN" altLang="en-US"/>
              <a:t>。（没有出现的就是叶结点）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798" y="1371600"/>
            <a:ext cx="7772400" cy="4114800"/>
          </a:xfrm>
        </p:spPr>
        <p:txBody>
          <a:bodyPr/>
          <a:p>
            <a:r>
              <a:rPr lang="en-US" altLang="zh-CN"/>
              <a:t>1.</a:t>
            </a:r>
            <a:r>
              <a:rPr lang="zh-CN" altLang="en-US"/>
              <a:t>对树建立</a:t>
            </a:r>
            <a:r>
              <a:rPr lang="en-US" altLang="zh-CN"/>
              <a:t> Pr</a:t>
            </a:r>
            <a:r>
              <a:rPr lang="en-US" altLang="en-US"/>
              <a:t>ü</a:t>
            </a:r>
            <a:r>
              <a:rPr lang="en-US" altLang="zh-CN"/>
              <a:t>fer </a:t>
            </a:r>
            <a:r>
              <a:rPr lang="zh-CN" altLang="en-US"/>
              <a:t>序列</a:t>
            </a:r>
            <a:endParaRPr lang="zh-CN" altLang="en-US"/>
          </a:p>
          <a:p>
            <a:r>
              <a:rPr lang="en-US" altLang="zh-CN"/>
              <a:t>Pr</a:t>
            </a:r>
            <a:r>
              <a:rPr lang="en-US" altLang="en-US"/>
              <a:t>ü</a:t>
            </a:r>
            <a:r>
              <a:rPr lang="en-US" altLang="zh-CN"/>
              <a:t>fer </a:t>
            </a:r>
            <a:r>
              <a:rPr lang="zh-CN" altLang="en-US"/>
              <a:t>是这样建立的：每次选择一个编号最小的叶结点并删掉它，然后在序列中记录下它连接到的那个结点。重复</a:t>
            </a:r>
            <a:r>
              <a:rPr lang="en-US" altLang="zh-CN"/>
              <a:t> n-2 </a:t>
            </a:r>
            <a:r>
              <a:rPr lang="zh-CN" altLang="en-US"/>
              <a:t>次后就只剩下两个结点，算法结束。</a:t>
            </a:r>
            <a:endParaRPr lang="zh-CN" altLang="en-US"/>
          </a:p>
          <a:p>
            <a:endParaRPr lang="en-US" altLang="zh-CN"/>
          </a:p>
          <a:p>
            <a:r>
              <a:rPr lang="zh-CN" altLang="en-US"/>
              <a:t>显然使用堆可以做到</a:t>
            </a:r>
            <a:r>
              <a:rPr lang="en-US" altLang="zh-CN"/>
              <a:t> O(nlog n) </a:t>
            </a:r>
            <a:r>
              <a:rPr lang="zh-CN" altLang="en-US"/>
              <a:t>的复杂度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0E3976FC-C323-41FD-84E9-99C970E0389F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43C0F39B-905C-478D-B19E-CA3A2891A7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whu8">
  <a:themeElements>
    <a:clrScheme name="1_whu8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whu8">
      <a:majorFont>
        <a:latin typeface="Tahoma"/>
        <a:ea typeface="楷体_GB2312"/>
        <a:cs typeface=""/>
      </a:majorFont>
      <a:minorFont>
        <a:latin typeface="Tahoma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lnDef>
  </a:objectDefaults>
  <a:extraClrSchemeLst>
    <a:extraClrScheme>
      <a:clrScheme name="1_whu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8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9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10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000000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1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12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7D7D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全屏显示(4:3)</PresentationFormat>
  <Paragraphs>141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Tahoma</vt:lpstr>
      <vt:lpstr>Dotum</vt:lpstr>
      <vt:lpstr>Malgun Gothic</vt:lpstr>
      <vt:lpstr>楷体_GB2312</vt:lpstr>
      <vt:lpstr>新宋体</vt:lpstr>
      <vt:lpstr>隶书</vt:lpstr>
      <vt:lpstr>Times New Roman</vt:lpstr>
      <vt:lpstr>黑体</vt:lpstr>
      <vt:lpstr>微软雅黑</vt:lpstr>
      <vt:lpstr>Arial Unicode MS</vt:lpstr>
      <vt:lpstr>Cambria Math</vt:lpstr>
      <vt:lpstr>楷体_GB2312</vt:lpstr>
      <vt:lpstr>1_whu8</vt:lpstr>
      <vt:lpstr>Equation.3</vt:lpstr>
      <vt:lpstr>1.2 一一对应</vt:lpstr>
      <vt:lpstr>1.2 一一对应</vt:lpstr>
      <vt:lpstr>1.2 一一对应</vt:lpstr>
      <vt:lpstr>1.2 一一对应</vt:lpstr>
      <vt:lpstr>1.2 一一对应</vt:lpstr>
      <vt:lpstr>1.2 一一对应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UUU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Fortran语言 （Fortran77结构化程序设计）</dc:title>
  <dc:creator>LUO</dc:creator>
  <cp:lastModifiedBy>丁建利</cp:lastModifiedBy>
  <cp:revision>4688</cp:revision>
  <cp:lastPrinted>2018-02-27T01:44:00Z</cp:lastPrinted>
  <dcterms:created xsi:type="dcterms:W3CDTF">1999-02-11T09:02:00Z</dcterms:created>
  <dcterms:modified xsi:type="dcterms:W3CDTF">2025-02-10T10:55:44Z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A80C4744C86E44BCA985B65DFCFD94D7_13</vt:lpwstr>
  </property>
  <property fmtid="{D5CDD505-2E9C-101B-9397-08002B2CF9AE}" pid="3" name="KSOProductBuildVer">
    <vt:lpwstr>2052-12.1.0.19302</vt:lpwstr>
  </property>
</Properties>
</file>