
<file path=[Content_Types].xml><?xml version="1.0" encoding="utf-8"?>
<Types xmlns="http://schemas.openxmlformats.org/package/2006/content-types">
  <Default Extension="bin" ContentType="application/vnd.openxmlformats-officedocument.oleObject"/>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225.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42"/>
  </p:notesMasterIdLst>
  <p:handoutMasterIdLst>
    <p:handoutMasterId r:id="rId43"/>
  </p:handoutMasterIdLst>
  <p:sldIdLst>
    <p:sldId id="262" r:id="rId3"/>
    <p:sldId id="280" r:id="rId4"/>
    <p:sldId id="275" r:id="rId5"/>
    <p:sldId id="283" r:id="rId6"/>
    <p:sldId id="282" r:id="rId7"/>
    <p:sldId id="285" r:id="rId8"/>
    <p:sldId id="286" r:id="rId9"/>
    <p:sldId id="289" r:id="rId10"/>
    <p:sldId id="290" r:id="rId11"/>
    <p:sldId id="287" r:id="rId12"/>
    <p:sldId id="288" r:id="rId13"/>
    <p:sldId id="284" r:id="rId14"/>
    <p:sldId id="291" r:id="rId15"/>
    <p:sldId id="292" r:id="rId16"/>
    <p:sldId id="293" r:id="rId17"/>
    <p:sldId id="303" r:id="rId18"/>
    <p:sldId id="304" r:id="rId19"/>
    <p:sldId id="305" r:id="rId20"/>
    <p:sldId id="306" r:id="rId21"/>
    <p:sldId id="307" r:id="rId22"/>
    <p:sldId id="308" r:id="rId23"/>
    <p:sldId id="309" r:id="rId24"/>
    <p:sldId id="310" r:id="rId25"/>
    <p:sldId id="311" r:id="rId26"/>
    <p:sldId id="312" r:id="rId27"/>
    <p:sldId id="313" r:id="rId28"/>
    <p:sldId id="295" r:id="rId29"/>
    <p:sldId id="296" r:id="rId30"/>
    <p:sldId id="297" r:id="rId31"/>
    <p:sldId id="298" r:id="rId32"/>
    <p:sldId id="314" r:id="rId33"/>
    <p:sldId id="299" r:id="rId34"/>
    <p:sldId id="300" r:id="rId35"/>
    <p:sldId id="333" r:id="rId36"/>
    <p:sldId id="325" r:id="rId37"/>
    <p:sldId id="334" r:id="rId38"/>
    <p:sldId id="326" r:id="rId39"/>
    <p:sldId id="327" r:id="rId40"/>
    <p:sldId id="271"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8"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63" d="100"/>
          <a:sy n="63" d="100"/>
        </p:scale>
        <p:origin x="656" y="52"/>
      </p:cViewPr>
      <p:guideLst>
        <p:guide orient="horz" pos="208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2025/2/16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0.xml"/><Relationship Id="rId3" Type="http://schemas.openxmlformats.org/officeDocument/2006/relationships/tags" Target="../tags/tag65.xml"/><Relationship Id="rId7" Type="http://schemas.openxmlformats.org/officeDocument/2006/relationships/tags" Target="../tags/tag69.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slideMaster" Target="../slideMasters/slideMaster1.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18" Type="http://schemas.openxmlformats.org/officeDocument/2006/relationships/image" Target="../media/image4.png"/><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image" Target="../media/image3.png"/><Relationship Id="rId2" Type="http://schemas.openxmlformats.org/officeDocument/2006/relationships/tags" Target="../tags/tag80.xml"/><Relationship Id="rId16" Type="http://schemas.openxmlformats.org/officeDocument/2006/relationships/image" Target="../media/image2.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image" Target="../media/image1.png"/><Relationship Id="rId10" Type="http://schemas.openxmlformats.org/officeDocument/2006/relationships/tags" Target="../tags/tag88.xml"/><Relationship Id="rId19" Type="http://schemas.openxmlformats.org/officeDocument/2006/relationships/image" Target="../media/image5.png"/><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10" Type="http://schemas.openxmlformats.org/officeDocument/2006/relationships/image" Target="../media/image7.png"/><Relationship Id="rId4" Type="http://schemas.openxmlformats.org/officeDocument/2006/relationships/tags" Target="../tags/tag95.xml"/><Relationship Id="rId9"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image" Target="../media/image9.png"/><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image" Target="../media/image8.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image" Target="../media/image1.png"/><Relationship Id="rId5" Type="http://schemas.openxmlformats.org/officeDocument/2006/relationships/tags" Target="../tags/tag103.xml"/><Relationship Id="rId10" Type="http://schemas.openxmlformats.org/officeDocument/2006/relationships/slideMaster" Target="../slideMasters/slideMaster2.xml"/><Relationship Id="rId4" Type="http://schemas.openxmlformats.org/officeDocument/2006/relationships/tags" Target="../tags/tag102.xml"/><Relationship Id="rId9" Type="http://schemas.openxmlformats.org/officeDocument/2006/relationships/tags" Target="../tags/tag107.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image" Target="../media/image7.png"/><Relationship Id="rId5" Type="http://schemas.openxmlformats.org/officeDocument/2006/relationships/tags" Target="../tags/tag112.xml"/><Relationship Id="rId10" Type="http://schemas.openxmlformats.org/officeDocument/2006/relationships/image" Target="../media/image6.png"/><Relationship Id="rId4" Type="http://schemas.openxmlformats.org/officeDocument/2006/relationships/tags" Target="../tags/tag11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3.xml"/><Relationship Id="rId13" Type="http://schemas.openxmlformats.org/officeDocument/2006/relationships/image" Target="../media/image7.png"/><Relationship Id="rId3" Type="http://schemas.openxmlformats.org/officeDocument/2006/relationships/tags" Target="../tags/tag118.xml"/><Relationship Id="rId7" Type="http://schemas.openxmlformats.org/officeDocument/2006/relationships/tags" Target="../tags/tag122.xml"/><Relationship Id="rId12" Type="http://schemas.openxmlformats.org/officeDocument/2006/relationships/image" Target="../media/image6.png"/><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slideMaster" Target="../slideMasters/slideMaster2.xml"/><Relationship Id="rId5" Type="http://schemas.openxmlformats.org/officeDocument/2006/relationships/tags" Target="../tags/tag120.xml"/><Relationship Id="rId10" Type="http://schemas.openxmlformats.org/officeDocument/2006/relationships/tags" Target="../tags/tag125.xml"/><Relationship Id="rId4" Type="http://schemas.openxmlformats.org/officeDocument/2006/relationships/tags" Target="../tags/tag119.xml"/><Relationship Id="rId9" Type="http://schemas.openxmlformats.org/officeDocument/2006/relationships/tags" Target="../tags/tag124.xml"/></Relationships>
</file>

<file path=ppt/slideLayouts/_rels/slideLayout18.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image" Target="../media/image11.png"/><Relationship Id="rId5" Type="http://schemas.openxmlformats.org/officeDocument/2006/relationships/tags" Target="../tags/tag130.xml"/><Relationship Id="rId10" Type="http://schemas.openxmlformats.org/officeDocument/2006/relationships/image" Target="../media/image10.png"/><Relationship Id="rId4" Type="http://schemas.openxmlformats.org/officeDocument/2006/relationships/tags" Target="../tags/tag129.xml"/><Relationship Id="rId9"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tags" Target="../tags/tag138.xml"/><Relationship Id="rId7" Type="http://schemas.openxmlformats.org/officeDocument/2006/relationships/tags" Target="../tags/tag14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image" Target="../media/image7.png"/><Relationship Id="rId5" Type="http://schemas.openxmlformats.org/officeDocument/2006/relationships/tags" Target="../tags/tag140.xml"/><Relationship Id="rId10" Type="http://schemas.openxmlformats.org/officeDocument/2006/relationships/image" Target="../media/image6.png"/><Relationship Id="rId4" Type="http://schemas.openxmlformats.org/officeDocument/2006/relationships/tags" Target="../tags/tag139.xml"/><Relationship Id="rId9"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10" Type="http://schemas.openxmlformats.org/officeDocument/2006/relationships/image" Target="../media/image7.png"/><Relationship Id="rId4" Type="http://schemas.openxmlformats.org/officeDocument/2006/relationships/tags" Target="../tags/tag147.xml"/><Relationship Id="rId9"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53.xml"/><Relationship Id="rId7" Type="http://schemas.openxmlformats.org/officeDocument/2006/relationships/slideMaster" Target="../slideMasters/slideMaster2.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9"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64.xml"/><Relationship Id="rId13" Type="http://schemas.openxmlformats.org/officeDocument/2006/relationships/slideMaster" Target="../slideMasters/slideMaster2.xml"/><Relationship Id="rId3" Type="http://schemas.openxmlformats.org/officeDocument/2006/relationships/tags" Target="../tags/tag159.xml"/><Relationship Id="rId7" Type="http://schemas.openxmlformats.org/officeDocument/2006/relationships/tags" Target="../tags/tag163.xml"/><Relationship Id="rId12" Type="http://schemas.openxmlformats.org/officeDocument/2006/relationships/tags" Target="../tags/tag168.xml"/><Relationship Id="rId17" Type="http://schemas.openxmlformats.org/officeDocument/2006/relationships/image" Target="../media/image14.png"/><Relationship Id="rId2" Type="http://schemas.openxmlformats.org/officeDocument/2006/relationships/tags" Target="../tags/tag158.xml"/><Relationship Id="rId16" Type="http://schemas.openxmlformats.org/officeDocument/2006/relationships/image" Target="../media/image13.png"/><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tags" Target="../tags/tag167.xml"/><Relationship Id="rId5" Type="http://schemas.openxmlformats.org/officeDocument/2006/relationships/tags" Target="../tags/tag161.xml"/><Relationship Id="rId15" Type="http://schemas.openxmlformats.org/officeDocument/2006/relationships/image" Target="../media/image12.png"/><Relationship Id="rId10" Type="http://schemas.openxmlformats.org/officeDocument/2006/relationships/tags" Target="../tags/tag166.xml"/><Relationship Id="rId4" Type="http://schemas.openxmlformats.org/officeDocument/2006/relationships/tags" Target="../tags/tag160.xml"/><Relationship Id="rId9" Type="http://schemas.openxmlformats.org/officeDocument/2006/relationships/tags" Target="../tags/tag165.xml"/><Relationship Id="rId1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71.xml"/><Relationship Id="rId7" Type="http://schemas.openxmlformats.org/officeDocument/2006/relationships/slideMaster" Target="../slideMasters/slideMaster2.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9"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82.xml"/><Relationship Id="rId3" Type="http://schemas.openxmlformats.org/officeDocument/2006/relationships/tags" Target="../tags/tag177.xml"/><Relationship Id="rId7" Type="http://schemas.openxmlformats.org/officeDocument/2006/relationships/tags" Target="../tags/tag181.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image" Target="../media/image7.png"/><Relationship Id="rId5" Type="http://schemas.openxmlformats.org/officeDocument/2006/relationships/tags" Target="../tags/tag179.xml"/><Relationship Id="rId10" Type="http://schemas.openxmlformats.org/officeDocument/2006/relationships/image" Target="../media/image6.png"/><Relationship Id="rId4" Type="http://schemas.openxmlformats.org/officeDocument/2006/relationships/tags" Target="../tags/tag178.xml"/><Relationship Id="rId9"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90.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10" Type="http://schemas.openxmlformats.org/officeDocument/2006/relationships/image" Target="../media/image7.png"/><Relationship Id="rId4" Type="http://schemas.openxmlformats.org/officeDocument/2006/relationships/tags" Target="../tags/tag186.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98.xml"/><Relationship Id="rId3" Type="http://schemas.openxmlformats.org/officeDocument/2006/relationships/tags" Target="../tags/tag193.xml"/><Relationship Id="rId7" Type="http://schemas.openxmlformats.org/officeDocument/2006/relationships/tags" Target="../tags/tag19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10" Type="http://schemas.openxmlformats.org/officeDocument/2006/relationships/image" Target="../media/image7.png"/><Relationship Id="rId4" Type="http://schemas.openxmlformats.org/officeDocument/2006/relationships/tags" Target="../tags/tag194.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10" Type="http://schemas.openxmlformats.org/officeDocument/2006/relationships/image" Target="../media/image6.png"/><Relationship Id="rId4" Type="http://schemas.openxmlformats.org/officeDocument/2006/relationships/tags" Target="../tags/tag202.xml"/><Relationship Id="rId9"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14.xml"/><Relationship Id="rId3" Type="http://schemas.openxmlformats.org/officeDocument/2006/relationships/tags" Target="../tags/tag209.xml"/><Relationship Id="rId7" Type="http://schemas.openxmlformats.org/officeDocument/2006/relationships/tags" Target="../tags/tag213.xml"/><Relationship Id="rId12" Type="http://schemas.openxmlformats.org/officeDocument/2006/relationships/image" Target="../media/image7.png"/><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11" Type="http://schemas.openxmlformats.org/officeDocument/2006/relationships/slideMaster" Target="../slideMasters/slideMaster2.xml"/><Relationship Id="rId5" Type="http://schemas.openxmlformats.org/officeDocument/2006/relationships/tags" Target="../tags/tag211.xml"/><Relationship Id="rId10" Type="http://schemas.openxmlformats.org/officeDocument/2006/relationships/tags" Target="../tags/tag216.xml"/><Relationship Id="rId4" Type="http://schemas.openxmlformats.org/officeDocument/2006/relationships/tags" Target="../tags/tag210.xml"/><Relationship Id="rId9" Type="http://schemas.openxmlformats.org/officeDocument/2006/relationships/tags" Target="../tags/tag2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9.xml"/><Relationship Id="rId7" Type="http://schemas.openxmlformats.org/officeDocument/2006/relationships/tags" Target="../tags/tag223.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9"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2025/2/16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7" name="日期占位符 3"/>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2025/2/16</a:t>
            </a:fld>
            <a:endParaRPr lang="zh-CN" altLang="en-US"/>
          </a:p>
        </p:txBody>
      </p:sp>
      <p:sp>
        <p:nvSpPr>
          <p:cNvPr id="8" name="页脚占位符 4"/>
          <p:cNvSpPr>
            <a:spLocks noGrp="1"/>
          </p:cNvSpPr>
          <p:nvPr>
            <p:ph type="ftr" sz="quarter" idx="11"/>
            <p:custDataLst>
              <p:tags r:id="rId2"/>
            </p:custDataLst>
          </p:nvPr>
        </p:nvSpPr>
        <p:spPr/>
        <p:txBody>
          <a:bodyPr/>
          <a:lstStyle/>
          <a:p>
            <a:endParaRPr lang="zh-CN" altLang="en-US"/>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3" name="任意多边形 55"/>
          <p:cNvSpPr/>
          <p:nvPr userDrawn="1">
            <p:custDataLst>
              <p:tags r:id="rId4"/>
            </p:custDataLst>
          </p:nvPr>
        </p:nvSpPr>
        <p:spPr>
          <a:xfrm>
            <a:off x="808355" y="2261235"/>
            <a:ext cx="923290" cy="1787525"/>
          </a:xfrm>
          <a:custGeom>
            <a:avLst/>
            <a:gdLst>
              <a:gd name="connsiteX0" fmla="*/ 6 w 1454"/>
              <a:gd name="connsiteY0" fmla="*/ 2815 h 2815"/>
              <a:gd name="connsiteX1" fmla="*/ 0 w 1454"/>
              <a:gd name="connsiteY1" fmla="*/ 345 h 2815"/>
              <a:gd name="connsiteX2" fmla="*/ 310 w 1454"/>
              <a:gd name="connsiteY2" fmla="*/ 0 h 2815"/>
              <a:gd name="connsiteX3" fmla="*/ 1454 w 1454"/>
              <a:gd name="connsiteY3" fmla="*/ 9 h 2815"/>
            </a:gdLst>
            <a:ahLst/>
            <a:cxnLst>
              <a:cxn ang="0">
                <a:pos x="connsiteX0" y="connsiteY0"/>
              </a:cxn>
              <a:cxn ang="0">
                <a:pos x="connsiteX1" y="connsiteY1"/>
              </a:cxn>
              <a:cxn ang="0">
                <a:pos x="connsiteX2" y="connsiteY2"/>
              </a:cxn>
              <a:cxn ang="0">
                <a:pos x="connsiteX3" y="connsiteY3"/>
              </a:cxn>
            </a:cxnLst>
            <a:rect l="l" t="t" r="r" b="b"/>
            <a:pathLst>
              <a:path w="1454" h="2815">
                <a:moveTo>
                  <a:pt x="6" y="2815"/>
                </a:moveTo>
                <a:lnTo>
                  <a:pt x="0" y="345"/>
                </a:lnTo>
                <a:cubicBezTo>
                  <a:pt x="0" y="154"/>
                  <a:pt x="138" y="0"/>
                  <a:pt x="310" y="0"/>
                </a:cubicBezTo>
                <a:lnTo>
                  <a:pt x="1454" y="9"/>
                </a:lnTo>
              </a:path>
            </a:pathLst>
          </a:custGeom>
          <a:noFill/>
          <a:ln w="19050">
            <a:solidFill>
              <a:schemeClr val="accent1">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userDrawn="1">
            <p:custDataLst>
              <p:tags r:id="rId5"/>
            </p:custDataLst>
          </p:nvPr>
        </p:nvSpPr>
        <p:spPr>
          <a:xfrm flipH="1" flipV="1">
            <a:off x="3881120" y="2251710"/>
            <a:ext cx="158750" cy="396875"/>
          </a:xfrm>
          <a:custGeom>
            <a:avLst/>
            <a:gdLst/>
            <a:ahLst/>
            <a:cxnLst>
              <a:cxn ang="3">
                <a:pos x="hc" y="t"/>
              </a:cxn>
              <a:cxn ang="cd2">
                <a:pos x="l" y="vc"/>
              </a:cxn>
              <a:cxn ang="cd4">
                <a:pos x="hc" y="b"/>
              </a:cxn>
              <a:cxn ang="0">
                <a:pos x="r" y="vc"/>
              </a:cxn>
            </a:cxnLst>
            <a:rect l="l" t="t" r="r" b="b"/>
            <a:pathLst>
              <a:path w="466" h="1073">
                <a:moveTo>
                  <a:pt x="420" y="0"/>
                </a:moveTo>
                <a:lnTo>
                  <a:pt x="420" y="202"/>
                </a:lnTo>
                <a:cubicBezTo>
                  <a:pt x="264" y="275"/>
                  <a:pt x="197" y="399"/>
                  <a:pt x="218" y="575"/>
                </a:cubicBezTo>
                <a:lnTo>
                  <a:pt x="466" y="575"/>
                </a:lnTo>
                <a:lnTo>
                  <a:pt x="466" y="1073"/>
                </a:lnTo>
                <a:lnTo>
                  <a:pt x="0" y="1073"/>
                </a:lnTo>
                <a:lnTo>
                  <a:pt x="0" y="529"/>
                </a:lnTo>
                <a:cubicBezTo>
                  <a:pt x="21" y="280"/>
                  <a:pt x="161" y="104"/>
                  <a:pt x="420" y="0"/>
                </a:cubicBezTo>
                <a:close/>
              </a:path>
            </a:pathLst>
          </a:custGeom>
          <a:solidFill>
            <a:schemeClr val="accent1">
              <a:alpha val="80000"/>
            </a:schemeClr>
          </a:solidFill>
          <a:effectLst/>
        </p:spPr>
        <p:txBody>
          <a:bodyPr wrap="square" rtlCol="0">
            <a:noAutofit/>
          </a:bodyPr>
          <a:lstStyle/>
          <a:p>
            <a:endParaRPr lang="en-US" altLang="zh-CN" sz="19900">
              <a:solidFill>
                <a:schemeClr val="bg1">
                  <a:alpha val="65000"/>
                </a:schemeClr>
              </a:solidFill>
              <a:latin typeface="方正姚体" panose="02010601030101010101" charset="-122"/>
              <a:ea typeface="方正姚体" panose="02010601030101010101" charset="-122"/>
            </a:endParaRPr>
          </a:p>
        </p:txBody>
      </p:sp>
      <p:sp>
        <p:nvSpPr>
          <p:cNvPr id="6" name="文本框 5"/>
          <p:cNvSpPr txBox="1"/>
          <p:nvPr userDrawn="1">
            <p:custDataLst>
              <p:tags r:id="rId6"/>
            </p:custDataLst>
          </p:nvPr>
        </p:nvSpPr>
        <p:spPr>
          <a:xfrm flipH="1" flipV="1">
            <a:off x="4123690" y="2251710"/>
            <a:ext cx="153670" cy="396875"/>
          </a:xfrm>
          <a:custGeom>
            <a:avLst/>
            <a:gdLst/>
            <a:ahLst/>
            <a:cxnLst>
              <a:cxn ang="3">
                <a:pos x="hc" y="t"/>
              </a:cxn>
              <a:cxn ang="cd2">
                <a:pos x="l" y="vc"/>
              </a:cxn>
              <a:cxn ang="cd4">
                <a:pos x="hc" y="b"/>
              </a:cxn>
              <a:cxn ang="0">
                <a:pos x="r" y="vc"/>
              </a:cxn>
            </a:cxnLst>
            <a:rect l="l" t="t" r="r" b="b"/>
            <a:pathLst>
              <a:path w="451" h="1073">
                <a:moveTo>
                  <a:pt x="420" y="0"/>
                </a:moveTo>
                <a:lnTo>
                  <a:pt x="420" y="202"/>
                </a:lnTo>
                <a:cubicBezTo>
                  <a:pt x="264" y="316"/>
                  <a:pt x="192" y="440"/>
                  <a:pt x="202" y="575"/>
                </a:cubicBezTo>
                <a:lnTo>
                  <a:pt x="451" y="575"/>
                </a:lnTo>
                <a:lnTo>
                  <a:pt x="451" y="1073"/>
                </a:lnTo>
                <a:lnTo>
                  <a:pt x="0" y="1073"/>
                </a:lnTo>
                <a:lnTo>
                  <a:pt x="0" y="544"/>
                </a:lnTo>
                <a:cubicBezTo>
                  <a:pt x="10" y="306"/>
                  <a:pt x="150" y="124"/>
                  <a:pt x="420" y="0"/>
                </a:cubicBezTo>
                <a:close/>
              </a:path>
            </a:pathLst>
          </a:custGeom>
          <a:solidFill>
            <a:schemeClr val="accent1">
              <a:alpha val="80000"/>
            </a:schemeClr>
          </a:solidFill>
          <a:effectLst/>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9900">
              <a:solidFill>
                <a:schemeClr val="bg1">
                  <a:alpha val="65000"/>
                </a:schemeClr>
              </a:solidFill>
              <a:latin typeface="方正姚体" panose="02010601030101010101" charset="-122"/>
              <a:ea typeface="方正姚体" panose="02010601030101010101" charset="-122"/>
            </a:endParaRPr>
          </a:p>
        </p:txBody>
      </p:sp>
      <p:sp>
        <p:nvSpPr>
          <p:cNvPr id="11" name="文本框 10"/>
          <p:cNvSpPr txBox="1"/>
          <p:nvPr userDrawn="1">
            <p:custDataLst>
              <p:tags r:id="rId7"/>
            </p:custDataLst>
          </p:nvPr>
        </p:nvSpPr>
        <p:spPr>
          <a:xfrm flipV="1">
            <a:off x="878205" y="4321810"/>
            <a:ext cx="158750" cy="396875"/>
          </a:xfrm>
          <a:custGeom>
            <a:avLst/>
            <a:gdLst/>
            <a:ahLst/>
            <a:cxnLst>
              <a:cxn ang="3">
                <a:pos x="hc" y="t"/>
              </a:cxn>
              <a:cxn ang="cd2">
                <a:pos x="l" y="vc"/>
              </a:cxn>
              <a:cxn ang="cd4">
                <a:pos x="hc" y="b"/>
              </a:cxn>
              <a:cxn ang="0">
                <a:pos x="r" y="vc"/>
              </a:cxn>
            </a:cxnLst>
            <a:rect l="l" t="t" r="r" b="b"/>
            <a:pathLst>
              <a:path w="466" h="1073">
                <a:moveTo>
                  <a:pt x="420" y="0"/>
                </a:moveTo>
                <a:lnTo>
                  <a:pt x="420" y="202"/>
                </a:lnTo>
                <a:cubicBezTo>
                  <a:pt x="264" y="275"/>
                  <a:pt x="197" y="399"/>
                  <a:pt x="218" y="575"/>
                </a:cubicBezTo>
                <a:lnTo>
                  <a:pt x="466" y="575"/>
                </a:lnTo>
                <a:lnTo>
                  <a:pt x="466" y="1073"/>
                </a:lnTo>
                <a:lnTo>
                  <a:pt x="0" y="1073"/>
                </a:lnTo>
                <a:lnTo>
                  <a:pt x="0" y="529"/>
                </a:lnTo>
                <a:cubicBezTo>
                  <a:pt x="21" y="280"/>
                  <a:pt x="161" y="104"/>
                  <a:pt x="420" y="0"/>
                </a:cubicBezTo>
                <a:close/>
              </a:path>
            </a:pathLst>
          </a:custGeom>
          <a:solidFill>
            <a:schemeClr val="accent1">
              <a:alpha val="80000"/>
            </a:schemeClr>
          </a:solidFill>
          <a:effectLst/>
        </p:spPr>
        <p:txBody>
          <a:bodyPr wrap="square" rtlCol="0">
            <a:noAutofit/>
          </a:bodyPr>
          <a:lstStyle/>
          <a:p>
            <a:endParaRPr lang="en-US" altLang="zh-CN" sz="19900">
              <a:solidFill>
                <a:schemeClr val="bg1"/>
              </a:solidFill>
              <a:latin typeface="方正姚体" panose="02010601030101010101" charset="-122"/>
              <a:ea typeface="方正姚体" panose="02010601030101010101" charset="-122"/>
            </a:endParaRPr>
          </a:p>
        </p:txBody>
      </p:sp>
      <p:sp>
        <p:nvSpPr>
          <p:cNvPr id="12" name="文本框 11"/>
          <p:cNvSpPr txBox="1"/>
          <p:nvPr userDrawn="1">
            <p:custDataLst>
              <p:tags r:id="rId8"/>
            </p:custDataLst>
          </p:nvPr>
        </p:nvSpPr>
        <p:spPr>
          <a:xfrm flipV="1">
            <a:off x="640715" y="4321810"/>
            <a:ext cx="153670" cy="396875"/>
          </a:xfrm>
          <a:custGeom>
            <a:avLst/>
            <a:gdLst/>
            <a:ahLst/>
            <a:cxnLst>
              <a:cxn ang="3">
                <a:pos x="hc" y="t"/>
              </a:cxn>
              <a:cxn ang="cd2">
                <a:pos x="l" y="vc"/>
              </a:cxn>
              <a:cxn ang="cd4">
                <a:pos x="hc" y="b"/>
              </a:cxn>
              <a:cxn ang="0">
                <a:pos x="r" y="vc"/>
              </a:cxn>
            </a:cxnLst>
            <a:rect l="l" t="t" r="r" b="b"/>
            <a:pathLst>
              <a:path w="451" h="1073">
                <a:moveTo>
                  <a:pt x="420" y="0"/>
                </a:moveTo>
                <a:lnTo>
                  <a:pt x="420" y="202"/>
                </a:lnTo>
                <a:cubicBezTo>
                  <a:pt x="264" y="316"/>
                  <a:pt x="192" y="440"/>
                  <a:pt x="202" y="575"/>
                </a:cubicBezTo>
                <a:lnTo>
                  <a:pt x="451" y="575"/>
                </a:lnTo>
                <a:lnTo>
                  <a:pt x="451" y="1073"/>
                </a:lnTo>
                <a:lnTo>
                  <a:pt x="0" y="1073"/>
                </a:lnTo>
                <a:lnTo>
                  <a:pt x="0" y="544"/>
                </a:lnTo>
                <a:cubicBezTo>
                  <a:pt x="10" y="306"/>
                  <a:pt x="150" y="124"/>
                  <a:pt x="420" y="0"/>
                </a:cubicBezTo>
                <a:close/>
              </a:path>
            </a:pathLst>
          </a:custGeom>
          <a:solidFill>
            <a:schemeClr val="accent1">
              <a:alpha val="80000"/>
            </a:schemeClr>
          </a:solidFill>
          <a:effectLst/>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9900">
              <a:solidFill>
                <a:schemeClr val="bg1"/>
              </a:solidFill>
              <a:latin typeface="方正姚体" panose="02010601030101010101" charset="-122"/>
              <a:ea typeface="方正姚体" panose="02010601030101010101" charset="-122"/>
            </a:endParaRPr>
          </a:p>
        </p:txBody>
      </p:sp>
      <p:sp>
        <p:nvSpPr>
          <p:cNvPr id="13" name="任意多边形 1"/>
          <p:cNvSpPr/>
          <p:nvPr userDrawn="1">
            <p:custDataLst>
              <p:tags r:id="rId9"/>
            </p:custDataLst>
          </p:nvPr>
        </p:nvSpPr>
        <p:spPr>
          <a:xfrm flipH="1" flipV="1">
            <a:off x="3160395" y="2931160"/>
            <a:ext cx="922655" cy="1788795"/>
          </a:xfrm>
          <a:custGeom>
            <a:avLst/>
            <a:gdLst>
              <a:gd name="connsiteX0" fmla="*/ 6 w 1453"/>
              <a:gd name="connsiteY0" fmla="*/ 2817 h 2817"/>
              <a:gd name="connsiteX1" fmla="*/ 0 w 1453"/>
              <a:gd name="connsiteY1" fmla="*/ 347 h 2817"/>
              <a:gd name="connsiteX2" fmla="*/ 310 w 1453"/>
              <a:gd name="connsiteY2" fmla="*/ 2 h 2817"/>
              <a:gd name="connsiteX3" fmla="*/ 1453 w 1453"/>
              <a:gd name="connsiteY3" fmla="*/ 0 h 2817"/>
            </a:gdLst>
            <a:ahLst/>
            <a:cxnLst>
              <a:cxn ang="0">
                <a:pos x="connsiteX0" y="connsiteY0"/>
              </a:cxn>
              <a:cxn ang="0">
                <a:pos x="connsiteX1" y="connsiteY1"/>
              </a:cxn>
              <a:cxn ang="0">
                <a:pos x="connsiteX2" y="connsiteY2"/>
              </a:cxn>
              <a:cxn ang="0">
                <a:pos x="connsiteX3" y="connsiteY3"/>
              </a:cxn>
            </a:cxnLst>
            <a:rect l="l" t="t" r="r" b="b"/>
            <a:pathLst>
              <a:path w="1453" h="2817">
                <a:moveTo>
                  <a:pt x="6" y="2817"/>
                </a:moveTo>
                <a:lnTo>
                  <a:pt x="0" y="347"/>
                </a:lnTo>
                <a:cubicBezTo>
                  <a:pt x="0" y="156"/>
                  <a:pt x="138" y="2"/>
                  <a:pt x="310" y="2"/>
                </a:cubicBezTo>
                <a:lnTo>
                  <a:pt x="1453" y="0"/>
                </a:lnTo>
              </a:path>
            </a:pathLst>
          </a:custGeom>
          <a:noFill/>
          <a:ln w="19050">
            <a:solidFill>
              <a:schemeClr val="accent1">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10"/>
            </p:custDataLst>
          </p:nvPr>
        </p:nvSpPr>
        <p:spPr>
          <a:xfrm>
            <a:off x="1404000" y="2628000"/>
            <a:ext cx="2134800" cy="921600"/>
          </a:xfrm>
        </p:spPr>
        <p:txBody>
          <a:bodyPr wrap="square" anchor="ctr">
            <a:normAutofit/>
          </a:bodyPr>
          <a:lstStyle>
            <a:lvl1pPr algn="ctr">
              <a:defRPr sz="5400">
                <a:solidFill>
                  <a:schemeClr val="tx1">
                    <a:alpha val="80000"/>
                  </a:schemeClr>
                </a:solidFill>
              </a:defRPr>
            </a:lvl1pPr>
          </a:lstStyle>
          <a:p>
            <a:r>
              <a:rPr lang="zh-CN" altLang="en-US" dirty="0"/>
              <a:t>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3" descr="背景"/>
          <p:cNvPicPr>
            <a:picLocks noChangeAspect="1"/>
          </p:cNvPicPr>
          <p:nvPr>
            <p:custDataLst>
              <p:tags r:id="rId1"/>
            </p:custDataLst>
          </p:nvPr>
        </p:nvPicPr>
        <p:blipFill>
          <a:blip r:embed="rId15"/>
          <a:stretch>
            <a:fillRect/>
          </a:stretch>
        </p:blipFill>
        <p:spPr>
          <a:xfrm>
            <a:off x="282" y="-6032"/>
            <a:ext cx="12191436" cy="6857683"/>
          </a:xfrm>
          <a:prstGeom prst="rect">
            <a:avLst/>
          </a:prstGeom>
        </p:spPr>
      </p:pic>
      <p:pic>
        <p:nvPicPr>
          <p:cNvPr id="5" name="图片 4" descr="封面页装饰"/>
          <p:cNvPicPr>
            <a:picLocks noChangeAspect="1"/>
          </p:cNvPicPr>
          <p:nvPr>
            <p:custDataLst>
              <p:tags r:id="rId2"/>
            </p:custDataLst>
          </p:nvPr>
        </p:nvPicPr>
        <p:blipFill>
          <a:blip r:embed="rId16"/>
          <a:stretch>
            <a:fillRect/>
          </a:stretch>
        </p:blipFill>
        <p:spPr>
          <a:xfrm>
            <a:off x="0" y="0"/>
            <a:ext cx="2030705" cy="1009638"/>
          </a:xfrm>
          <a:prstGeom prst="rect">
            <a:avLst/>
          </a:prstGeom>
        </p:spPr>
      </p:pic>
      <p:pic>
        <p:nvPicPr>
          <p:cNvPr id="6" name="图片 5" descr="1装饰3"/>
          <p:cNvPicPr>
            <a:picLocks noChangeAspect="1"/>
          </p:cNvPicPr>
          <p:nvPr>
            <p:custDataLst>
              <p:tags r:id="rId3"/>
            </p:custDataLst>
          </p:nvPr>
        </p:nvPicPr>
        <p:blipFill>
          <a:blip r:embed="rId17"/>
          <a:stretch>
            <a:fillRect/>
          </a:stretch>
        </p:blipFill>
        <p:spPr>
          <a:xfrm>
            <a:off x="0" y="5611495"/>
            <a:ext cx="1254757" cy="1252220"/>
          </a:xfrm>
          <a:prstGeom prst="rect">
            <a:avLst/>
          </a:prstGeom>
        </p:spPr>
      </p:pic>
      <p:pic>
        <p:nvPicPr>
          <p:cNvPr id="7" name="图片 6" descr="1装饰"/>
          <p:cNvPicPr>
            <a:picLocks noChangeAspect="1"/>
          </p:cNvPicPr>
          <p:nvPr>
            <p:custDataLst>
              <p:tags r:id="rId4"/>
            </p:custDataLst>
          </p:nvPr>
        </p:nvPicPr>
        <p:blipFill>
          <a:blip r:embed="rId18"/>
          <a:stretch>
            <a:fillRect/>
          </a:stretch>
        </p:blipFill>
        <p:spPr>
          <a:xfrm>
            <a:off x="4791075" y="2026493"/>
            <a:ext cx="7400925" cy="4831495"/>
          </a:xfrm>
          <a:prstGeom prst="rect">
            <a:avLst/>
          </a:prstGeom>
        </p:spPr>
      </p:pic>
      <p:pic>
        <p:nvPicPr>
          <p:cNvPr id="11" name="图片 10" descr="1装饰2"/>
          <p:cNvPicPr>
            <a:picLocks noChangeAspect="1"/>
          </p:cNvPicPr>
          <p:nvPr>
            <p:custDataLst>
              <p:tags r:id="rId5"/>
            </p:custDataLst>
          </p:nvPr>
        </p:nvPicPr>
        <p:blipFill>
          <a:blip r:embed="rId19"/>
          <a:stretch>
            <a:fillRect/>
          </a:stretch>
        </p:blipFill>
        <p:spPr>
          <a:xfrm>
            <a:off x="10250805" y="-24765"/>
            <a:ext cx="1941195" cy="3671639"/>
          </a:xfrm>
          <a:prstGeom prst="rect">
            <a:avLst/>
          </a:prstGeom>
        </p:spPr>
      </p:pic>
      <p:sp>
        <p:nvSpPr>
          <p:cNvPr id="16" name="日期占位符 15"/>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17" name="页脚占位符 16"/>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
        <p:nvSpPr>
          <p:cNvPr id="2" name="矩形: 圆角 17"/>
          <p:cNvSpPr/>
          <p:nvPr>
            <p:custDataLst>
              <p:tags r:id="rId9"/>
            </p:custDataLst>
          </p:nvPr>
        </p:nvSpPr>
        <p:spPr>
          <a:xfrm>
            <a:off x="342900" y="4872434"/>
            <a:ext cx="2573642" cy="471040"/>
          </a:xfrm>
          <a:prstGeom prst="roundRect">
            <a:avLst>
              <a:gd name="adj" fmla="val 9226"/>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75000"/>
                  <a:lumOff val="25000"/>
                </a:schemeClr>
              </a:solidFill>
              <a:latin typeface="Arial" panose="020B0604020202020204" pitchFamily="34" charset="0"/>
              <a:ea typeface="汉仪正圆 55简" panose="00020600040101010101" charset="-122"/>
            </a:endParaRPr>
          </a:p>
        </p:txBody>
      </p:sp>
      <p:sp>
        <p:nvSpPr>
          <p:cNvPr id="3" name="矩形 2"/>
          <p:cNvSpPr/>
          <p:nvPr>
            <p:custDataLst>
              <p:tags r:id="rId10"/>
            </p:custDataLst>
          </p:nvPr>
        </p:nvSpPr>
        <p:spPr>
          <a:xfrm>
            <a:off x="342900" y="3426508"/>
            <a:ext cx="2160803"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dirty="0">
              <a:solidFill>
                <a:schemeClr val="dk1">
                  <a:lumMod val="75000"/>
                  <a:lumOff val="25000"/>
                </a:schemeClr>
              </a:solidFill>
              <a:latin typeface="Arial" panose="020B0604020202020204" pitchFamily="34" charset="0"/>
              <a:ea typeface="汉仪正圆 55简" panose="00020600040101010101" charset="-122"/>
            </a:endParaRPr>
          </a:p>
        </p:txBody>
      </p:sp>
      <p:sp>
        <p:nvSpPr>
          <p:cNvPr id="8" name="标题 1"/>
          <p:cNvSpPr>
            <a:spLocks noGrp="1"/>
          </p:cNvSpPr>
          <p:nvPr>
            <p:ph type="ctrTitle" idx="4" hasCustomPrompt="1"/>
            <p:custDataLst>
              <p:tags r:id="rId11"/>
            </p:custDataLst>
          </p:nvPr>
        </p:nvSpPr>
        <p:spPr>
          <a:xfrm>
            <a:off x="342900" y="2095548"/>
            <a:ext cx="6696062" cy="1014730"/>
          </a:xfrm>
          <a:noFill/>
        </p:spPr>
        <p:txBody>
          <a:bodyPr vert="horz" wrap="square" lIns="0" tIns="38100" rIns="762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5600" b="1" i="0" u="none" strike="noStrike" kern="1200" cap="none" spc="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stStyle>
          <a:p>
            <a:pPr lvl="0"/>
            <a:r>
              <a:rPr>
                <a:sym typeface="+mn-ea"/>
              </a:rPr>
              <a:t>编辑标题</a:t>
            </a:r>
          </a:p>
        </p:txBody>
      </p:sp>
      <p:sp>
        <p:nvSpPr>
          <p:cNvPr id="9" name="副标题 2"/>
          <p:cNvSpPr>
            <a:spLocks noGrp="1"/>
          </p:cNvSpPr>
          <p:nvPr>
            <p:ph type="subTitle" idx="5" hasCustomPrompt="1"/>
            <p:custDataLst>
              <p:tags r:id="rId12"/>
            </p:custDataLst>
          </p:nvPr>
        </p:nvSpPr>
        <p:spPr>
          <a:xfrm>
            <a:off x="342265" y="3650663"/>
            <a:ext cx="6696697" cy="849025"/>
          </a:xfrm>
          <a:noFill/>
        </p:spPr>
        <p:txBody>
          <a:bodyPr vert="horz" wrap="square" lIns="0" tIns="0" rIns="82550" bIns="0" rtlCol="0">
            <a:normAutofit/>
          </a:bodyPr>
          <a:lstStyle>
            <a:lvl1pPr marL="0" marR="0" indent="-228600" algn="l" defTabSz="914400" rtl="0" eaLnBrk="1" fontAlgn="auto" latinLnBrk="0" hangingPunct="1">
              <a:lnSpc>
                <a:spcPct val="160000"/>
              </a:lnSpc>
              <a:spcBef>
                <a:spcPts val="0"/>
              </a:spcBef>
              <a:spcAft>
                <a:spcPts val="1000"/>
              </a:spcAft>
              <a:buClrTx/>
              <a:buSzTx/>
              <a:buFontTx/>
              <a:buNone/>
              <a:defRPr kumimoji="0" lang="zh-CN" altLang="en-US" sz="1400" b="0" i="0" u="none" strike="noStrike" kern="1200" cap="none" spc="200" normalizeH="0" baseline="0" noProof="1" dirty="0">
                <a:solidFill>
                  <a:schemeClr val="dk1">
                    <a:lumMod val="50000"/>
                    <a:lumOff val="50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p>
        </p:txBody>
      </p:sp>
      <p:sp>
        <p:nvSpPr>
          <p:cNvPr id="10" name="文本占位符 3"/>
          <p:cNvSpPr>
            <a:spLocks noGrp="1"/>
          </p:cNvSpPr>
          <p:nvPr>
            <p:ph type="body" idx="6" hasCustomPrompt="1"/>
            <p:custDataLst>
              <p:tags r:id="rId13"/>
            </p:custDataLst>
          </p:nvPr>
        </p:nvSpPr>
        <p:spPr>
          <a:xfrm>
            <a:off x="342265" y="4872434"/>
            <a:ext cx="2573642" cy="471043"/>
          </a:xfrm>
          <a:noFill/>
        </p:spPr>
        <p:txBody>
          <a:bodyPr vert="horz" wrap="square" lIns="101600" tIns="0" rIns="82550" bIns="0" rtlCol="0" anchor="ctr" anchorCtr="1">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1800" b="0" i="0" u="none" strike="noStrike" kern="1200" cap="none" spc="0" normalizeH="0" baseline="0" noProof="1" dirty="0">
                <a:solidFill>
                  <a:schemeClr val="lt1">
                    <a:lumMod val="50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1"/>
            </p:custDataLst>
          </p:nvPr>
        </p:nvPicPr>
        <p:blipFill>
          <a:blip r:embed="rId9"/>
          <a:stretch>
            <a:fillRect/>
          </a:stretch>
        </p:blipFill>
        <p:spPr>
          <a:xfrm>
            <a:off x="0" y="0"/>
            <a:ext cx="2454025" cy="1819910"/>
          </a:xfrm>
          <a:prstGeom prst="rect">
            <a:avLst/>
          </a:prstGeom>
        </p:spPr>
      </p:pic>
      <p:pic>
        <p:nvPicPr>
          <p:cNvPr id="7" name="图片 6" descr="正文页装饰2"/>
          <p:cNvPicPr>
            <a:picLocks noChangeAspect="1"/>
          </p:cNvPicPr>
          <p:nvPr>
            <p:custDataLst>
              <p:tags r:id="rId2"/>
            </p:custDataLst>
          </p:nvPr>
        </p:nvPicPr>
        <p:blipFill>
          <a:blip r:embed="rId10"/>
          <a:stretch>
            <a:fillRect/>
          </a:stretch>
        </p:blipFill>
        <p:spPr>
          <a:xfrm>
            <a:off x="8769985" y="4703197"/>
            <a:ext cx="3422015" cy="215479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8" name="图片 7" descr="背景"/>
          <p:cNvPicPr>
            <a:picLocks noChangeAspect="1"/>
          </p:cNvPicPr>
          <p:nvPr>
            <p:custDataLst>
              <p:tags r:id="rId1"/>
            </p:custDataLst>
          </p:nvPr>
        </p:nvPicPr>
        <p:blipFill>
          <a:blip r:embed="rId11"/>
          <a:stretch>
            <a:fillRect/>
          </a:stretch>
        </p:blipFill>
        <p:spPr>
          <a:xfrm>
            <a:off x="0" y="804491"/>
            <a:ext cx="12192000" cy="6052874"/>
          </a:xfrm>
          <a:prstGeom prst="rect">
            <a:avLst/>
          </a:prstGeom>
        </p:spPr>
      </p:pic>
      <p:sp>
        <p:nvSpPr>
          <p:cNvPr id="7" name="文本框 6"/>
          <p:cNvSpPr txBox="1"/>
          <p:nvPr>
            <p:custDataLst>
              <p:tags r:id="rId2"/>
            </p:custDataLst>
          </p:nvPr>
        </p:nvSpPr>
        <p:spPr>
          <a:xfrm>
            <a:off x="2465070" y="-317"/>
            <a:ext cx="309880" cy="325062"/>
          </a:xfrm>
          <a:prstGeom prst="rect">
            <a:avLst/>
          </a:prstGeom>
          <a:noFill/>
        </p:spPr>
        <p:txBody>
          <a:bodyPr wrap="none" rtlCol="0">
            <a:normAutofit fontScale="87500" lnSpcReduction="10000"/>
          </a:bodyPr>
          <a:lstStyle/>
          <a:p>
            <a:endParaRPr lang="zh-CN" altLang="en-US">
              <a:solidFill>
                <a:schemeClr val="dk1"/>
              </a:solidFill>
            </a:endParaRPr>
          </a:p>
        </p:txBody>
      </p:sp>
      <p:pic>
        <p:nvPicPr>
          <p:cNvPr id="3" name="图片 2" descr="章节页装饰1"/>
          <p:cNvPicPr>
            <a:picLocks noChangeAspect="1"/>
          </p:cNvPicPr>
          <p:nvPr>
            <p:custDataLst>
              <p:tags r:id="rId3"/>
            </p:custDataLst>
          </p:nvPr>
        </p:nvPicPr>
        <p:blipFill>
          <a:blip r:embed="rId12"/>
          <a:stretch>
            <a:fillRect/>
          </a:stretch>
        </p:blipFill>
        <p:spPr>
          <a:xfrm>
            <a:off x="10735945" y="993140"/>
            <a:ext cx="431800" cy="2157734"/>
          </a:xfrm>
          <a:prstGeom prst="rect">
            <a:avLst/>
          </a:prstGeom>
        </p:spPr>
      </p:pic>
      <p:pic>
        <p:nvPicPr>
          <p:cNvPr id="2" name="图片 1" descr="章节页装饰2"/>
          <p:cNvPicPr>
            <a:picLocks noChangeAspect="1"/>
          </p:cNvPicPr>
          <p:nvPr>
            <p:custDataLst>
              <p:tags r:id="rId4"/>
            </p:custDataLst>
          </p:nvPr>
        </p:nvPicPr>
        <p:blipFill>
          <a:blip r:embed="rId13"/>
          <a:stretch>
            <a:fillRect/>
          </a:stretch>
        </p:blipFill>
        <p:spPr>
          <a:xfrm>
            <a:off x="445135" y="1078230"/>
            <a:ext cx="3271502" cy="2436495"/>
          </a:xfrm>
          <a:prstGeom prst="rect">
            <a:avLst/>
          </a:prstGeom>
        </p:spPr>
      </p:pic>
      <p:sp>
        <p:nvSpPr>
          <p:cNvPr id="4" name="日期占位符 3"/>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
        <p:nvSpPr>
          <p:cNvPr id="9" name="标题 2"/>
          <p:cNvSpPr>
            <a:spLocks noGrp="1"/>
          </p:cNvSpPr>
          <p:nvPr>
            <p:ph type="ctrTitle" idx="1" hasCustomPrompt="1"/>
            <p:custDataLst>
              <p:tags r:id="rId8"/>
            </p:custDataLst>
          </p:nvPr>
        </p:nvSpPr>
        <p:spPr>
          <a:xfrm>
            <a:off x="4683307" y="2233148"/>
            <a:ext cx="6111693" cy="1340632"/>
          </a:xfrm>
          <a:noFill/>
          <a:ln>
            <a:noFill/>
          </a:ln>
        </p:spPr>
        <p:txBody>
          <a:bodyPr vert="horz" wrap="square" lIns="101600" tIns="38100" rIns="635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4400" b="1" i="0" u="none" strike="noStrike" kern="1200" cap="none" spc="30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stStyle>
          <a:p>
            <a:pPr lvl="0"/>
            <a:r>
              <a:rPr>
                <a:sym typeface="+mn-ea"/>
              </a:rPr>
              <a:t>编辑标题</a:t>
            </a:r>
          </a:p>
        </p:txBody>
      </p:sp>
      <p:sp>
        <p:nvSpPr>
          <p:cNvPr id="10" name="文本占位符 6"/>
          <p:cNvSpPr>
            <a:spLocks noGrp="1"/>
          </p:cNvSpPr>
          <p:nvPr>
            <p:ph type="body" idx="2" hasCustomPrompt="1"/>
            <p:custDataLst>
              <p:tags r:id="rId9"/>
            </p:custDataLst>
          </p:nvPr>
        </p:nvSpPr>
        <p:spPr>
          <a:xfrm>
            <a:off x="4683307" y="3476478"/>
            <a:ext cx="6111058" cy="1258717"/>
          </a:xfrm>
          <a:noFill/>
          <a:ln>
            <a:noFill/>
          </a:ln>
        </p:spPr>
        <p:txBody>
          <a:bodyPr vert="horz" wrap="square" lIns="101600" tIns="38100" rIns="63500" bIns="38100" rtlCol="0" anchor="t"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30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1"/>
            </p:custDataLst>
          </p:nvPr>
        </p:nvPicPr>
        <p:blipFill>
          <a:blip r:embed="rId10"/>
          <a:stretch>
            <a:fillRect/>
          </a:stretch>
        </p:blipFill>
        <p:spPr>
          <a:xfrm>
            <a:off x="0" y="0"/>
            <a:ext cx="2454025" cy="1819910"/>
          </a:xfrm>
          <a:prstGeom prst="rect">
            <a:avLst/>
          </a:prstGeom>
        </p:spPr>
      </p:pic>
      <p:pic>
        <p:nvPicPr>
          <p:cNvPr id="8" name="图片 7" descr="正文页装饰2"/>
          <p:cNvPicPr>
            <a:picLocks noChangeAspect="1"/>
          </p:cNvPicPr>
          <p:nvPr>
            <p:custDataLst>
              <p:tags r:id="rId2"/>
            </p:custDataLst>
          </p:nvPr>
        </p:nvPicPr>
        <p:blipFill>
          <a:blip r:embed="rId11"/>
          <a:stretch>
            <a:fillRect/>
          </a:stretch>
        </p:blipFill>
        <p:spPr>
          <a:xfrm>
            <a:off x="8769985" y="4703197"/>
            <a:ext cx="3422015" cy="215479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正圆 55简" panose="00020600040101010101" charset="-122"/>
              </a:defRPr>
            </a:lvl1pPr>
            <a:lvl2pPr eaLnBrk="1" fontAlgn="auto" latinLnBrk="0" hangingPunct="1">
              <a:defRPr sz="1600">
                <a:solidFill>
                  <a:schemeClr val="tx1"/>
                </a:solidFill>
                <a:latin typeface="Arial" panose="020B0604020202020204" pitchFamily="34" charset="0"/>
                <a:ea typeface="汉仪正圆 55简" panose="00020600040101010101" charset="-122"/>
              </a:defRPr>
            </a:lvl2pPr>
            <a:lvl3pPr eaLnBrk="1" fontAlgn="auto" latinLnBrk="0" hangingPunct="1">
              <a:defRPr sz="1600">
                <a:solidFill>
                  <a:schemeClr val="tx1"/>
                </a:solidFill>
                <a:latin typeface="Arial" panose="020B0604020202020204" pitchFamily="34" charset="0"/>
                <a:ea typeface="汉仪正圆 55简" panose="00020600040101010101" charset="-122"/>
              </a:defRPr>
            </a:lvl3pPr>
            <a:lvl4pPr eaLnBrk="1" fontAlgn="auto" latinLnBrk="0" hangingPunct="1">
              <a:defRPr sz="1600">
                <a:solidFill>
                  <a:schemeClr val="tx1"/>
                </a:solidFill>
                <a:latin typeface="Arial" panose="020B0604020202020204" pitchFamily="34" charset="0"/>
                <a:ea typeface="汉仪正圆 55简" panose="00020600040101010101" charset="-122"/>
              </a:defRPr>
            </a:lvl4pPr>
            <a:lvl5pPr eaLnBrk="1" fontAlgn="auto" latinLnBrk="0" hangingPunct="1">
              <a:defRPr sz="160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6" name="页脚占位符 5"/>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正文页装饰1"/>
          <p:cNvPicPr>
            <a:picLocks noChangeAspect="1"/>
          </p:cNvPicPr>
          <p:nvPr>
            <p:custDataLst>
              <p:tags r:id="rId1"/>
            </p:custDataLst>
          </p:nvPr>
        </p:nvPicPr>
        <p:blipFill>
          <a:blip r:embed="rId12"/>
          <a:stretch>
            <a:fillRect/>
          </a:stretch>
        </p:blipFill>
        <p:spPr>
          <a:xfrm>
            <a:off x="0" y="0"/>
            <a:ext cx="2454025" cy="1819910"/>
          </a:xfrm>
          <a:prstGeom prst="rect">
            <a:avLst/>
          </a:prstGeom>
        </p:spPr>
      </p:pic>
      <p:pic>
        <p:nvPicPr>
          <p:cNvPr id="10" name="图片 9" descr="正文页装饰2"/>
          <p:cNvPicPr>
            <a:picLocks noChangeAspect="1"/>
          </p:cNvPicPr>
          <p:nvPr>
            <p:custDataLst>
              <p:tags r:id="rId2"/>
            </p:custDataLst>
          </p:nvPr>
        </p:nvPicPr>
        <p:blipFill>
          <a:blip r:embed="rId13"/>
          <a:stretch>
            <a:fillRect/>
          </a:stretch>
        </p:blipFill>
        <p:spPr>
          <a:xfrm>
            <a:off x="8769985" y="4703197"/>
            <a:ext cx="3422015" cy="215479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正圆 55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8" name="页脚占位符 7"/>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背景"/>
          <p:cNvPicPr>
            <a:picLocks noChangeAspect="1"/>
          </p:cNvPicPr>
          <p:nvPr>
            <p:custDataLst>
              <p:tags r:id="rId1"/>
            </p:custDataLst>
          </p:nvPr>
        </p:nvPicPr>
        <p:blipFill>
          <a:blip r:embed="rId9"/>
          <a:stretch>
            <a:fillRect/>
          </a:stretch>
        </p:blipFill>
        <p:spPr>
          <a:xfrm>
            <a:off x="0" y="0"/>
            <a:ext cx="12192000" cy="6858000"/>
          </a:xfrm>
          <a:prstGeom prst="rect">
            <a:avLst/>
          </a:prstGeom>
        </p:spPr>
      </p:pic>
      <p:pic>
        <p:nvPicPr>
          <p:cNvPr id="6" name="图片 5" descr="目录页装饰1"/>
          <p:cNvPicPr>
            <a:picLocks noChangeAspect="1"/>
          </p:cNvPicPr>
          <p:nvPr>
            <p:custDataLst>
              <p:tags r:id="rId2"/>
            </p:custDataLst>
          </p:nvPr>
        </p:nvPicPr>
        <p:blipFill>
          <a:blip r:embed="rId10"/>
          <a:stretch>
            <a:fillRect/>
          </a:stretch>
        </p:blipFill>
        <p:spPr>
          <a:xfrm>
            <a:off x="0" y="3517485"/>
            <a:ext cx="5019676" cy="3340514"/>
          </a:xfrm>
          <a:prstGeom prst="rect">
            <a:avLst/>
          </a:prstGeom>
        </p:spPr>
      </p:pic>
      <p:pic>
        <p:nvPicPr>
          <p:cNvPr id="7" name="图片 6" descr="目录页装饰2"/>
          <p:cNvPicPr>
            <a:picLocks noChangeAspect="1"/>
          </p:cNvPicPr>
          <p:nvPr>
            <p:custDataLst>
              <p:tags r:id="rId3"/>
            </p:custDataLst>
          </p:nvPr>
        </p:nvPicPr>
        <p:blipFill>
          <a:blip r:embed="rId11"/>
          <a:stretch>
            <a:fillRect/>
          </a:stretch>
        </p:blipFill>
        <p:spPr>
          <a:xfrm>
            <a:off x="8768460" y="0"/>
            <a:ext cx="3423540" cy="3048635"/>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3" name="页脚占位符 2"/>
          <p:cNvSpPr>
            <a:spLocks noGrp="1"/>
          </p:cNvSpPr>
          <p:nvPr>
            <p:ph type="ftr" sz="quarter" idx="11"/>
            <p:custDataLst>
              <p:tags r:id="rId2"/>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1"/>
            </p:custDataLst>
          </p:nvPr>
        </p:nvPicPr>
        <p:blipFill>
          <a:blip r:embed="rId10"/>
          <a:stretch>
            <a:fillRect/>
          </a:stretch>
        </p:blipFill>
        <p:spPr>
          <a:xfrm>
            <a:off x="0" y="0"/>
            <a:ext cx="2454025" cy="1819910"/>
          </a:xfrm>
          <a:prstGeom prst="rect">
            <a:avLst/>
          </a:prstGeom>
        </p:spPr>
      </p:pic>
      <p:pic>
        <p:nvPicPr>
          <p:cNvPr id="8" name="图片 7" descr="正文页装饰2"/>
          <p:cNvPicPr>
            <a:picLocks noChangeAspect="1"/>
          </p:cNvPicPr>
          <p:nvPr>
            <p:custDataLst>
              <p:tags r:id="rId2"/>
            </p:custDataLst>
          </p:nvPr>
        </p:nvPicPr>
        <p:blipFill>
          <a:blip r:embed="rId11"/>
          <a:stretch>
            <a:fillRect/>
          </a:stretch>
        </p:blipFill>
        <p:spPr>
          <a:xfrm>
            <a:off x="8769985" y="4703197"/>
            <a:ext cx="3422015" cy="2154790"/>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9EFD9D74-47D9-4702-A33C-335B63B48DBF}" type="datetimeFigureOut">
              <a:rPr lang="zh-CN" altLang="en-US" smtClean="0"/>
              <a:t>2025/2/16</a:t>
            </a:fld>
            <a:endParaRPr lang="zh-CN" altLang="en-US" dirty="0"/>
          </a:p>
        </p:txBody>
      </p:sp>
      <p:sp>
        <p:nvSpPr>
          <p:cNvPr id="6" name="页脚占位符 5"/>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1"/>
            </p:custDataLst>
          </p:nvPr>
        </p:nvPicPr>
        <p:blipFill>
          <a:blip r:embed="rId9"/>
          <a:stretch>
            <a:fillRect/>
          </a:stretch>
        </p:blipFill>
        <p:spPr>
          <a:xfrm>
            <a:off x="0" y="0"/>
            <a:ext cx="2454025" cy="1819910"/>
          </a:xfrm>
          <a:prstGeom prst="rect">
            <a:avLst/>
          </a:prstGeom>
        </p:spPr>
      </p:pic>
      <p:pic>
        <p:nvPicPr>
          <p:cNvPr id="7" name="图片 6" descr="正文页装饰2"/>
          <p:cNvPicPr>
            <a:picLocks noChangeAspect="1"/>
          </p:cNvPicPr>
          <p:nvPr>
            <p:custDataLst>
              <p:tags r:id="rId2"/>
            </p:custDataLst>
          </p:nvPr>
        </p:nvPicPr>
        <p:blipFill>
          <a:blip r:embed="rId10"/>
          <a:stretch>
            <a:fillRect/>
          </a:stretch>
        </p:blipFill>
        <p:spPr>
          <a:xfrm>
            <a:off x="8769985" y="4703197"/>
            <a:ext cx="3422015" cy="215479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正圆 55简" panose="00020600040101010101" charset="-122"/>
              </a:defRPr>
            </a:lvl1pPr>
            <a:lvl2pPr indent="0" eaLnBrk="1" fontAlgn="auto" latinLnBrk="0" hangingPunct="1">
              <a:defRPr>
                <a:solidFill>
                  <a:schemeClr val="tx1"/>
                </a:solidFill>
                <a:latin typeface="Arial" panose="020B0604020202020204" pitchFamily="34" charset="0"/>
                <a:ea typeface="汉仪正圆 55简" panose="00020600040101010101" charset="-122"/>
              </a:defRPr>
            </a:lvl2pPr>
            <a:lvl3pPr indent="0" eaLnBrk="1" fontAlgn="auto" latinLnBrk="0" hangingPunct="1">
              <a:defRPr>
                <a:solidFill>
                  <a:schemeClr val="tx1"/>
                </a:solidFill>
                <a:latin typeface="Arial" panose="020B0604020202020204" pitchFamily="34" charset="0"/>
                <a:ea typeface="汉仪正圆 55简" panose="00020600040101010101" charset="-122"/>
              </a:defRPr>
            </a:lvl3pPr>
            <a:lvl4pPr indent="0" eaLnBrk="1" fontAlgn="auto" latinLnBrk="0" hangingPunct="1">
              <a:defRPr>
                <a:solidFill>
                  <a:schemeClr val="tx1"/>
                </a:solidFill>
                <a:latin typeface="Arial" panose="020B0604020202020204" pitchFamily="34" charset="0"/>
                <a:ea typeface="汉仪正圆 55简" panose="00020600040101010101" charset="-122"/>
              </a:defRPr>
            </a:lvl4pPr>
            <a:lvl5pPr indent="0" eaLnBrk="1" fontAlgn="auto" latinLnBrk="0" hangingPunct="1">
              <a:defRPr>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正文页装饰1"/>
          <p:cNvPicPr>
            <a:picLocks noChangeAspect="1"/>
          </p:cNvPicPr>
          <p:nvPr>
            <p:custDataLst>
              <p:tags r:id="rId1"/>
            </p:custDataLst>
          </p:nvPr>
        </p:nvPicPr>
        <p:blipFill>
          <a:blip r:embed="rId8"/>
          <a:stretch>
            <a:fillRect/>
          </a:stretch>
        </p:blipFill>
        <p:spPr>
          <a:xfrm>
            <a:off x="0" y="0"/>
            <a:ext cx="2454025" cy="1819910"/>
          </a:xfrm>
          <a:prstGeom prst="rect">
            <a:avLst/>
          </a:prstGeom>
        </p:spPr>
      </p:pic>
      <p:pic>
        <p:nvPicPr>
          <p:cNvPr id="2" name="图片 1" descr="正文页装饰2"/>
          <p:cNvPicPr>
            <a:picLocks noChangeAspect="1"/>
          </p:cNvPicPr>
          <p:nvPr>
            <p:custDataLst>
              <p:tags r:id="rId2"/>
            </p:custDataLst>
          </p:nvPr>
        </p:nvPicPr>
        <p:blipFill>
          <a:blip r:embed="rId9"/>
          <a:stretch>
            <a:fillRect/>
          </a:stretch>
        </p:blipFill>
        <p:spPr>
          <a:xfrm>
            <a:off x="8769985" y="4703197"/>
            <a:ext cx="3422015" cy="2154790"/>
          </a:xfrm>
          <a:prstGeom prst="rect">
            <a:avLst/>
          </a:prstGeom>
        </p:spPr>
      </p:pic>
      <p:sp>
        <p:nvSpPr>
          <p:cNvPr id="3" name="日期占位符 2"/>
          <p:cNvSpPr>
            <a:spLocks noGrp="1"/>
          </p:cNvSpPr>
          <p:nvPr>
            <p:ph type="dt" sz="half" idx="10"/>
            <p:custDataLst>
              <p:tags r:id="rId3"/>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4"/>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a:solidFill>
                  <a:schemeClr val="tx1"/>
                </a:solidFill>
                <a:latin typeface="Arial" panose="020B0604020202020204" pitchFamily="34" charset="0"/>
                <a:ea typeface="汉仪正圆 55简" panose="00020600040101010101" charset="-122"/>
              </a:defRPr>
            </a:lvl1pPr>
            <a:lvl2pPr>
              <a:defRPr>
                <a:solidFill>
                  <a:schemeClr val="tx1"/>
                </a:solidFill>
                <a:latin typeface="Arial" panose="020B0604020202020204" pitchFamily="34" charset="0"/>
                <a:ea typeface="汉仪正圆 55简" panose="00020600040101010101" charset="-122"/>
              </a:defRPr>
            </a:lvl2pPr>
            <a:lvl3pPr>
              <a:defRPr>
                <a:solidFill>
                  <a:schemeClr val="tx1"/>
                </a:solidFill>
                <a:latin typeface="Arial" panose="020B0604020202020204" pitchFamily="34" charset="0"/>
                <a:ea typeface="汉仪正圆 55简" panose="00020600040101010101" charset="-122"/>
              </a:defRPr>
            </a:lvl3pPr>
            <a:lvl4pPr>
              <a:defRPr>
                <a:solidFill>
                  <a:schemeClr val="tx1"/>
                </a:solidFill>
                <a:latin typeface="Arial" panose="020B0604020202020204" pitchFamily="34" charset="0"/>
                <a:ea typeface="汉仪正圆 55简" panose="00020600040101010101" charset="-122"/>
              </a:defRPr>
            </a:lvl4pPr>
            <a:lvl5pPr>
              <a:defRPr>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背景"/>
          <p:cNvPicPr>
            <a:picLocks noChangeAspect="1"/>
          </p:cNvPicPr>
          <p:nvPr>
            <p:custDataLst>
              <p:tags r:id="rId1"/>
            </p:custDataLst>
          </p:nvPr>
        </p:nvPicPr>
        <p:blipFill>
          <a:blip r:embed="rId14"/>
          <a:stretch>
            <a:fillRect/>
          </a:stretch>
        </p:blipFill>
        <p:spPr>
          <a:xfrm>
            <a:off x="0" y="318"/>
            <a:ext cx="12192000" cy="6857683"/>
          </a:xfrm>
          <a:prstGeom prst="rect">
            <a:avLst/>
          </a:prstGeom>
        </p:spPr>
      </p:pic>
      <p:pic>
        <p:nvPicPr>
          <p:cNvPr id="6" name="图片 5" descr="结束页装饰2"/>
          <p:cNvPicPr>
            <a:picLocks noChangeAspect="1"/>
          </p:cNvPicPr>
          <p:nvPr>
            <p:custDataLst>
              <p:tags r:id="rId2"/>
            </p:custDataLst>
          </p:nvPr>
        </p:nvPicPr>
        <p:blipFill>
          <a:blip r:embed="rId15"/>
          <a:stretch>
            <a:fillRect/>
          </a:stretch>
        </p:blipFill>
        <p:spPr>
          <a:xfrm>
            <a:off x="0" y="635"/>
            <a:ext cx="1727200" cy="1522880"/>
          </a:xfrm>
          <a:prstGeom prst="rect">
            <a:avLst/>
          </a:prstGeom>
        </p:spPr>
      </p:pic>
      <p:pic>
        <p:nvPicPr>
          <p:cNvPr id="2" name="图片 1" descr="结束页装饰3"/>
          <p:cNvPicPr>
            <a:picLocks noChangeAspect="1"/>
          </p:cNvPicPr>
          <p:nvPr>
            <p:custDataLst>
              <p:tags r:id="rId3"/>
            </p:custDataLst>
          </p:nvPr>
        </p:nvPicPr>
        <p:blipFill>
          <a:blip r:embed="rId16"/>
          <a:stretch>
            <a:fillRect/>
          </a:stretch>
        </p:blipFill>
        <p:spPr>
          <a:xfrm>
            <a:off x="0" y="5892165"/>
            <a:ext cx="891637" cy="965200"/>
          </a:xfrm>
          <a:prstGeom prst="rect">
            <a:avLst/>
          </a:prstGeom>
        </p:spPr>
      </p:pic>
      <p:pic>
        <p:nvPicPr>
          <p:cNvPr id="8" name="图片 7" descr="结束页装饰1"/>
          <p:cNvPicPr>
            <a:picLocks noChangeAspect="1"/>
          </p:cNvPicPr>
          <p:nvPr>
            <p:custDataLst>
              <p:tags r:id="rId4"/>
            </p:custDataLst>
          </p:nvPr>
        </p:nvPicPr>
        <p:blipFill>
          <a:blip r:embed="rId17"/>
          <a:stretch>
            <a:fillRect/>
          </a:stretch>
        </p:blipFill>
        <p:spPr>
          <a:xfrm>
            <a:off x="6536055" y="1480"/>
            <a:ext cx="5655932" cy="6855675"/>
          </a:xfrm>
          <a:prstGeom prst="rect">
            <a:avLst/>
          </a:prstGeom>
        </p:spPr>
      </p:pic>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a:p>
        </p:txBody>
      </p:sp>
      <p:sp>
        <p:nvSpPr>
          <p:cNvPr id="12" name="文本占位符 11"/>
          <p:cNvSpPr txBox="1">
            <a:spLocks noGrp="1"/>
          </p:cNvSpPr>
          <p:nvPr>
            <p:ph type="body" idx="2" hasCustomPrompt="1"/>
            <p:custDataLst>
              <p:tags r:id="rId8"/>
            </p:custDataLst>
          </p:nvPr>
        </p:nvSpPr>
        <p:spPr>
          <a:xfrm>
            <a:off x="3237737" y="1767936"/>
            <a:ext cx="1014912" cy="427044"/>
          </a:xfrm>
          <a:noFill/>
          <a:ln>
            <a:noFill/>
          </a:ln>
        </p:spPr>
        <p:txBody>
          <a:bodyPr wrap="square" lIns="0" tIns="0" rIns="0" bIns="0" rtlCol="0" anchor="b" anchorCtr="0">
            <a:normAutofit/>
          </a:bodyPr>
          <a:lstStyle>
            <a:lvl1pPr marL="0" marR="0" algn="l" defTabSz="914400" rtl="0" eaLnBrk="1" fontAlgn="auto" latinLnBrk="0" hangingPunct="1">
              <a:lnSpc>
                <a:spcPct val="100000"/>
              </a:lnSpc>
              <a:buClrTx/>
              <a:buSzTx/>
              <a:buFontTx/>
              <a:buNone/>
              <a:defRPr kumimoji="0" lang="en-US" altLang="zh-CN" sz="2000" b="0" i="0" u="none" strike="noStrike" kern="1200" cap="none" spc="0" normalizeH="0" baseline="0" noProof="1" dirty="0">
                <a:solidFill>
                  <a:schemeClr val="tx1"/>
                </a:solidFill>
                <a:latin typeface="Arial" panose="020B0604020202020204" pitchFamily="34" charset="0"/>
                <a:ea typeface="微软雅黑" panose="020B0503020204020204" charset="-122"/>
                <a:cs typeface="+mn-cs"/>
              </a:defRPr>
            </a:lvl1pPr>
          </a:lstStyle>
          <a:p>
            <a:pPr lvl="0"/>
            <a:r>
              <a:rPr>
                <a:sym typeface="+mn-ea"/>
              </a:rPr>
              <a:t>202X</a:t>
            </a:r>
          </a:p>
        </p:txBody>
      </p:sp>
      <p:sp>
        <p:nvSpPr>
          <p:cNvPr id="13" name="标题 12"/>
          <p:cNvSpPr txBox="1">
            <a:spLocks noGrp="1"/>
          </p:cNvSpPr>
          <p:nvPr>
            <p:ph type="title" idx="3" hasCustomPrompt="1"/>
            <p:custDataLst>
              <p:tags r:id="rId9"/>
            </p:custDataLst>
          </p:nvPr>
        </p:nvSpPr>
        <p:spPr>
          <a:xfrm>
            <a:off x="822781" y="2290678"/>
            <a:ext cx="6283468" cy="1559805"/>
          </a:xfrm>
          <a:noFill/>
        </p:spPr>
        <p:txBody>
          <a:bodyPr wrap="non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7200" b="1" i="0" u="none" strike="noStrike" kern="1200" cap="none" spc="0" normalizeH="0" baseline="0" noProof="1" dirty="0">
                <a:solidFill>
                  <a:schemeClr val="tx1"/>
                </a:solidFill>
                <a:latin typeface="Arial" panose="020B0604020202020204" pitchFamily="34" charset="0"/>
                <a:ea typeface="微软雅黑" panose="020B0503020204020204" charset="-122"/>
                <a:cs typeface="+mn-cs"/>
              </a:defRPr>
            </a:lvl1pPr>
          </a:lstStyle>
          <a:p>
            <a:pPr lvl="0"/>
            <a:r>
              <a:rPr>
                <a:sym typeface="+mn-ea"/>
              </a:rPr>
              <a:t>添加标题</a:t>
            </a:r>
          </a:p>
        </p:txBody>
      </p:sp>
      <p:sp>
        <p:nvSpPr>
          <p:cNvPr id="14" name="文本占位符 13"/>
          <p:cNvSpPr txBox="1">
            <a:spLocks noGrp="1"/>
          </p:cNvSpPr>
          <p:nvPr>
            <p:ph type="body" idx="4" hasCustomPrompt="1"/>
            <p:custDataLst>
              <p:tags r:id="rId10"/>
            </p:custDataLst>
          </p:nvPr>
        </p:nvSpPr>
        <p:spPr>
          <a:xfrm>
            <a:off x="822781" y="3947776"/>
            <a:ext cx="5683861" cy="471658"/>
          </a:xfrm>
          <a:noFill/>
        </p:spPr>
        <p:txBody>
          <a:bodyPr wrap="none" lIns="0" tIns="0" rIns="0" bIns="0" rtlCol="0">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rgbClr val="000000"/>
                </a:solidFill>
                <a:effectLst/>
                <a:latin typeface="微软雅黑" panose="020B0503020204020204" charset="-122"/>
                <a:ea typeface="微软雅黑" panose="020B0503020204020204" charset="-122"/>
                <a:cs typeface="+mn-cs"/>
              </a:defRPr>
            </a:lvl1pPr>
          </a:lstStyle>
          <a:p>
            <a:pPr lvl="0"/>
            <a:r>
              <a:rPr>
                <a:sym typeface="+mn-ea"/>
              </a:rPr>
              <a:t>单击此处添加副标题</a:t>
            </a:r>
          </a:p>
        </p:txBody>
      </p:sp>
      <p:sp>
        <p:nvSpPr>
          <p:cNvPr id="15" name="矩形 14"/>
          <p:cNvSpPr/>
          <p:nvPr>
            <p:custDataLst>
              <p:tags r:id="rId11"/>
            </p:custDataLst>
          </p:nvPr>
        </p:nvSpPr>
        <p:spPr>
          <a:xfrm>
            <a:off x="833131" y="4721909"/>
            <a:ext cx="1397467" cy="3881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51840" bIns="45720" rtlCol="0" anchor="ctr"/>
          <a:lstStyle/>
          <a:p>
            <a:pPr algn="ctr"/>
            <a:endParaRPr lang="zh-CN" altLang="en-US"/>
          </a:p>
        </p:txBody>
      </p:sp>
      <p:sp>
        <p:nvSpPr>
          <p:cNvPr id="16" name="文本占位符 15"/>
          <p:cNvSpPr txBox="1">
            <a:spLocks noGrp="1"/>
          </p:cNvSpPr>
          <p:nvPr>
            <p:ph type="body" idx="6" hasCustomPrompt="1"/>
            <p:custDataLst>
              <p:tags r:id="rId12"/>
            </p:custDataLst>
          </p:nvPr>
        </p:nvSpPr>
        <p:spPr>
          <a:xfrm>
            <a:off x="822781" y="5140843"/>
            <a:ext cx="2638091" cy="545464"/>
          </a:xfrm>
          <a:noFill/>
        </p:spPr>
        <p:txBody>
          <a:bodyPr wrap="none" lIns="0" tIns="0" rIns="0" bIns="0"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solidFill>
                  <a:schemeClr val="tx1"/>
                </a:solidFill>
                <a:latin typeface="Arial" panose="020B0604020202020204" pitchFamily="34" charset="0"/>
                <a:ea typeface="微软雅黑" panose="020B0503020204020204" charset="-122"/>
                <a:cs typeface="+mn-cs"/>
              </a:defRPr>
            </a:lvl1pPr>
          </a:lstStyle>
          <a:p>
            <a:pPr lvl="0"/>
            <a:r>
              <a:rPr>
                <a:sym typeface="+mn-ea"/>
              </a:rPr>
              <a:t>汇报人姓名</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正文页装饰1"/>
          <p:cNvPicPr>
            <a:picLocks noChangeAspect="1"/>
          </p:cNvPicPr>
          <p:nvPr>
            <p:custDataLst>
              <p:tags r:id="rId1"/>
            </p:custDataLst>
          </p:nvPr>
        </p:nvPicPr>
        <p:blipFill>
          <a:blip r:embed="rId8"/>
          <a:stretch>
            <a:fillRect/>
          </a:stretch>
        </p:blipFill>
        <p:spPr>
          <a:xfrm>
            <a:off x="0" y="0"/>
            <a:ext cx="2454025" cy="1819910"/>
          </a:xfrm>
          <a:prstGeom prst="rect">
            <a:avLst/>
          </a:prstGeom>
        </p:spPr>
      </p:pic>
      <p:pic>
        <p:nvPicPr>
          <p:cNvPr id="6" name="图片 5" descr="正文页装饰2"/>
          <p:cNvPicPr>
            <a:picLocks noChangeAspect="1"/>
          </p:cNvPicPr>
          <p:nvPr>
            <p:custDataLst>
              <p:tags r:id="rId2"/>
            </p:custDataLst>
          </p:nvPr>
        </p:nvPicPr>
        <p:blipFill>
          <a:blip r:embed="rId9"/>
          <a:stretch>
            <a:fillRect/>
          </a:stretch>
        </p:blipFill>
        <p:spPr>
          <a:xfrm>
            <a:off x="8769985" y="4703197"/>
            <a:ext cx="3422015" cy="21547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1"/>
            </p:custDataLst>
          </p:nvPr>
        </p:nvPicPr>
        <p:blipFill>
          <a:blip r:embed="rId10"/>
          <a:stretch>
            <a:fillRect/>
          </a:stretch>
        </p:blipFill>
        <p:spPr>
          <a:xfrm>
            <a:off x="0" y="0"/>
            <a:ext cx="2454025" cy="1819910"/>
          </a:xfrm>
          <a:prstGeom prst="rect">
            <a:avLst/>
          </a:prstGeom>
        </p:spPr>
      </p:pic>
      <p:pic>
        <p:nvPicPr>
          <p:cNvPr id="8" name="图片 7" descr="正文页装饰2"/>
          <p:cNvPicPr>
            <a:picLocks noChangeAspect="1"/>
          </p:cNvPicPr>
          <p:nvPr>
            <p:custDataLst>
              <p:tags r:id="rId2"/>
            </p:custDataLst>
          </p:nvPr>
        </p:nvPicPr>
        <p:blipFill>
          <a:blip r:embed="rId11"/>
          <a:stretch>
            <a:fillRect/>
          </a:stretch>
        </p:blipFill>
        <p:spPr>
          <a:xfrm>
            <a:off x="8769985" y="4703197"/>
            <a:ext cx="3422015" cy="2154790"/>
          </a:xfrm>
          <a:prstGeom prst="rect">
            <a:avLst/>
          </a:prstGeom>
        </p:spPr>
      </p:pic>
      <p:sp>
        <p:nvSpPr>
          <p:cNvPr id="6" name="矩形 5"/>
          <p:cNvSpPr/>
          <p:nvPr>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8255"/>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sym typeface="+mn-ea"/>
            </a:endParaRPr>
          </a:p>
        </p:txBody>
      </p:sp>
      <p:pic>
        <p:nvPicPr>
          <p:cNvPr id="6" name="图片 5" descr="正文页装饰2"/>
          <p:cNvPicPr>
            <a:picLocks noChangeAspect="1"/>
          </p:cNvPicPr>
          <p:nvPr>
            <p:custDataLst>
              <p:tags r:id="rId2"/>
            </p:custDataLst>
          </p:nvPr>
        </p:nvPicPr>
        <p:blipFill>
          <a:blip r:embed="rId10"/>
          <a:stretch>
            <a:fillRect/>
          </a:stretch>
        </p:blipFill>
        <p:spPr>
          <a:xfrm>
            <a:off x="8769985" y="4703197"/>
            <a:ext cx="3422015" cy="2154790"/>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正圆 55简" panose="00020600040101010101"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2"/>
          <p:cNvPicPr>
            <a:picLocks noChangeAspect="1"/>
          </p:cNvPicPr>
          <p:nvPr>
            <p:custDataLst>
              <p:tags r:id="rId2"/>
            </p:custDataLst>
          </p:nvPr>
        </p:nvPicPr>
        <p:blipFill>
          <a:blip r:embed="rId10"/>
          <a:stretch>
            <a:fillRect/>
          </a:stretch>
        </p:blipFill>
        <p:spPr>
          <a:xfrm>
            <a:off x="8769985" y="4703197"/>
            <a:ext cx="3422015" cy="215479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29836"/>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1"/>
          <p:cNvPicPr>
            <a:picLocks noChangeAspect="1"/>
          </p:cNvPicPr>
          <p:nvPr>
            <p:custDataLst>
              <p:tags r:id="rId2"/>
            </p:custDataLst>
          </p:nvPr>
        </p:nvPicPr>
        <p:blipFill>
          <a:blip r:embed="rId10"/>
          <a:stretch>
            <a:fillRect/>
          </a:stretch>
        </p:blipFill>
        <p:spPr>
          <a:xfrm>
            <a:off x="0" y="0"/>
            <a:ext cx="1941985" cy="144018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2"/>
          <p:cNvPicPr>
            <a:picLocks noChangeAspect="1"/>
          </p:cNvPicPr>
          <p:nvPr>
            <p:custDataLst>
              <p:tags r:id="rId2"/>
            </p:custDataLst>
          </p:nvPr>
        </p:nvPicPr>
        <p:blipFill>
          <a:blip r:embed="rId12"/>
          <a:stretch>
            <a:fillRect/>
          </a:stretch>
        </p:blipFill>
        <p:spPr>
          <a:xfrm>
            <a:off x="9577070" y="5211414"/>
            <a:ext cx="2614917" cy="1646573"/>
          </a:xfrm>
          <a:prstGeom prst="rect">
            <a:avLst/>
          </a:prstGeom>
        </p:spPr>
      </p:pic>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1"/>
            </p:custDataLst>
          </p:nvPr>
        </p:nvPicPr>
        <p:blipFill>
          <a:blip r:embed="rId9"/>
          <a:stretch>
            <a:fillRect/>
          </a:stretch>
        </p:blipFill>
        <p:spPr>
          <a:xfrm>
            <a:off x="0" y="0"/>
            <a:ext cx="2026737" cy="1503032"/>
          </a:xfrm>
          <a:prstGeom prst="rect">
            <a:avLst/>
          </a:prstGeom>
        </p:spPr>
      </p:pic>
      <p:sp>
        <p:nvSpPr>
          <p:cNvPr id="6" name="矩形 5"/>
          <p:cNvSpPr/>
          <p:nvPr>
            <p:custDataLst>
              <p:tags r:id="rId2"/>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2025/2/16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2025/2/16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tags" Target="../tags/tag74.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theme" Target="../theme/theme2.xml"/><Relationship Id="rId45" Type="http://schemas.openxmlformats.org/officeDocument/2006/relationships/tags" Target="../tags/tag77.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4" Type="http://schemas.openxmlformats.org/officeDocument/2006/relationships/tags" Target="../tags/tag76.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tags" Target="../tags/tag75.xml"/><Relationship Id="rId8" Type="http://schemas.openxmlformats.org/officeDocument/2006/relationships/slideLayout" Target="../slideLayouts/slideLayout20.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tags" Target="../tags/tag78.xml"/><Relationship Id="rId20" Type="http://schemas.openxmlformats.org/officeDocument/2006/relationships/slideLayout" Target="../slideLayouts/slideLayout32.xml"/><Relationship Id="rId41" Type="http://schemas.openxmlformats.org/officeDocument/2006/relationships/tags" Target="../tags/tag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4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43"/>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t>2025/2/16</a:t>
            </a:fld>
            <a:endParaRPr lang="zh-CN" altLang="en-US"/>
          </a:p>
        </p:txBody>
      </p:sp>
      <p:sp>
        <p:nvSpPr>
          <p:cNvPr id="5" name="页脚占位符 4"/>
          <p:cNvSpPr>
            <a:spLocks noGrp="1"/>
          </p:cNvSpPr>
          <p:nvPr>
            <p:ph type="ftr" sz="quarter" idx="3"/>
            <p:custDataLst>
              <p:tags r:id="rId44"/>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正圆 55简" panose="00020600040101010101" charset="-122"/>
              </a:defRPr>
            </a:lvl1pPr>
          </a:lstStyle>
          <a:p>
            <a:endParaRPr lang="zh-CN" altLang="en-US" dirty="0"/>
          </a:p>
        </p:txBody>
      </p:sp>
      <p:sp>
        <p:nvSpPr>
          <p:cNvPr id="6" name="灯片编号占位符 5"/>
          <p:cNvSpPr>
            <a:spLocks noGrp="1"/>
          </p:cNvSpPr>
          <p:nvPr>
            <p:ph type="sldNum" sz="quarter" idx="4"/>
            <p:custDataLst>
              <p:tags r:id="rId45"/>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t>‹#›</a:t>
            </a:fld>
            <a:endParaRPr lang="zh-CN" altLang="en-US" dirty="0"/>
          </a:p>
        </p:txBody>
      </p:sp>
      <p:sp>
        <p:nvSpPr>
          <p:cNvPr id="8" name="KSO_TEMPLATE" hidden="1"/>
          <p:cNvSpPr/>
          <p:nvPr userDrawn="1">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正圆 55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slideLayout" Target="../slideLayouts/slideLayout14.xml"/><Relationship Id="rId1" Type="http://schemas.openxmlformats.org/officeDocument/2006/relationships/tags" Target="../tags/tag224.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1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21.wmf"/><Relationship Id="rId18" Type="http://schemas.openxmlformats.org/officeDocument/2006/relationships/image" Target="../media/image23.wmf"/><Relationship Id="rId3" Type="http://schemas.openxmlformats.org/officeDocument/2006/relationships/image" Target="../media/image16.wmf"/><Relationship Id="rId21" Type="http://schemas.openxmlformats.org/officeDocument/2006/relationships/oleObject" Target="../embeddings/oleObject11.bin"/><Relationship Id="rId7" Type="http://schemas.openxmlformats.org/officeDocument/2006/relationships/image" Target="../media/image18.wmf"/><Relationship Id="rId12" Type="http://schemas.openxmlformats.org/officeDocument/2006/relationships/oleObject" Target="../embeddings/oleObject6.bin"/><Relationship Id="rId17" Type="http://schemas.openxmlformats.org/officeDocument/2006/relationships/oleObject" Target="../embeddings/oleObject9.bin"/><Relationship Id="rId2" Type="http://schemas.openxmlformats.org/officeDocument/2006/relationships/oleObject" Target="../embeddings/oleObject1.bin"/><Relationship Id="rId16" Type="http://schemas.openxmlformats.org/officeDocument/2006/relationships/oleObject" Target="../embeddings/oleObject8.bin"/><Relationship Id="rId20" Type="http://schemas.openxmlformats.org/officeDocument/2006/relationships/image" Target="../media/image24.wmf"/><Relationship Id="rId1" Type="http://schemas.openxmlformats.org/officeDocument/2006/relationships/slideLayout" Target="../slideLayouts/slideLayout14.xml"/><Relationship Id="rId6" Type="http://schemas.openxmlformats.org/officeDocument/2006/relationships/oleObject" Target="../embeddings/oleObject3.bin"/><Relationship Id="rId11" Type="http://schemas.openxmlformats.org/officeDocument/2006/relationships/image" Target="../media/image20.wmf"/><Relationship Id="rId5" Type="http://schemas.openxmlformats.org/officeDocument/2006/relationships/image" Target="../media/image17.wmf"/><Relationship Id="rId15" Type="http://schemas.openxmlformats.org/officeDocument/2006/relationships/image" Target="../media/image22.wmf"/><Relationship Id="rId10" Type="http://schemas.openxmlformats.org/officeDocument/2006/relationships/oleObject" Target="../embeddings/oleObject5.bin"/><Relationship Id="rId19" Type="http://schemas.openxmlformats.org/officeDocument/2006/relationships/oleObject" Target="../embeddings/oleObject10.bin"/><Relationship Id="rId4" Type="http://schemas.openxmlformats.org/officeDocument/2006/relationships/oleObject" Target="../embeddings/oleObject2.bin"/><Relationship Id="rId9" Type="http://schemas.openxmlformats.org/officeDocument/2006/relationships/image" Target="../media/image19.wmf"/><Relationship Id="rId14" Type="http://schemas.openxmlformats.org/officeDocument/2006/relationships/oleObject" Target="../embeddings/oleObject7.bin"/><Relationship Id="rId22" Type="http://schemas.openxmlformats.org/officeDocument/2006/relationships/image" Target="../media/image25.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26.wmf"/><Relationship Id="rId7" Type="http://schemas.openxmlformats.org/officeDocument/2006/relationships/image" Target="../media/image28.wmf"/><Relationship Id="rId2" Type="http://schemas.openxmlformats.org/officeDocument/2006/relationships/oleObject" Target="../embeddings/oleObject12.bin"/><Relationship Id="rId1" Type="http://schemas.openxmlformats.org/officeDocument/2006/relationships/slideLayout" Target="../slideLayouts/slideLayout14.xml"/><Relationship Id="rId6" Type="http://schemas.openxmlformats.org/officeDocument/2006/relationships/oleObject" Target="../embeddings/oleObject14.bin"/><Relationship Id="rId11" Type="http://schemas.openxmlformats.org/officeDocument/2006/relationships/image" Target="../media/image30.wmf"/><Relationship Id="rId5" Type="http://schemas.openxmlformats.org/officeDocument/2006/relationships/image" Target="../media/image27.w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2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
          </p:nvPr>
        </p:nvSpPr>
        <p:spPr/>
        <p:txBody>
          <a:bodyPr>
            <a:normAutofit/>
          </a:bodyPr>
          <a:lstStyle/>
          <a:p>
            <a:r>
              <a:rPr lang="en-US" altLang="zh-CN"/>
              <a:t>P</a:t>
            </a:r>
            <a:r>
              <a:rPr lang="en-US" altLang="en-US"/>
              <a:t>ó</a:t>
            </a:r>
            <a:r>
              <a:rPr lang="en-US" altLang="zh-CN"/>
              <a:t>lya </a:t>
            </a:r>
            <a:r>
              <a:rPr lang="zh-CN" altLang="en-US"/>
              <a:t>计数</a:t>
            </a:r>
          </a:p>
        </p:txBody>
      </p:sp>
      <p:sp>
        <p:nvSpPr>
          <p:cNvPr id="3" name="副标题 2"/>
          <p:cNvSpPr>
            <a:spLocks noGrp="1"/>
          </p:cNvSpPr>
          <p:nvPr>
            <p:ph type="subTitle" idx="5"/>
          </p:nvPr>
        </p:nvSpPr>
        <p:spPr/>
        <p:txBody>
          <a:bodyPr/>
          <a:lstStyle/>
          <a:p>
            <a:r>
              <a:rPr lang="zh-CN" altLang="en-US"/>
              <a:t>武汉大学</a:t>
            </a:r>
          </a:p>
        </p:txBody>
      </p:sp>
      <p:sp>
        <p:nvSpPr>
          <p:cNvPr id="4" name="文本占位符 3"/>
          <p:cNvSpPr>
            <a:spLocks noGrp="1"/>
          </p:cNvSpPr>
          <p:nvPr>
            <p:ph type="body" idx="6"/>
          </p:nvPr>
        </p:nvSpPr>
        <p:spPr/>
        <p:txBody>
          <a:bodyPr/>
          <a:lstStyle/>
          <a:p>
            <a:r>
              <a:rPr lang="en-US" altLang="zh-CN"/>
              <a:t>2025</a:t>
            </a:r>
            <a:r>
              <a:t>年</a:t>
            </a:r>
            <a:r>
              <a:rPr lang="en-US" altLang="zh-CN"/>
              <a:t>2</a:t>
            </a:r>
            <a:r>
              <a:t>月</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000"/>
                  <a:t>有限群</a:t>
                </a:r>
              </a:p>
              <a:p>
                <a:pPr marL="457200" lvl="1" indent="0">
                  <a:buNone/>
                </a:pPr>
                <a:r>
                  <a:rPr lang="zh-CN" altLang="en-US" sz="2000"/>
                  <a:t>若</a:t>
                </a:r>
                <a:r>
                  <a:rPr lang="en-US" altLang="zh-CN" sz="2000"/>
                  <a:t>G</a:t>
                </a:r>
                <a:r>
                  <a:rPr lang="zh-CN" altLang="en-US" sz="2000"/>
                  <a:t>是有限集，称</a:t>
                </a:r>
                <a:r>
                  <a:rPr lang="en-US" altLang="zh-CN" sz="2000"/>
                  <a:t>(G,∗)</a:t>
                </a:r>
                <a:r>
                  <a:rPr lang="zh-CN" altLang="en-US" sz="2000"/>
                  <a:t>为有限群，｜</a:t>
                </a:r>
                <a:r>
                  <a:rPr lang="en-US" altLang="zh-CN" sz="2000"/>
                  <a:t>G</a:t>
                </a:r>
                <a:r>
                  <a:rPr lang="zh-CN" altLang="en-US" sz="2000"/>
                  <a:t>｜称为群的阶；</a:t>
                </a:r>
              </a:p>
              <a:p>
                <a:pPr marL="457200" lvl="1" indent="0">
                  <a:buNone/>
                </a:pPr>
                <a:r>
                  <a:rPr lang="zh-CN" altLang="en-US" sz="2000"/>
                  <a:t>若</a:t>
                </a:r>
                <a:r>
                  <a:rPr lang="en-US" altLang="zh-CN" sz="2000"/>
                  <a:t>G</a:t>
                </a:r>
                <a:r>
                  <a:rPr lang="zh-CN" altLang="en-US" sz="2000"/>
                  <a:t>是无限集，称</a:t>
                </a:r>
                <a:r>
                  <a:rPr lang="en-US" altLang="zh-CN" sz="2000"/>
                  <a:t>(G,∗)</a:t>
                </a:r>
                <a:r>
                  <a:rPr lang="zh-CN" altLang="en-US" sz="2000"/>
                  <a:t>为无限群。</a:t>
                </a:r>
              </a:p>
              <a:p>
                <a:endParaRPr lang="zh-CN" altLang="en-US" sz="2000"/>
              </a:p>
              <a:p>
                <a:r>
                  <a:rPr lang="zh-CN" altLang="en-US" sz="2000"/>
                  <a:t>阿贝尔群</a:t>
                </a:r>
                <a:r>
                  <a:rPr lang="en-US" altLang="zh-CN" sz="2000"/>
                  <a:t> </a:t>
                </a:r>
              </a:p>
              <a:p>
                <a:pPr marL="457200" lvl="1" indent="0">
                  <a:spcBef>
                    <a:spcPct val="10000"/>
                  </a:spcBef>
                  <a:buNone/>
                </a:pPr>
                <a:r>
                  <a:rPr kumimoji="1" sz="2000">
                    <a:ea typeface="楷体_GB2312" pitchFamily="49" charset="-122"/>
                    <a:sym typeface="+mn-ea"/>
                  </a:rPr>
                  <a:t>若*满足交换律，称</a:t>
                </a:r>
                <a14:m>
                  <m:oMath xmlns:m="http://schemas.openxmlformats.org/officeDocument/2006/math">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𝐺</m:t>
                    </m:r>
                    <m:r>
                      <a:rPr lang="zh-CN" altLang="en-US" sz="2000" i="1">
                        <a:solidFill>
                          <a:srgbClr val="000000"/>
                        </a:solidFill>
                        <a:latin typeface="Cambria Math" panose="02040503050406030204" pitchFamily="18" charset="0"/>
                      </a:rPr>
                      <m:t>,∗)</m:t>
                    </m:r>
                  </m:oMath>
                </a14:m>
                <a:r>
                  <a:rPr kumimoji="1" sz="2000">
                    <a:ea typeface="楷体_GB2312" pitchFamily="49" charset="-122"/>
                    <a:sym typeface="+mn-ea"/>
                  </a:rPr>
                  <a:t>为</a:t>
                </a:r>
                <a:r>
                  <a:rPr kumimoji="1" sz="2000" b="1">
                    <a:ea typeface="楷体_GB2312" pitchFamily="49" charset="-122"/>
                    <a:sym typeface="+mn-ea"/>
                  </a:rPr>
                  <a:t>阿贝尔群</a:t>
                </a:r>
                <a:r>
                  <a:rPr kumimoji="1" sz="2000">
                    <a:ea typeface="楷体_GB2312" pitchFamily="49" charset="-122"/>
                    <a:sym typeface="+mn-ea"/>
                  </a:rPr>
                  <a:t>，或</a:t>
                </a:r>
                <a:r>
                  <a:rPr kumimoji="1" sz="2000" b="1">
                    <a:ea typeface="楷体_GB2312" pitchFamily="49" charset="-122"/>
                    <a:sym typeface="+mn-ea"/>
                  </a:rPr>
                  <a:t>可交换群</a:t>
                </a:r>
                <a:r>
                  <a:rPr kumimoji="1" sz="2000">
                    <a:ea typeface="楷体_GB2312" pitchFamily="49" charset="-122"/>
                    <a:sym typeface="+mn-ea"/>
                  </a:rPr>
                  <a:t>或</a:t>
                </a:r>
                <a:r>
                  <a:rPr kumimoji="1" sz="2000" b="1">
                    <a:ea typeface="楷体_GB2312" pitchFamily="49" charset="-122"/>
                    <a:sym typeface="+mn-ea"/>
                  </a:rPr>
                  <a:t>加法群。</a:t>
                </a:r>
                <a:endParaRPr kumimoji="1" lang="en-US" altLang="zh-CN" sz="2000" b="1" dirty="0">
                  <a:ea typeface="楷体_GB2312" pitchFamily="49" charset="-122"/>
                </a:endParaRPr>
              </a:p>
              <a:p>
                <a:pPr marL="457200" lvl="1" indent="0">
                  <a:spcBef>
                    <a:spcPct val="10000"/>
                  </a:spcBef>
                  <a:buNone/>
                </a:pPr>
                <a:r>
                  <a:rPr sz="2000">
                    <a:ea typeface="楷体_GB2312" pitchFamily="49" charset="-122"/>
                    <a:sym typeface="+mn-ea"/>
                  </a:rPr>
                  <a:t>例如：</a:t>
                </a:r>
                <a:r>
                  <a:rPr lang="en-US" altLang="zh-CN" sz="2000">
                    <a:ea typeface="楷体_GB2312" pitchFamily="49" charset="-122"/>
                    <a:sym typeface="+mn-ea"/>
                  </a:rPr>
                  <a:t>(I,+,0)</a:t>
                </a:r>
                <a:r>
                  <a:rPr sz="2000">
                    <a:ea typeface="楷体_GB2312" pitchFamily="49" charset="-122"/>
                    <a:sym typeface="+mn-ea"/>
                  </a:rPr>
                  <a:t>是阿贝尔群</a:t>
                </a:r>
                <a:endParaRPr lang="zh-CN" altLang="en-US" sz="2000" dirty="0">
                  <a:ea typeface="楷体_GB2312" pitchFamily="49" charset="-122"/>
                </a:endParaRPr>
              </a:p>
              <a:p>
                <a:endParaRPr lang="en-US" altLang="zh-CN" sz="2000"/>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latin typeface="楷体_GB2312" pitchFamily="49" charset="-122"/>
                <a:sym typeface="+mn-ea"/>
              </a:rPr>
              <a:t>子群</a:t>
            </a:r>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000"/>
                  <a:t>定义</a:t>
                </a:r>
                <a:r>
                  <a:rPr lang="en-US" altLang="zh-CN" sz="2000"/>
                  <a:t> </a:t>
                </a:r>
                <a:r>
                  <a:rPr lang="zh-CN" altLang="en-US" sz="2000"/>
                  <a:t>设</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r>
                      <a:rPr lang="en-US" altLang="zh-CN" sz="2000" i="1">
                        <a:latin typeface="Cambria Math" panose="02040503050406030204" pitchFamily="18" charset="0"/>
                        <a:cs typeface="Cambria Math" panose="02040503050406030204" pitchFamily="18" charset="0"/>
                      </a:rPr>
                      <m:t>,∗)</m:t>
                    </m:r>
                  </m:oMath>
                </a14:m>
                <a:r>
                  <a:rPr lang="zh-CN" altLang="en-US" sz="2000"/>
                  <a:t>是一个群</a:t>
                </a:r>
                <a:r>
                  <a:rPr lang="en-US" altLang="zh-CN" sz="2000"/>
                  <a:t>, H</a:t>
                </a:r>
                <a:r>
                  <a:rPr lang="zh-CN" altLang="en-US" sz="2000"/>
                  <a:t>是</a:t>
                </a:r>
                <a:r>
                  <a:rPr lang="en-US" altLang="zh-CN" sz="2000"/>
                  <a:t>G</a:t>
                </a:r>
                <a:r>
                  <a:rPr lang="zh-CN" altLang="en-US" sz="2000"/>
                  <a:t>的非空子集</a:t>
                </a:r>
                <a:r>
                  <a:rPr lang="en-US" altLang="zh-CN" sz="2000"/>
                  <a:t>, </a:t>
                </a:r>
                <a:r>
                  <a:rPr lang="zh-CN" altLang="en-US" sz="2000"/>
                  <a:t>并满足以下条件</a:t>
                </a:r>
                <a:r>
                  <a:rPr lang="en-US" altLang="zh-CN" sz="2000"/>
                  <a:t>:</a:t>
                </a:r>
              </a:p>
              <a:p>
                <a:pPr marL="457200" lvl="1" indent="0">
                  <a:buNone/>
                </a:pPr>
                <a:r>
                  <a:rPr lang="en-US" altLang="zh-CN" sz="2000"/>
                  <a:t> (1) </a:t>
                </a:r>
                <a:r>
                  <a:rPr lang="zh-CN" altLang="en-US" sz="2000"/>
                  <a:t>若</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rPr>
                      <m:t>a</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b</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H</m:t>
                    </m:r>
                  </m:oMath>
                </a14:m>
                <a:r>
                  <a:rPr lang="en-US" altLang="zh-CN" sz="2000"/>
                  <a:t>,  </a:t>
                </a:r>
                <a:r>
                  <a:rPr lang="zh-CN" altLang="en-US" sz="2000"/>
                  <a:t>则</a:t>
                </a:r>
                <a:r>
                  <a:rPr lang="en-US" altLang="zh-CN" sz="2000"/>
                  <a:t> </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rPr>
                      <m:t>a</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b</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H</m:t>
                    </m:r>
                  </m:oMath>
                </a14:m>
                <a:r>
                  <a:rPr lang="en-US" altLang="zh-CN" sz="2000"/>
                  <a:t>;</a:t>
                </a:r>
              </a:p>
              <a:p>
                <a:pPr marL="457200" lvl="1" indent="0">
                  <a:buNone/>
                </a:pPr>
                <a:r>
                  <a:rPr lang="en-US" altLang="zh-CN" sz="2000"/>
                  <a:t> (2) </a:t>
                </a:r>
                <a:r>
                  <a:rPr lang="zh-CN" altLang="en-US" sz="2000"/>
                  <a:t>若</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rPr>
                      <m:t>a</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H</m:t>
                    </m:r>
                  </m:oMath>
                </a14:m>
                <a:r>
                  <a:rPr lang="en-US" altLang="zh-CN" sz="2000"/>
                  <a:t>,  </a:t>
                </a:r>
                <a:r>
                  <a:rPr lang="zh-CN" altLang="en-US" sz="2000"/>
                  <a:t>则</a:t>
                </a:r>
                <a:r>
                  <a:rPr lang="en-US" altLang="zh-CN" sz="2000"/>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−1</m:t>
                        </m:r>
                      </m:sup>
                    </m:sSup>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H</m:t>
                    </m:r>
                  </m:oMath>
                </a14:m>
                <a:r>
                  <a:rPr lang="en-US" altLang="zh-CN" sz="2000"/>
                  <a:t>;</a:t>
                </a:r>
              </a:p>
              <a:p>
                <a:pPr marL="457200" lvl="1" indent="0">
                  <a:buNone/>
                </a:pPr>
                <a:r>
                  <a:rPr lang="en-US" altLang="zh-CN" sz="2000"/>
                  <a:t> (3)  </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rPr>
                      <m:t>e</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H</m:t>
                    </m:r>
                  </m:oMath>
                </a14:m>
                <a:r>
                  <a:rPr lang="en-US" altLang="zh-CN" sz="2000"/>
                  <a:t>, e </a:t>
                </a:r>
                <a:r>
                  <a:rPr lang="zh-CN" altLang="en-US" sz="2000"/>
                  <a:t>是</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r>
                      <a:rPr lang="en-US" altLang="zh-CN" sz="2000" i="1">
                        <a:latin typeface="Cambria Math" panose="02040503050406030204" pitchFamily="18" charset="0"/>
                        <a:cs typeface="Cambria Math" panose="02040503050406030204" pitchFamily="18" charset="0"/>
                      </a:rPr>
                      <m:t>,∗)</m:t>
                    </m:r>
                  </m:oMath>
                </a14:m>
                <a:r>
                  <a:rPr lang="zh-CN" altLang="en-US" sz="2000"/>
                  <a:t>的单位元</a:t>
                </a:r>
              </a:p>
              <a:p>
                <a:pPr marL="0" indent="0">
                  <a:buNone/>
                </a:pPr>
                <a:r>
                  <a:rPr lang="zh-CN" altLang="en-US" sz="2000"/>
                  <a:t>则称</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𝐻</m:t>
                    </m:r>
                    <m:r>
                      <a:rPr lang="en-US" altLang="zh-CN" sz="2000" i="1">
                        <a:latin typeface="Cambria Math" panose="02040503050406030204" pitchFamily="18" charset="0"/>
                        <a:cs typeface="Cambria Math" panose="02040503050406030204" pitchFamily="18" charset="0"/>
                      </a:rPr>
                      <m:t>,∗)</m:t>
                    </m:r>
                  </m:oMath>
                </a14:m>
                <a:r>
                  <a:rPr lang="zh-CN" altLang="en-US" sz="2000"/>
                  <a:t>为</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r>
                      <a:rPr lang="en-US" altLang="zh-CN" sz="2000" i="1">
                        <a:latin typeface="Cambria Math" panose="02040503050406030204" pitchFamily="18" charset="0"/>
                        <a:cs typeface="Cambria Math" panose="02040503050406030204" pitchFamily="18" charset="0"/>
                      </a:rPr>
                      <m:t>,∗)</m:t>
                    </m:r>
                  </m:oMath>
                </a14:m>
                <a:r>
                  <a:rPr lang="zh-CN" altLang="en-US" sz="2000"/>
                  <a:t>的子群。记为</a:t>
                </a:r>
                <a:r>
                  <a:rPr lang="en-US" altLang="zh-CN" sz="2000"/>
                  <a:t>H≤G. </a:t>
                </a:r>
              </a:p>
              <a:p>
                <a:endParaRPr lang="en-US" altLang="zh-CN" sz="2000"/>
              </a:p>
              <a:p>
                <a:r>
                  <a:rPr lang="en-US" altLang="zh-CN" sz="2000"/>
                  <a:t>    </a:t>
                </a:r>
                <a:r>
                  <a:rPr lang="zh-CN" altLang="en-US" sz="2000"/>
                  <a:t>对任意的群</a:t>
                </a:r>
                <a:r>
                  <a:rPr lang="en-US" altLang="zh-CN" sz="2000"/>
                  <a:t>(G,*)</a:t>
                </a:r>
                <a:r>
                  <a:rPr lang="zh-CN" altLang="en-US" sz="2000"/>
                  <a:t>，有子群</a:t>
                </a:r>
                <a:r>
                  <a:rPr lang="en-US" altLang="zh-CN" sz="2000"/>
                  <a:t>(G,*)</a:t>
                </a:r>
                <a:r>
                  <a:rPr lang="zh-CN" altLang="en-US" sz="2000"/>
                  <a:t>和</a:t>
                </a:r>
                <a:r>
                  <a:rPr lang="en-US" altLang="zh-CN" sz="2000"/>
                  <a:t>({e},*)</a:t>
                </a:r>
                <a:r>
                  <a:rPr lang="zh-CN" altLang="en-US" sz="2000"/>
                  <a:t>，称其为平凡子群</a:t>
                </a:r>
                <a:r>
                  <a:rPr lang="en-US" altLang="zh-CN" sz="2000"/>
                  <a:t> </a:t>
                </a:r>
                <a:r>
                  <a:rPr lang="zh-CN" altLang="en-US" sz="2000"/>
                  <a:t>。</a:t>
                </a:r>
                <a:r>
                  <a:rPr lang="en-US" altLang="zh-CN" sz="2000"/>
                  <a:t> </a:t>
                </a:r>
                <a:r>
                  <a:rPr lang="en-US" altLang="zh-CN"/>
                  <a:t>      </a:t>
                </a:r>
              </a:p>
              <a:p>
                <a:endParaRPr lang="en-US" altLang="zh-CN"/>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latin typeface="楷体_GB2312" pitchFamily="49" charset="-122"/>
                <a:sym typeface="+mn-ea"/>
              </a:rPr>
              <a:t>子群判定</a:t>
            </a:r>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marL="571500" indent="-571500" eaLnBrk="1" hangingPunct="1">
                  <a:lnSpc>
                    <a:spcPct val="120000"/>
                  </a:lnSpc>
                  <a:buFont typeface="Wingdings" panose="05000000000000000000" pitchFamily="2" charset="2"/>
                  <a:buNone/>
                </a:pPr>
                <a:r>
                  <a:rPr sz="2000">
                    <a:latin typeface="Times New Roman" panose="02020603050405020304" pitchFamily="18" charset="0"/>
                    <a:sym typeface="+mn-ea"/>
                  </a:rPr>
                  <a:t>定理 设</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r>
                      <a:rPr lang="en-US" altLang="zh-CN" sz="2000" i="1">
                        <a:latin typeface="Cambria Math" panose="02040503050406030204" pitchFamily="18" charset="0"/>
                        <a:cs typeface="Cambria Math" panose="02040503050406030204" pitchFamily="18" charset="0"/>
                      </a:rPr>
                      <m:t>,∗)</m:t>
                    </m:r>
                  </m:oMath>
                </a14:m>
                <a:r>
                  <a:rPr sz="2000">
                    <a:latin typeface="Times New Roman" panose="02020603050405020304" pitchFamily="18" charset="0"/>
                    <a:sym typeface="+mn-ea"/>
                  </a:rPr>
                  <a:t>是有限群</a:t>
                </a:r>
                <a:r>
                  <a:rPr lang="en-US" altLang="zh-CN" sz="2000">
                    <a:latin typeface="Times New Roman" panose="02020603050405020304" pitchFamily="18" charset="0"/>
                    <a:sym typeface="+mn-ea"/>
                  </a:rPr>
                  <a:t>, H</a:t>
                </a:r>
                <a:r>
                  <a:rPr sz="2000">
                    <a:latin typeface="Times New Roman" panose="02020603050405020304" pitchFamily="18" charset="0"/>
                    <a:sym typeface="+mn-ea"/>
                  </a:rPr>
                  <a:t>是</a:t>
                </a:r>
                <a:r>
                  <a:rPr lang="en-US" altLang="zh-CN" sz="2000">
                    <a:latin typeface="Times New Roman" panose="02020603050405020304" pitchFamily="18" charset="0"/>
                    <a:sym typeface="+mn-ea"/>
                  </a:rPr>
                  <a:t>G</a:t>
                </a:r>
                <a:r>
                  <a:rPr sz="2000">
                    <a:latin typeface="Times New Roman" panose="02020603050405020304" pitchFamily="18" charset="0"/>
                    <a:sym typeface="+mn-ea"/>
                  </a:rPr>
                  <a:t>的非空子集，若</a:t>
                </a:r>
                <a:r>
                  <a:rPr lang="en-US" altLang="zh-CN" sz="2000">
                    <a:latin typeface="Times New Roman" panose="02020603050405020304" pitchFamily="18" charset="0"/>
                    <a:sym typeface="+mn-ea"/>
                  </a:rPr>
                  <a:t>H</a:t>
                </a:r>
                <a:r>
                  <a:rPr sz="2000">
                    <a:latin typeface="Times New Roman" panose="02020603050405020304" pitchFamily="18" charset="0"/>
                    <a:sym typeface="+mn-ea"/>
                  </a:rPr>
                  <a:t>关于*封闭，则</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𝐻</m:t>
                    </m:r>
                    <m:r>
                      <a:rPr lang="en-US" altLang="zh-CN" sz="2000" i="1">
                        <a:latin typeface="Cambria Math" panose="02040503050406030204" pitchFamily="18" charset="0"/>
                        <a:cs typeface="Cambria Math" panose="02040503050406030204" pitchFamily="18" charset="0"/>
                      </a:rPr>
                      <m:t>,∗)</m:t>
                    </m:r>
                  </m:oMath>
                </a14:m>
                <a:r>
                  <a:rPr sz="2000">
                    <a:latin typeface="Times New Roman" panose="02020603050405020304" pitchFamily="18" charset="0"/>
                    <a:sym typeface="+mn-ea"/>
                  </a:rPr>
                  <a:t>是</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r>
                      <a:rPr lang="en-US" altLang="zh-CN" sz="2000" i="1">
                        <a:latin typeface="Cambria Math" panose="02040503050406030204" pitchFamily="18" charset="0"/>
                        <a:cs typeface="Cambria Math" panose="02040503050406030204" pitchFamily="18" charset="0"/>
                      </a:rPr>
                      <m:t>,∗)</m:t>
                    </m:r>
                  </m:oMath>
                </a14:m>
                <a:r>
                  <a:rPr sz="2000">
                    <a:latin typeface="Times New Roman" panose="02020603050405020304" pitchFamily="18" charset="0"/>
                    <a:sym typeface="+mn-ea"/>
                  </a:rPr>
                  <a:t>的子群。 </a:t>
                </a:r>
                <a:endParaRPr lang="zh-CN" altLang="en-US" sz="2000"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sz="2000">
                    <a:latin typeface="Times New Roman" panose="02020603050405020304" pitchFamily="18" charset="0"/>
                    <a:sym typeface="+mn-ea"/>
                  </a:rPr>
                  <a:t>      证 设</a:t>
                </a:r>
                <a:r>
                  <a:rPr lang="en-US" altLang="zh-CN" sz="2000">
                    <a:latin typeface="Times New Roman" panose="02020603050405020304" pitchFamily="18" charset="0"/>
                    <a:sym typeface="+mn-ea"/>
                  </a:rPr>
                  <a:t>|H|=</a:t>
                </a:r>
                <a:r>
                  <a:rPr lang="en-US" altLang="zh-CN" sz="2000" i="1">
                    <a:latin typeface="Times New Roman" panose="02020603050405020304" pitchFamily="18" charset="0"/>
                    <a:sym typeface="+mn-ea"/>
                  </a:rPr>
                  <a:t>n</a:t>
                </a:r>
                <a:r>
                  <a:rPr sz="2000">
                    <a:latin typeface="Times New Roman" panose="02020603050405020304" pitchFamily="18" charset="0"/>
                    <a:sym typeface="+mn-ea"/>
                  </a:rPr>
                  <a:t>。</a:t>
                </a:r>
                <a14:m>
                  <m:oMath xmlns:m="http://schemas.openxmlformats.org/officeDocument/2006/math">
                    <m:r>
                      <a:rPr lang="en-US" sz="2000">
                        <a:latin typeface="Cambria Math" panose="02040503050406030204" pitchFamily="18" charset="0"/>
                        <a:cs typeface="Cambria Math" panose="02040503050406030204" pitchFamily="18" charset="0"/>
                        <a:sym typeface="+mn-ea"/>
                      </a:rPr>
                      <m:t>∀</m:t>
                    </m:r>
                    <m:r>
                      <m:rPr>
                        <m:sty m:val="p"/>
                      </m:rPr>
                      <a:rPr lang="en-US" altLang="zh-CN" sz="2000">
                        <a:latin typeface="Cambria Math" panose="02040503050406030204" pitchFamily="18" charset="0"/>
                        <a:cs typeface="Cambria Math" panose="02040503050406030204" pitchFamily="18" charset="0"/>
                      </a:rPr>
                      <m:t>a</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H</m:t>
                    </m:r>
                    <m:r>
                      <a:rPr lang="en-US" altLang="zh-CN" sz="2000">
                        <a:latin typeface="Cambria Math" panose="02040503050406030204" pitchFamily="18" charset="0"/>
                        <a:cs typeface="Cambria Math" panose="02040503050406030204" pitchFamily="18" charset="0"/>
                      </a:rPr>
                      <m:t>, </m:t>
                    </m:r>
                    <m:r>
                      <m:rPr>
                        <m:sty m:val="p"/>
                      </m:rPr>
                      <a:rPr lang="en-US" altLang="zh-CN" sz="2000">
                        <a:latin typeface="Cambria Math" panose="02040503050406030204" pitchFamily="18" charset="0"/>
                        <a:cs typeface="Cambria Math" panose="02040503050406030204" pitchFamily="18" charset="0"/>
                      </a:rPr>
                      <m:t>a</m:t>
                    </m:r>
                    <m:r>
                      <a:rPr lang="en-US" altLang="zh-CN" sz="2000">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2</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sup>
                    </m:sSup>
                  </m:oMath>
                </a14:m>
                <a:r>
                  <a:rPr sz="2000">
                    <a:latin typeface="Times New Roman" panose="02020603050405020304" pitchFamily="18" charset="0"/>
                    <a:sym typeface="+mn-ea"/>
                  </a:rPr>
                  <a:t>中必有两个相等</a:t>
                </a:r>
                <a:r>
                  <a:rPr lang="en-US" altLang="zh-CN" sz="2000">
                    <a:latin typeface="Times New Roman" panose="02020603050405020304" pitchFamily="18" charset="0"/>
                    <a:sym typeface="+mn-ea"/>
                  </a:rPr>
                  <a:t>.</a:t>
                </a:r>
                <a:endParaRPr lang="en-US" altLang="zh-CN" sz="2000"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sz="2000">
                    <a:latin typeface="Times New Roman" panose="02020603050405020304" pitchFamily="18" charset="0"/>
                    <a:sym typeface="+mn-ea"/>
                  </a:rPr>
                  <a:t>      </a:t>
                </a:r>
                <a:r>
                  <a:rPr sz="2000">
                    <a:latin typeface="Times New Roman" panose="02020603050405020304" pitchFamily="18" charset="0"/>
                    <a:sym typeface="+mn-ea"/>
                  </a:rPr>
                  <a:t>设为</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𝑖</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𝑗</m:t>
                        </m:r>
                      </m:sup>
                    </m:sSup>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&lt;</m:t>
                    </m:r>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oMath>
                </a14:m>
                <a:r>
                  <a:rPr sz="2000">
                    <a:latin typeface="Times New Roman" panose="02020603050405020304" pitchFamily="18" charset="0"/>
                    <a:sym typeface="+mn-ea"/>
                  </a:rPr>
                  <a:t>  </a:t>
                </a:r>
                <a:r>
                  <a:rPr lang="en-US" altLang="zh-CN" sz="2000">
                    <a:latin typeface="Times New Roman" panose="02020603050405020304" pitchFamily="18" charset="0"/>
                    <a:sym typeface="+mn-ea"/>
                  </a:rPr>
                  <a:t>,   </a:t>
                </a:r>
                <a:r>
                  <a:rPr sz="2000">
                    <a:latin typeface="Times New Roman" panose="02020603050405020304" pitchFamily="18" charset="0"/>
                    <a:sym typeface="+mn-ea"/>
                  </a:rPr>
                  <a:t>则</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𝑒</m:t>
                    </m:r>
                  </m:oMath>
                </a14:m>
                <a:r>
                  <a:rPr lang="en-US" altLang="zh-CN" sz="2000">
                    <a:latin typeface="Times New Roman" panose="02020603050405020304" pitchFamily="18" charset="0"/>
                    <a:sym typeface="+mn-ea"/>
                  </a:rPr>
                  <a:t>.</a:t>
                </a:r>
                <a:endParaRPr lang="en-US" altLang="zh-CN" sz="2000"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sz="2000">
                    <a:latin typeface="Times New Roman" panose="02020603050405020304" pitchFamily="18" charset="0"/>
                    <a:sym typeface="+mn-ea"/>
                  </a:rPr>
                  <a:t>      </a:t>
                </a:r>
                <a:r>
                  <a:rPr sz="2000">
                    <a:latin typeface="Times New Roman" panose="02020603050405020304" pitchFamily="18" charset="0"/>
                    <a:sym typeface="+mn-ea"/>
                  </a:rPr>
                  <a:t>若 </a:t>
                </a:r>
                <a14:m>
                  <m:oMath xmlns:m="http://schemas.openxmlformats.org/officeDocument/2006/math">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&gt;1</m:t>
                    </m:r>
                  </m:oMath>
                </a14:m>
                <a:r>
                  <a:rPr lang="en-US" altLang="zh-CN" sz="2000">
                    <a:latin typeface="Times New Roman" panose="02020603050405020304" pitchFamily="18" charset="0"/>
                    <a:sym typeface="+mn-ea"/>
                  </a:rPr>
                  <a:t>, </a:t>
                </a:r>
                <a:r>
                  <a:rPr sz="2000">
                    <a:latin typeface="Times New Roman" panose="02020603050405020304" pitchFamily="18" charset="0"/>
                    <a:sym typeface="+mn-ea"/>
                  </a:rPr>
                  <a:t>则由</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−1</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𝑒</m:t>
                    </m:r>
                  </m:oMath>
                </a14:m>
                <a:r>
                  <a:rPr sz="2000">
                    <a:latin typeface="Times New Roman" panose="02020603050405020304" pitchFamily="18" charset="0"/>
                    <a:sym typeface="+mn-ea"/>
                  </a:rPr>
                  <a:t>知</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−1</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𝐻</m:t>
                    </m:r>
                  </m:oMath>
                </a14:m>
                <a:r>
                  <a:rPr sz="2000">
                    <a:latin typeface="Times New Roman" panose="02020603050405020304" pitchFamily="18" charset="0"/>
                    <a:sym typeface="+mn-ea"/>
                  </a:rPr>
                  <a:t>  </a:t>
                </a:r>
                <a:endParaRPr lang="zh-CN" altLang="en-US" sz="2000"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sz="2000">
                    <a:latin typeface="Times New Roman" panose="02020603050405020304" pitchFamily="18" charset="0"/>
                    <a:sym typeface="+mn-ea"/>
                  </a:rPr>
                  <a:t>      若 </a:t>
                </a:r>
                <a14:m>
                  <m:oMath xmlns:m="http://schemas.openxmlformats.org/officeDocument/2006/math">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=1</m:t>
                    </m:r>
                  </m:oMath>
                </a14:m>
                <a:r>
                  <a:rPr lang="en-US" altLang="zh-CN" sz="2000">
                    <a:latin typeface="Times New Roman" panose="02020603050405020304" pitchFamily="18" charset="0"/>
                    <a:sym typeface="+mn-ea"/>
                  </a:rPr>
                  <a:t>, </a:t>
                </a:r>
                <a:r>
                  <a:rPr sz="2000">
                    <a:latin typeface="Times New Roman" panose="02020603050405020304" pitchFamily="18" charset="0"/>
                    <a:sym typeface="+mn-ea"/>
                  </a:rPr>
                  <a:t>则由</a:t>
                </a:r>
                <a14:m>
                  <m:oMath xmlns:m="http://schemas.openxmlformats.org/officeDocument/2006/math">
                    <m:r>
                      <a:rPr lang="en-US" altLang="zh-CN" sz="2000" i="1">
                        <a:latin typeface="Cambria Math" panose="02040503050406030204" pitchFamily="18" charset="0"/>
                        <a:cs typeface="Cambria Math" panose="02040503050406030204" pitchFamily="18" charset="0"/>
                      </a:rPr>
                      <m:t>𝑎</m:t>
                    </m:r>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𝑗</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𝑒</m:t>
                    </m:r>
                  </m:oMath>
                </a14:m>
                <a:r>
                  <a:rPr sz="2000">
                    <a:latin typeface="Times New Roman" panose="02020603050405020304" pitchFamily="18" charset="0"/>
                    <a:sym typeface="+mn-ea"/>
                  </a:rPr>
                  <a:t>知</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−1</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𝑒</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𝐻</m:t>
                    </m:r>
                  </m:oMath>
                </a14:m>
                <a:r>
                  <a:rPr sz="2000">
                    <a:latin typeface="Times New Roman" panose="02020603050405020304" pitchFamily="18" charset="0"/>
                    <a:sym typeface="+mn-ea"/>
                  </a:rPr>
                  <a:t> </a:t>
                </a:r>
              </a:p>
              <a:p>
                <a:pPr marL="571500" indent="-571500" eaLnBrk="1" hangingPunct="1">
                  <a:lnSpc>
                    <a:spcPct val="120000"/>
                  </a:lnSpc>
                  <a:buFont typeface="Wingdings" panose="05000000000000000000" pitchFamily="2" charset="2"/>
                  <a:buNone/>
                </a:pPr>
                <a:r>
                  <a:rPr sz="2000">
                    <a:latin typeface="Times New Roman" panose="02020603050405020304" pitchFamily="18" charset="0"/>
                    <a:sym typeface="+mn-ea"/>
                  </a:rPr>
                  <a:t>     </a:t>
                </a:r>
                <a:r>
                  <a:rPr lang="en-US" altLang="zh-CN" sz="2000">
                    <a:latin typeface="Times New Roman" panose="02020603050405020304" pitchFamily="18" charset="0"/>
                    <a:sym typeface="+mn-ea"/>
                  </a:rPr>
                  <a:t> </a:t>
                </a:r>
                <a:r>
                  <a:rPr sz="2000">
                    <a:latin typeface="Times New Roman" panose="02020603050405020304" pitchFamily="18" charset="0"/>
                    <a:sym typeface="+mn-ea"/>
                  </a:rPr>
                  <a:t>这就证明了对 </a:t>
                </a:r>
                <a14:m>
                  <m:oMath xmlns:m="http://schemas.openxmlformats.org/officeDocument/2006/math">
                    <m:r>
                      <a:rPr lang="en-US" sz="2000">
                        <a:latin typeface="Cambria Math" panose="02040503050406030204" pitchFamily="18" charset="0"/>
                        <a:cs typeface="Cambria Math" panose="02040503050406030204" pitchFamily="18" charset="0"/>
                        <a:sym typeface="+mn-ea"/>
                      </a:rPr>
                      <m:t>∀</m:t>
                    </m:r>
                    <m:r>
                      <m:rPr>
                        <m:sty m:val="p"/>
                      </m:rPr>
                      <a:rPr lang="en-US" altLang="zh-CN" sz="2000">
                        <a:latin typeface="Cambria Math" panose="02040503050406030204" pitchFamily="18" charset="0"/>
                        <a:cs typeface="Cambria Math" panose="02040503050406030204" pitchFamily="18" charset="0"/>
                      </a:rPr>
                      <m:t>a</m:t>
                    </m:r>
                    <m:r>
                      <a:rPr lang="en-US" altLang="zh-CN" sz="2000">
                        <a:latin typeface="Cambria Math" panose="02040503050406030204" pitchFamily="18"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H</m:t>
                    </m:r>
                  </m:oMath>
                </a14:m>
                <a:r>
                  <a:rPr lang="en-US" altLang="zh-CN" sz="2000">
                    <a:latin typeface="Times New Roman" panose="02020603050405020304" pitchFamily="18" charset="0"/>
                    <a:sym typeface="+mn-ea"/>
                  </a:rPr>
                  <a:t>, </a:t>
                </a:r>
                <a:r>
                  <a:rPr sz="2000">
                    <a:latin typeface="Times New Roman" panose="02020603050405020304" pitchFamily="18" charset="0"/>
                    <a:sym typeface="+mn-ea"/>
                  </a:rPr>
                  <a:t>有</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−1</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𝐻</m:t>
                    </m:r>
                  </m:oMath>
                </a14:m>
                <a:r>
                  <a:rPr lang="en-US" altLang="zh-CN" sz="2000">
                    <a:latin typeface="Times New Roman" panose="02020603050405020304" pitchFamily="18" charset="0"/>
                    <a:sym typeface="+mn-ea"/>
                  </a:rPr>
                  <a:t>, </a:t>
                </a:r>
                <a:r>
                  <a:rPr sz="2000">
                    <a:latin typeface="Times New Roman" panose="02020603050405020304" pitchFamily="18" charset="0"/>
                    <a:sym typeface="+mn-ea"/>
                  </a:rPr>
                  <a:t>故</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𝑎</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𝑎</m:t>
                        </m:r>
                      </m:e>
                      <m:sup>
                        <m:r>
                          <a:rPr lang="en-US" altLang="zh-CN" sz="2000" i="1">
                            <a:latin typeface="Cambria Math" panose="02040503050406030204" pitchFamily="18" charset="0"/>
                            <a:cs typeface="Cambria Math" panose="02040503050406030204" pitchFamily="18" charset="0"/>
                          </a:rPr>
                          <m:t>−1</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𝑒</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𝐻</m:t>
                    </m:r>
                  </m:oMath>
                </a14:m>
                <a:r>
                  <a:rPr sz="2000">
                    <a:latin typeface="Times New Roman" panose="02020603050405020304" pitchFamily="18" charset="0"/>
                    <a:sym typeface="+mn-ea"/>
                  </a:rPr>
                  <a:t>  </a:t>
                </a:r>
                <a:endParaRPr lang="zh-CN" altLang="en-US" sz="2000" dirty="0">
                  <a:latin typeface="Times New Roman" panose="02020603050405020304" pitchFamily="18" charset="0"/>
                </a:endParaRPr>
              </a:p>
              <a:p>
                <a:pPr marL="0" indent="0" eaLnBrk="1" hangingPunct="1">
                  <a:lnSpc>
                    <a:spcPct val="120000"/>
                  </a:lnSpc>
                  <a:buNone/>
                </a:pPr>
                <a:r>
                  <a:rPr lang="en-US" altLang="zh-CN" sz="2000">
                    <a:latin typeface="Times New Roman" panose="02020603050405020304" pitchFamily="18" charset="0"/>
                    <a:sym typeface="+mn-ea"/>
                  </a:rPr>
                  <a:t>      </a:t>
                </a:r>
                <a:r>
                  <a:rPr sz="2000">
                    <a:latin typeface="Times New Roman" panose="02020603050405020304" pitchFamily="18" charset="0"/>
                    <a:sym typeface="+mn-ea"/>
                  </a:rPr>
                  <a:t>所以</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𝐻</m:t>
                    </m:r>
                    <m:r>
                      <a:rPr lang="en-US" altLang="zh-CN" sz="2000" i="1">
                        <a:latin typeface="Cambria Math" panose="02040503050406030204" pitchFamily="18" charset="0"/>
                        <a:cs typeface="Cambria Math" panose="02040503050406030204" pitchFamily="18" charset="0"/>
                      </a:rPr>
                      <m:t>,∗)</m:t>
                    </m:r>
                  </m:oMath>
                </a14:m>
                <a:r>
                  <a:rPr sz="2000">
                    <a:latin typeface="Times New Roman" panose="02020603050405020304" pitchFamily="18" charset="0"/>
                    <a:sym typeface="+mn-ea"/>
                  </a:rPr>
                  <a:t>是</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r>
                      <a:rPr lang="en-US" altLang="zh-CN" sz="2000" i="1">
                        <a:latin typeface="Cambria Math" panose="02040503050406030204" pitchFamily="18" charset="0"/>
                        <a:cs typeface="Cambria Math" panose="02040503050406030204" pitchFamily="18" charset="0"/>
                      </a:rPr>
                      <m:t>,∗)</m:t>
                    </m:r>
                  </m:oMath>
                </a14:m>
                <a:r>
                  <a:rPr sz="2000">
                    <a:latin typeface="Times New Roman" panose="02020603050405020304" pitchFamily="18" charset="0"/>
                    <a:sym typeface="+mn-ea"/>
                  </a:rPr>
                  <a:t>的子群。 </a:t>
                </a:r>
                <a:endParaRPr lang="zh-CN" altLang="en-US" sz="2000"/>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左陪集（右陪集）</a:t>
            </a:r>
            <a:endParaRPr lang="zh-CN" altLang="en-US"/>
          </a:p>
        </p:txBody>
      </p:sp>
      <p:sp>
        <p:nvSpPr>
          <p:cNvPr id="3" name="内容占位符 2"/>
          <p:cNvSpPr>
            <a:spLocks noGrp="1"/>
          </p:cNvSpPr>
          <p:nvPr>
            <p:ph idx="1"/>
          </p:nvPr>
        </p:nvSpPr>
        <p:spPr/>
        <p:txBody>
          <a:bodyPr/>
          <a:lstStyle/>
          <a:p>
            <a:r>
              <a:rPr lang="zh-CN" altLang="en-US" sz="2400"/>
              <a:t>定义：</a:t>
            </a:r>
          </a:p>
          <a:p>
            <a:pPr marL="0" indent="0">
              <a:buNone/>
            </a:pPr>
            <a:r>
              <a:rPr lang="en-US" altLang="zh-CN" sz="2400"/>
              <a:t>   </a:t>
            </a:r>
            <a:r>
              <a:rPr lang="zh-CN" altLang="en-US" sz="2400"/>
              <a:t>设</a:t>
            </a:r>
            <a:r>
              <a:rPr lang="en-US" altLang="zh-CN" sz="2400"/>
              <a:t>(H,*)</a:t>
            </a:r>
            <a:r>
              <a:rPr lang="zh-CN" altLang="en-US" sz="2400"/>
              <a:t>是群</a:t>
            </a:r>
            <a:r>
              <a:rPr lang="en-US" altLang="zh-CN" sz="2400"/>
              <a:t>(G,*)</a:t>
            </a:r>
            <a:r>
              <a:rPr lang="zh-CN" altLang="en-US" sz="2400"/>
              <a:t>的子群，</a:t>
            </a:r>
          </a:p>
          <a:p>
            <a:pPr marL="0" indent="0">
              <a:buNone/>
            </a:pPr>
            <a:r>
              <a:rPr lang="zh-CN" altLang="en-US" sz="2400"/>
              <a:t> </a:t>
            </a:r>
            <a:r>
              <a:rPr lang="en-US" altLang="zh-CN" sz="2400"/>
              <a:t>  </a:t>
            </a:r>
            <a:r>
              <a:rPr lang="zh-CN" altLang="en-US" sz="2400"/>
              <a:t>称集合</a:t>
            </a:r>
            <a:r>
              <a:rPr lang="en-US" altLang="zh-CN" sz="2400"/>
              <a:t>a*H={a*h|h∈H}</a:t>
            </a:r>
            <a:r>
              <a:rPr lang="zh-CN" altLang="en-US" sz="2400"/>
              <a:t>为元素</a:t>
            </a:r>
            <a:r>
              <a:rPr lang="en-US" altLang="zh-CN" sz="2400"/>
              <a:t>a∈G</a:t>
            </a:r>
            <a:r>
              <a:rPr lang="zh-CN" altLang="en-US" sz="2400"/>
              <a:t>所确定的</a:t>
            </a:r>
            <a:r>
              <a:rPr lang="en-US" altLang="zh-CN" sz="2400"/>
              <a:t>H</a:t>
            </a:r>
            <a:r>
              <a:rPr lang="zh-CN" altLang="en-US" sz="2400"/>
              <a:t>的左陪集。</a:t>
            </a:r>
          </a:p>
          <a:p>
            <a:pPr marL="0" indent="0">
              <a:buNone/>
            </a:pPr>
            <a:r>
              <a:rPr lang="zh-CN" altLang="en-US" sz="2400"/>
              <a:t> </a:t>
            </a:r>
            <a:r>
              <a:rPr lang="en-US" altLang="zh-CN" sz="2400"/>
              <a:t>  </a:t>
            </a:r>
            <a:r>
              <a:rPr lang="zh-CN" altLang="en-US" sz="2400"/>
              <a:t>称元素</a:t>
            </a:r>
            <a:r>
              <a:rPr lang="en-US" altLang="zh-CN" sz="2400"/>
              <a:t>a</a:t>
            </a:r>
            <a:r>
              <a:rPr lang="zh-CN" altLang="en-US" sz="2400"/>
              <a:t>为左陪集</a:t>
            </a:r>
            <a:r>
              <a:rPr lang="en-US" altLang="zh-CN" sz="2400"/>
              <a:t>a*H(</a:t>
            </a:r>
            <a:r>
              <a:rPr lang="zh-CN" altLang="en-US" sz="2400"/>
              <a:t>或简记为</a:t>
            </a:r>
            <a:r>
              <a:rPr lang="en-US" altLang="zh-CN" sz="2400"/>
              <a:t>aH)</a:t>
            </a:r>
            <a:r>
              <a:rPr lang="zh-CN" altLang="en-US" sz="2400"/>
              <a:t>的表示元素。</a:t>
            </a:r>
          </a:p>
          <a:p>
            <a:pPr marL="0" indent="0">
              <a:buNone/>
            </a:pPr>
            <a:endParaRPr lang="zh-CN" altLang="en-US" sz="2400"/>
          </a:p>
          <a:p>
            <a:pPr marL="0" indent="0">
              <a:buNone/>
            </a:pPr>
            <a:r>
              <a:rPr lang="en-US" altLang="zh-CN" sz="2400"/>
              <a:t>   </a:t>
            </a:r>
            <a:r>
              <a:rPr lang="zh-CN" altLang="en-US" sz="2400"/>
              <a:t>称集合</a:t>
            </a:r>
            <a:r>
              <a:rPr lang="en-US" altLang="zh-CN" sz="2400"/>
              <a:t>  H*a={h*a|h∈H} </a:t>
            </a:r>
            <a:r>
              <a:rPr lang="zh-CN" altLang="en-US" sz="2400"/>
              <a:t>为元素</a:t>
            </a:r>
            <a:r>
              <a:rPr lang="en-US" altLang="zh-CN" sz="2400"/>
              <a:t>a∈G</a:t>
            </a:r>
            <a:r>
              <a:rPr lang="zh-CN" altLang="en-US" sz="2400"/>
              <a:t>所确定的</a:t>
            </a:r>
            <a:r>
              <a:rPr lang="en-US" altLang="zh-CN" sz="2400"/>
              <a:t>H</a:t>
            </a:r>
            <a:r>
              <a:rPr lang="zh-CN" altLang="en-US" sz="2400"/>
              <a:t>的右陪集。</a:t>
            </a:r>
          </a:p>
          <a:p>
            <a:pPr marL="0" indent="0">
              <a:buNone/>
            </a:pPr>
            <a:r>
              <a:rPr lang="zh-CN" altLang="en-US" sz="2400"/>
              <a:t> </a:t>
            </a:r>
            <a:r>
              <a:rPr lang="en-US" altLang="zh-CN" sz="2400"/>
              <a:t>  </a:t>
            </a:r>
            <a:r>
              <a:rPr lang="zh-CN" altLang="en-US" sz="2400"/>
              <a:t>称元素</a:t>
            </a:r>
            <a:r>
              <a:rPr lang="en-US" altLang="zh-CN" sz="2400"/>
              <a:t>a</a:t>
            </a:r>
            <a:r>
              <a:rPr lang="zh-CN" altLang="en-US" sz="2400"/>
              <a:t>为右陪集</a:t>
            </a:r>
            <a:r>
              <a:rPr lang="en-US" altLang="zh-CN" sz="2400"/>
              <a:t>H*a(</a:t>
            </a:r>
            <a:r>
              <a:rPr lang="zh-CN" altLang="en-US" sz="2400"/>
              <a:t>或简记为</a:t>
            </a:r>
            <a:r>
              <a:rPr lang="en-US" altLang="zh-CN" sz="2400"/>
              <a:t>Ha)</a:t>
            </a:r>
            <a:r>
              <a:rPr lang="zh-CN" altLang="en-US" sz="2400"/>
              <a:t>的表示元素。</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左陪集的性质</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400"/>
                  <a:t>性质</a:t>
                </a:r>
                <a:r>
                  <a:rPr lang="en-US" altLang="zh-CN" sz="2400"/>
                  <a:t>1</a:t>
                </a:r>
                <a:r>
                  <a:rPr sz="2400"/>
                  <a:t>：</a:t>
                </a:r>
                <a:r>
                  <a:rPr sz="2400">
                    <a:sym typeface="+mn-ea"/>
                  </a:rPr>
                  <a:t>设</a:t>
                </a:r>
                <a:r>
                  <a:rPr lang="en-US" altLang="zh-CN" sz="2400">
                    <a:sym typeface="+mn-ea"/>
                  </a:rPr>
                  <a:t>(H,*)</a:t>
                </a:r>
                <a:r>
                  <a:rPr sz="2400">
                    <a:sym typeface="+mn-ea"/>
                  </a:rPr>
                  <a:t>是群</a:t>
                </a:r>
                <a:r>
                  <a:rPr lang="en-US" altLang="zh-CN" sz="2400">
                    <a:sym typeface="+mn-ea"/>
                  </a:rPr>
                  <a:t>(G,*)</a:t>
                </a:r>
                <a:r>
                  <a:rPr sz="2400">
                    <a:sym typeface="+mn-ea"/>
                  </a:rPr>
                  <a:t>的子群，</a:t>
                </a:r>
                <a:r>
                  <a:rPr lang="en-US" altLang="zh-CN" sz="2400" dirty="0" err="1">
                    <a:sym typeface="+mn-ea"/>
                  </a:rPr>
                  <a:t>aH</a:t>
                </a:r>
                <a:r>
                  <a:rPr sz="2400">
                    <a:sym typeface="+mn-ea"/>
                  </a:rPr>
                  <a:t>是</a:t>
                </a:r>
                <a:r>
                  <a:rPr lang="en-US" altLang="zh-CN" sz="2400" dirty="0" err="1">
                    <a:sym typeface="+mn-ea"/>
                  </a:rPr>
                  <a:t>bH</a:t>
                </a:r>
                <a:r>
                  <a:rPr sz="2400">
                    <a:sym typeface="+mn-ea"/>
                  </a:rPr>
                  <a:t>是任意两个左陪集，那么</a:t>
                </a:r>
                <a:r>
                  <a:rPr lang="en-US" altLang="zh-CN" sz="2400" dirty="0" err="1">
                    <a:sym typeface="+mn-ea"/>
                  </a:rPr>
                  <a:t>aH</a:t>
                </a:r>
                <a:r>
                  <a:rPr lang="en-US" altLang="zh-CN" sz="2400">
                    <a:sym typeface="+mn-ea"/>
                  </a:rPr>
                  <a:t>=</a:t>
                </a:r>
                <a:r>
                  <a:rPr lang="en-US" altLang="zh-CN" sz="2400" dirty="0" err="1">
                    <a:sym typeface="+mn-ea"/>
                  </a:rPr>
                  <a:t>bH</a:t>
                </a:r>
                <a:r>
                  <a:rPr sz="2400">
                    <a:sym typeface="+mn-ea"/>
                  </a:rPr>
                  <a:t>或</a:t>
                </a:r>
                <a:r>
                  <a:rPr lang="en-US" altLang="zh-CN" sz="2400" dirty="0" err="1">
                    <a:sym typeface="+mn-ea"/>
                  </a:rPr>
                  <a:t>aH∩bH</a:t>
                </a:r>
                <a:r>
                  <a:rPr lang="en-US" altLang="zh-CN" sz="2400">
                    <a:sym typeface="+mn-ea"/>
                  </a:rPr>
                  <a:t>=</a:t>
                </a:r>
                <a:r>
                  <a:rPr lang="en-US" altLang="ko-KR" sz="2400">
                    <a:sym typeface="+mn-ea"/>
                  </a:rPr>
                  <a:t>Ø</a:t>
                </a:r>
                <a:r>
                  <a:rPr lang="en-US" altLang="zh-CN" sz="2400">
                    <a:sym typeface="+mn-ea"/>
                  </a:rPr>
                  <a:t>.</a:t>
                </a:r>
                <a:endParaRPr lang="en-US" altLang="zh-CN" sz="2400" dirty="0"/>
              </a:p>
              <a:p>
                <a:r>
                  <a:rPr sz="2400"/>
                  <a:t>性质</a:t>
                </a:r>
                <a:r>
                  <a:rPr lang="en-US" altLang="zh-CN" sz="2400"/>
                  <a:t>2</a:t>
                </a:r>
                <a:r>
                  <a:rPr sz="2400"/>
                  <a:t>：</a:t>
                </a:r>
                <a:r>
                  <a:rPr sz="2400">
                    <a:sym typeface="+mn-ea"/>
                  </a:rPr>
                  <a:t>设</a:t>
                </a:r>
                <a:r>
                  <a:rPr lang="en-US" altLang="zh-CN" sz="2400">
                    <a:sym typeface="+mn-ea"/>
                  </a:rPr>
                  <a:t>(H,*)</a:t>
                </a:r>
                <a:r>
                  <a:rPr sz="2400">
                    <a:sym typeface="+mn-ea"/>
                  </a:rPr>
                  <a:t>是群</a:t>
                </a:r>
                <a:r>
                  <a:rPr lang="en-US" altLang="zh-CN" sz="2400">
                    <a:sym typeface="+mn-ea"/>
                  </a:rPr>
                  <a:t>(G,*)</a:t>
                </a:r>
                <a:r>
                  <a:rPr sz="2400">
                    <a:sym typeface="+mn-ea"/>
                  </a:rPr>
                  <a:t>的子群，</a:t>
                </a:r>
                <a:r>
                  <a:rPr lang="en-US" altLang="zh-CN" sz="2400">
                    <a:sym typeface="+mn-ea"/>
                  </a:rPr>
                  <a:t>H</a:t>
                </a:r>
                <a:r>
                  <a:rPr sz="2400">
                    <a:sym typeface="+mn-ea"/>
                  </a:rPr>
                  <a:t>的任意陪集的大小（基数）是相等的。</a:t>
                </a:r>
                <a:endParaRPr lang="zh-CN" altLang="en-US" sz="2400" dirty="0"/>
              </a:p>
              <a:p>
                <a:r>
                  <a:rPr sz="2400"/>
                  <a:t>性质</a:t>
                </a:r>
                <a:r>
                  <a:rPr lang="en-US" altLang="zh-CN" sz="2400"/>
                  <a:t>3</a:t>
                </a:r>
                <a:r>
                  <a:rPr sz="2400"/>
                  <a:t>：</a:t>
                </a:r>
                <a:r>
                  <a:rPr sz="2400">
                    <a:sym typeface="+mn-ea"/>
                  </a:rPr>
                  <a:t>设</a:t>
                </a:r>
                <a:r>
                  <a:rPr lang="en-US" altLang="zh-CN" sz="2400">
                    <a:sym typeface="+mn-ea"/>
                  </a:rPr>
                  <a:t>(H,*)</a:t>
                </a:r>
                <a:r>
                  <a:rPr sz="2400">
                    <a:sym typeface="+mn-ea"/>
                  </a:rPr>
                  <a:t>是群</a:t>
                </a:r>
                <a:r>
                  <a:rPr lang="en-US" altLang="zh-CN" sz="2400">
                    <a:sym typeface="+mn-ea"/>
                  </a:rPr>
                  <a:t>(G,*)</a:t>
                </a:r>
                <a:r>
                  <a:rPr sz="2400">
                    <a:sym typeface="+mn-ea"/>
                  </a:rPr>
                  <a:t>的子群，则</a:t>
                </a:r>
                <a14:m>
                  <m:oMath xmlns:m="http://schemas.openxmlformats.org/officeDocument/2006/math">
                    <m:r>
                      <a:rPr lang="en-US" altLang="zh-CN" sz="2400" i="1">
                        <a:latin typeface="Cambria Math" panose="02040503050406030204" pitchFamily="18" charset="0"/>
                        <a:cs typeface="Cambria Math" panose="02040503050406030204" pitchFamily="18" charset="0"/>
                        <a:sym typeface="+mn-ea"/>
                      </a:rPr>
                      <m:t>𝐺</m:t>
                    </m:r>
                    <m:r>
                      <a:rPr lang="en-US" altLang="zh-CN" sz="2400" i="1">
                        <a:latin typeface="Cambria Math" panose="02040503050406030204" pitchFamily="18" charset="0"/>
                        <a:cs typeface="Cambria Math" panose="02040503050406030204" pitchFamily="18" charset="0"/>
                        <a:sym typeface="+mn-ea"/>
                      </a:rPr>
                      <m:t>=</m:t>
                    </m:r>
                    <m:nary>
                      <m:naryPr>
                        <m:chr m:val="∑"/>
                        <m:limLoc m:val="undOvr"/>
                        <m:supHide m:val="on"/>
                        <m:ctrlPr>
                          <a:rPr lang="en-US" altLang="zh-CN" sz="2400" i="1">
                            <a:latin typeface="Cambria Math" panose="02040503050406030204" pitchFamily="18" charset="0"/>
                            <a:cs typeface="Cambria Math" panose="02040503050406030204" pitchFamily="18" charset="0"/>
                            <a:sym typeface="+mn-ea"/>
                          </a:rPr>
                        </m:ctrlPr>
                      </m:naryPr>
                      <m:sub>
                        <m:r>
                          <a:rPr lang="en-US" altLang="zh-CN" sz="2400" i="1">
                            <a:latin typeface="Cambria Math" panose="02040503050406030204" pitchFamily="18" charset="0"/>
                            <a:cs typeface="Cambria Math" panose="02040503050406030204" pitchFamily="18" charset="0"/>
                            <a:sym typeface="+mn-ea"/>
                          </a:rPr>
                          <m:t>𝑎</m:t>
                        </m:r>
                        <m:r>
                          <a:rPr lang="en-US" altLang="zh-CN" sz="2400" i="1">
                            <a:latin typeface="Cambria Math" panose="02040503050406030204" pitchFamily="18" charset="0"/>
                            <a:cs typeface="Cambria Math" panose="02040503050406030204" pitchFamily="18" charset="0"/>
                            <a:sym typeface="+mn-ea"/>
                          </a:rPr>
                          <m:t>∈</m:t>
                        </m:r>
                        <m:r>
                          <a:rPr lang="en-US" altLang="zh-CN" sz="2400" i="1">
                            <a:latin typeface="Cambria Math" panose="02040503050406030204" pitchFamily="18" charset="0"/>
                            <a:cs typeface="Cambria Math" panose="02040503050406030204" pitchFamily="18" charset="0"/>
                            <a:sym typeface="+mn-ea"/>
                          </a:rPr>
                          <m:t>𝐺</m:t>
                        </m:r>
                      </m:sub>
                      <m:sup/>
                      <m:e>
                        <m:r>
                          <a:rPr lang="en-US" altLang="zh-CN" sz="2400" i="1">
                            <a:latin typeface="Cambria Math" panose="02040503050406030204" pitchFamily="18" charset="0"/>
                            <a:cs typeface="Cambria Math" panose="02040503050406030204" pitchFamily="18" charset="0"/>
                            <a:sym typeface="+mn-ea"/>
                          </a:rPr>
                          <m:t>𝑎𝐻</m:t>
                        </m:r>
                      </m:e>
                    </m:nary>
                  </m:oMath>
                </a14:m>
                <a:r>
                  <a:rPr lang="en-US" altLang="zh-CN" sz="2400">
                    <a:sym typeface="+mn-ea"/>
                  </a:rPr>
                  <a:t>.</a:t>
                </a:r>
                <a:endParaRPr lang="en-US" altLang="zh-CN" sz="2400" dirty="0"/>
              </a:p>
              <a:p>
                <a:r>
                  <a:rPr sz="2400"/>
                  <a:t>性质</a:t>
                </a:r>
                <a:r>
                  <a:rPr lang="en-US" altLang="zh-CN" sz="2400"/>
                  <a:t>4</a:t>
                </a:r>
                <a:r>
                  <a:rPr sz="2400"/>
                  <a:t>：</a:t>
                </a:r>
                <a:r>
                  <a:rPr lang="zh-CN" altLang="en-US" sz="2400"/>
                  <a:t>设</a:t>
                </a:r>
                <a:r>
                  <a:rPr lang="en-US" altLang="zh-CN" sz="2400"/>
                  <a:t>(H,*)</a:t>
                </a:r>
                <a:r>
                  <a:rPr lang="zh-CN" altLang="en-US" sz="2400"/>
                  <a:t>是群</a:t>
                </a:r>
                <a:r>
                  <a:rPr lang="en-US" altLang="zh-CN" sz="2400"/>
                  <a:t>(G,*)</a:t>
                </a:r>
                <a:r>
                  <a:rPr lang="zh-CN" altLang="en-US" sz="2400"/>
                  <a:t>的子群，则</a:t>
                </a:r>
                <a:r>
                  <a:rPr lang="en-US" altLang="zh-CN" sz="2400"/>
                  <a:t>H</a:t>
                </a:r>
                <a:r>
                  <a:rPr lang="zh-CN" altLang="en-US" sz="2400"/>
                  <a:t>的左、右陪集的个数相等。</a:t>
                </a:r>
              </a:p>
              <a:p>
                <a:pPr marL="0" indent="0">
                  <a:buNone/>
                </a:pPr>
                <a:endParaRPr lang="zh-CN" altLang="en-US" sz="2400"/>
              </a:p>
              <a:p>
                <a:pPr marL="0" indent="0">
                  <a:buNone/>
                </a:pPr>
                <a:r>
                  <a:rPr lang="zh-CN" altLang="en-US" sz="2400"/>
                  <a:t>所以，</a:t>
                </a:r>
                <a:r>
                  <a:rPr lang="en-US" altLang="zh-CN" sz="2400"/>
                  <a:t>H</a:t>
                </a:r>
                <a:r>
                  <a:rPr lang="zh-CN" altLang="en-US" sz="2400"/>
                  <a:t>的所有的左陪集组成的集合，构成</a:t>
                </a:r>
                <a:r>
                  <a:rPr lang="en-US" altLang="zh-CN" sz="2400"/>
                  <a:t>G</a:t>
                </a:r>
                <a:r>
                  <a:rPr lang="zh-CN" altLang="en-US" sz="2400"/>
                  <a:t>的一个划分。并且，这个划分中的块（即各个左陪集）的大小是一样的。</a:t>
                </a:r>
              </a:p>
              <a:p>
                <a:pPr marL="0" indent="0">
                  <a:buNone/>
                </a:pPr>
                <a:r>
                  <a:rPr lang="zh-CN" altLang="en-US" sz="2400"/>
                  <a:t>即：</a:t>
                </a:r>
                <a:r>
                  <a:rPr lang="en-US" altLang="zh-CN" sz="2400"/>
                  <a:t>G</a:t>
                </a:r>
                <a:r>
                  <a:rPr lang="zh-CN" altLang="en-US" sz="2400"/>
                  <a:t>的大小</a:t>
                </a:r>
                <a:r>
                  <a:rPr lang="en-US" altLang="zh-CN" sz="2400"/>
                  <a:t>=</a:t>
                </a:r>
                <a:r>
                  <a:rPr lang="zh-CN" altLang="en-US" sz="2400"/>
                  <a:t>不同的左陪集的个数</a:t>
                </a:r>
                <a:r>
                  <a:rPr lang="en-US" altLang="en-US" sz="2400"/>
                  <a:t>×</a:t>
                </a:r>
                <a:r>
                  <a:rPr lang="en-US" altLang="zh-CN" sz="2400"/>
                  <a:t>H</a:t>
                </a:r>
                <a:r>
                  <a:rPr lang="zh-CN" altLang="en-US" sz="2400"/>
                  <a:t>的大小</a:t>
                </a:r>
              </a:p>
              <a:p>
                <a:pPr marL="0" indent="0">
                  <a:buNone/>
                </a:pPr>
                <a:endParaRPr lang="zh-CN" altLang="en-US" sz="2400"/>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r="-907" b="-6157"/>
                </a:stretch>
              </a:blipFill>
            </p:spPr>
            <p:txBody>
              <a:bodyPr/>
              <a:lstStyle/>
              <a:p>
                <a:r>
                  <a:rPr lang="zh-CN" altLang="en-US">
                    <a:noFill/>
                  </a:rPr>
                  <a:t> </a:t>
                </a:r>
              </a:p>
            </p:txBody>
          </p:sp>
        </mc:Fallback>
      </mc:AlternateContent>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Lagrange</a:t>
            </a:r>
            <a:r>
              <a:rPr>
                <a:sym typeface="+mn-ea"/>
              </a:rPr>
              <a:t>定理</a:t>
            </a:r>
            <a:endParaRPr lang="zh-CN" altLang="en-US"/>
          </a:p>
        </p:txBody>
      </p:sp>
      <p:sp>
        <p:nvSpPr>
          <p:cNvPr id="3" name="内容占位符 2"/>
          <p:cNvSpPr>
            <a:spLocks noGrp="1"/>
          </p:cNvSpPr>
          <p:nvPr>
            <p:ph idx="1"/>
          </p:nvPr>
        </p:nvSpPr>
        <p:spPr>
          <a:xfrm>
            <a:off x="669925" y="952500"/>
            <a:ext cx="10977245" cy="5388610"/>
          </a:xfrm>
        </p:spPr>
        <p:txBody>
          <a:bodyPr>
            <a:noAutofit/>
          </a:bodyPr>
          <a:lstStyle/>
          <a:p>
            <a:r>
              <a:rPr lang="zh-CN" altLang="en-US" sz="2200"/>
              <a:t>引入记号</a:t>
            </a:r>
            <a:r>
              <a:rPr lang="en-US" altLang="zh-CN" sz="2200"/>
              <a:t>G:H</a:t>
            </a:r>
          </a:p>
          <a:p>
            <a:pPr marL="0" indent="0">
              <a:buNone/>
            </a:pPr>
            <a:r>
              <a:rPr lang="en-US" altLang="zh-CN" sz="2200"/>
              <a:t>   </a:t>
            </a:r>
            <a:r>
              <a:rPr lang="zh-CN" altLang="en-US" sz="2200"/>
              <a:t>设</a:t>
            </a:r>
            <a:r>
              <a:rPr lang="en-US" altLang="zh-CN" sz="2200"/>
              <a:t>&lt;H,*&gt;</a:t>
            </a:r>
            <a:r>
              <a:rPr lang="zh-CN" altLang="en-US" sz="2200"/>
              <a:t>是群</a:t>
            </a:r>
            <a:r>
              <a:rPr lang="en-US" altLang="zh-CN" sz="2200"/>
              <a:t>&lt;G,*&gt;</a:t>
            </a:r>
            <a:r>
              <a:rPr lang="zh-CN" altLang="en-US" sz="2200"/>
              <a:t>的子群，称</a:t>
            </a:r>
            <a:r>
              <a:rPr lang="en-US" altLang="zh-CN" sz="2200"/>
              <a:t>H</a:t>
            </a:r>
            <a:r>
              <a:rPr lang="zh-CN" altLang="en-US" sz="2200"/>
              <a:t>的左</a:t>
            </a:r>
            <a:r>
              <a:rPr lang="en-US" altLang="zh-CN" sz="2200"/>
              <a:t>(</a:t>
            </a:r>
            <a:r>
              <a:rPr lang="zh-CN" altLang="en-US" sz="2200"/>
              <a:t>右</a:t>
            </a:r>
            <a:r>
              <a:rPr lang="en-US" altLang="zh-CN" sz="2200"/>
              <a:t>)</a:t>
            </a:r>
            <a:r>
              <a:rPr lang="zh-CN" altLang="en-US" sz="2200"/>
              <a:t>陪集个数为</a:t>
            </a:r>
            <a:r>
              <a:rPr lang="en-US" altLang="zh-CN" sz="2200"/>
              <a:t>H</a:t>
            </a:r>
            <a:r>
              <a:rPr lang="zh-CN" altLang="en-US" sz="2200"/>
              <a:t>在</a:t>
            </a:r>
            <a:r>
              <a:rPr lang="en-US" altLang="zh-CN" sz="2200"/>
              <a:t>G</a:t>
            </a:r>
            <a:r>
              <a:rPr lang="zh-CN" altLang="en-US" sz="2200"/>
              <a:t>中的指数，记为</a:t>
            </a:r>
            <a:r>
              <a:rPr lang="en-US" altLang="zh-CN" sz="2200"/>
              <a:t>G:H</a:t>
            </a:r>
            <a:r>
              <a:rPr lang="zh-CN" altLang="en-US" sz="2200"/>
              <a:t>。</a:t>
            </a:r>
          </a:p>
          <a:p>
            <a:endParaRPr lang="en-US" altLang="zh-CN" sz="2200"/>
          </a:p>
          <a:p>
            <a:r>
              <a:rPr lang="en-US" altLang="zh-CN" sz="2200"/>
              <a:t>Lagrange</a:t>
            </a:r>
            <a:r>
              <a:rPr lang="zh-CN" altLang="en-US" sz="2200"/>
              <a:t>定理：</a:t>
            </a:r>
          </a:p>
          <a:p>
            <a:pPr marL="0" indent="0">
              <a:buNone/>
            </a:pPr>
            <a:r>
              <a:rPr lang="en-US" altLang="zh-CN" sz="2200"/>
              <a:t>  </a:t>
            </a:r>
            <a:r>
              <a:rPr lang="zh-CN" altLang="en-US" sz="2200"/>
              <a:t>设</a:t>
            </a:r>
            <a:r>
              <a:rPr lang="en-US" altLang="zh-CN" sz="2200"/>
              <a:t>(H,*)</a:t>
            </a:r>
            <a:r>
              <a:rPr lang="zh-CN" altLang="en-US" sz="2200"/>
              <a:t>是有限群</a:t>
            </a:r>
            <a:r>
              <a:rPr lang="en-US" altLang="zh-CN" sz="2200"/>
              <a:t>(G,*)</a:t>
            </a:r>
            <a:r>
              <a:rPr lang="zh-CN" altLang="en-US" sz="2200"/>
              <a:t>的子群，则</a:t>
            </a:r>
            <a:r>
              <a:rPr lang="en-US" altLang="zh-CN" sz="2200"/>
              <a:t>|H|</a:t>
            </a:r>
            <a:r>
              <a:rPr lang="zh-CN" altLang="en-US" sz="2200"/>
              <a:t>整除</a:t>
            </a:r>
            <a:r>
              <a:rPr lang="en-US" altLang="zh-CN" sz="2200"/>
              <a:t>|G|</a:t>
            </a:r>
            <a:r>
              <a:rPr lang="zh-CN" altLang="en-US" sz="2200"/>
              <a:t>，且</a:t>
            </a:r>
            <a:r>
              <a:rPr lang="en-US" altLang="zh-CN" sz="2200"/>
              <a:t>|G|=|H|∙G:H.</a:t>
            </a:r>
          </a:p>
          <a:p>
            <a:endParaRPr lang="en-US" altLang="zh-CN" sz="2200"/>
          </a:p>
          <a:p>
            <a:pPr marL="457200" lvl="1" indent="0">
              <a:buNone/>
            </a:pPr>
            <a:r>
              <a:rPr lang="zh-CN" altLang="en-US" sz="2200"/>
              <a:t>注意：</a:t>
            </a:r>
            <a:r>
              <a:rPr lang="en-US" altLang="zh-CN" sz="2200"/>
              <a:t>Lagrange</a:t>
            </a:r>
            <a:r>
              <a:rPr lang="zh-CN" altLang="en-US" sz="2200"/>
              <a:t>定理的逆定理不成立。</a:t>
            </a:r>
          </a:p>
          <a:p>
            <a:pPr marL="457200" lvl="1" indent="0">
              <a:buNone/>
            </a:pPr>
            <a:r>
              <a:rPr lang="zh-CN" altLang="en-US" sz="2200"/>
              <a:t>即如果</a:t>
            </a:r>
            <a:r>
              <a:rPr lang="en-US" altLang="zh-CN" sz="2200"/>
              <a:t>|G|=n,m</a:t>
            </a:r>
            <a:r>
              <a:rPr lang="zh-CN" altLang="en-US" sz="2200"/>
              <a:t>整除</a:t>
            </a:r>
            <a:r>
              <a:rPr lang="en-US" altLang="zh-CN" sz="2200"/>
              <a:t>n</a:t>
            </a:r>
            <a:r>
              <a:rPr lang="zh-CN" altLang="en-US" sz="2200"/>
              <a:t>，则阶为</a:t>
            </a:r>
            <a:r>
              <a:rPr lang="en-US" altLang="zh-CN" sz="2200"/>
              <a:t>m</a:t>
            </a:r>
            <a:r>
              <a:rPr lang="zh-CN" altLang="en-US" sz="2200"/>
              <a:t>的子群未必存在。</a:t>
            </a:r>
          </a:p>
          <a:p>
            <a:pPr marL="457200" lvl="1" indent="0">
              <a:buNone/>
            </a:pPr>
            <a:r>
              <a:rPr lang="zh-CN" altLang="en-US" sz="2200"/>
              <a:t>但是，对循环群</a:t>
            </a:r>
            <a:r>
              <a:rPr lang="en-US" altLang="zh-CN" sz="2200"/>
              <a:t>G</a:t>
            </a:r>
            <a:r>
              <a:rPr lang="zh-CN" altLang="en-US" sz="2200"/>
              <a:t>来说，却是成立的。</a:t>
            </a:r>
          </a:p>
          <a:p>
            <a:endParaRPr lang="zh-CN" altLang="en-US" sz="22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置换群</a:t>
            </a:r>
          </a:p>
        </p:txBody>
      </p:sp>
      <mc:AlternateContent xmlns:mc="http://schemas.openxmlformats.org/markup-compatibility/2006" xmlns:a14="http://schemas.microsoft.com/office/drawing/2010/main">
        <mc:Choice Requires="a14">
          <p:sp>
            <p:nvSpPr>
              <p:cNvPr id="3" name="内容占位符 2"/>
              <p:cNvSpPr>
                <a:spLocks noGrp="1"/>
              </p:cNvSpPr>
              <p:nvPr>
                <p:ph idx="1"/>
                <p:custDataLst>
                  <p:tags r:id="rId1"/>
                </p:custDataLst>
              </p:nvPr>
            </p:nvSpPr>
            <p:spPr/>
            <p:txBody>
              <a:bodyPr>
                <a:normAutofit/>
              </a:bodyPr>
              <a:lstStyle/>
              <a:p>
                <a:pPr algn="l">
                  <a:buClrTx/>
                  <a:buSzTx/>
                </a:pPr>
                <a:r>
                  <a:rPr sz="2400"/>
                  <a:t> 定义</a:t>
                </a:r>
              </a:p>
              <a:p>
                <a:pPr marL="0" indent="0" algn="l">
                  <a:buClrTx/>
                  <a:buSzTx/>
                  <a:buNone/>
                </a:pPr>
                <a:r>
                  <a:rPr lang="en-US" altLang="zh-CN" sz="2400"/>
                  <a:t>   </a:t>
                </a:r>
                <a:r>
                  <a:rPr lang="zh-CN" altLang="en-US" sz="2000"/>
                  <a:t>一个集合</a:t>
                </a:r>
                <a:r>
                  <a:rPr lang="en-US" altLang="zh-CN" sz="2000"/>
                  <a:t> X </a:t>
                </a:r>
                <a:r>
                  <a:rPr lang="zh-CN" altLang="en-US" sz="2000"/>
                  <a:t>到自身的双射（即一一对应）</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𝜎</m:t>
                    </m:r>
                  </m:oMath>
                </a14:m>
                <a:r>
                  <a:rPr lang="en-US" altLang="zh-CN" sz="2000"/>
                  <a:t> </a:t>
                </a:r>
                <a:r>
                  <a:rPr lang="zh-CN" altLang="en-US" sz="2000"/>
                  <a:t>称为</a:t>
                </a:r>
                <a:r>
                  <a:rPr lang="en-US" altLang="zh-CN" sz="2000"/>
                  <a:t> X </a:t>
                </a:r>
                <a:r>
                  <a:rPr lang="zh-CN" altLang="en-US" sz="2000"/>
                  <a:t>的一个</a:t>
                </a:r>
                <a:r>
                  <a:rPr lang="en-US" altLang="zh-CN" sz="2000"/>
                  <a:t> </a:t>
                </a:r>
                <a:r>
                  <a:rPr lang="zh-CN" altLang="en-US" sz="2000"/>
                  <a:t>置换（</a:t>
                </a:r>
                <a:r>
                  <a:rPr lang="en-US" altLang="zh-CN" sz="2000"/>
                  <a:t>peWmutation</a:t>
                </a:r>
                <a:r>
                  <a:rPr lang="zh-CN" altLang="en-US" sz="2000"/>
                  <a:t>）。如果集合</a:t>
                </a:r>
                <a:r>
                  <a:rPr lang="en-US" altLang="zh-CN" sz="2000"/>
                  <a:t> X </a:t>
                </a:r>
                <a:r>
                  <a:rPr lang="zh-CN" altLang="en-US" sz="2000"/>
                  <a:t>上还具有</a:t>
                </a:r>
                <a:r>
                  <a:rPr lang="en-US" altLang="zh-CN" sz="2000"/>
                  <a:t> </a:t>
                </a:r>
                <a:r>
                  <a:rPr lang="zh-CN" altLang="en-US" sz="2000"/>
                  <a:t>全序</a:t>
                </a:r>
                <a:r>
                  <a:rPr lang="en-US" altLang="zh-CN" sz="2000"/>
                  <a:t> </a:t>
                </a:r>
                <a:r>
                  <a:rPr lang="zh-CN" altLang="en-US" sz="2000"/>
                  <a:t>关系，则它的一个置换也常称作一个</a:t>
                </a:r>
                <a:r>
                  <a:rPr lang="en-US" altLang="zh-CN" sz="2000"/>
                  <a:t> </a:t>
                </a:r>
                <a:r>
                  <a:rPr lang="zh-CN" altLang="en-US" sz="2000"/>
                  <a:t>（全）排列。这个全序关系称为集合上的自然顺序。</a:t>
                </a:r>
              </a:p>
              <a:p>
                <a:pPr marL="0" indent="0" algn="l">
                  <a:buClrTx/>
                  <a:buSzTx/>
                  <a:buNone/>
                </a:pPr>
                <a:r>
                  <a:rPr lang="en-US" altLang="zh-CN" sz="2000"/>
                  <a:t>     </a:t>
                </a:r>
                <a:r>
                  <a:rPr lang="zh-CN" altLang="en-US" sz="2000"/>
                  <a:t>设集合</a:t>
                </a:r>
                <a:r>
                  <a:rPr lang="en-US" altLang="zh-CN" sz="2000"/>
                  <a:t> X </a:t>
                </a:r>
                <a:r>
                  <a:rPr lang="zh-CN" altLang="en-US" sz="2000"/>
                  <a:t>的大小是</a:t>
                </a:r>
                <a:r>
                  <a:rPr lang="en-US" altLang="zh-CN" sz="2000"/>
                  <a:t> n </a:t>
                </a:r>
                <a:r>
                  <a:rPr lang="zh-CN" altLang="en-US" sz="2000"/>
                  <a:t>，那么，</a:t>
                </a:r>
                <a:r>
                  <a:rPr lang="en-US" altLang="zh-CN" sz="2000"/>
                  <a:t>X </a:t>
                </a:r>
                <a:r>
                  <a:rPr lang="zh-CN" altLang="en-US" sz="2000"/>
                  <a:t>上的全体置换的数目就是</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oMath>
                </a14:m>
                <a:r>
                  <a:rPr lang="en-US" altLang="zh-CN" sz="2000"/>
                  <a:t> </a:t>
                </a:r>
                <a:r>
                  <a:rPr lang="zh-CN" altLang="en-US" sz="2000"/>
                  <a:t>。特别地，</a:t>
                </a:r>
                <a:r>
                  <a:rPr lang="en-US" altLang="zh-CN" sz="2000"/>
                  <a:t> 0!=1</a:t>
                </a:r>
                <a:r>
                  <a:rPr lang="zh-CN" altLang="en-US" sz="2000"/>
                  <a:t>，即空集合上有且只有一个置换，也就是空置换。通常假定讨论的集合就是</a:t>
                </a:r>
                <a:r>
                  <a:rPr lang="en-US" altLang="zh-CN" sz="2000"/>
                  <a:t> </a:t>
                </a:r>
                <a14:m>
                  <m:oMath xmlns:m="http://schemas.openxmlformats.org/officeDocument/2006/math">
                    <m:d>
                      <m:dPr>
                        <m:begChr m:val="{"/>
                        <m:endChr m:val="}"/>
                        <m:ctrlPr>
                          <a:rPr lang="en-US" altLang="zh-CN" sz="2000" i="1">
                            <a:latin typeface="Cambria Math" panose="02040503050406030204" pitchFamily="18" charset="0"/>
                            <a:cs typeface="Cambria Math" panose="02040503050406030204" pitchFamily="18" charset="0"/>
                          </a:rPr>
                        </m:ctrlPr>
                      </m:dPr>
                      <m:e>
                        <m:r>
                          <a:rPr lang="en-US" altLang="zh-CN" sz="2000" i="1">
                            <a:latin typeface="Cambria Math" panose="02040503050406030204" pitchFamily="18" charset="0"/>
                            <a:cs typeface="Cambria Math" panose="02040503050406030204" pitchFamily="18" charset="0"/>
                          </a:rPr>
                          <m:t>1,2,...,</m:t>
                        </m:r>
                        <m:r>
                          <a:rPr lang="en-US" altLang="zh-CN" sz="2000" i="1">
                            <a:latin typeface="Cambria Math" panose="02040503050406030204" pitchFamily="18" charset="0"/>
                            <a:cs typeface="Cambria Math" panose="02040503050406030204" pitchFamily="18" charset="0"/>
                          </a:rPr>
                          <m:t>𝑛</m:t>
                        </m:r>
                      </m:e>
                    </m:d>
                  </m:oMath>
                </a14:m>
                <a:r>
                  <a:rPr lang="en-US" altLang="zh-CN" sz="2000"/>
                  <a:t> </a:t>
                </a:r>
                <a:r>
                  <a:rPr lang="zh-CN" altLang="en-US" sz="2000"/>
                  <a:t>；当集合上需要自然顺序的时候，通常假定使用自然数上的自然顺序。</a:t>
                </a:r>
              </a:p>
              <a:p>
                <a:pPr algn="l">
                  <a:buClrTx/>
                  <a:buSzTx/>
                  <a:buFont typeface="Wingdings" panose="05000000000000000000" charset="0"/>
                  <a:buChar char="Ø"/>
                </a:pPr>
                <a:r>
                  <a:rPr lang="zh-CN" altLang="en-US" sz="2000"/>
                  <a:t>表示方法</a:t>
                </a:r>
              </a:p>
              <a:p>
                <a:pPr marL="0" indent="0" algn="l">
                  <a:buClrTx/>
                  <a:buSzTx/>
                  <a:buNone/>
                </a:pPr>
                <a:r>
                  <a:rPr lang="en-US" altLang="zh-CN" sz="2000"/>
                  <a:t>    </a:t>
                </a:r>
                <a:r>
                  <a:rPr lang="zh-CN" altLang="en-US" sz="2000"/>
                  <a:t>置换有多种表示方法。这里，以如下置换为例，讨论不同的置换表示方法。</a:t>
                </a:r>
              </a:p>
              <a:p>
                <a:pPr marL="0" indent="0" algn="l">
                  <a:buClrTx/>
                  <a:buSzTx/>
                  <a:buNone/>
                </a:pPr>
                <a:r>
                  <a:rPr lang="en-US" altLang="zh-CN" sz="2000" dirty="0"/>
                  <a:t>       </a:t>
                </a:r>
                <a14:m>
                  <m:oMath xmlns:m="http://schemas.openxmlformats.org/officeDocument/2006/math">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(1)=2,</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(2)=6,</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(3)=5,</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(4)=4,</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(5)=3,</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(6)=1.</m:t>
                    </m:r>
                  </m:oMath>
                </a14:m>
                <a:endParaRPr lang="en-US" altLang="zh-CN" sz="2000" dirty="0"/>
              </a:p>
            </p:txBody>
          </p:sp>
        </mc:Choice>
        <mc:Fallback xmlns="">
          <p:sp>
            <p:nvSpPr>
              <p:cNvPr id="3" name="内容占位符 2"/>
              <p:cNvSpPr>
                <a:spLocks noRot="1" noChangeAspect="1" noMove="1" noResize="1" noEditPoints="1" noAdjustHandles="1" noChangeArrowheads="1" noChangeShapeType="1" noTextEdit="1"/>
              </p:cNvSpPr>
              <p:nvPr>
                <p:ph idx="1"/>
                <p:custDataLst>
                  <p:tags r:id="rId3"/>
                </p:custDataLst>
              </p:nvPr>
            </p:nvSpPr>
            <p:spPr>
              <a:blipFill rotWithShape="1">
                <a:blip r:embed="rId4"/>
                <a:stretch>
                  <a:fillRect l="-5" b="6"/>
                </a:stretch>
              </a:blipFill>
            </p:spPr>
            <p:txBody>
              <a:bodyPr/>
              <a:lstStyle/>
              <a:p>
                <a:r>
                  <a:rPr lang="zh-CN" altLang="en-US">
                    <a:noFill/>
                  </a:rPr>
                  <a:t> </a:t>
                </a:r>
              </a:p>
            </p:txBody>
          </p:sp>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69925" y="621030"/>
                <a:ext cx="10852150" cy="5737225"/>
              </a:xfrm>
            </p:spPr>
            <p:txBody>
              <a:bodyPr>
                <a:normAutofit lnSpcReduction="10000"/>
              </a:bodyPr>
              <a:lstStyle/>
              <a:p>
                <a:pPr algn="l">
                  <a:buClrTx/>
                  <a:buSzTx/>
                  <a:buFont typeface="Wingdings" panose="05000000000000000000" charset="0"/>
                  <a:buChar char="Ø"/>
                </a:pPr>
                <a:r>
                  <a:rPr sz="2000">
                    <a:sym typeface="+mn-ea"/>
                  </a:rPr>
                  <a:t>双行记号</a:t>
                </a:r>
                <a:endParaRPr lang="en-US" altLang="zh-CN" sz="2000"/>
              </a:p>
              <a:p>
                <a:pPr marL="0" indent="0" algn="l">
                  <a:buClrTx/>
                  <a:buSzTx/>
                  <a:buNone/>
                </a:pPr>
                <a:r>
                  <a:rPr sz="2000">
                    <a:sym typeface="+mn-ea"/>
                  </a:rPr>
                  <a:t>集合</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𝑋</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1</m:t>
                        </m:r>
                      </m:sub>
                    </m:sSub>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2</m:t>
                        </m:r>
                      </m:sub>
                    </m:sSub>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zh-CN" altLang="en-US" sz="2000" i="1">
                            <a:solidFill>
                              <a:srgbClr val="000000"/>
                            </a:solidFill>
                            <a:latin typeface="Cambria Math" panose="02040503050406030204" pitchFamily="18" charset="0"/>
                          </a:rPr>
                          <m:t>𝑛</m:t>
                        </m:r>
                      </m:sub>
                    </m:sSub>
                    <m:r>
                      <a:rPr lang="en-US" altLang="zh-CN" sz="2000" i="1">
                        <a:solidFill>
                          <a:srgbClr val="000000"/>
                        </a:solidFill>
                        <a:latin typeface="Cambria Math" panose="02040503050406030204" pitchFamily="18" charset="0"/>
                      </a:rPr>
                      <m:t>}</m:t>
                    </m:r>
                  </m:oMath>
                </a14:m>
                <a:r>
                  <a:rPr lang="en-US" altLang="zh-CN" sz="2000">
                    <a:sym typeface="+mn-ea"/>
                  </a:rPr>
                  <a:t> </a:t>
                </a:r>
                <a:r>
                  <a:rPr sz="2000">
                    <a:sym typeface="+mn-ea"/>
                  </a:rPr>
                  <a:t>上的置换</a:t>
                </a:r>
                <a14:m>
                  <m:oMath xmlns:m="http://schemas.openxmlformats.org/officeDocument/2006/math">
                    <m:r>
                      <a:rPr lang="en-US" altLang="zh-CN" sz="2000" i="1">
                        <a:latin typeface="Cambria Math" panose="02040503050406030204" pitchFamily="18" charset="0"/>
                        <a:cs typeface="Cambria Math" panose="02040503050406030204" pitchFamily="18" charset="0"/>
                      </a:rPr>
                      <m:t>𝜎</m:t>
                    </m:r>
                  </m:oMath>
                </a14:m>
                <a:r>
                  <a:rPr sz="2000">
                    <a:sym typeface="+mn-ea"/>
                  </a:rPr>
                  <a:t>可以表示为</a:t>
                </a:r>
                <a:endParaRPr lang="zh-CN" altLang="en-US" sz="2000"/>
              </a:p>
              <a:p>
                <a:pPr marL="0" indent="0" algn="l">
                  <a:buClrTx/>
                  <a:buSzTx/>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cs typeface="Cambria Math" panose="02040503050406030204" pitchFamily="18" charset="0"/>
                        </a:rPr>
                        <m:t>𝜎</m:t>
                      </m:r>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000"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sz="2000"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sz="2000" i="1">
                                              <a:latin typeface="Cambria Math" panose="02040503050406030204" pitchFamily="18" charset="0"/>
                                              <a:cs typeface="Cambria Math" panose="02040503050406030204" pitchFamily="18" charset="0"/>
                                            </a:rPr>
                                          </m:ctrlPr>
                                        </m:mPr>
                                        <m:mr>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1</m:t>
                                                </m:r>
                                              </m:sub>
                                            </m:sSub>
                                          </m:e>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2</m:t>
                                                </m:r>
                                              </m:sub>
                                            </m:sSub>
                                          </m:e>
                                        </m:mr>
                                      </m:m>
                                    </m:e>
                                    <m:e>
                                      <m:m>
                                        <m:mPr>
                                          <m:mcs>
                                            <m:mc>
                                              <m:mcPr>
                                                <m:count m:val="2"/>
                                                <m:mcJc m:val="center"/>
                                              </m:mcPr>
                                            </m:mc>
                                          </m:mcs>
                                          <m:ctrlPr>
                                            <a:rPr lang="en-US" altLang="zh-CN" sz="2000" i="1">
                                              <a:latin typeface="Cambria Math" panose="02040503050406030204" pitchFamily="18" charset="0"/>
                                              <a:cs typeface="Cambria Math" panose="02040503050406030204" pitchFamily="18" charset="0"/>
                                            </a:rPr>
                                          </m:ctrlPr>
                                        </m:mPr>
                                        <m:mr>
                                          <m:e>
                                            <m:r>
                                              <a:rPr lang="en-US" altLang="zh-CN" sz="2000" i="1">
                                                <a:latin typeface="Cambria Math" panose="02040503050406030204" pitchFamily="18" charset="0"/>
                                                <a:cs typeface="Cambria Math" panose="02040503050406030204" pitchFamily="18" charset="0"/>
                                              </a:rPr>
                                              <m:t>⋯</m:t>
                                            </m:r>
                                          </m:e>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𝑛</m:t>
                                                </m:r>
                                              </m:sub>
                                            </m:sSub>
                                          </m:e>
                                        </m:mr>
                                      </m:m>
                                    </m:e>
                                  </m:mr>
                                </m:m>
                              </m:e>
                            </m:mr>
                            <m:mr>
                              <m:e>
                                <m:m>
                                  <m:mPr>
                                    <m:mcs>
                                      <m:mc>
                                        <m:mcPr>
                                          <m:count m:val="2"/>
                                          <m:mcJc m:val="center"/>
                                        </m:mcPr>
                                      </m:mc>
                                    </m:mcs>
                                    <m:ctrlPr>
                                      <a:rPr lang="en-US" altLang="zh-CN" sz="2000"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sz="2000" i="1">
                                              <a:latin typeface="Cambria Math" panose="02040503050406030204" pitchFamily="18" charset="0"/>
                                              <a:cs typeface="Cambria Math" panose="02040503050406030204" pitchFamily="18" charset="0"/>
                                            </a:rPr>
                                          </m:ctrlPr>
                                        </m:mPr>
                                        <m:mr>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𝑝</m:t>
                                                    </m:r>
                                                  </m:e>
                                                  <m:sub>
                                                    <m:r>
                                                      <a:rPr lang="en-US" altLang="zh-CN" sz="2000" i="1">
                                                        <a:solidFill>
                                                          <a:srgbClr val="000000"/>
                                                        </a:solidFill>
                                                        <a:latin typeface="Cambria Math" panose="02040503050406030204" pitchFamily="18" charset="0"/>
                                                      </a:rPr>
                                                      <m:t>1</m:t>
                                                    </m:r>
                                                  </m:sub>
                                                </m:sSub>
                                              </m:sub>
                                            </m:sSub>
                                          </m:e>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𝑝</m:t>
                                                    </m:r>
                                                  </m:e>
                                                  <m:sub>
                                                    <m:r>
                                                      <a:rPr lang="en-US" altLang="zh-CN" sz="2000" i="1">
                                                        <a:solidFill>
                                                          <a:srgbClr val="000000"/>
                                                        </a:solidFill>
                                                        <a:latin typeface="Cambria Math" panose="02040503050406030204" pitchFamily="18" charset="0"/>
                                                      </a:rPr>
                                                      <m:t>2</m:t>
                                                    </m:r>
                                                  </m:sub>
                                                </m:sSub>
                                              </m:sub>
                                            </m:sSub>
                                          </m:e>
                                        </m:mr>
                                      </m:m>
                                    </m:e>
                                    <m:e>
                                      <m:m>
                                        <m:mPr>
                                          <m:mcs>
                                            <m:mc>
                                              <m:mcPr>
                                                <m:count m:val="2"/>
                                                <m:mcJc m:val="center"/>
                                              </m:mcPr>
                                            </m:mc>
                                          </m:mcs>
                                          <m:ctrlPr>
                                            <a:rPr lang="en-US" altLang="zh-CN" sz="2000" i="1">
                                              <a:latin typeface="Cambria Math" panose="02040503050406030204" pitchFamily="18" charset="0"/>
                                              <a:cs typeface="Cambria Math" panose="02040503050406030204" pitchFamily="18" charset="0"/>
                                            </a:rPr>
                                          </m:ctrlPr>
                                        </m:mPr>
                                        <m:mr>
                                          <m:e>
                                            <m:r>
                                              <a:rPr lang="en-US" altLang="zh-CN" sz="2000" i="1">
                                                <a:latin typeface="Cambria Math" panose="02040503050406030204" pitchFamily="18" charset="0"/>
                                                <a:cs typeface="Cambria Math" panose="02040503050406030204" pitchFamily="18" charset="0"/>
                                              </a:rPr>
                                              <m:t>⋯</m:t>
                                            </m:r>
                                          </m:e>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𝑝</m:t>
                                                    </m:r>
                                                  </m:e>
                                                  <m:sub>
                                                    <m:r>
                                                      <a:rPr lang="en-US" altLang="zh-CN" sz="2000" i="1">
                                                        <a:solidFill>
                                                          <a:srgbClr val="000000"/>
                                                        </a:solidFill>
                                                        <a:latin typeface="Cambria Math" panose="02040503050406030204" pitchFamily="18" charset="0"/>
                                                      </a:rPr>
                                                      <m:t>𝑛</m:t>
                                                    </m:r>
                                                  </m:sub>
                                                </m:sSub>
                                              </m:sub>
                                            </m:sSub>
                                          </m:e>
                                        </m:mr>
                                      </m:m>
                                    </m:e>
                                  </m:mr>
                                </m:m>
                              </m:e>
                            </m:mr>
                          </m:m>
                        </m:e>
                      </m:d>
                    </m:oMath>
                  </m:oMathPara>
                </a14:m>
                <a:endParaRPr lang="en-US" altLang="zh-CN" sz="2000">
                  <a:sym typeface="+mn-ea"/>
                </a:endParaRPr>
              </a:p>
              <a:p>
                <a:pPr marL="0" indent="0" algn="l">
                  <a:buClrTx/>
                  <a:buSzTx/>
                  <a:buNone/>
                </a:pPr>
                <a:r>
                  <a:rPr sz="2000">
                    <a:sym typeface="+mn-ea"/>
                  </a:rPr>
                  <a:t>它表示置换</a:t>
                </a:r>
                <a:r>
                  <a:rPr lang="en-US" altLang="zh-CN" sz="2000">
                    <a:sym typeface="+mn-ea"/>
                  </a:rPr>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𝜎</m:t>
                    </m:r>
                  </m:oMath>
                </a14:m>
                <a:r>
                  <a:rPr sz="2000">
                    <a:sym typeface="+mn-ea"/>
                  </a:rPr>
                  <a:t>将元素</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𝑖</m:t>
                        </m:r>
                      </m:sub>
                    </m:sSub>
                  </m:oMath>
                </a14:m>
                <a:r>
                  <a:rPr lang="en-US" altLang="zh-CN" sz="2000">
                    <a:sym typeface="+mn-ea"/>
                  </a:rPr>
                  <a:t> </a:t>
                </a:r>
                <a:r>
                  <a:rPr sz="2000">
                    <a:sym typeface="+mn-ea"/>
                  </a:rPr>
                  <a:t>映射到</a:t>
                </a:r>
                <a:r>
                  <a:rPr lang="en-US" altLang="zh-CN" sz="2000">
                    <a:sym typeface="+mn-ea"/>
                  </a:rPr>
                  <a:t> </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𝑝</m:t>
                            </m:r>
                          </m:e>
                          <m:sub>
                            <m:r>
                              <a:rPr lang="en-US" altLang="zh-CN" sz="2000" i="1">
                                <a:solidFill>
                                  <a:srgbClr val="000000"/>
                                </a:solidFill>
                                <a:latin typeface="Cambria Math" panose="02040503050406030204" pitchFamily="18" charset="0"/>
                              </a:rPr>
                              <m:t>𝑖</m:t>
                            </m:r>
                          </m:sub>
                        </m:sSub>
                      </m:sub>
                    </m:sSub>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𝑖</m:t>
                    </m:r>
                    <m:r>
                      <a:rPr lang="en-US" altLang="zh-CN" sz="2000" i="1">
                        <a:solidFill>
                          <a:srgbClr val="000000"/>
                        </a:solidFill>
                        <a:latin typeface="Cambria Math" panose="02040503050406030204" pitchFamily="18" charset="0"/>
                      </a:rPr>
                      <m:t>=1,2,..,</m:t>
                    </m:r>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oMath>
                </a14:m>
                <a:r>
                  <a:rPr lang="en-US" altLang="zh-CN" sz="2000">
                    <a:sym typeface="+mn-ea"/>
                  </a:rPr>
                  <a:t> ,</a:t>
                </a:r>
                <a:r>
                  <a:rPr sz="2000">
                    <a:sym typeface="+mn-ea"/>
                  </a:rPr>
                  <a:t>其中</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𝑝</m:t>
                            </m:r>
                          </m:e>
                          <m:sub>
                            <m:r>
                              <a:rPr lang="en-US" altLang="zh-CN" sz="2000" i="1">
                                <a:solidFill>
                                  <a:srgbClr val="000000"/>
                                </a:solidFill>
                                <a:latin typeface="Cambria Math" panose="02040503050406030204" pitchFamily="18" charset="0"/>
                              </a:rPr>
                              <m:t>1</m:t>
                            </m:r>
                          </m:sub>
                        </m:sSub>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𝑝</m:t>
                            </m:r>
                          </m:e>
                          <m:sub>
                            <m:r>
                              <a:rPr lang="en-US" altLang="zh-CN" sz="2000" i="1">
                                <a:solidFill>
                                  <a:srgbClr val="000000"/>
                                </a:solidFill>
                                <a:latin typeface="Cambria Math" panose="02040503050406030204" pitchFamily="18" charset="0"/>
                              </a:rPr>
                              <m:t>2</m:t>
                            </m:r>
                          </m:sub>
                        </m:sSub>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𝑥</m:t>
                        </m:r>
                      </m:e>
                      <m: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𝑝</m:t>
                            </m:r>
                          </m:e>
                          <m:sub>
                            <m:r>
                              <a:rPr lang="en-US" altLang="zh-CN" sz="2000" i="1">
                                <a:solidFill>
                                  <a:srgbClr val="000000"/>
                                </a:solidFill>
                                <a:latin typeface="Cambria Math" panose="02040503050406030204" pitchFamily="18" charset="0"/>
                              </a:rPr>
                              <m:t>𝑛</m:t>
                            </m:r>
                          </m:sub>
                        </m:sSub>
                      </m:sub>
                    </m:sSub>
                  </m:oMath>
                </a14:m>
                <a:r>
                  <a:rPr lang="en-US" altLang="zh-CN" sz="2000">
                    <a:sym typeface="+mn-ea"/>
                  </a:rPr>
                  <a:t> </a:t>
                </a:r>
                <a:r>
                  <a:rPr sz="2000">
                    <a:sym typeface="+mn-ea"/>
                  </a:rPr>
                  <a:t>是集合</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𝑋</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1</m:t>
                        </m:r>
                      </m:sub>
                    </m:sSub>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2</m:t>
                        </m:r>
                      </m:sub>
                    </m:sSub>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zh-CN" altLang="en-US" sz="2000" i="1">
                            <a:solidFill>
                              <a:srgbClr val="000000"/>
                            </a:solidFill>
                            <a:latin typeface="Cambria Math" panose="02040503050406030204" pitchFamily="18" charset="0"/>
                          </a:rPr>
                          <m:t>𝑛</m:t>
                        </m:r>
                      </m:sub>
                    </m:sSub>
                    <m:r>
                      <a:rPr lang="en-US" altLang="zh-CN" sz="2000" i="1">
                        <a:solidFill>
                          <a:srgbClr val="000000"/>
                        </a:solidFill>
                        <a:latin typeface="Cambria Math" panose="02040503050406030204" pitchFamily="18" charset="0"/>
                      </a:rPr>
                      <m:t>}</m:t>
                    </m:r>
                  </m:oMath>
                </a14:m>
                <a:r>
                  <a:rPr sz="2000">
                    <a:solidFill>
                      <a:srgbClr val="000000"/>
                    </a:solidFill>
                    <a:latin typeface="Cambria Math" panose="02040503050406030204" pitchFamily="18" charset="0"/>
                  </a:rPr>
                  <a:t>的一个全排列</a:t>
                </a:r>
                <a:r>
                  <a:rPr sz="2000">
                    <a:sym typeface="+mn-ea"/>
                  </a:rPr>
                  <a:t>。</a:t>
                </a:r>
              </a:p>
              <a:p>
                <a:pPr marL="0" indent="0" algn="l">
                  <a:buClrTx/>
                  <a:buSzTx/>
                  <a:buNone/>
                </a:pPr>
                <a:r>
                  <a:rPr sz="2000">
                    <a:sym typeface="+mn-ea"/>
                  </a:rPr>
                  <a:t>置换的双行记号表示中，首行的元素出现顺序并不重要，重要的是两行之间的对应关系。</a:t>
                </a:r>
                <a:endParaRPr lang="zh-CN" altLang="en-US" sz="2000"/>
              </a:p>
              <a:p>
                <a:pPr marL="0" indent="0">
                  <a:buNone/>
                </a:pPr>
                <a:r>
                  <a:rPr lang="zh-CN" altLang="en-US" sz="2000"/>
                  <a:t>比如说，上面置换可以按照双行记号写作</a:t>
                </a:r>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cs typeface="Cambria Math" panose="02040503050406030204" pitchFamily="18" charset="0"/>
                        </a:rPr>
                        <m:t>𝜎</m:t>
                      </m:r>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000" i="1">
                                  <a:latin typeface="Cambria Math" panose="02040503050406030204" pitchFamily="18" charset="0"/>
                                  <a:cs typeface="Cambria Math" panose="02040503050406030204" pitchFamily="18" charset="0"/>
                                </a:rPr>
                              </m:ctrlPr>
                            </m:mPr>
                            <m:mr>
                              <m:e>
                                <m:r>
                                  <a:rPr lang="en-US" altLang="zh-CN" sz="2000" i="1">
                                    <a:latin typeface="Cambria Math" panose="02040503050406030204" pitchFamily="18" charset="0"/>
                                    <a:cs typeface="Cambria Math" panose="02040503050406030204" pitchFamily="18" charset="0"/>
                                  </a:rPr>
                                  <m:t>1 2 3 4 5 6</m:t>
                                </m:r>
                              </m:e>
                            </m:mr>
                            <m:mr>
                              <m:e>
                                <m:r>
                                  <a:rPr lang="en-US" altLang="zh-CN" sz="2000" i="1">
                                    <a:latin typeface="Cambria Math" panose="02040503050406030204" pitchFamily="18" charset="0"/>
                                    <a:cs typeface="Cambria Math" panose="02040503050406030204" pitchFamily="18" charset="0"/>
                                  </a:rPr>
                                  <m:t>2 6 5 4 3 1</m:t>
                                </m:r>
                              </m:e>
                            </m:mr>
                          </m:m>
                        </m:e>
                      </m:d>
                    </m:oMath>
                  </m:oMathPara>
                </a14:m>
                <a:endParaRPr lang="en-US" altLang="zh-CN" sz="2000" i="1">
                  <a:solidFill>
                    <a:srgbClr val="000000"/>
                  </a:solidFill>
                  <a:latin typeface="Cambria Math" panose="02040503050406030204" pitchFamily="18" charset="0"/>
                </a:endParaRPr>
              </a:p>
              <a:p>
                <a:pPr marL="0" indent="0">
                  <a:buNone/>
                </a:pPr>
                <a:r>
                  <a:rPr lang="zh-CN" altLang="en-US" sz="2000"/>
                  <a:t>当然，也可以写作</a:t>
                </a:r>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cs typeface="Cambria Math" panose="02040503050406030204" pitchFamily="18" charset="0"/>
                        </a:rPr>
                        <m:t>𝜎</m:t>
                      </m:r>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000" i="1">
                                  <a:latin typeface="Cambria Math" panose="02040503050406030204" pitchFamily="18" charset="0"/>
                                  <a:cs typeface="Cambria Math" panose="02040503050406030204" pitchFamily="18" charset="0"/>
                                </a:rPr>
                              </m:ctrlPr>
                            </m:mPr>
                            <m:mr>
                              <m:e>
                                <m:r>
                                  <a:rPr lang="en-US" altLang="zh-CN" sz="2000" i="1">
                                    <a:latin typeface="Cambria Math" panose="02040503050406030204" pitchFamily="18" charset="0"/>
                                    <a:cs typeface="Cambria Math" panose="02040503050406030204" pitchFamily="18" charset="0"/>
                                  </a:rPr>
                                  <m:t>6 5 4 3 2 1</m:t>
                                </m:r>
                              </m:e>
                            </m:mr>
                            <m:mr>
                              <m:e>
                                <m:r>
                                  <a:rPr lang="en-US" altLang="zh-CN" sz="2000" i="1">
                                    <a:latin typeface="Cambria Math" panose="02040503050406030204" pitchFamily="18" charset="0"/>
                                    <a:cs typeface="Cambria Math" panose="02040503050406030204" pitchFamily="18" charset="0"/>
                                  </a:rPr>
                                  <m:t> 1 3 4 5 6 2</m:t>
                                </m:r>
                              </m:e>
                            </m:mr>
                          </m:m>
                        </m:e>
                      </m:d>
                    </m:oMath>
                  </m:oMathPara>
                </a14:m>
                <a:endParaRPr lang="zh-CN" altLang="en-US" sz="2000"/>
              </a:p>
            </p:txBody>
          </p:sp>
        </mc:Choice>
        <mc:Fallback xmlns="">
          <p:sp>
            <p:nvSpPr>
              <p:cNvPr id="3" name="内容占位符 2"/>
              <p:cNvSpPr>
                <a:spLocks noRot="1" noChangeAspect="1" noMove="1" noResize="1" noEditPoints="1" noAdjustHandles="1" noChangeArrowheads="1" noChangeShapeType="1" noTextEdit="1"/>
              </p:cNvSpPr>
              <p:nvPr>
                <p:ph idx="1"/>
              </p:nvPr>
            </p:nvSpPr>
            <p:spPr>
              <a:xfrm>
                <a:off x="669925" y="621030"/>
                <a:ext cx="10852150" cy="5737225"/>
              </a:xfrm>
              <a:blipFill rotWithShape="1">
                <a:blip r:embed="rId2"/>
                <a:stretch>
                  <a:fillRect/>
                </a:stretch>
              </a:blipFill>
            </p:spPr>
            <p:txBody>
              <a:bodyPr/>
              <a:lstStyle/>
              <a:p>
                <a:r>
                  <a:rPr lang="zh-CN" altLang="en-US">
                    <a:noFill/>
                  </a:rPr>
                  <a:t> </a:t>
                </a:r>
              </a:p>
            </p:txBody>
          </p:sp>
        </mc:Fallback>
      </mc:AlternateContent>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anose="05000000000000000000" charset="0"/>
                  <a:buChar char="Ø"/>
                </a:pPr>
                <a:r>
                  <a:rPr lang="zh-CN" altLang="en-US" sz="2000"/>
                  <a:t>单行记号</a:t>
                </a:r>
                <a:endParaRPr lang="en-US" altLang="zh-CN" sz="2000"/>
              </a:p>
              <a:p>
                <a:pPr marL="0" indent="0">
                  <a:buNone/>
                </a:pPr>
                <a:r>
                  <a:rPr lang="zh-CN" altLang="en-US" sz="2000"/>
                  <a:t>很多时候，集合</a:t>
                </a:r>
                <a:r>
                  <a:rPr lang="en-US" altLang="zh-CN" sz="2000"/>
                  <a:t>X</a:t>
                </a:r>
                <a:r>
                  <a:rPr lang="zh-CN" altLang="en-US" sz="2000"/>
                  <a:t>上有自然顺序。如果在双行记号中默认首行按照自然的顺序书写，并省略首行，那么，置换可以表示为</a:t>
                </a:r>
              </a:p>
              <a:p>
                <a:pPr marL="0" indent="0">
                  <a:buNone/>
                </a:pPr>
                <a14:m>
                  <m:oMathPara xmlns:m="http://schemas.openxmlformats.org/officeDocument/2006/math">
                    <m:oMathParaPr>
                      <m:jc m:val="centerGroup"/>
                    </m:oMathParaPr>
                    <m:oMath xmlns:m="http://schemas.openxmlformats.org/officeDocument/2006/math">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(1)</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(2)⋯</m:t>
                      </m:r>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m:t>
                      </m:r>
                      <m:r>
                        <a:rPr lang="en-US" altLang="zh-CN" sz="2000" i="1" dirty="0">
                          <a:latin typeface="Cambria Math" panose="02040503050406030204" pitchFamily="18" charset="0"/>
                          <a:cs typeface="Cambria Math" panose="02040503050406030204" pitchFamily="18" charset="0"/>
                        </a:rPr>
                        <m:t>𝑛</m:t>
                      </m:r>
                      <m:r>
                        <a:rPr lang="en-US" altLang="zh-CN" sz="2000" i="1" dirty="0">
                          <a:latin typeface="Cambria Math" panose="02040503050406030204" pitchFamily="18" charset="0"/>
                          <a:cs typeface="Cambria Math" panose="02040503050406030204" pitchFamily="18" charset="0"/>
                        </a:rPr>
                        <m:t>)</m:t>
                      </m:r>
                    </m:oMath>
                  </m:oMathPara>
                </a14:m>
                <a:endParaRPr lang="en-US" altLang="zh-CN" sz="2000" i="1" dirty="0">
                  <a:latin typeface="Cambria Math" panose="02040503050406030204" pitchFamily="18" charset="0"/>
                  <a:cs typeface="Cambria Math" panose="02040503050406030204" pitchFamily="18" charset="0"/>
                </a:endParaRPr>
              </a:p>
              <a:p>
                <a:pPr marL="0" indent="0">
                  <a:buNone/>
                </a:pPr>
                <a:r>
                  <a:rPr lang="zh-CN" altLang="en-US" sz="2000"/>
                  <a:t>这更像自然语言中排列的概念。所以，有时候排列会用来称呼这个有序组。</a:t>
                </a:r>
                <a:endParaRPr lang="en-US" altLang="zh-CN" sz="2000"/>
              </a:p>
              <a:p>
                <a:pPr marL="0" indent="0">
                  <a:buNone/>
                </a:pPr>
                <a:r>
                  <a:rPr lang="zh-CN" altLang="en-US" sz="2000"/>
                  <a:t>前文的例子利用单行记号可以写作</a:t>
                </a:r>
              </a:p>
              <a:p>
                <a:pPr marL="0" indent="0">
                  <a:buNone/>
                </a:pPr>
                <a14:m>
                  <m:oMathPara xmlns:m="http://schemas.openxmlformats.org/officeDocument/2006/math">
                    <m:oMathParaPr>
                      <m:jc m:val="centerGroup"/>
                    </m:oMathParaPr>
                    <m:oMath xmlns:m="http://schemas.openxmlformats.org/officeDocument/2006/math">
                      <m:r>
                        <a:rPr lang="en-US" altLang="zh-CN" sz="2000" i="1" dirty="0">
                          <a:latin typeface="Cambria Math" panose="02040503050406030204" pitchFamily="18" charset="0"/>
                          <a:cs typeface="Cambria Math" panose="02040503050406030204" pitchFamily="18" charset="0"/>
                        </a:rPr>
                        <m:t>𝜎</m:t>
                      </m:r>
                      <m:r>
                        <a:rPr lang="en-US" altLang="zh-CN" sz="2000" i="1" dirty="0">
                          <a:latin typeface="Cambria Math" panose="02040503050406030204" pitchFamily="18" charset="0"/>
                          <a:cs typeface="Cambria Math" panose="02040503050406030204" pitchFamily="18" charset="0"/>
                        </a:rPr>
                        <m:t>=265431</m:t>
                      </m:r>
                    </m:oMath>
                  </m:oMathPara>
                </a14:m>
                <a:endParaRPr lang="en-US" altLang="zh-CN" sz="2000" i="1" dirty="0">
                  <a:latin typeface="Cambria Math" panose="02040503050406030204" pitchFamily="18" charset="0"/>
                  <a:cs typeface="Cambria Math" panose="02040503050406030204" pitchFamily="18" charset="0"/>
                </a:endParaRPr>
              </a:p>
              <a:p>
                <a:pPr marL="0" indent="0">
                  <a:buNone/>
                </a:pPr>
                <a:r>
                  <a:rPr lang="zh-CN" altLang="en-US" sz="2000"/>
                  <a:t>这种单行的记号，常用来比较不同排列的大小。</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0000"/>
              </a:bodyPr>
              <a:lstStyle/>
              <a:p>
                <a:pPr>
                  <a:buFont typeface="Wingdings" panose="05000000000000000000" charset="0"/>
                  <a:buChar char="Ø"/>
                </a:pPr>
                <a:r>
                  <a:rPr lang="zh-CN" altLang="en-US"/>
                  <a:t>轮换表示</a:t>
                </a:r>
                <a:endParaRPr lang="en-US" altLang="zh-CN"/>
              </a:p>
              <a:p>
                <a:pPr marL="0" indent="0">
                  <a:buNone/>
                </a:pPr>
                <a:r>
                  <a:rPr lang="en-US" altLang="zh-CN"/>
                  <a:t>     </a:t>
                </a:r>
                <a:r>
                  <a:rPr lang="zh-CN" altLang="en-US"/>
                  <a:t>置换还有一种更为紧凑的表达方式，称为置换的轮换表示。它将置换表示为一系列不相交的轮换的乘积。下面描述将给定置换写成轮换表示的步骤。</a:t>
                </a:r>
                <a:endParaRPr lang="en-US" altLang="zh-CN"/>
              </a:p>
              <a:p>
                <a:pPr marL="0" indent="0">
                  <a:buNone/>
                </a:pPr>
                <a:r>
                  <a:rPr lang="en-US" altLang="zh-CN"/>
                  <a:t>    </a:t>
                </a:r>
                <a:r>
                  <a:rPr lang="zh-CN" altLang="en-US"/>
                  <a:t>给定一个置换</a:t>
                </a:r>
                <a:r>
                  <a:rPr lang="en-US" altLang="zh-CN"/>
                  <a:t> σ </a:t>
                </a:r>
                <a:r>
                  <a:rPr lang="zh-CN" altLang="en-US"/>
                  <a:t>，可以通过如下步骤写成轮换表示：</a:t>
                </a:r>
                <a:endParaRPr lang="en-US" altLang="zh-CN"/>
              </a:p>
              <a:p>
                <a:pPr marL="800100" lvl="1" indent="-342900">
                  <a:buAutoNum type="arabicPeriod"/>
                </a:pPr>
                <a:r>
                  <a:rPr lang="zh-CN" altLang="en-US"/>
                  <a:t>如果</a:t>
                </a:r>
                <a:r>
                  <a:rPr lang="en-US" altLang="zh-CN"/>
                  <a:t> X </a:t>
                </a:r>
                <a:r>
                  <a:rPr lang="zh-CN" altLang="en-US"/>
                  <a:t>中还有未曾写下的元素，就写下一个左括号，并写下任意一个这样的元素；</a:t>
                </a:r>
              </a:p>
              <a:p>
                <a:pPr marL="800100" lvl="1" indent="-342900">
                  <a:buAutoNum type="arabicPeriod"/>
                </a:pPr>
                <a:r>
                  <a:rPr lang="zh-CN" altLang="en-US"/>
                  <a:t>当前一个写下的元素是</a:t>
                </a:r>
                <a:r>
                  <a:rPr lang="en-US" altLang="zh-CN"/>
                  <a:t> X </a:t>
                </a:r>
                <a:r>
                  <a:rPr lang="zh-CN" altLang="en-US"/>
                  <a:t>时，</a:t>
                </a:r>
              </a:p>
              <a:p>
                <a:pPr lvl="2">
                  <a:buFont typeface="Arial" panose="020B0604020202020204" pitchFamily="34" charset="0"/>
                  <a:buChar char="•"/>
                </a:pPr>
                <a:r>
                  <a:rPr lang="zh-CN" altLang="en-US"/>
                  <a:t>如果</a:t>
                </a:r>
                <a:r>
                  <a:rPr lang="en-US" altLang="zh-CN"/>
                  <a:t> σ(x) </a:t>
                </a:r>
                <a:r>
                  <a:rPr lang="zh-CN" altLang="en-US"/>
                  <a:t>已经在前面写下过，就写上右括号，并返回步骤</a:t>
                </a:r>
                <a:r>
                  <a:rPr lang="en-US" altLang="zh-CN"/>
                  <a:t> 1</a:t>
                </a:r>
                <a:r>
                  <a:rPr lang="zh-CN" altLang="en-US"/>
                  <a:t>；</a:t>
                </a:r>
              </a:p>
              <a:p>
                <a:pPr lvl="2">
                  <a:buFont typeface="Arial" panose="020B0604020202020204" pitchFamily="34" charset="0"/>
                  <a:buChar char="•"/>
                </a:pPr>
                <a:r>
                  <a:rPr lang="en-US" altLang="zh-CN"/>
                  <a:t> </a:t>
                </a:r>
                <a:r>
                  <a:rPr lang="zh-CN" altLang="en-US"/>
                  <a:t>如果</a:t>
                </a:r>
                <a:r>
                  <a:rPr lang="en-US" altLang="zh-CN"/>
                  <a:t> σ(x) </a:t>
                </a:r>
                <a:r>
                  <a:rPr lang="zh-CN" altLang="en-US"/>
                  <a:t>还没有写下过，就写下</a:t>
                </a:r>
                <a:r>
                  <a:rPr lang="en-US" altLang="zh-CN"/>
                  <a:t> σ(x) </a:t>
                </a:r>
                <a:r>
                  <a:rPr lang="zh-CN" altLang="en-US"/>
                  <a:t>，并继续步骤</a:t>
                </a:r>
                <a:r>
                  <a:rPr lang="en-US" altLang="zh-CN"/>
                  <a:t> 2</a:t>
                </a:r>
                <a:r>
                  <a:rPr lang="zh-CN" altLang="en-US"/>
                  <a:t>；</a:t>
                </a:r>
              </a:p>
              <a:p>
                <a:pPr marL="800100" lvl="1" indent="-342900">
                  <a:buAutoNum type="arabicPeriod"/>
                </a:pPr>
                <a:r>
                  <a:rPr lang="en-US" altLang="zh-CN"/>
                  <a:t> </a:t>
                </a:r>
                <a:r>
                  <a:rPr lang="zh-CN" altLang="en-US"/>
                  <a:t>直到</a:t>
                </a:r>
                <a:r>
                  <a:rPr lang="en-US" altLang="zh-CN"/>
                  <a:t> X </a:t>
                </a:r>
                <a:r>
                  <a:rPr lang="zh-CN" altLang="en-US"/>
                  <a:t>的所有元素都已经写下，结束。</a:t>
                </a:r>
                <a:endParaRPr lang="en-US" altLang="zh-CN"/>
              </a:p>
              <a:p>
                <a:pPr marL="0" indent="0">
                  <a:buNone/>
                </a:pPr>
                <a:r>
                  <a:rPr lang="en-US" altLang="zh-CN"/>
                  <a:t>     </a:t>
                </a:r>
                <a:r>
                  <a:rPr lang="zh-CN" altLang="en-US"/>
                  <a:t>每一对括号中，都是一个轮换。括号中的元素个数，称为对应轮换的长度。实践中，常常省略掉长度为</a:t>
                </a:r>
                <a:r>
                  <a:rPr lang="en-US" altLang="zh-CN"/>
                  <a:t>1</a:t>
                </a:r>
                <a:r>
                  <a:rPr lang="zh-CN" altLang="en-US"/>
                  <a:t>的轮换。</a:t>
                </a:r>
                <a:endParaRPr lang="en-US" altLang="zh-CN"/>
              </a:p>
              <a:p>
                <a:pPr marL="0" indent="0">
                  <a:buNone/>
                </a:pPr>
                <a:r>
                  <a:rPr lang="en-US" altLang="zh-CN"/>
                  <a:t>   </a:t>
                </a:r>
                <a:r>
                  <a:rPr lang="zh-CN" altLang="en-US"/>
                  <a:t>前文的例子利用轮换表示可以写作</a:t>
                </a:r>
              </a:p>
              <a:p>
                <a:pPr marL="0" indent="0">
                  <a:buNone/>
                </a:pPr>
                <a14:m>
                  <m:oMathPara xmlns:m="http://schemas.openxmlformats.org/officeDocument/2006/math">
                    <m:oMathParaPr>
                      <m:jc m:val="centerGroup"/>
                    </m:oMathParaPr>
                    <m:oMath xmlns:m="http://schemas.openxmlformats.org/officeDocument/2006/math">
                      <m:r>
                        <a:rPr lang="en-US" altLang="zh-CN" i="1" dirty="0">
                          <a:latin typeface="Cambria Math" panose="02040503050406030204" pitchFamily="18" charset="0"/>
                          <a:cs typeface="Cambria Math" panose="02040503050406030204" pitchFamily="18" charset="0"/>
                        </a:rPr>
                        <m:t>𝜎</m:t>
                      </m:r>
                      <m:r>
                        <a:rPr lang="en-US" altLang="zh-CN" i="1" dirty="0">
                          <a:latin typeface="Cambria Math" panose="02040503050406030204" pitchFamily="18" charset="0"/>
                          <a:cs typeface="Cambria Math" panose="02040503050406030204" pitchFamily="18" charset="0"/>
                        </a:rPr>
                        <m:t>=(126)(35)(4)=(126)(35)</m:t>
                      </m:r>
                    </m:oMath>
                  </m:oMathPara>
                </a14:m>
                <a:endParaRPr lang="en-US" altLang="zh-CN" i="1" dirty="0">
                  <a:latin typeface="Cambria Math" panose="02040503050406030204" pitchFamily="18" charset="0"/>
                  <a:cs typeface="Cambria Math" panose="02040503050406030204" pitchFamily="18" charset="0"/>
                </a:endParaRPr>
              </a:p>
              <a:p>
                <a:pPr marL="0" indent="0">
                  <a:buNone/>
                </a:pPr>
                <a:r>
                  <a:rPr lang="en-US" altLang="zh-CN"/>
                  <a:t>   </a:t>
                </a:r>
                <a:r>
                  <a:t>注意：</a:t>
                </a:r>
                <a:r>
                  <a:rPr lang="zh-CN" altLang="en-US"/>
                  <a:t>恒等变换中所有的轮换长度都是</a:t>
                </a:r>
                <a:r>
                  <a:rPr lang="en-US" altLang="zh-CN"/>
                  <a:t>1</a:t>
                </a:r>
                <a:r>
                  <a:rPr lang="zh-CN" altLang="en-US"/>
                  <a:t>，常常记作</a:t>
                </a:r>
                <a:r>
                  <a:rPr lang="en-US" altLang="zh-CN"/>
                  <a:t> (1) </a:t>
                </a:r>
                <a:r>
                  <a:rPr lang="zh-CN" altLang="en-US"/>
                  <a:t>而不是全部省略。</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2">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18288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群论</a:t>
            </a: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lnSpcReduction="10000"/>
              </a:bodyPr>
              <a:lstStyle/>
              <a:p>
                <a:r>
                  <a:rPr lang="zh-CN" altLang="en-US"/>
                  <a:t>复合</a:t>
                </a:r>
                <a:endParaRPr lang="en-US" altLang="zh-CN"/>
              </a:p>
              <a:p>
                <a:pPr marL="457200" lvl="1" indent="0">
                  <a:buNone/>
                </a:pPr>
                <a:r>
                  <a:rPr lang="zh-CN" altLang="en-US"/>
                  <a:t>置换的复合就是映射的复合。置换的复合也常常称作置换的乘法。</a:t>
                </a:r>
                <a:endParaRPr lang="en-US" altLang="zh-CN"/>
              </a:p>
              <a:p>
                <a:pPr marL="457200" lvl="1" indent="0">
                  <a:buNone/>
                </a:pPr>
                <a:r>
                  <a:rPr lang="zh-CN" altLang="en-US"/>
                  <a:t>给定两个置换</a:t>
                </a:r>
              </a:p>
              <a:p>
                <a:pPr marL="457200" lvl="1"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𝜎</m:t>
                      </m:r>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1</m:t>
                                                </m:r>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2</m:t>
                                                </m:r>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𝑛</m:t>
                                                </m:r>
                                              </m:sub>
                                            </m:sSub>
                                          </m:e>
                                        </m:mr>
                                      </m:m>
                                    </m:e>
                                  </m:mr>
                                </m:m>
                              </m:e>
                            </m:m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1</m:t>
                                                    </m:r>
                                                  </m:sub>
                                                </m:sSub>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2</m:t>
                                                    </m:r>
                                                  </m:sub>
                                                </m:sSub>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𝑛</m:t>
                                                    </m:r>
                                                  </m:sub>
                                                </m:sSub>
                                              </m:sub>
                                            </m:sSub>
                                          </m:e>
                                        </m:mr>
                                      </m:m>
                                    </m:e>
                                  </m:mr>
                                </m:m>
                              </m:e>
                            </m:mr>
                          </m:m>
                        </m:e>
                      </m:d>
                      <m:r>
                        <a:rPr lang="en-US" altLang="zh-CN" i="1">
                          <a:solidFill>
                            <a:srgbClr val="000000"/>
                          </a:solidFill>
                          <a:latin typeface="Cambria Math" panose="02040503050406030204" pitchFamily="18" charset="0"/>
                        </a:rPr>
                        <m:t>，</m:t>
                      </m:r>
                      <m:r>
                        <a:rPr lang="en-US" altLang="zh-CN" i="1">
                          <a:latin typeface="Cambria Math" panose="02040503050406030204" pitchFamily="18" charset="0"/>
                          <a:cs typeface="Cambria Math" panose="02040503050406030204" pitchFamily="18" charset="0"/>
                        </a:rPr>
                        <m:t>𝜋</m:t>
                      </m:r>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1</m:t>
                                                    </m:r>
                                                  </m:sub>
                                                </m:sSub>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2</m:t>
                                                    </m:r>
                                                  </m:sub>
                                                </m:sSub>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𝑛</m:t>
                                                    </m:r>
                                                  </m:sub>
                                                </m:sSub>
                                              </m:sub>
                                            </m:sSub>
                                          </m:e>
                                        </m:mr>
                                      </m:m>
                                    </m:e>
                                  </m:mr>
                                </m:m>
                              </m:e>
                            </m:m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𝑞</m:t>
                                                    </m:r>
                                                  </m:e>
                                                  <m:sub>
                                                    <m:r>
                                                      <a:rPr lang="en-US" altLang="zh-CN" i="1">
                                                        <a:solidFill>
                                                          <a:srgbClr val="000000"/>
                                                        </a:solidFill>
                                                        <a:latin typeface="Cambria Math" panose="02040503050406030204" pitchFamily="18" charset="0"/>
                                                      </a:rPr>
                                                      <m:t>1</m:t>
                                                    </m:r>
                                                  </m:sub>
                                                </m:sSub>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𝑞</m:t>
                                                    </m:r>
                                                  </m:e>
                                                  <m:sub>
                                                    <m:r>
                                                      <a:rPr lang="en-US" altLang="zh-CN" i="1">
                                                        <a:solidFill>
                                                          <a:srgbClr val="000000"/>
                                                        </a:solidFill>
                                                        <a:latin typeface="Cambria Math" panose="02040503050406030204" pitchFamily="18" charset="0"/>
                                                      </a:rPr>
                                                      <m:t>2</m:t>
                                                    </m:r>
                                                  </m:sub>
                                                </m:sSub>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𝑞</m:t>
                                                    </m:r>
                                                  </m:e>
                                                  <m:sub>
                                                    <m:r>
                                                      <a:rPr lang="en-US" altLang="zh-CN" i="1">
                                                        <a:solidFill>
                                                          <a:srgbClr val="000000"/>
                                                        </a:solidFill>
                                                        <a:latin typeface="Cambria Math" panose="02040503050406030204" pitchFamily="18" charset="0"/>
                                                      </a:rPr>
                                                      <m:t>𝑛</m:t>
                                                    </m:r>
                                                  </m:sub>
                                                </m:sSub>
                                              </m:sub>
                                            </m:sSub>
                                          </m:e>
                                        </m:mr>
                                      </m:m>
                                    </m:e>
                                  </m:mr>
                                </m:m>
                              </m:e>
                            </m:mr>
                          </m:m>
                        </m:e>
                      </m:d>
                    </m:oMath>
                  </m:oMathPara>
                </a14:m>
                <a:endParaRPr lang="en-US" altLang="zh-CN"/>
              </a:p>
              <a:p>
                <a:pPr marL="457200" lvl="1" indent="0">
                  <a:buNone/>
                </a:pPr>
                <a:r>
                  <a:rPr lang="zh-CN" altLang="en-US"/>
                  <a:t>那么，它们的乘积</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𝜋</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𝜎</m:t>
                    </m:r>
                  </m:oMath>
                </a14:m>
                <a:r>
                  <a:rPr lang="zh-CN" altLang="en-US"/>
                  <a:t>的值为</a:t>
                </a:r>
              </a:p>
              <a:p>
                <a:pPr marL="457200" lvl="1"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𝜋</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𝜎</m:t>
                      </m:r>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1</m:t>
                                                </m:r>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2</m:t>
                                                </m:r>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𝑛</m:t>
                                                </m:r>
                                              </m:sub>
                                            </m:sSub>
                                          </m:e>
                                        </m:mr>
                                      </m:m>
                                    </m:e>
                                  </m:mr>
                                </m:m>
                              </m:e>
                            </m:m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𝑞</m:t>
                                                    </m:r>
                                                  </m:e>
                                                  <m:sub>
                                                    <m:r>
                                                      <a:rPr lang="en-US" altLang="zh-CN" i="1">
                                                        <a:solidFill>
                                                          <a:srgbClr val="000000"/>
                                                        </a:solidFill>
                                                        <a:latin typeface="Cambria Math" panose="02040503050406030204" pitchFamily="18" charset="0"/>
                                                      </a:rPr>
                                                      <m:t>1</m:t>
                                                    </m:r>
                                                  </m:sub>
                                                </m:sSub>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𝑞</m:t>
                                                    </m:r>
                                                  </m:e>
                                                  <m:sub>
                                                    <m:r>
                                                      <a:rPr lang="en-US" altLang="zh-CN" i="1">
                                                        <a:solidFill>
                                                          <a:srgbClr val="000000"/>
                                                        </a:solidFill>
                                                        <a:latin typeface="Cambria Math" panose="02040503050406030204" pitchFamily="18" charset="0"/>
                                                      </a:rPr>
                                                      <m:t>2</m:t>
                                                    </m:r>
                                                  </m:sub>
                                                </m:sSub>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𝑞</m:t>
                                                    </m:r>
                                                  </m:e>
                                                  <m:sub>
                                                    <m:r>
                                                      <a:rPr lang="en-US" altLang="zh-CN" i="1">
                                                        <a:solidFill>
                                                          <a:srgbClr val="000000"/>
                                                        </a:solidFill>
                                                        <a:latin typeface="Cambria Math" panose="02040503050406030204" pitchFamily="18" charset="0"/>
                                                      </a:rPr>
                                                      <m:t>𝑛</m:t>
                                                    </m:r>
                                                  </m:sub>
                                                </m:sSub>
                                              </m:sub>
                                            </m:sSub>
                                          </m:e>
                                        </m:mr>
                                      </m:m>
                                    </m:e>
                                  </m:mr>
                                </m:m>
                              </m:e>
                            </m:mr>
                          </m:m>
                        </m:e>
                      </m:d>
                    </m:oMath>
                  </m:oMathPara>
                </a14:m>
                <a:endParaRPr lang="zh-CN" altLang="en-US"/>
              </a:p>
              <a:p>
                <a:pPr marL="457200" lvl="1" indent="0">
                  <a:buNone/>
                </a:pPr>
                <a:r>
                  <a:rPr lang="zh-CN" altLang="en-US"/>
                  <a:t>简单来说就是先经过</a:t>
                </a:r>
                <a14:m>
                  <m:oMath xmlns:m="http://schemas.openxmlformats.org/officeDocument/2006/math">
                    <m:r>
                      <a:rPr lang="en-US" altLang="zh-CN" i="1">
                        <a:latin typeface="Cambria Math" panose="02040503050406030204" pitchFamily="18" charset="0"/>
                        <a:cs typeface="Cambria Math" panose="02040503050406030204" pitchFamily="18" charset="0"/>
                      </a:rPr>
                      <m:t>𝜎</m:t>
                    </m:r>
                  </m:oMath>
                </a14:m>
                <a:r>
                  <a:rPr lang="zh-CN" altLang="en-US"/>
                  <a:t>的映射，再经过</a:t>
                </a:r>
                <a14:m>
                  <m:oMath xmlns:m="http://schemas.openxmlformats.org/officeDocument/2006/math">
                    <m:r>
                      <a:rPr lang="en-US" altLang="zh-CN" i="1">
                        <a:latin typeface="Cambria Math" panose="02040503050406030204" pitchFamily="18" charset="0"/>
                        <a:cs typeface="Cambria Math" panose="02040503050406030204" pitchFamily="18" charset="0"/>
                      </a:rPr>
                      <m:t>𝜋</m:t>
                    </m:r>
                  </m:oMath>
                </a14:m>
                <a:r>
                  <a:rPr lang="zh-CN" altLang="en-US"/>
                  <a:t>的映射。注意在上面的双行记号中，内层映射</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𝜎</m:t>
                    </m:r>
                  </m:oMath>
                </a14:m>
                <a:r>
                  <a:rPr lang="zh-CN" altLang="en-US"/>
                  <a:t>的第二行的顺序和外层映射</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𝜋</m:t>
                    </m:r>
                  </m:oMath>
                </a14:m>
                <a:r>
                  <a:rPr lang="en-US" altLang="zh-CN"/>
                  <a:t> </a:t>
                </a:r>
                <a:r>
                  <a:rPr lang="zh-CN" altLang="en-US"/>
                  <a:t>的第一行的顺序一致。</a:t>
                </a:r>
                <a:endParaRPr lang="en-US" altLang="zh-CN"/>
              </a:p>
              <a:p>
                <a:pPr marL="457200" lvl="1" indent="0">
                  <a:buNone/>
                </a:pPr>
                <a:r>
                  <a:rPr lang="zh-CN" altLang="en-US"/>
                  <a:t>因为置换</a:t>
                </a:r>
                <a14:m>
                  <m:oMath xmlns:m="http://schemas.openxmlformats.org/officeDocument/2006/math">
                    <m:r>
                      <a:rPr lang="en-US" altLang="zh-CN" i="1">
                        <a:latin typeface="Cambria Math" panose="02040503050406030204" pitchFamily="18" charset="0"/>
                        <a:cs typeface="Cambria Math" panose="02040503050406030204" pitchFamily="18" charset="0"/>
                      </a:rPr>
                      <m:t>𝜎</m:t>
                    </m:r>
                  </m:oMath>
                </a14:m>
                <a:r>
                  <a:rPr lang="en-US" altLang="zh-CN"/>
                  <a:t> </a:t>
                </a:r>
                <a:r>
                  <a:rPr lang="zh-CN" altLang="en-US"/>
                  <a:t>和</a:t>
                </a:r>
                <a14:m>
                  <m:oMath xmlns:m="http://schemas.openxmlformats.org/officeDocument/2006/math">
                    <m:r>
                      <a:rPr lang="en-US" altLang="zh-CN" i="1">
                        <a:latin typeface="Cambria Math" panose="02040503050406030204" pitchFamily="18" charset="0"/>
                        <a:cs typeface="Cambria Math" panose="02040503050406030204" pitchFamily="18" charset="0"/>
                      </a:rPr>
                      <m:t>𝜋</m:t>
                    </m:r>
                  </m:oMath>
                </a14:m>
                <a:r>
                  <a:rPr lang="zh-CN" altLang="en-US"/>
                  <a:t>本质是两个映射，所以</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𝜋</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𝜎</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𝜋</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𝜎</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lang="zh-CN" altLang="en-US"/>
                  <a:t>。置换的复合的运算顺序是自右向左的。置换的乘法并不满足交换律，所以使用错误的顺序计算可能会导致错误的结果。</a:t>
                </a:r>
                <a:endParaRPr lang="en-US" altLang="zh-CN"/>
              </a:p>
              <a:p>
                <a:pPr marL="457200" lvl="1" indent="0">
                  <a:buNone/>
                </a:pPr>
                <a:r>
                  <a:rPr lang="zh-CN" altLang="en-US"/>
                  <a:t>连续多个置换的乘积称作排列的幂，可以使用</a:t>
                </a:r>
                <a:r>
                  <a:rPr lang="en-US" altLang="zh-CN"/>
                  <a:t> </a:t>
                </a:r>
                <a:r>
                  <a:rPr lang="zh-CN" altLang="en-US"/>
                  <a:t>快速幂</a:t>
                </a:r>
                <a:r>
                  <a:rPr lang="en-US" altLang="zh-CN"/>
                  <a:t> </a:t>
                </a:r>
                <a:r>
                  <a:rPr lang="zh-CN" altLang="en-US"/>
                  <a:t>加速计算。</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a:t>逆置换</a:t>
                </a:r>
                <a:endParaRPr lang="en-US" altLang="zh-CN"/>
              </a:p>
              <a:p>
                <a:pPr marL="0" indent="0">
                  <a:buNone/>
                </a:pPr>
                <a:r>
                  <a:rPr lang="en-US" altLang="zh-CN"/>
                  <a:t>   </a:t>
                </a:r>
                <a:r>
                  <a:rPr lang="zh-CN" altLang="en-US"/>
                  <a:t>因为置换是双射，所以置换总有相应的逆置换。</a:t>
                </a:r>
                <a:endParaRPr lang="en-US" altLang="zh-CN"/>
              </a:p>
              <a:p>
                <a:pPr marL="0" indent="0">
                  <a:buNone/>
                </a:pPr>
                <a:r>
                  <a:rPr lang="en-US" altLang="zh-CN"/>
                  <a:t>   </a:t>
                </a:r>
                <a:r>
                  <a:rPr lang="zh-CN" altLang="en-US"/>
                  <a:t>给定置换</a:t>
                </a: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𝜎</m:t>
                      </m:r>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1</m:t>
                                                </m:r>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2</m:t>
                                                </m:r>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𝑛</m:t>
                                                </m:r>
                                              </m:sub>
                                            </m:sSub>
                                          </m:e>
                                        </m:mr>
                                      </m:m>
                                    </m:e>
                                  </m:mr>
                                </m:m>
                              </m:e>
                            </m:m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1</m:t>
                                                    </m:r>
                                                  </m:sub>
                                                </m:sSub>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2</m:t>
                                                    </m:r>
                                                  </m:sub>
                                                </m:sSub>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𝑛</m:t>
                                                    </m:r>
                                                  </m:sub>
                                                </m:sSub>
                                              </m:sub>
                                            </m:sSub>
                                          </m:e>
                                        </m:mr>
                                      </m:m>
                                    </m:e>
                                  </m:mr>
                                </m:m>
                              </m:e>
                            </m:mr>
                          </m:m>
                        </m:e>
                      </m:d>
                    </m:oMath>
                  </m:oMathPara>
                </a14:m>
                <a:endParaRPr lang="en-US" altLang="zh-CN"/>
              </a:p>
              <a:p>
                <a:pPr marL="0" indent="0">
                  <a:buNone/>
                </a:pPr>
                <a:r>
                  <a:rPr lang="en-US" altLang="zh-CN"/>
                  <a:t>   </a:t>
                </a:r>
                <a:r>
                  <a:rPr lang="zh-CN" altLang="en-US"/>
                  <a:t>它的逆置换就是</a:t>
                </a:r>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𝜎</m:t>
                          </m:r>
                        </m:e>
                        <m:sup>
                          <m:r>
                            <a:rPr lang="en-US" altLang="zh-CN" i="1">
                              <a:latin typeface="Cambria Math" panose="02040503050406030204" pitchFamily="18" charset="0"/>
                              <a:cs typeface="Cambria Math" panose="02040503050406030204" pitchFamily="18" charset="0"/>
                            </a:rPr>
                            <m:t>−1</m:t>
                          </m:r>
                        </m:sup>
                      </m:sSup>
                      <m:r>
                        <a:rPr lang="en-US" altLang="zh-CN" i="1">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1</m:t>
                                                    </m:r>
                                                  </m:sub>
                                                </m:sSub>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2</m:t>
                                                    </m:r>
                                                  </m:sub>
                                                </m:sSub>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𝑛</m:t>
                                                    </m:r>
                                                  </m:sub>
                                                </m:sSub>
                                              </m:sub>
                                            </m:sSub>
                                          </m:e>
                                        </m:mr>
                                      </m:m>
                                    </m:e>
                                  </m:mr>
                                </m:m>
                              </m:e>
                            </m:m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1</m:t>
                                                </m:r>
                                              </m:sub>
                                            </m:sSub>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2</m:t>
                                                </m:r>
                                              </m:sub>
                                            </m:sSub>
                                          </m:e>
                                        </m:mr>
                                      </m:m>
                                    </m:e>
                                    <m:e>
                                      <m:m>
                                        <m:mPr>
                                          <m:mcs>
                                            <m:mc>
                                              <m:mcPr>
                                                <m:count m:val="2"/>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m:t>
                                            </m:r>
                                          </m:e>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𝑥</m:t>
                                                </m:r>
                                              </m:e>
                                              <m:sub>
                                                <m:r>
                                                  <a:rPr lang="en-US" altLang="zh-CN" i="1">
                                                    <a:solidFill>
                                                      <a:srgbClr val="000000"/>
                                                    </a:solidFill>
                                                    <a:latin typeface="Cambria Math" panose="02040503050406030204" pitchFamily="18" charset="0"/>
                                                  </a:rPr>
                                                  <m:t>𝑛</m:t>
                                                </m:r>
                                              </m:sub>
                                            </m:sSub>
                                          </m:e>
                                        </m:mr>
                                      </m:m>
                                    </m:e>
                                  </m:mr>
                                </m:m>
                              </m:e>
                            </m:mr>
                          </m:m>
                        </m:e>
                      </m:d>
                    </m:oMath>
                  </m:oMathPara>
                </a14:m>
                <a:endParaRPr lang="zh-CN" altLang="en-US"/>
              </a:p>
              <a:p>
                <a:pPr marL="0" indent="0">
                  <a:buNone/>
                </a:pPr>
                <a:r>
                  <a:rPr lang="en-US" altLang="zh-CN"/>
                  <a:t>   </a:t>
                </a:r>
                <a:r>
                  <a:rPr lang="zh-CN" altLang="en-US"/>
                  <a:t>在轮换表示中，只要对每个轮换取逆，就能得到原来的置换的逆；而对每个轮换取逆，只要把元素的书写顺序倒过来就可以了。比如说，上文中的例子</a:t>
                </a:r>
                <a14:m>
                  <m:oMath xmlns:m="http://schemas.openxmlformats.org/officeDocument/2006/math">
                    <m:r>
                      <a:rPr lang="en-US" altLang="zh-CN" i="1">
                        <a:latin typeface="Cambria Math" panose="02040503050406030204" pitchFamily="18" charset="0"/>
                        <a:cs typeface="Cambria Math" panose="02040503050406030204" pitchFamily="18" charset="0"/>
                      </a:rPr>
                      <m:t>𝜎</m:t>
                    </m:r>
                  </m:oMath>
                </a14:m>
                <a:r>
                  <a:rPr lang="zh-CN" altLang="en-US"/>
                  <a:t>的逆置换的轮换表示是</a:t>
                </a:r>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𝜎</m:t>
                          </m:r>
                        </m:e>
                        <m:sup>
                          <m:r>
                            <a:rPr lang="en-US" altLang="zh-CN" i="1">
                              <a:latin typeface="Cambria Math" panose="02040503050406030204" pitchFamily="18" charset="0"/>
                              <a:cs typeface="Cambria Math" panose="02040503050406030204" pitchFamily="18" charset="0"/>
                            </a:rPr>
                            <m:t>−1</m:t>
                          </m:r>
                        </m:sup>
                      </m:sSup>
                      <m:r>
                        <a:rPr lang="en-US" altLang="zh-CN" i="1" dirty="0">
                          <a:latin typeface="Cambria Math" panose="02040503050406030204" pitchFamily="18" charset="0"/>
                          <a:cs typeface="Cambria Math" panose="02040503050406030204" pitchFamily="18" charset="0"/>
                        </a:rPr>
                        <m:t>=(621)(53)=(162)(35)</m:t>
                      </m:r>
                    </m:oMath>
                  </m:oMathPara>
                </a14:m>
                <a:endParaRPr lang="en-US" altLang="zh-CN" i="1" dirty="0">
                  <a:latin typeface="Cambria Math" panose="02040503050406030204" pitchFamily="18" charset="0"/>
                  <a:cs typeface="Cambria Math" panose="02040503050406030204" pitchFamily="18" charset="0"/>
                </a:endParaRPr>
              </a:p>
              <a:p>
                <a:pPr marL="0" indent="0">
                  <a:buNone/>
                </a:pPr>
                <a:r>
                  <a:rPr lang="en-US" altLang="zh-CN"/>
                  <a:t>   </a:t>
                </a:r>
                <a:r>
                  <a:rPr lang="zh-CN" altLang="en-US"/>
                  <a:t>给定</a:t>
                </a:r>
                <a:r>
                  <a:rPr lang="en-US" altLang="zh-CN"/>
                  <a:t> 1~n </a:t>
                </a:r>
                <a:r>
                  <a:rPr lang="zh-CN" altLang="en-US"/>
                  <a:t>的一个排列和它的每个元素的排名的序列，就互为逆排列。</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lnSpcReduction="20000"/>
              </a:bodyPr>
              <a:lstStyle/>
              <a:p>
                <a:r>
                  <a:rPr lang="zh-CN" altLang="en-US" sz="2000"/>
                  <a:t>轮换</a:t>
                </a:r>
                <a:endParaRPr lang="en-US" altLang="zh-CN" sz="2000"/>
              </a:p>
              <a:p>
                <a:pPr marL="457200" lvl="1" indent="0">
                  <a:buNone/>
                </a:pPr>
                <a:r>
                  <a:rPr lang="zh-CN" altLang="en-US" sz="2000"/>
                  <a:t>轮换（</a:t>
                </a:r>
                <a:r>
                  <a:rPr lang="en-US" altLang="zh-CN" sz="2000"/>
                  <a:t>cycle</a:t>
                </a:r>
                <a:r>
                  <a:rPr lang="zh-CN" altLang="en-US" sz="2000"/>
                  <a:t>）本身是特殊的置换。轮换的特性是，从轮换中的任何一点</a:t>
                </a:r>
                <a:r>
                  <a:rPr lang="en-US" altLang="zh-CN" sz="2000"/>
                  <a:t> x </a:t>
                </a:r>
                <a:r>
                  <a:rPr lang="zh-CN" altLang="en-US" sz="2000"/>
                  <a:t>出发，都能通过反复应用置换</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𝜎</m:t>
                    </m:r>
                  </m:oMath>
                </a14:m>
                <a:r>
                  <a:rPr lang="en-US" altLang="zh-CN" sz="2000"/>
                  <a:t> </a:t>
                </a:r>
                <a:r>
                  <a:rPr lang="zh-CN" altLang="en-US" sz="2000"/>
                  <a:t>的方式得到轮换中的另一点</a:t>
                </a:r>
                <a:r>
                  <a:rPr lang="en-US" altLang="zh-CN" sz="2000"/>
                  <a:t> y </a:t>
                </a:r>
                <a:r>
                  <a:rPr lang="zh-CN" altLang="en-US" sz="2000"/>
                  <a:t>。长度为</a:t>
                </a:r>
                <a:r>
                  <a:rPr lang="en-US" altLang="zh-CN" sz="2000"/>
                  <a:t> k </a:t>
                </a:r>
                <a:r>
                  <a:rPr lang="zh-CN" altLang="en-US" sz="2000"/>
                  <a:t>的轮换也称作</a:t>
                </a:r>
                <a:r>
                  <a:rPr lang="en-US" altLang="zh-CN" sz="2000"/>
                  <a:t> k‑</a:t>
                </a:r>
                <a:r>
                  <a:rPr lang="zh-CN" altLang="en-US" sz="2000"/>
                  <a:t>轮换</a:t>
                </a:r>
                <a:r>
                  <a:rPr lang="en-US" altLang="zh-CN" sz="2000"/>
                  <a:t>(k-cycle)</a:t>
                </a:r>
                <a:r>
                  <a:rPr lang="zh-CN" altLang="en-US" sz="2000"/>
                  <a:t>。反复应用</a:t>
                </a:r>
                <a:r>
                  <a:rPr lang="en-US" altLang="zh-CN" sz="2000"/>
                  <a:t> k-</a:t>
                </a:r>
                <a:r>
                  <a:rPr lang="zh-CN" altLang="en-US" sz="2000"/>
                  <a:t>轮换</a:t>
                </a:r>
                <a:r>
                  <a:rPr lang="en-US" altLang="zh-CN" sz="2000"/>
                  <a:t> k </a:t>
                </a:r>
                <a:r>
                  <a:rPr lang="zh-CN" altLang="en-US" sz="2000"/>
                  <a:t>次，将得到恒等变换，即每个元素都回到了最开始的位置。</a:t>
                </a:r>
                <a:endParaRPr lang="en-US" altLang="zh-CN" sz="2000"/>
              </a:p>
              <a:p>
                <a:pPr marL="457200" lvl="1" indent="0">
                  <a:buNone/>
                </a:pPr>
                <a:r>
                  <a:rPr lang="zh-CN" altLang="en-US" sz="2000"/>
                  <a:t>置换的轮换表示可以看作将置换写成这些特殊置换（即轮换）的乘积，因而置换的轮换表示也可以看作是置换的</a:t>
                </a:r>
                <a:r>
                  <a:rPr lang="en-US" altLang="zh-CN" sz="2000"/>
                  <a:t> </a:t>
                </a:r>
                <a:r>
                  <a:rPr lang="zh-CN" altLang="en-US" sz="2000"/>
                  <a:t>轮换分解（</a:t>
                </a:r>
                <a:r>
                  <a:rPr lang="en-US" altLang="zh-CN" sz="2000"/>
                  <a:t>cycle decomposition</a:t>
                </a:r>
                <a:r>
                  <a:rPr lang="zh-CN" altLang="en-US" sz="2000"/>
                  <a:t>）。对于每个置换，它分解成轮换乘积的方式在不计顺序后都是唯一的。轮换可以看作是构成置换的基本单元。</a:t>
                </a:r>
                <a:endParaRPr lang="en-US" altLang="zh-CN" sz="2000"/>
              </a:p>
              <a:p>
                <a:pPr marL="457200" lvl="1" indent="0">
                  <a:buNone/>
                </a:pPr>
                <a:r>
                  <a:rPr lang="zh-CN" altLang="en-US" sz="2000"/>
                  <a:t>置换的轮换分解有着清晰的几何意义。如果将集合</a:t>
                </a:r>
                <a:r>
                  <a:rPr lang="en-US" altLang="zh-CN" sz="2000"/>
                  <a:t> S </a:t>
                </a:r>
                <a:r>
                  <a:rPr lang="zh-CN" altLang="en-US" sz="2000"/>
                  <a:t>上的置换中的每个有序对</a:t>
                </a:r>
                <a14:m>
                  <m:oMath xmlns:m="http://schemas.openxmlformats.org/officeDocument/2006/math">
                    <m:r>
                      <a:rPr lang="en-US" altLang="zh-CN" sz="2000">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𝑥</m:t>
                    </m:r>
                    <m:r>
                      <a:rPr lang="en-US" altLang="zh-CN" sz="2000">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𝜎</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𝑥</m:t>
                    </m:r>
                    <m:r>
                      <a:rPr lang="en-US" altLang="zh-CN" sz="2000" i="1">
                        <a:latin typeface="Cambria Math" panose="02040503050406030204" pitchFamily="18" charset="0"/>
                        <a:cs typeface="Cambria Math" panose="02040503050406030204" pitchFamily="18" charset="0"/>
                      </a:rPr>
                      <m:t>)</m:t>
                    </m:r>
                    <m:r>
                      <a:rPr lang="en-US" altLang="zh-CN" sz="2000">
                        <a:latin typeface="Cambria Math" panose="02040503050406030204" pitchFamily="18" charset="0"/>
                        <a:cs typeface="Cambria Math" panose="02040503050406030204" pitchFamily="18" charset="0"/>
                      </a:rPr>
                      <m:t>)</m:t>
                    </m:r>
                  </m:oMath>
                </a14:m>
                <a:r>
                  <a:rPr lang="zh-CN" altLang="en-US" sz="2000"/>
                  <a:t>都看成以</a:t>
                </a:r>
                <a:r>
                  <a:rPr lang="en-US" altLang="zh-CN" sz="2000"/>
                  <a:t> S </a:t>
                </a:r>
                <a:r>
                  <a:rPr lang="zh-CN" altLang="en-US" sz="2000"/>
                  <a:t>为顶点的有向图的边，那么这些轮换就是这个图上面的环路。如果置换</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𝜎</m:t>
                    </m:r>
                  </m:oMath>
                </a14:m>
                <a:r>
                  <a:rPr lang="en-US" altLang="zh-CN" sz="2000"/>
                  <a:t> </a:t>
                </a:r>
                <a:r>
                  <a:rPr lang="zh-CN" altLang="en-US" sz="2000"/>
                  <a:t>能够写作</a:t>
                </a:r>
                <a:r>
                  <a:rPr lang="en-US" altLang="zh-CN" sz="2000"/>
                  <a:t> m </a:t>
                </a:r>
                <a:r>
                  <a:rPr lang="zh-CN" altLang="en-US" sz="2000"/>
                  <a:t>个置换，就意味着对应的有向图中共计有</a:t>
                </a:r>
                <a:r>
                  <a:rPr lang="en-US" altLang="zh-CN" sz="2000"/>
                  <a:t> m </a:t>
                </a:r>
                <a:r>
                  <a:rPr lang="zh-CN" altLang="en-US" sz="2000"/>
                  <a:t>个环路（包括自环）。这些环路自然互不相交</a:t>
                </a:r>
              </a:p>
              <a:p>
                <a:pPr marL="0" indent="0">
                  <a:buNone/>
                </a:pPr>
                <a:endParaRPr lang="zh-CN" altLang="en-US"/>
              </a:p>
              <a:p>
                <a:endParaRPr lang="zh-CN" altLang="en-US"/>
              </a:p>
              <a:p>
                <a:endParaRPr lang="zh-CN" altLang="en-US"/>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10812"/>
                </a:stretch>
              </a:blipFill>
            </p:spPr>
            <p:txBody>
              <a:bodyPr/>
              <a:lstStyle/>
              <a:p>
                <a:r>
                  <a:rPr lang="zh-CN" altLang="en-US">
                    <a:noFill/>
                  </a:rPr>
                  <a:t> </a:t>
                </a:r>
              </a:p>
            </p:txBody>
          </p:sp>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595587" y="661043"/>
                <a:ext cx="10852237" cy="5388907"/>
              </a:xfrm>
            </p:spPr>
            <p:txBody>
              <a:bodyPr>
                <a:normAutofit lnSpcReduction="10000"/>
              </a:bodyPr>
              <a:lstStyle/>
              <a:p>
                <a:r>
                  <a:rPr lang="zh-CN" altLang="en-US" sz="2000"/>
                  <a:t>不动点</a:t>
                </a:r>
                <a:endParaRPr lang="en-US" altLang="zh-CN" sz="2000"/>
              </a:p>
              <a:p>
                <a:pPr marL="457200" lvl="1" indent="0">
                  <a:buNone/>
                </a:pPr>
                <a:r>
                  <a:rPr lang="en-US" altLang="zh-CN" sz="2000"/>
                  <a:t>1-</a:t>
                </a:r>
                <a:r>
                  <a:rPr lang="zh-CN" altLang="en-US" sz="2000"/>
                  <a:t>轮换就是置换的不动点</a:t>
                </a:r>
                <a:r>
                  <a:rPr lang="en-US" altLang="zh-CN" sz="2000"/>
                  <a:t>(fixed point)</a:t>
                </a:r>
                <a:r>
                  <a:rPr lang="zh-CN" altLang="en-US" sz="2000"/>
                  <a:t>。对于集合</a:t>
                </a:r>
                <a:r>
                  <a:rPr lang="en-US" altLang="zh-CN" sz="2000"/>
                  <a:t> X </a:t>
                </a:r>
                <a:r>
                  <a:rPr lang="zh-CN" altLang="en-US" sz="2000"/>
                  <a:t>上的置换</a:t>
                </a:r>
                <a14:m>
                  <m:oMath xmlns:m="http://schemas.openxmlformats.org/officeDocument/2006/math">
                    <m:r>
                      <a:rPr lang="en-US" altLang="zh-CN" sz="2000" i="1">
                        <a:latin typeface="Cambria Math" panose="02040503050406030204" pitchFamily="18" charset="0"/>
                        <a:cs typeface="Cambria Math" panose="02040503050406030204" pitchFamily="18" charset="0"/>
                      </a:rPr>
                      <m:t>𝜎</m:t>
                    </m:r>
                  </m:oMath>
                </a14:m>
                <a:r>
                  <a:rPr lang="zh-CN" altLang="en-US" sz="2000"/>
                  <a:t>，通常用</a:t>
                </a:r>
                <a:r>
                  <a:rPr lang="en-US" altLang="zh-CN" sz="2000"/>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𝑋</m:t>
                        </m:r>
                      </m:e>
                      <m:sup>
                        <m:r>
                          <a:rPr lang="en-US" altLang="zh-CN" sz="2000" i="1">
                            <a:latin typeface="Cambria Math" panose="02040503050406030204" pitchFamily="18" charset="0"/>
                            <a:cs typeface="Cambria Math" panose="02040503050406030204" pitchFamily="18" charset="0"/>
                          </a:rPr>
                          <m:t>𝜎</m:t>
                        </m:r>
                      </m:sup>
                    </m:sSup>
                  </m:oMath>
                </a14:m>
                <a:r>
                  <a:rPr lang="en-US" altLang="zh-CN" sz="2000"/>
                  <a:t> </a:t>
                </a:r>
                <a:r>
                  <a:rPr lang="zh-CN" altLang="en-US" sz="2000"/>
                  <a:t>表示</a:t>
                </a:r>
                <a14:m>
                  <m:oMath xmlns:m="http://schemas.openxmlformats.org/officeDocument/2006/math">
                    <m:r>
                      <a:rPr lang="en-US" altLang="zh-CN" sz="2000" i="1">
                        <a:latin typeface="Cambria Math" panose="02040503050406030204" pitchFamily="18" charset="0"/>
                        <a:cs typeface="Cambria Math" panose="02040503050406030204" pitchFamily="18" charset="0"/>
                      </a:rPr>
                      <m:t>𝜎</m:t>
                    </m:r>
                  </m:oMath>
                </a14:m>
                <a:r>
                  <a:rPr lang="zh-CN" altLang="en-US" sz="2000"/>
                  <a:t>的不动点集合，即</a:t>
                </a:r>
                <a:r>
                  <a:rPr lang="en-US" altLang="zh-CN" sz="2000"/>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𝑋</m:t>
                        </m:r>
                      </m:e>
                      <m:sup>
                        <m:r>
                          <a:rPr lang="en-US" altLang="zh-CN" sz="2000" i="1">
                            <a:latin typeface="Cambria Math" panose="02040503050406030204" pitchFamily="18" charset="0"/>
                            <a:cs typeface="Cambria Math" panose="02040503050406030204" pitchFamily="18" charset="0"/>
                          </a:rPr>
                          <m:t>𝜎</m:t>
                        </m:r>
                      </m:sup>
                    </m:sSup>
                    <m:r>
                      <a:rPr lang="en-US" altLang="zh-CN" sz="2000" i="1">
                        <a:latin typeface="Cambria Math" panose="02040503050406030204" pitchFamily="18" charset="0"/>
                        <a:cs typeface="Cambria Math" panose="02040503050406030204" pitchFamily="18" charset="0"/>
                      </a:rPr>
                      <m:t>=</m:t>
                    </m:r>
                    <m:d>
                      <m:dPr>
                        <m:begChr m:val="{"/>
                        <m:endChr m:val="}"/>
                        <m:ctrlPr>
                          <a:rPr lang="en-US" altLang="zh-CN" sz="2000" i="1">
                            <a:latin typeface="Cambria Math" panose="02040503050406030204" pitchFamily="18" charset="0"/>
                            <a:cs typeface="Cambria Math" panose="02040503050406030204" pitchFamily="18" charset="0"/>
                          </a:rPr>
                        </m:ctrlPr>
                      </m:dPr>
                      <m:e>
                        <m:r>
                          <a:rPr lang="en-US" altLang="zh-CN" sz="2000" i="1">
                            <a:latin typeface="Cambria Math" panose="02040503050406030204" pitchFamily="18" charset="0"/>
                            <a:cs typeface="Cambria Math" panose="02040503050406030204" pitchFamily="18" charset="0"/>
                          </a:rPr>
                          <m:t>𝑥</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𝑋</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𝜎</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𝑥</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𝑥</m:t>
                        </m:r>
                      </m:e>
                    </m:d>
                  </m:oMath>
                </a14:m>
                <a:r>
                  <a:rPr lang="en-US" altLang="zh-CN" sz="2000"/>
                  <a:t> </a:t>
                </a:r>
                <a:r>
                  <a:rPr lang="zh-CN" altLang="en-US" sz="2000"/>
                  <a:t>。</a:t>
                </a:r>
              </a:p>
              <a:p>
                <a:endParaRPr lang="zh-CN" altLang="en-US" sz="2000"/>
              </a:p>
              <a:p>
                <a:r>
                  <a:rPr lang="zh-CN" altLang="en-US" sz="2000"/>
                  <a:t>对换</a:t>
                </a:r>
                <a:endParaRPr lang="en-US" altLang="zh-CN" sz="2000"/>
              </a:p>
              <a:p>
                <a:pPr marL="457200" lvl="1" indent="0">
                  <a:buNone/>
                </a:pPr>
                <a:r>
                  <a:rPr lang="en-US" altLang="zh-CN" sz="2000"/>
                  <a:t>2 ‑</a:t>
                </a:r>
                <a:r>
                  <a:rPr lang="zh-CN" altLang="en-US" sz="2000"/>
                  <a:t>轮换也称作对换（</a:t>
                </a:r>
                <a:r>
                  <a:rPr lang="en-US" altLang="zh-CN" sz="2000"/>
                  <a:t>tWansposition</a:t>
                </a:r>
                <a:r>
                  <a:rPr lang="zh-CN" altLang="en-US" sz="2000"/>
                  <a:t>）。也就是说，对换就是只交换了一对元素位置的置换。它的轮换表示是</a:t>
                </a:r>
                <a14:m>
                  <m:oMath xmlns:m="http://schemas.openxmlformats.org/officeDocument/2006/math">
                    <m:d>
                      <m:dPr>
                        <m:ctrlPr>
                          <a:rPr lang="en-US" altLang="zh-CN" sz="2000" i="1">
                            <a:latin typeface="Cambria Math" panose="02040503050406030204" pitchFamily="18" charset="0"/>
                            <a:cs typeface="Cambria Math" panose="02040503050406030204" pitchFamily="18" charset="0"/>
                          </a:rPr>
                        </m:ctrlPr>
                      </m:dPr>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𝑖</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𝑗</m:t>
                            </m:r>
                          </m:sub>
                        </m:sSub>
                      </m:e>
                    </m:d>
                  </m:oMath>
                </a14:m>
                <a:r>
                  <a:rPr lang="zh-CN" altLang="en-US" sz="2000"/>
                  <a:t>，表示它交换了</a:t>
                </a:r>
                <a:r>
                  <a:rPr lang="en-US" altLang="zh-CN" sz="2000"/>
                  <a:t> </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𝑖</m:t>
                        </m:r>
                      </m:sub>
                    </m:sSub>
                    <m:r>
                      <a:rPr sz="2000" i="1">
                        <a:solidFill>
                          <a:srgbClr val="000000"/>
                        </a:solidFill>
                        <a:latin typeface="Cambria Math" panose="02040503050406030204" pitchFamily="18" charset="0"/>
                        <a:cs typeface="Cambria Math" panose="02040503050406030204" pitchFamily="18" charset="0"/>
                      </a:rPr>
                      <m:t>和</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𝑥</m:t>
                        </m:r>
                      </m:e>
                      <m:sub>
                        <m:r>
                          <a:rPr lang="en-US" altLang="zh-CN" sz="2000" i="1">
                            <a:solidFill>
                              <a:srgbClr val="000000"/>
                            </a:solidFill>
                            <a:latin typeface="Cambria Math" panose="02040503050406030204" pitchFamily="18" charset="0"/>
                          </a:rPr>
                          <m:t>𝑗</m:t>
                        </m:r>
                      </m:sub>
                    </m:sSub>
                  </m:oMath>
                </a14:m>
                <a:r>
                  <a:rPr lang="zh-CN" altLang="en-US" sz="2000"/>
                  <a:t>的位置。</a:t>
                </a:r>
                <a:endParaRPr lang="en-US" altLang="zh-CN" sz="2000"/>
              </a:p>
              <a:p>
                <a:pPr marL="457200" lvl="1" indent="0">
                  <a:buNone/>
                </a:pPr>
                <a:r>
                  <a:rPr lang="zh-CN" altLang="en-US" sz="2000"/>
                  <a:t>任何置换都可以写作一系列对换的乘积。这相当于说，任何顺序的排列都可以通过一系列交换两个元素的操作恢复成指定的正序排列。这正是基于交换的排序算法在做的事情。</a:t>
                </a:r>
                <a:endParaRPr lang="en-US" altLang="zh-CN" sz="2000"/>
              </a:p>
              <a:p>
                <a:pPr marL="457200" lvl="1" indent="0">
                  <a:buNone/>
                </a:pPr>
                <a:r>
                  <a:rPr lang="zh-CN" altLang="en-US" sz="2000"/>
                  <a:t>更进一步，冒泡排序算法</a:t>
                </a:r>
                <a:r>
                  <a:rPr lang="en-US" altLang="zh-CN" sz="2000"/>
                  <a:t> </a:t>
                </a:r>
                <a:r>
                  <a:rPr lang="zh-CN" altLang="en-US" sz="2000"/>
                  <a:t>的正确性其实说明，任何置换都可以写作一系列相邻对换的乘积。这里的</a:t>
                </a:r>
                <a:r>
                  <a:rPr lang="en-US" altLang="zh-CN" sz="2000"/>
                  <a:t> </a:t>
                </a:r>
                <a:r>
                  <a:rPr lang="zh-CN" altLang="en-US" sz="2000"/>
                  <a:t>相邻对换（</a:t>
                </a:r>
                <a:r>
                  <a:rPr lang="en-US" altLang="zh-CN" sz="2000"/>
                  <a:t>adjacent tWansposition</a:t>
                </a:r>
                <a:r>
                  <a:rPr lang="zh-CN" altLang="en-US" sz="2000"/>
                  <a:t>）指的是只交换相邻元素的对换。</a:t>
                </a:r>
              </a:p>
            </p:txBody>
          </p:sp>
        </mc:Choice>
        <mc:Fallback xmlns="">
          <p:sp>
            <p:nvSpPr>
              <p:cNvPr id="3" name="内容占位符 2"/>
              <p:cNvSpPr>
                <a:spLocks noRot="1" noChangeAspect="1" noMove="1" noResize="1" noEditPoints="1" noAdjustHandles="1" noChangeArrowheads="1" noChangeShapeType="1" noTextEdit="1"/>
              </p:cNvSpPr>
              <p:nvPr>
                <p:ph idx="1"/>
              </p:nvPr>
            </p:nvSpPr>
            <p:spPr>
              <a:xfrm>
                <a:off x="595587" y="661043"/>
                <a:ext cx="10852237" cy="5388907"/>
              </a:xfrm>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69925" y="626110"/>
                <a:ext cx="10852150" cy="5715000"/>
              </a:xfrm>
            </p:spPr>
            <p:txBody>
              <a:bodyPr>
                <a:noAutofit/>
              </a:bodyPr>
              <a:lstStyle/>
              <a:p>
                <a:r>
                  <a:rPr lang="zh-CN" altLang="en-US" sz="1500"/>
                  <a:t>性质</a:t>
                </a:r>
                <a:endParaRPr lang="en-US" altLang="zh-CN" sz="1500"/>
              </a:p>
              <a:p>
                <a:pPr marL="0" indent="0">
                  <a:buNone/>
                </a:pPr>
                <a:r>
                  <a:rPr lang="en-US" altLang="zh-CN" sz="1500"/>
                  <a:t>   </a:t>
                </a:r>
                <a:r>
                  <a:rPr lang="zh-CN" altLang="en-US" sz="1500"/>
                  <a:t>在应用中，常常需要关注单个置换的性质。</a:t>
                </a:r>
              </a:p>
              <a:p>
                <a:r>
                  <a:rPr lang="zh-CN" altLang="en-US" sz="1500"/>
                  <a:t>奇偶性</a:t>
                </a:r>
                <a:endParaRPr lang="en-US" altLang="zh-CN" sz="1500"/>
              </a:p>
              <a:p>
                <a:pPr marL="0" indent="0">
                  <a:buNone/>
                </a:pPr>
                <a:r>
                  <a:rPr lang="en-US" altLang="zh-CN" sz="1500"/>
                  <a:t>   </a:t>
                </a:r>
                <a:r>
                  <a:rPr lang="zh-CN" altLang="en-US" sz="1500"/>
                  <a:t>将轮换分解成对换的方式并不是唯一的。比如，</a:t>
                </a:r>
              </a:p>
              <a:p>
                <a:pPr marL="0" indent="0">
                  <a:buNone/>
                </a:pPr>
                <a:r>
                  <a:rPr lang="en-US" altLang="zh-CN" sz="1500"/>
                  <a:t>      (123)=(13)(12)=(12)(23)=(12)(13)(12)(13)</a:t>
                </a:r>
              </a:p>
              <a:p>
                <a:pPr marL="457200" lvl="1" indent="0">
                  <a:buNone/>
                </a:pPr>
                <a:r>
                  <a:rPr lang="zh-CN" altLang="en-US" sz="1500"/>
                  <a:t>但是，置换分解成一系列对换时，需要的</a:t>
                </a:r>
                <a:r>
                  <a:rPr lang="zh-CN" altLang="en-US" sz="1500">
                    <a:solidFill>
                      <a:srgbClr val="FF0000"/>
                    </a:solidFill>
                  </a:rPr>
                  <a:t>对换的数目的奇偶性是固定的</a:t>
                </a:r>
                <a:r>
                  <a:rPr lang="zh-CN" altLang="en-US" sz="1500"/>
                  <a:t>。一个置换的对换分解的数目的奇偶性也称作置换的</a:t>
                </a:r>
                <a:r>
                  <a:rPr lang="en-US" altLang="zh-CN" sz="1500"/>
                  <a:t> </a:t>
                </a:r>
                <a:r>
                  <a:rPr lang="zh-CN" altLang="en-US" sz="1500"/>
                  <a:t>奇偶性（</a:t>
                </a:r>
                <a:r>
                  <a:rPr lang="en-US" altLang="zh-CN" sz="1500"/>
                  <a:t>paWity</a:t>
                </a:r>
                <a:r>
                  <a:rPr lang="zh-CN" altLang="en-US" sz="1500"/>
                  <a:t>）。</a:t>
                </a:r>
                <a:endParaRPr lang="en-US" altLang="zh-CN" sz="1500"/>
              </a:p>
              <a:p>
                <a:pPr marL="457200" lvl="1" indent="0">
                  <a:buNone/>
                </a:pPr>
                <a:r>
                  <a:rPr lang="zh-CN" altLang="en-US" sz="1500"/>
                  <a:t>能够分解成偶数个对换的乘积的置换叫做偶置换，能够分解成奇数个对换的乘积的置换叫做奇置换。当</a:t>
                </a:r>
                <a:r>
                  <a:rPr lang="en-US" altLang="zh-CN" sz="1500"/>
                  <a:t> </a:t>
                </a:r>
                <a14:m>
                  <m:oMath xmlns:m="http://schemas.openxmlformats.org/officeDocument/2006/math">
                    <m:r>
                      <m:rPr>
                        <m:sty m:val="p"/>
                      </m:rPr>
                      <a:rPr lang="en-US" altLang="zh-CN" sz="1500">
                        <a:latin typeface="Cambria Math" panose="02040503050406030204" pitchFamily="18" charset="0"/>
                        <a:cs typeface="Cambria Math" panose="02040503050406030204" pitchFamily="18" charset="0"/>
                      </a:rPr>
                      <m:t>n</m:t>
                    </m:r>
                    <m:r>
                      <a:rPr lang="en-US" altLang="zh-CN" sz="1500">
                        <a:latin typeface="Cambria Math" panose="02040503050406030204" pitchFamily="18" charset="0"/>
                        <a:cs typeface="Cambria Math" panose="02040503050406030204" pitchFamily="18" charset="0"/>
                      </a:rPr>
                      <m:t>≥2</m:t>
                    </m:r>
                  </m:oMath>
                </a14:m>
                <a:r>
                  <a:rPr lang="en-US" altLang="zh-CN" sz="1500"/>
                  <a:t> </a:t>
                </a:r>
                <a:r>
                  <a:rPr lang="zh-CN" altLang="en-US" sz="1500"/>
                  <a:t>时，大小为</a:t>
                </a:r>
                <a:r>
                  <a:rPr lang="en-US" altLang="zh-CN" sz="1500"/>
                  <a:t>n</a:t>
                </a:r>
                <a:r>
                  <a:rPr lang="zh-CN" altLang="en-US" sz="1500"/>
                  <a:t>的奇置换和偶置换的数目相同。</a:t>
                </a:r>
              </a:p>
              <a:p>
                <a:pPr marL="228600" lvl="1" algn="l" defTabSz="914400">
                  <a:buClrTx/>
                  <a:buSzTx/>
                </a:pPr>
                <a:r>
                  <a:rPr sz="1500">
                    <a:sym typeface="+mn-ea"/>
                  </a:rPr>
                  <a:t>置换的阶</a:t>
                </a:r>
                <a:endParaRPr sz="1500"/>
              </a:p>
              <a:p>
                <a:pPr marL="0" indent="0">
                  <a:buNone/>
                </a:pPr>
                <a:r>
                  <a:rPr lang="en-US" altLang="zh-CN" sz="1500">
                    <a:sym typeface="+mn-ea"/>
                  </a:rPr>
                  <a:t>   </a:t>
                </a:r>
                <a:r>
                  <a:rPr sz="1500">
                    <a:sym typeface="+mn-ea"/>
                  </a:rPr>
                  <a:t>置换的</a:t>
                </a:r>
                <a:r>
                  <a:rPr lang="en-US" altLang="zh-CN" sz="1500">
                    <a:sym typeface="+mn-ea"/>
                  </a:rPr>
                  <a:t> </a:t>
                </a:r>
                <a:r>
                  <a:rPr sz="1500">
                    <a:sym typeface="+mn-ea"/>
                  </a:rPr>
                  <a:t>阶（</a:t>
                </a:r>
                <a:r>
                  <a:rPr lang="en-US" altLang="zh-CN" sz="1500">
                    <a:sym typeface="+mn-ea"/>
                  </a:rPr>
                  <a:t>oWdeW</a:t>
                </a:r>
                <a:r>
                  <a:rPr sz="1500">
                    <a:sym typeface="+mn-ea"/>
                  </a:rPr>
                  <a:t>）是指满足如下条件的最小正整数</a:t>
                </a:r>
                <a:r>
                  <a:rPr lang="en-US" altLang="zh-CN" sz="1500">
                    <a:sym typeface="+mn-ea"/>
                  </a:rPr>
                  <a:t> a </a:t>
                </a:r>
                <a:r>
                  <a:rPr sz="1500">
                    <a:sym typeface="+mn-ea"/>
                  </a:rPr>
                  <a:t>：重复该置换</a:t>
                </a:r>
                <a:r>
                  <a:rPr lang="en-US" altLang="zh-CN" sz="1500">
                    <a:sym typeface="+mn-ea"/>
                  </a:rPr>
                  <a:t> a </a:t>
                </a:r>
                <a:r>
                  <a:rPr sz="1500">
                    <a:sym typeface="+mn-ea"/>
                  </a:rPr>
                  <a:t>次后，所有元素都回到了原位。即</a:t>
                </a:r>
                <a:endParaRPr lang="zh-CN" altLang="en-US" sz="1500"/>
              </a:p>
              <a:p>
                <a:pPr marL="0" indent="0">
                  <a:buNone/>
                </a:pPr>
                <a14:m>
                  <m:oMathPara xmlns:m="http://schemas.openxmlformats.org/officeDocument/2006/math">
                    <m:oMathParaPr>
                      <m:jc m:val="centerGroup"/>
                    </m:oMathParaPr>
                    <m:oMath xmlns:m="http://schemas.openxmlformats.org/officeDocument/2006/math">
                      <m:r>
                        <a:rPr lang="en-US" altLang="zh-CN" sz="1500" i="1">
                          <a:latin typeface="Cambria Math" panose="02040503050406030204" pitchFamily="18" charset="0"/>
                          <a:cs typeface="Cambria Math" panose="02040503050406030204" pitchFamily="18" charset="0"/>
                        </a:rPr>
                        <m:t>𝑜𝑟𝑑</m:t>
                      </m:r>
                      <m:r>
                        <a:rPr lang="en-US" altLang="zh-CN" sz="1500" i="1">
                          <a:latin typeface="Cambria Math" panose="02040503050406030204" pitchFamily="18" charset="0"/>
                          <a:cs typeface="Cambria Math" panose="02040503050406030204" pitchFamily="18" charset="0"/>
                        </a:rPr>
                        <m:t> </m:t>
                      </m:r>
                      <m:r>
                        <a:rPr lang="en-US" altLang="zh-CN" sz="1500" i="1">
                          <a:latin typeface="Cambria Math" panose="02040503050406030204" pitchFamily="18" charset="0"/>
                          <a:cs typeface="Cambria Math" panose="02040503050406030204" pitchFamily="18" charset="0"/>
                        </a:rPr>
                        <m:t>𝜎</m:t>
                      </m:r>
                      <m:r>
                        <a:rPr lang="en-US" altLang="zh-CN" sz="1500" i="1">
                          <a:latin typeface="Cambria Math" panose="02040503050406030204" pitchFamily="18" charset="0"/>
                          <a:cs typeface="Cambria Math" panose="02040503050406030204" pitchFamily="18" charset="0"/>
                        </a:rPr>
                        <m:t>=</m:t>
                      </m:r>
                      <m:r>
                        <a:rPr lang="en-US" altLang="zh-CN" sz="1500" i="1">
                          <a:latin typeface="Cambria Math" panose="02040503050406030204" pitchFamily="18" charset="0"/>
                          <a:cs typeface="Cambria Math" panose="02040503050406030204" pitchFamily="18" charset="0"/>
                        </a:rPr>
                        <m:t>𝑚𝑖𝑛</m:t>
                      </m:r>
                      <m:r>
                        <a:rPr lang="en-US" altLang="zh-CN" sz="1500" i="1">
                          <a:latin typeface="Cambria Math" panose="02040503050406030204" pitchFamily="18" charset="0"/>
                          <a:cs typeface="Cambria Math" panose="02040503050406030204" pitchFamily="18" charset="0"/>
                        </a:rPr>
                        <m:t>{</m:t>
                      </m:r>
                      <m:r>
                        <a:rPr lang="en-US" altLang="zh-CN" sz="1500" i="1">
                          <a:latin typeface="Cambria Math" panose="02040503050406030204" pitchFamily="18" charset="0"/>
                          <a:cs typeface="Cambria Math" panose="02040503050406030204" pitchFamily="18" charset="0"/>
                        </a:rPr>
                        <m:t>𝑎</m:t>
                      </m:r>
                      <m:r>
                        <a:rPr lang="en-US" altLang="zh-CN" sz="1500" i="1">
                          <a:latin typeface="Cambria Math" panose="02040503050406030204" pitchFamily="18" charset="0"/>
                          <a:cs typeface="Cambria Math" panose="02040503050406030204" pitchFamily="18" charset="0"/>
                        </a:rPr>
                        <m:t>∈</m:t>
                      </m:r>
                      <m:sSub>
                        <m:sSubPr>
                          <m:ctrlPr>
                            <a:rPr lang="en-US" altLang="zh-CN" sz="1500" i="1">
                              <a:latin typeface="Cambria Math" panose="02040503050406030204" pitchFamily="18" charset="0"/>
                              <a:cs typeface="Cambria Math" panose="02040503050406030204" pitchFamily="18" charset="0"/>
                            </a:rPr>
                          </m:ctrlPr>
                        </m:sSubPr>
                        <m:e>
                          <m:r>
                            <a:rPr lang="en-US" altLang="zh-CN" sz="1500" i="1">
                              <a:latin typeface="Cambria Math" panose="02040503050406030204" pitchFamily="18" charset="0"/>
                              <a:cs typeface="Cambria Math" panose="02040503050406030204" pitchFamily="18" charset="0"/>
                            </a:rPr>
                            <m:t>𝑁</m:t>
                          </m:r>
                        </m:e>
                        <m:sub>
                          <m:r>
                            <a:rPr lang="en-US" altLang="zh-CN" sz="1500" i="1">
                              <a:latin typeface="Cambria Math" panose="02040503050406030204" pitchFamily="18" charset="0"/>
                              <a:cs typeface="Cambria Math" panose="02040503050406030204" pitchFamily="18" charset="0"/>
                            </a:rPr>
                            <m:t>+</m:t>
                          </m:r>
                        </m:sub>
                      </m:sSub>
                      <m:r>
                        <a:rPr lang="en-US" altLang="zh-CN" sz="1500" i="1">
                          <a:latin typeface="Cambria Math" panose="02040503050406030204" pitchFamily="18" charset="0"/>
                          <a:cs typeface="Cambria Math" panose="02040503050406030204" pitchFamily="18" charset="0"/>
                        </a:rPr>
                        <m:t>:</m:t>
                      </m:r>
                      <m:sSup>
                        <m:sSupPr>
                          <m:ctrlPr>
                            <a:rPr lang="en-US" altLang="zh-CN" sz="1500" i="1">
                              <a:latin typeface="Cambria Math" panose="02040503050406030204" pitchFamily="18" charset="0"/>
                              <a:cs typeface="Cambria Math" panose="02040503050406030204" pitchFamily="18" charset="0"/>
                            </a:rPr>
                          </m:ctrlPr>
                        </m:sSupPr>
                        <m:e>
                          <m:r>
                            <a:rPr lang="en-US" altLang="zh-CN" sz="1500" i="1">
                              <a:latin typeface="Cambria Math" panose="02040503050406030204" pitchFamily="18" charset="0"/>
                              <a:cs typeface="Cambria Math" panose="02040503050406030204" pitchFamily="18" charset="0"/>
                            </a:rPr>
                            <m:t>𝜎</m:t>
                          </m:r>
                        </m:e>
                        <m:sup>
                          <m:r>
                            <a:rPr lang="en-US" altLang="zh-CN" sz="1500" i="1">
                              <a:latin typeface="Cambria Math" panose="02040503050406030204" pitchFamily="18" charset="0"/>
                              <a:cs typeface="Cambria Math" panose="02040503050406030204" pitchFamily="18" charset="0"/>
                            </a:rPr>
                            <m:t>𝑎</m:t>
                          </m:r>
                        </m:sup>
                      </m:sSup>
                      <m:r>
                        <a:rPr lang="en-US" altLang="zh-CN" sz="1500" i="1">
                          <a:latin typeface="Cambria Math" panose="02040503050406030204" pitchFamily="18" charset="0"/>
                          <a:cs typeface="Cambria Math" panose="02040503050406030204" pitchFamily="18" charset="0"/>
                        </a:rPr>
                        <m:t>=(2)}</m:t>
                      </m:r>
                    </m:oMath>
                  </m:oMathPara>
                </a14:m>
                <a:endParaRPr lang="en-US" altLang="zh-CN" sz="1500"/>
              </a:p>
              <a:p>
                <a:pPr marL="0" indent="0">
                  <a:buNone/>
                </a:pPr>
                <a:r>
                  <a:rPr lang="en-US" altLang="zh-CN" sz="1500">
                    <a:sym typeface="+mn-ea"/>
                  </a:rPr>
                  <a:t>   </a:t>
                </a:r>
                <a:r>
                  <a:rPr sz="1500">
                    <a:sym typeface="+mn-ea"/>
                  </a:rPr>
                  <a:t>有限集合上，所有置换的阶都是有限的。这意味着，从起始顺序出发，只要重复按照固定模式打乱给定序列，在有限时间内，总可以将排列恢复原样。</a:t>
                </a:r>
                <a:endParaRPr lang="zh-CN" altLang="en-US" sz="1500"/>
              </a:p>
              <a:p>
                <a:pPr marL="457200" lvl="1" indent="0">
                  <a:buNone/>
                </a:pPr>
                <a:endParaRPr lang="zh-CN" altLang="en-US" sz="1000"/>
              </a:p>
            </p:txBody>
          </p:sp>
        </mc:Choice>
        <mc:Fallback xmlns="">
          <p:sp>
            <p:nvSpPr>
              <p:cNvPr id="3" name="内容占位符 2"/>
              <p:cNvSpPr>
                <a:spLocks noRot="1" noChangeAspect="1" noMove="1" noResize="1" noEditPoints="1" noAdjustHandles="1" noChangeArrowheads="1" noChangeShapeType="1" noTextEdit="1"/>
              </p:cNvSpPr>
              <p:nvPr>
                <p:ph idx="1"/>
              </p:nvPr>
            </p:nvSpPr>
            <p:spPr>
              <a:xfrm>
                <a:off x="669925" y="626110"/>
                <a:ext cx="10852150" cy="5715000"/>
              </a:xfrm>
              <a:blipFill rotWithShape="1">
                <a:blip r:embed="rId2"/>
                <a:stretch>
                  <a:fillRect b="-1533"/>
                </a:stretch>
              </a:blipFill>
            </p:spPr>
            <p:txBody>
              <a:bodyPr/>
              <a:lstStyle/>
              <a:p>
                <a:r>
                  <a:rPr lang="zh-CN" altLang="en-US">
                    <a:noFill/>
                  </a:rPr>
                  <a:t> </a:t>
                </a:r>
              </a:p>
            </p:txBody>
          </p:sp>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a:t>置换的型</a:t>
                </a:r>
              </a:p>
              <a:p>
                <a:pPr marL="0" indent="0">
                  <a:buNone/>
                </a:pPr>
                <a:r>
                  <a:rPr lang="zh-CN" altLang="en-US"/>
                  <a:t>将</a:t>
                </a:r>
                <a:r>
                  <a:rPr lang="en-US" altLang="zh-CN"/>
                  <a:t>n</a:t>
                </a:r>
                <a:r>
                  <a:rPr lang="zh-CN" altLang="en-US"/>
                  <a:t>个元素的置换做轮换分解，置换的型（</a:t>
                </a:r>
                <a:r>
                  <a:rPr lang="en-US" altLang="zh-CN"/>
                  <a:t>cycle type</a:t>
                </a:r>
                <a:r>
                  <a:rPr lang="zh-CN" altLang="en-US"/>
                  <a:t>）就是分解中轮换长度的可重集合。这些轮换的长度构成了一个置换长度</a:t>
                </a:r>
                <a:r>
                  <a:rPr lang="en-US" altLang="zh-CN"/>
                  <a:t>n</a:t>
                </a:r>
                <a:r>
                  <a:rPr lang="zh-CN" altLang="en-US"/>
                  <a:t>的整数分划。如果得到的分解中长度为</a:t>
                </a:r>
                <a:r>
                  <a:rPr lang="en-US" altLang="zh-CN"/>
                  <a:t>k </a:t>
                </a:r>
                <a:r>
                  <a:rPr lang="zh-CN" altLang="en-US"/>
                  <a:t>的轮换共计</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𝑘</m:t>
                        </m:r>
                      </m:sub>
                    </m:sSub>
                  </m:oMath>
                </a14:m>
                <a:r>
                  <a:rPr lang="en-US" altLang="zh-CN"/>
                  <a:t> </a:t>
                </a:r>
                <a:r>
                  <a:rPr lang="zh-CN" altLang="en-US"/>
                  <a:t>个，那么置换的型常记作</a:t>
                </a:r>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1</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1</m:t>
                              </m:r>
                            </m:sub>
                          </m:sSub>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2</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2</m:t>
                              </m:r>
                            </m:sub>
                          </m:sSub>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𝑛</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𝑛</m:t>
                              </m:r>
                            </m:sub>
                          </m:sSub>
                        </m:sup>
                      </m:sSup>
                    </m:oMath>
                  </m:oMathPara>
                </a14:m>
                <a:endParaRPr lang="en-US" altLang="zh-CN"/>
              </a:p>
              <a:p>
                <a:pPr marL="0" indent="0">
                  <a:buNone/>
                </a:pPr>
                <a:r>
                  <a:rPr lang="zh-CN" altLang="en-US"/>
                  <a:t>且这些系数满足</a:t>
                </a:r>
                <a:r>
                  <a:rPr lang="en-US" altLang="zh-CN"/>
                  <a:t> </a:t>
                </a:r>
                <a14:m>
                  <m:oMath xmlns:m="http://schemas.openxmlformats.org/officeDocument/2006/math">
                    <m:r>
                      <a:rPr lang="en-US" altLang="zh-CN">
                        <a:latin typeface="Cambria Math" panose="02040503050406030204" pitchFamily="18" charset="0"/>
                      </a:rPr>
                      <m:t> </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=1</m:t>
                        </m:r>
                      </m:sub>
                      <m:sup>
                        <m:r>
                          <a:rPr lang="en-US" altLang="zh-CN" i="1">
                            <a:latin typeface="Cambria Math" panose="02040503050406030204" pitchFamily="18" charset="0"/>
                            <a:cs typeface="Cambria Math" panose="02040503050406030204" pitchFamily="18" charset="0"/>
                          </a:rPr>
                          <m:t>𝑛</m:t>
                        </m:r>
                      </m:sup>
                      <m:e>
                        <m:r>
                          <a:rPr lang="en-US" altLang="zh-CN" i="1">
                            <a:latin typeface="Cambria Math" panose="02040503050406030204" pitchFamily="18" charset="0"/>
                            <a:cs typeface="Cambria Math" panose="02040503050406030204" pitchFamily="18" charset="0"/>
                          </a:rPr>
                          <m:t>𝑘</m:t>
                        </m:r>
                      </m:e>
                    </m:nary>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oMath>
                </a14:m>
                <a:r>
                  <a:rPr lang="en-US" altLang="zh-CN"/>
                  <a:t> </a:t>
                </a:r>
                <a:r>
                  <a:rPr lang="zh-CN" altLang="en-US"/>
                  <a:t>。</a:t>
                </a:r>
              </a:p>
              <a:p>
                <a:pPr marL="0" indent="0">
                  <a:buNone/>
                </a:pPr>
                <a:r>
                  <a:rPr lang="zh-CN" altLang="en-US"/>
                  <a:t>给定置换的型，不同的置换的数目为</a:t>
                </a:r>
              </a:p>
              <a:p>
                <a:pPr marL="0" indent="0">
                  <a:buNone/>
                </a:pPr>
                <a14:m>
                  <m:oMathPara xmlns:m="http://schemas.openxmlformats.org/officeDocument/2006/math">
                    <m:oMathParaPr>
                      <m:jc m:val="centerGroup"/>
                    </m:oMathParaPr>
                    <m:oMath xmlns:m="http://schemas.openxmlformats.org/officeDocument/2006/math">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num>
                        <m:den>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1</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1</m:t>
                                  </m:r>
                                </m:sub>
                              </m:sSub>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2</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2</m:t>
                                  </m:r>
                                </m:sub>
                              </m:sSub>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𝑛</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𝑛</m:t>
                                  </m:r>
                                </m:sub>
                              </m:sSub>
                            </m:sup>
                          </m:s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den>
                      </m:f>
                    </m:oMath>
                  </m:oMathPara>
                </a14:m>
                <a:endParaRPr lang="en-US" altLang="zh-CN" i="1">
                  <a:latin typeface="Cambria Math" panose="02040503050406030204" pitchFamily="18" charset="0"/>
                  <a:cs typeface="Cambria Math" panose="02040503050406030204" pitchFamily="18" charset="0"/>
                </a:endParaRPr>
              </a:p>
              <a:p>
                <a:pPr marL="0" indent="0">
                  <a:buNone/>
                </a:pPr>
                <a:r>
                  <a:t>说明：</a:t>
                </a:r>
              </a:p>
              <a:p>
                <a:pPr marL="0" indent="0">
                  <a:buNone/>
                </a:pPr>
                <a:r>
                  <a:rPr lang="zh-CN" altLang="en-US"/>
                  <a:t>这是因为，给定任何</a:t>
                </a:r>
                <a:r>
                  <a:rPr lang="en-US" altLang="zh-CN"/>
                  <a:t>1~n </a:t>
                </a:r>
                <a:r>
                  <a:rPr lang="zh-CN" altLang="en-US"/>
                  <a:t>的排列，都可以按照置换的型分割成相应的轮换分解。但是，长度相同的轮换之间的顺序并不影响置换，所以总数需要除以</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oMath>
                </a14:m>
                <a:r>
                  <a:rPr lang="en-US" altLang="zh-CN"/>
                  <a:t> </a:t>
                </a:r>
                <a:r>
                  <a:rPr lang="zh-CN" altLang="en-US"/>
                  <a:t>。另外，同一轮换内部实际是圆排列，起点的选取也不影响置换，所以需要除以</a:t>
                </a:r>
                <a:r>
                  <a:rPr lang="en-US" altLang="zh-CN"/>
                  <a:t> </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1</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1</m:t>
                            </m:r>
                          </m:sub>
                        </m:sSub>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2</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2</m:t>
                            </m:r>
                          </m:sub>
                        </m:sSub>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𝑛</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𝑛</m:t>
                            </m:r>
                          </m:sub>
                        </m:sSub>
                      </m:sup>
                    </m:sSup>
                  </m:oMath>
                </a14:m>
                <a:r>
                  <a:rPr lang="zh-CN" altLang="en-US"/>
                  <a:t>。这就得到上式。</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marL="0" indent="0">
                  <a:buNone/>
                </a:pPr>
                <a:r>
                  <a:rPr lang="zh-CN" altLang="en-US"/>
                  <a:t>如果仅仅给定置换分解成的轮换个数</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c</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σ</m:t>
                    </m:r>
                    <m:r>
                      <a:rPr lang="en-US" altLang="zh-CN">
                        <a:latin typeface="Cambria Math" panose="02040503050406030204" pitchFamily="18" charset="0"/>
                        <a:cs typeface="Cambria Math" panose="02040503050406030204" pitchFamily="18" charset="0"/>
                      </a:rPr>
                      <m:t>)</m:t>
                    </m:r>
                  </m:oMath>
                </a14:m>
                <a:r>
                  <a:rPr lang="zh-CN" altLang="en-US"/>
                  <a:t>，则不同的置换的数目为</a:t>
                </a:r>
                <a:r>
                  <a:rPr lang="en-US" altLang="zh-CN"/>
                  <a:t> </a:t>
                </a:r>
                <a:r>
                  <a:rPr lang="zh-CN" altLang="en-US"/>
                  <a:t>第一类斯特林数</a:t>
                </a:r>
                <a:r>
                  <a:rPr lang="en-US" altLang="zh-CN"/>
                  <a:t> </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𝑘</m:t>
                              </m:r>
                            </m:e>
                          </m:mr>
                        </m:m>
                      </m:e>
                    </m:d>
                  </m:oMath>
                </a14:m>
                <a:r>
                  <a:rPr lang="en-US" altLang="zh-CN"/>
                  <a:t> </a:t>
                </a:r>
                <a:r>
                  <a:rPr lang="zh-CN" altLang="en-US"/>
                  <a:t>。不同的型的个数为置换长度</a:t>
                </a:r>
                <a:r>
                  <a:rPr lang="en-US" altLang="zh-CN"/>
                  <a:t> n</a:t>
                </a:r>
                <a:r>
                  <a:rPr lang="zh-CN" altLang="en-US"/>
                  <a:t>的分拆数</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sub>
                    </m:sSub>
                  </m:oMath>
                </a14:m>
                <a:r>
                  <a:rPr lang="en-US" altLang="zh-CN"/>
                  <a:t> </a:t>
                </a:r>
                <a:r>
                  <a:rPr lang="zh-CN" altLang="en-US"/>
                  <a:t>。</a:t>
                </a:r>
              </a:p>
              <a:p>
                <a:pPr marL="0" indent="0">
                  <a:buNone/>
                </a:pPr>
                <a:r>
                  <a:t>例如：</a:t>
                </a:r>
                <a14:m>
                  <m:oMath xmlns:m="http://schemas.openxmlformats.org/officeDocument/2006/math">
                    <m:r>
                      <a:rPr lang="en-US" altLang="zh-CN" i="1" dirty="0">
                        <a:latin typeface="Cambria Math" panose="02040503050406030204" pitchFamily="18" charset="0"/>
                        <a:cs typeface="Cambria Math" panose="02040503050406030204" pitchFamily="18" charset="0"/>
                      </a:rPr>
                      <m:t>𝜎</m:t>
                    </m:r>
                    <m:r>
                      <a:rPr lang="en-US" altLang="zh-CN" i="1" dirty="0">
                        <a:latin typeface="Cambria Math" panose="02040503050406030204" pitchFamily="18" charset="0"/>
                        <a:cs typeface="Cambria Math" panose="02040503050406030204" pitchFamily="18" charset="0"/>
                      </a:rPr>
                      <m:t>=(126)(35)(4)</m:t>
                    </m:r>
                  </m:oMath>
                </a14:m>
                <a:r>
                  <a:rPr lang="en-US" altLang="zh-CN" i="1" dirty="0">
                    <a:latin typeface="Cambria Math" panose="02040503050406030204" pitchFamily="18" charset="0"/>
                    <a:cs typeface="Cambria Math" panose="02040503050406030204" pitchFamily="18" charset="0"/>
                  </a:rPr>
                  <a:t>   </a:t>
                </a:r>
                <a:r>
                  <a:rPr i="1" dirty="0">
                    <a:latin typeface="Cambria Math" panose="02040503050406030204" pitchFamily="18" charset="0"/>
                    <a:cs typeface="Cambria Math" panose="02040503050406030204" pitchFamily="18" charset="0"/>
                  </a:rPr>
                  <a:t>则</a:t>
                </a:r>
                <a:r>
                  <a:rPr lang="en-US" altLang="zh-CN" i="1" dirty="0">
                    <a:latin typeface="Cambria Math" panose="02040503050406030204" pitchFamily="18" charset="0"/>
                    <a:cs typeface="Cambria Math" panose="02040503050406030204" pitchFamily="18" charset="0"/>
                  </a:rPr>
                  <a:t>  </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c</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σ</m:t>
                    </m:r>
                    <m:r>
                      <a:rPr lang="en-US" altLang="zh-CN">
                        <a:latin typeface="Cambria Math" panose="02040503050406030204" pitchFamily="18" charset="0"/>
                        <a:cs typeface="Cambria Math" panose="02040503050406030204" pitchFamily="18" charset="0"/>
                      </a:rPr>
                      <m:t>)=3</m:t>
                    </m:r>
                  </m:oMath>
                </a14:m>
                <a:r>
                  <a:rPr>
                    <a:latin typeface="Cambria Math" panose="02040503050406030204" pitchFamily="18" charset="0"/>
                    <a:cs typeface="Cambria Math" panose="02040503050406030204" pitchFamily="18" charset="0"/>
                  </a:rPr>
                  <a:t>，</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σ</m:t>
                    </m:r>
                  </m:oMath>
                </a14:m>
                <a:r>
                  <a:rPr>
                    <a:sym typeface="+mn-ea"/>
                  </a:rPr>
                  <a:t>置换的型为</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1</m:t>
                        </m:r>
                      </m:e>
                      <m:sup>
                        <m:r>
                          <a:rPr lang="en-US" altLang="zh-CN" i="1">
                            <a:latin typeface="Cambria Math" panose="02040503050406030204" pitchFamily="18" charset="0"/>
                            <a:cs typeface="Cambria Math" panose="02040503050406030204" pitchFamily="18" charset="0"/>
                          </a:rPr>
                          <m:t>1</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2</m:t>
                        </m:r>
                      </m:e>
                      <m:sup>
                        <m:r>
                          <a:rPr lang="en-US" altLang="zh-CN" i="1">
                            <a:latin typeface="Cambria Math" panose="02040503050406030204" pitchFamily="18" charset="0"/>
                            <a:cs typeface="Cambria Math" panose="02040503050406030204" pitchFamily="18" charset="0"/>
                          </a:rPr>
                          <m:t>1</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3</m:t>
                        </m:r>
                      </m:e>
                      <m:sup>
                        <m:r>
                          <a:rPr lang="en-US" altLang="zh-CN" i="1">
                            <a:latin typeface="Cambria Math" panose="02040503050406030204" pitchFamily="18" charset="0"/>
                            <a:cs typeface="Cambria Math" panose="02040503050406030204" pitchFamily="18" charset="0"/>
                          </a:rPr>
                          <m:t>1</m:t>
                        </m:r>
                      </m:sup>
                    </m:sSup>
                  </m:oMath>
                </a14:m>
                <a:r>
                  <a:rPr lang="en-US" altLang="zh-CN">
                    <a:sym typeface="+mn-ea"/>
                  </a:rPr>
                  <a:t> </a:t>
                </a:r>
                <a:endParaRPr lang="en-US" altLang="zh-CN">
                  <a:latin typeface="Cambria Math" panose="02040503050406030204" pitchFamily="18" charset="0"/>
                  <a:cs typeface="Cambria Math" panose="02040503050406030204" pitchFamily="18" charset="0"/>
                </a:endParaRPr>
              </a:p>
              <a:p>
                <a:pPr marL="0" indent="0">
                  <a:buNone/>
                </a:pPr>
                <a:r>
                  <a:rPr lang="zh-CN" altLang="en-US"/>
                  <a:t>从置换的型，可以方便地确定置换的阶和奇偶性等性质。</a:t>
                </a:r>
                <a:endParaRPr lang="en-US" altLang="zh-CN"/>
              </a:p>
              <a:p>
                <a:pPr marL="0" indent="0">
                  <a:buNone/>
                </a:pPr>
                <a:r>
                  <a:rPr lang="zh-CN" altLang="en-US"/>
                  <a:t>因为</a:t>
                </a:r>
                <a:r>
                  <a:rPr lang="en-US" altLang="zh-CN"/>
                  <a:t>k-</a:t>
                </a:r>
                <a:r>
                  <a:rPr lang="zh-CN" altLang="en-US"/>
                  <a:t>轮换的阶是</a:t>
                </a:r>
                <a:r>
                  <a:rPr lang="en-US" altLang="zh-CN"/>
                  <a:t>k</a:t>
                </a:r>
                <a:r>
                  <a:rPr lang="zh-CN" altLang="en-US"/>
                  <a:t>，不同的轮换又互不相交，所以置换</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σ</m:t>
                    </m:r>
                  </m:oMath>
                </a14:m>
                <a:r>
                  <a:rPr lang="zh-CN" altLang="en-US"/>
                  <a:t>的阶就是</a:t>
                </a:r>
              </a:p>
              <a:p>
                <a:pPr marL="0" indent="0">
                  <a:buNone/>
                </a:pPr>
                <a14:m>
                  <m:oMathPara xmlns:m="http://schemas.openxmlformats.org/officeDocument/2006/math">
                    <m:oMathParaPr>
                      <m:jc m:val="centerGroup"/>
                    </m:oMathParaPr>
                    <m:oMath xmlns:m="http://schemas.openxmlformats.org/officeDocument/2006/math">
                      <m:r>
                        <m:rPr>
                          <m:sty m:val="p"/>
                        </m:rPr>
                        <a:rPr lang="en-US" altLang="zh-CN">
                          <a:latin typeface="Cambria Math" panose="02040503050406030204" pitchFamily="18" charset="0"/>
                          <a:cs typeface="Cambria Math" panose="02040503050406030204" pitchFamily="18" charset="0"/>
                        </a:rPr>
                        <m:t>lcm</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k</m:t>
                      </m:r>
                      <m:r>
                        <a:rPr lang="en-US" altLang="zh-CN">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𝛼</m:t>
                          </m:r>
                        </m:e>
                        <m:sub>
                          <m:r>
                            <a:rPr lang="en-US" altLang="zh-CN" i="1">
                              <a:latin typeface="Cambria Math" panose="02040503050406030204" pitchFamily="18" charset="0"/>
                              <a:cs typeface="Cambria Math" panose="02040503050406030204" pitchFamily="18" charset="0"/>
                            </a:rPr>
                            <m:t>𝑘</m:t>
                          </m:r>
                        </m:sub>
                      </m:sSub>
                      <m:r>
                        <a:rPr lang="en-US" altLang="zh-CN">
                          <a:latin typeface="Cambria Math" panose="02040503050406030204" pitchFamily="18" charset="0"/>
                          <a:cs typeface="Cambria Math" panose="02040503050406030204" pitchFamily="18" charset="0"/>
                        </a:rPr>
                        <m:t>&gt;0}</m:t>
                      </m:r>
                    </m:oMath>
                  </m:oMathPara>
                </a14:m>
                <a:endParaRPr lang="en-US" altLang="zh-CN"/>
              </a:p>
              <a:p>
                <a:pPr marL="0" indent="0">
                  <a:buNone/>
                </a:pPr>
                <a:endParaRPr lang="zh-CN" altLang="en-US"/>
              </a:p>
              <a:p>
                <a:pPr marL="0" indent="0">
                  <a:buNone/>
                </a:pPr>
                <a:r>
                  <a:rPr lang="zh-CN" altLang="en-US">
                    <a:solidFill>
                      <a:srgbClr val="FF0000"/>
                    </a:solidFill>
                  </a:rPr>
                  <a:t>置换的型在</a:t>
                </a:r>
                <a:r>
                  <a:rPr lang="en-US" altLang="zh-CN">
                    <a:solidFill>
                      <a:srgbClr val="FF0000"/>
                    </a:solidFill>
                  </a:rPr>
                  <a:t> P</a:t>
                </a:r>
                <a:r>
                  <a:rPr lang="en-US" altLang="en-US">
                    <a:solidFill>
                      <a:srgbClr val="FF0000"/>
                    </a:solidFill>
                  </a:rPr>
                  <a:t>ó</a:t>
                </a:r>
                <a:r>
                  <a:rPr lang="en-US" altLang="zh-CN">
                    <a:solidFill>
                      <a:srgbClr val="FF0000"/>
                    </a:solidFill>
                  </a:rPr>
                  <a:t>lya </a:t>
                </a:r>
                <a:r>
                  <a:rPr lang="zh-CN" altLang="en-US">
                    <a:solidFill>
                      <a:srgbClr val="FF0000"/>
                    </a:solidFill>
                  </a:rPr>
                  <a:t>计数</a:t>
                </a:r>
                <a:r>
                  <a:rPr lang="en-US" altLang="zh-CN">
                    <a:solidFill>
                      <a:srgbClr val="FF0000"/>
                    </a:solidFill>
                  </a:rPr>
                  <a:t> </a:t>
                </a:r>
                <a:r>
                  <a:rPr lang="zh-CN" altLang="en-US">
                    <a:solidFill>
                      <a:srgbClr val="FF0000"/>
                    </a:solidFill>
                  </a:rPr>
                  <a:t>中有重要作用。</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sz="2400">
                    <a:latin typeface="Times New Roman" panose="02020603050405020304" pitchFamily="18" charset="0"/>
                    <a:sym typeface="+mn-ea"/>
                  </a:rPr>
                  <a:t>设</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𝑛</m:t>
                        </m:r>
                      </m:sub>
                    </m:sSub>
                  </m:oMath>
                </a14:m>
                <a:r>
                  <a:rPr sz="2400">
                    <a:latin typeface="Times New Roman" panose="02020603050405020304" pitchFamily="18" charset="0"/>
                    <a:sym typeface="+mn-ea"/>
                  </a:rPr>
                  <a:t>为</a:t>
                </a:r>
                <a:r>
                  <a:rPr lang="en-US" altLang="zh-CN" sz="2400">
                    <a:latin typeface="Times New Roman" panose="02020603050405020304" pitchFamily="18" charset="0"/>
                    <a:sym typeface="+mn-ea"/>
                  </a:rPr>
                  <a:t>{1,2,…,n}</a:t>
                </a:r>
                <a:r>
                  <a:rPr sz="2400">
                    <a:latin typeface="Times New Roman" panose="02020603050405020304" pitchFamily="18" charset="0"/>
                    <a:sym typeface="+mn-ea"/>
                  </a:rPr>
                  <a:t>上的置换的全体，显然有 </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𝑛</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𝑛</m:t>
                    </m:r>
                    <m:r>
                      <a:rPr lang="en-US" altLang="zh-CN" sz="2400" i="1">
                        <a:solidFill>
                          <a:srgbClr val="000000"/>
                        </a:solidFill>
                        <a:latin typeface="Cambria Math" panose="02040503050406030204" pitchFamily="18" charset="0"/>
                      </a:rPr>
                      <m:t>!</m:t>
                    </m:r>
                  </m:oMath>
                </a14:m>
                <a:r>
                  <a:rPr lang="en-US" altLang="zh-CN" sz="2400">
                    <a:latin typeface="Times New Roman" panose="02020603050405020304" pitchFamily="18" charset="0"/>
                    <a:sym typeface="+mn-ea"/>
                  </a:rPr>
                  <a:t>.</a:t>
                </a:r>
              </a:p>
              <a:p>
                <a:r>
                  <a:rPr sz="2400">
                    <a:latin typeface="Times New Roman" panose="02020603050405020304" pitchFamily="18" charset="0"/>
                    <a:sym typeface="+mn-ea"/>
                  </a:rPr>
                  <a:t>定理</a:t>
                </a:r>
                <a:r>
                  <a:rPr lang="en-US" altLang="zh-CN" sz="2400">
                    <a:latin typeface="Times New Roman" panose="02020603050405020304" pitchFamily="18" charset="0"/>
                    <a:sym typeface="+mn-ea"/>
                  </a:rPr>
                  <a:t>:</a:t>
                </a:r>
                <a:r>
                  <a:rPr sz="2400">
                    <a:latin typeface="Times New Roman" panose="02020603050405020304" pitchFamily="18" charset="0"/>
                    <a:sym typeface="+mn-ea"/>
                  </a:rPr>
                  <a:t> </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𝑛</m:t>
                        </m:r>
                      </m:sub>
                    </m:sSub>
                  </m:oMath>
                </a14:m>
                <a:r>
                  <a:rPr sz="2400">
                    <a:latin typeface="Times New Roman" panose="02020603050405020304" pitchFamily="18" charset="0"/>
                    <a:sym typeface="+mn-ea"/>
                  </a:rPr>
                  <a:t>关于置换乘积运算</a:t>
                </a:r>
                <a14:m>
                  <m:oMath xmlns:m="http://schemas.openxmlformats.org/officeDocument/2006/math">
                    <m:r>
                      <a:rPr lang="en-US" altLang="zh-CN" sz="2400" i="1">
                        <a:latin typeface="Cambria Math" panose="02040503050406030204" pitchFamily="18" charset="0"/>
                        <a:cs typeface="Cambria Math" panose="02040503050406030204" pitchFamily="18" charset="0"/>
                      </a:rPr>
                      <m:t>∘</m:t>
                    </m:r>
                  </m:oMath>
                </a14:m>
                <a:r>
                  <a:rPr sz="2400">
                    <a:latin typeface="Times New Roman" panose="02020603050405020304" pitchFamily="18" charset="0"/>
                    <a:sym typeface="+mn-ea"/>
                  </a:rPr>
                  <a:t>构成群</a:t>
                </a:r>
                <a:r>
                  <a:rPr lang="en-US" altLang="zh-CN" sz="2400">
                    <a:latin typeface="Times New Roman" panose="02020603050405020304" pitchFamily="18" charset="0"/>
                    <a:sym typeface="+mn-ea"/>
                  </a:rPr>
                  <a:t>,  </a:t>
                </a:r>
                <a:r>
                  <a:rPr sz="2400">
                    <a:latin typeface="Times New Roman" panose="02020603050405020304" pitchFamily="18" charset="0"/>
                    <a:sym typeface="+mn-ea"/>
                  </a:rPr>
                  <a:t>称为</a:t>
                </a:r>
                <a:r>
                  <a:rPr lang="en-US" altLang="zh-CN" sz="2400">
                    <a:latin typeface="Times New Roman" panose="02020603050405020304" pitchFamily="18" charset="0"/>
                    <a:sym typeface="+mn-ea"/>
                  </a:rPr>
                  <a:t>n</a:t>
                </a:r>
                <a:r>
                  <a:rPr sz="2400">
                    <a:latin typeface="Times New Roman" panose="02020603050405020304" pitchFamily="18" charset="0"/>
                    <a:sym typeface="+mn-ea"/>
                  </a:rPr>
                  <a:t>次对称群</a:t>
                </a:r>
                <a:r>
                  <a:rPr lang="en-US" altLang="zh-CN" sz="2400">
                    <a:latin typeface="Times New Roman" panose="02020603050405020304" pitchFamily="18" charset="0"/>
                    <a:sym typeface="+mn-ea"/>
                  </a:rPr>
                  <a:t>.</a:t>
                </a:r>
                <a:endParaRPr lang="en-US" altLang="zh-CN" sz="2400">
                  <a:latin typeface="Times New Roman" panose="02020603050405020304" pitchFamily="18" charset="0"/>
                </a:endParaRPr>
              </a:p>
              <a:p>
                <a:endParaRPr lang="zh-CN" altLang="en-US" sz="2400" i="1">
                  <a:solidFill>
                    <a:srgbClr val="000000"/>
                  </a:solidFill>
                  <a:latin typeface="Cambria Math" panose="02040503050406030204" pitchFamily="18" charset="0"/>
                </a:endParaRPr>
              </a:p>
              <a:p>
                <a:pPr marL="0" indent="0">
                  <a:buNone/>
                </a:pPr>
                <a:r>
                  <a:rPr lang="en-US" altLang="zh-CN" sz="2400">
                    <a:solidFill>
                      <a:srgbClr val="000000"/>
                    </a:solidFill>
                    <a:latin typeface="Cambria Math" panose="02040503050406030204" pitchFamily="18" charset="0"/>
                  </a:rPr>
                  <a:t> </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𝑛</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cs typeface="Cambria Math" panose="02040503050406030204" pitchFamily="18" charset="0"/>
                      </a:rPr>
                      <m:t>∘</m:t>
                    </m:r>
                    <m:r>
                      <a:rPr lang="en-US" altLang="zh-CN" sz="2400" i="1">
                        <a:solidFill>
                          <a:srgbClr val="000000"/>
                        </a:solidFill>
                        <a:latin typeface="Cambria Math" panose="02040503050406030204" pitchFamily="18" charset="0"/>
                      </a:rPr>
                      <m:t>)</m:t>
                    </m:r>
                  </m:oMath>
                </a14:m>
                <a:r>
                  <a:rPr lang="en-US" altLang="zh-CN" sz="2400"/>
                  <a:t> </a:t>
                </a:r>
                <a:r>
                  <a:rPr lang="zh-CN" altLang="en-US" sz="2400"/>
                  <a:t>的子群称为置换群。</a:t>
                </a:r>
                <a:r>
                  <a:rPr lang="en-US" altLang="zh-CN" sz="2400"/>
                  <a:t> </a:t>
                </a:r>
                <a:r>
                  <a:rPr lang="zh-CN" altLang="en-US" sz="2400">
                    <a:solidFill>
                      <a:srgbClr val="FF0000"/>
                    </a:solidFill>
                  </a:rPr>
                  <a:t>置换群是最重要的有限群，所有的有限群都可以用之表示</a:t>
                </a:r>
                <a:r>
                  <a:rPr lang="zh-CN" altLang="en-US" sz="2400"/>
                  <a:t>。</a:t>
                </a:r>
                <a:r>
                  <a:rPr sz="2400">
                    <a:latin typeface="Times New Roman" panose="02020603050405020304" pitchFamily="18" charset="0"/>
                    <a:sym typeface="+mn-ea"/>
                  </a:rPr>
                  <a:t>    </a:t>
                </a:r>
                <a:r>
                  <a:rPr>
                    <a:latin typeface="Times New Roman" panose="02020603050405020304" pitchFamily="18" charset="0"/>
                    <a:sym typeface="+mn-ea"/>
                  </a:rPr>
                  <a:t>        </a:t>
                </a:r>
                <a:endParaRPr lang="zh-CN" altLang="en-US"/>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1800"/>
                  <a:t>群作用（</a:t>
                </a:r>
                <a:r>
                  <a:rPr lang="en-US" altLang="zh-CN" sz="1800"/>
                  <a:t>group action</a:t>
                </a:r>
                <a:r>
                  <a:rPr lang="zh-CN" altLang="en-US" sz="1800"/>
                  <a:t>）</a:t>
                </a:r>
              </a:p>
              <a:p>
                <a:pPr marL="457200" lvl="1" indent="0">
                  <a:buNone/>
                </a:pPr>
                <a:r>
                  <a:rPr lang="zh-CN" altLang="en-US" sz="1800"/>
                  <a:t>对于群</a:t>
                </a:r>
                <a:r>
                  <a:rPr lang="en-US" altLang="zh-CN" sz="1800"/>
                  <a:t> G </a:t>
                </a:r>
                <a:r>
                  <a:rPr lang="zh-CN" altLang="en-US" sz="1800"/>
                  <a:t>和集合</a:t>
                </a:r>
                <a:r>
                  <a:rPr lang="en-US" altLang="zh-CN" sz="1800"/>
                  <a:t> X </a:t>
                </a:r>
                <a:r>
                  <a:rPr lang="zh-CN" altLang="en-US" sz="1800"/>
                  <a:t>以及映射</a:t>
                </a:r>
                <a:r>
                  <a:rPr lang="en-US" altLang="zh-CN" sz="1800"/>
                  <a:t> </a:t>
                </a:r>
                <a14:m>
                  <m:oMath xmlns:m="http://schemas.openxmlformats.org/officeDocument/2006/math">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X</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X</m:t>
                    </m:r>
                  </m:oMath>
                </a14:m>
                <a:r>
                  <a:rPr lang="en-US" altLang="zh-CN" sz="1800"/>
                  <a:t> </a:t>
                </a:r>
                <a:r>
                  <a:rPr lang="zh-CN" altLang="en-US" sz="1800"/>
                  <a:t>，记</a:t>
                </a:r>
                <a:r>
                  <a:rPr lang="en-US" altLang="zh-CN" sz="1800"/>
                  <a:t> </a:t>
                </a:r>
                <a14:m>
                  <m:oMath xmlns:m="http://schemas.openxmlformats.org/officeDocument/2006/math">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x</m:t>
                    </m:r>
                    <m:r>
                      <a:rPr lang="en-US" altLang="zh-CN" sz="1800">
                        <a:latin typeface="Cambria Math" panose="02040503050406030204" pitchFamily="18" charset="0"/>
                        <a:cs typeface="Cambria Math" panose="02040503050406030204" pitchFamily="18" charset="0"/>
                      </a:rPr>
                      <m:t>)</m:t>
                    </m:r>
                  </m:oMath>
                </a14:m>
                <a:r>
                  <a:rPr lang="zh-CN" altLang="en-US" sz="1800"/>
                  <a:t>在该映射下的像为</a:t>
                </a:r>
                <a:r>
                  <a:rPr lang="en-US" altLang="zh-CN" sz="1800"/>
                  <a:t> </a:t>
                </a:r>
                <a14:m>
                  <m:oMath xmlns:m="http://schemas.openxmlformats.org/officeDocument/2006/math">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x</m:t>
                    </m:r>
                  </m:oMath>
                </a14:m>
                <a:r>
                  <a:rPr lang="en-US" altLang="zh-CN" sz="1800"/>
                  <a:t> </a:t>
                </a:r>
                <a:r>
                  <a:rPr lang="zh-CN" altLang="en-US" sz="1800"/>
                  <a:t>，如果该映射对所有</a:t>
                </a:r>
                <a:r>
                  <a:rPr lang="en-US" altLang="zh-CN" sz="1800"/>
                  <a:t> </a:t>
                </a:r>
                <a14:m>
                  <m:oMath xmlns:m="http://schemas.openxmlformats.org/officeDocument/2006/math">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𝑔</m:t>
                        </m:r>
                      </m:e>
                      <m:sub>
                        <m:r>
                          <a:rPr lang="en-US" altLang="zh-CN" sz="1800" i="1">
                            <a:latin typeface="Cambria Math" panose="02040503050406030204" pitchFamily="18" charset="0"/>
                            <a:cs typeface="Cambria Math" panose="02040503050406030204" pitchFamily="18" charset="0"/>
                          </a:rPr>
                          <m:t>1</m:t>
                        </m:r>
                      </m:sub>
                    </m:sSub>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𝑔</m:t>
                        </m:r>
                      </m:e>
                      <m:sub>
                        <m:r>
                          <a:rPr lang="en-US" altLang="zh-CN" sz="1800" i="1">
                            <a:latin typeface="Cambria Math" panose="02040503050406030204" pitchFamily="18" charset="0"/>
                            <a:cs typeface="Cambria Math" panose="02040503050406030204" pitchFamily="18" charset="0"/>
                          </a:rPr>
                          <m:t>2</m:t>
                        </m:r>
                      </m:sub>
                    </m:sSub>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𝐺</m:t>
                    </m:r>
                    <m:r>
                      <a:rPr sz="1800" i="1">
                        <a:latin typeface="Cambria Math" panose="02040503050406030204" pitchFamily="18" charset="0"/>
                        <a:cs typeface="Cambria Math" panose="02040503050406030204" pitchFamily="18" charset="0"/>
                      </a:rPr>
                      <m:t>和</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𝑋</m:t>
                    </m:r>
                  </m:oMath>
                </a14:m>
                <a:r>
                  <a:rPr lang="en-US" altLang="zh-CN" sz="1800"/>
                  <a:t> </a:t>
                </a:r>
                <a:r>
                  <a:rPr lang="zh-CN" altLang="en-US" sz="1800"/>
                  <a:t>都满足条件</a:t>
                </a:r>
                <a:r>
                  <a:rPr lang="en-US" altLang="zh-CN" sz="1800"/>
                  <a:t> </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𝑔</m:t>
                        </m:r>
                      </m:e>
                      <m:sub>
                        <m:r>
                          <a:rPr lang="en-US" altLang="zh-CN" sz="1800" i="1">
                            <a:latin typeface="Cambria Math" panose="02040503050406030204" pitchFamily="18" charset="0"/>
                            <a:cs typeface="Cambria Math" panose="02040503050406030204" pitchFamily="18" charset="0"/>
                          </a:rPr>
                          <m:t>1</m:t>
                        </m:r>
                      </m:sub>
                    </m:sSub>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𝑔</m:t>
                        </m:r>
                      </m:e>
                      <m:sub>
                        <m:r>
                          <a:rPr lang="en-US" altLang="zh-CN" sz="1800" i="1">
                            <a:latin typeface="Cambria Math" panose="02040503050406030204" pitchFamily="18" charset="0"/>
                            <a:cs typeface="Cambria Math" panose="02040503050406030204" pitchFamily="18" charset="0"/>
                          </a:rPr>
                          <m:t>2</m:t>
                        </m:r>
                      </m:sub>
                    </m:sSub>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𝑔</m:t>
                        </m:r>
                      </m:e>
                      <m:sub>
                        <m:r>
                          <a:rPr lang="en-US" altLang="zh-CN" sz="1800" i="1">
                            <a:latin typeface="Cambria Math" panose="02040503050406030204" pitchFamily="18" charset="0"/>
                            <a:cs typeface="Cambria Math" panose="02040503050406030204" pitchFamily="18" charset="0"/>
                          </a:rPr>
                          <m:t>1</m:t>
                        </m:r>
                      </m:sub>
                    </m:sSub>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𝑔</m:t>
                        </m:r>
                      </m:e>
                      <m:sub>
                        <m:r>
                          <a:rPr lang="en-US" altLang="zh-CN" sz="1800" i="1">
                            <a:latin typeface="Cambria Math" panose="02040503050406030204" pitchFamily="18" charset="0"/>
                            <a:cs typeface="Cambria Math" panose="02040503050406030204" pitchFamily="18" charset="0"/>
                          </a:rPr>
                          <m:t>2</m:t>
                        </m:r>
                      </m:sub>
                    </m:sSub>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sz="1800" i="1">
                        <a:latin typeface="Cambria Math" panose="02040503050406030204" pitchFamily="18" charset="0"/>
                        <a:cs typeface="Cambria Math" panose="02040503050406030204" pitchFamily="18" charset="0"/>
                      </a:rPr>
                      <m:t>和</m:t>
                    </m:r>
                    <m:r>
                      <a:rPr lang="en-US" altLang="zh-CN" sz="1800" i="1">
                        <a:latin typeface="Cambria Math" panose="02040503050406030204" pitchFamily="18" charset="0"/>
                        <a:cs typeface="Cambria Math" panose="02040503050406030204" pitchFamily="18" charset="0"/>
                      </a:rPr>
                      <m:t>𝑒</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oMath>
                </a14:m>
                <a:r>
                  <a:rPr lang="zh-CN" altLang="en-US" sz="1800"/>
                  <a:t>，那么就称该映射为群</a:t>
                </a:r>
                <a:r>
                  <a:rPr lang="en-US" altLang="zh-CN" sz="1800"/>
                  <a:t> G </a:t>
                </a:r>
                <a:r>
                  <a:rPr lang="zh-CN" altLang="en-US" sz="1800"/>
                  <a:t>在集合</a:t>
                </a:r>
                <a:r>
                  <a:rPr lang="en-US" altLang="zh-CN" sz="1800"/>
                  <a:t> X </a:t>
                </a:r>
                <a:r>
                  <a:rPr lang="zh-CN" altLang="en-US" sz="1800"/>
                  <a:t>上的</a:t>
                </a:r>
                <a:r>
                  <a:rPr lang="en-US" altLang="zh-CN" sz="1800"/>
                  <a:t> </a:t>
                </a:r>
                <a:r>
                  <a:rPr lang="zh-CN" altLang="en-US" sz="1800"/>
                  <a:t>群作用（</a:t>
                </a:r>
                <a:r>
                  <a:rPr lang="en-US" altLang="zh-CN" sz="1800"/>
                  <a:t>group action</a:t>
                </a:r>
                <a:r>
                  <a:rPr lang="zh-CN" altLang="en-US" sz="1800"/>
                  <a:t>）</a:t>
                </a:r>
              </a:p>
              <a:p>
                <a:r>
                  <a:rPr lang="zh-CN" altLang="en-US" sz="1800"/>
                  <a:t>轨道</a:t>
                </a:r>
              </a:p>
              <a:p>
                <a:pPr marL="457200" lvl="1" indent="0">
                  <a:buNone/>
                </a:pPr>
                <a:r>
                  <a:rPr lang="zh-CN" altLang="en-US" sz="1800"/>
                  <a:t>对于群</a:t>
                </a:r>
                <a:r>
                  <a:rPr lang="en-US" altLang="zh-CN" sz="1800"/>
                  <a:t> G </a:t>
                </a:r>
                <a:r>
                  <a:rPr lang="zh-CN" altLang="en-US" sz="1800"/>
                  <a:t>在集合</a:t>
                </a:r>
                <a:r>
                  <a:rPr lang="en-US" altLang="zh-CN" sz="1800"/>
                  <a:t> X </a:t>
                </a:r>
                <a:r>
                  <a:rPr lang="zh-CN" altLang="en-US" sz="1800"/>
                  <a:t>上的作用和</a:t>
                </a:r>
                <a:r>
                  <a:rPr lang="en-US" altLang="zh-CN" sz="1800"/>
                  <a:t> </a:t>
                </a:r>
                <a14:m>
                  <m:oMath xmlns:m="http://schemas.openxmlformats.org/officeDocument/2006/math">
                    <m:r>
                      <m:rPr>
                        <m:sty m:val="p"/>
                      </m:rPr>
                      <a:rPr lang="en-US" altLang="zh-CN" sz="1800">
                        <a:latin typeface="Cambria Math" panose="02040503050406030204" pitchFamily="18" charset="0"/>
                        <a:cs typeface="Cambria Math" panose="02040503050406030204" pitchFamily="18" charset="0"/>
                      </a:rPr>
                      <m:t>x</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X</m:t>
                    </m:r>
                  </m:oMath>
                </a14:m>
                <a:r>
                  <a:rPr lang="en-US" altLang="zh-CN" sz="1800"/>
                  <a:t> </a:t>
                </a:r>
                <a:r>
                  <a:rPr lang="zh-CN" altLang="en-US" sz="1800"/>
                  <a:t>，称</a:t>
                </a:r>
                <a:r>
                  <a:rPr lang="en-US" altLang="zh-CN" sz="1800"/>
                  <a:t> x </a:t>
                </a:r>
                <a:r>
                  <a:rPr lang="zh-CN" altLang="en-US" sz="1800"/>
                  <a:t>在群</a:t>
                </a:r>
                <a:r>
                  <a:rPr lang="en-US" altLang="zh-CN" sz="1800"/>
                  <a:t> G </a:t>
                </a:r>
                <a:r>
                  <a:rPr lang="zh-CN" altLang="en-US" sz="1800"/>
                  <a:t>作用下的</a:t>
                </a:r>
                <a:r>
                  <a:rPr lang="en-US" altLang="zh-CN" sz="1800"/>
                  <a:t> </a:t>
                </a:r>
                <a:r>
                  <a:rPr lang="zh-CN" altLang="en-US" sz="1800"/>
                  <a:t>轨道（</a:t>
                </a:r>
                <a:r>
                  <a:rPr lang="en-US" altLang="zh-CN" sz="1800"/>
                  <a:t>orbit</a:t>
                </a:r>
                <a:r>
                  <a:rPr lang="zh-CN" altLang="en-US" sz="1800"/>
                  <a:t>）是子集</a:t>
                </a:r>
                <a:r>
                  <a:rPr lang="en-US" altLang="zh-CN" sz="1800"/>
                  <a:t> </a:t>
                </a:r>
                <a:r>
                  <a:rPr lang="en-US" altLang="zh-CN" sz="1800">
                    <a:sym typeface="+mn-ea"/>
                  </a:rPr>
                  <a:t>Gx</a:t>
                </a:r>
                <a14:m>
                  <m:oMath xmlns:m="http://schemas.openxmlformats.org/officeDocument/2006/math">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x</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oMath>
                </a14:m>
                <a:endParaRPr lang="en-US" altLang="zh-CN" sz="1800">
                  <a:latin typeface="Cambria Math" panose="02040503050406030204" pitchFamily="18" charset="0"/>
                  <a:cs typeface="Cambria Math" panose="02040503050406030204" pitchFamily="18" charset="0"/>
                </a:endParaRPr>
              </a:p>
              <a:p>
                <a:pPr marL="0" lvl="1" indent="0" algn="l" defTabSz="914400">
                  <a:buClrTx/>
                  <a:buSzTx/>
                  <a:buNone/>
                </a:pPr>
                <a:r>
                  <a:rPr lang="en-US" altLang="zh-CN" sz="1800"/>
                  <a:t>    </a:t>
                </a:r>
                <a:r>
                  <a:rPr lang="zh-CN" altLang="en-US" sz="1800"/>
                  <a:t>容易证明，群</a:t>
                </a:r>
                <a:r>
                  <a:rPr sz="1800"/>
                  <a:t> G </a:t>
                </a:r>
                <a:r>
                  <a:rPr lang="zh-CN" altLang="en-US" sz="1800"/>
                  <a:t>的作用下，集合</a:t>
                </a:r>
                <a:r>
                  <a:rPr sz="1800"/>
                  <a:t> X </a:t>
                </a:r>
                <a:r>
                  <a:rPr lang="zh-CN" altLang="en-US" sz="1800"/>
                  <a:t>的全体轨道构成了该集合的一个分划，记作</a:t>
                </a:r>
                <a:r>
                  <a:rPr sz="1800"/>
                  <a:t> X/G </a:t>
                </a:r>
                <a:r>
                  <a:rPr lang="zh-CN" altLang="en-US" sz="1800"/>
                  <a:t>。但是和陪集不同，这些轨道并不一定是等长的。</a:t>
                </a:r>
              </a:p>
              <a:p>
                <a:pPr marL="0" indent="0">
                  <a:buNone/>
                </a:pPr>
                <a:r>
                  <a:rPr lang="en-US" altLang="zh-CN" sz="1800"/>
                  <a:t>    </a:t>
                </a:r>
                <a:r>
                  <a:rPr lang="zh-CN" altLang="en-US" sz="1800"/>
                  <a:t>群作用下，集合中的一个元素的轨道长度取决于有多少群里的元素对应的置换以它为不动点</a:t>
                </a:r>
              </a:p>
              <a:p>
                <a:r>
                  <a:rPr lang="zh-CN" altLang="en-US" sz="1800"/>
                  <a:t>对于群</a:t>
                </a:r>
                <a:r>
                  <a:rPr lang="en-US" altLang="zh-CN" sz="1800"/>
                  <a:t> G </a:t>
                </a:r>
                <a:r>
                  <a:rPr lang="zh-CN" altLang="en-US" sz="1800"/>
                  <a:t>在集合</a:t>
                </a:r>
                <a:r>
                  <a:rPr lang="en-US" altLang="zh-CN" sz="1800"/>
                  <a:t> X </a:t>
                </a:r>
                <a:r>
                  <a:rPr lang="zh-CN" altLang="en-US" sz="1800"/>
                  <a:t>上的作用和</a:t>
                </a:r>
                <a:r>
                  <a:rPr lang="en-US" altLang="zh-CN" sz="1800"/>
                  <a:t> </a:t>
                </a:r>
                <a14:m>
                  <m:oMath xmlns:m="http://schemas.openxmlformats.org/officeDocument/2006/math">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𝑋</m:t>
                    </m:r>
                  </m:oMath>
                </a14:m>
                <a:r>
                  <a:rPr lang="en-US" altLang="zh-CN" sz="1800"/>
                  <a:t> </a:t>
                </a:r>
                <a:r>
                  <a:rPr lang="zh-CN" altLang="en-US" sz="1800"/>
                  <a:t>，称群</a:t>
                </a:r>
                <a:r>
                  <a:rPr lang="en-US" altLang="zh-CN" sz="1800"/>
                  <a:t> G </a:t>
                </a:r>
                <a:r>
                  <a:rPr lang="zh-CN" altLang="en-US" sz="1800"/>
                  <a:t>中</a:t>
                </a:r>
                <a:r>
                  <a:rPr lang="en-US" altLang="zh-CN" sz="1800"/>
                  <a:t> x </a:t>
                </a:r>
                <a:r>
                  <a:rPr lang="zh-CN" altLang="en-US" sz="1800"/>
                  <a:t>的</a:t>
                </a:r>
                <a:r>
                  <a:rPr lang="en-US" altLang="zh-CN" sz="1800"/>
                  <a:t> </a:t>
                </a:r>
                <a:r>
                  <a:rPr lang="zh-CN" altLang="en-US" sz="1800"/>
                  <a:t>稳定化子（</a:t>
                </a:r>
                <a:r>
                  <a:rPr lang="en-US" altLang="zh-CN" sz="1800"/>
                  <a:t>stabilizer</a:t>
                </a:r>
                <a:r>
                  <a:rPr lang="zh-CN" altLang="en-US" sz="1800"/>
                  <a:t>）是子群</a:t>
                </a:r>
                <a:r>
                  <a:rPr lang="en-US" altLang="zh-CN" sz="1800"/>
                  <a:t> </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𝐺</m:t>
                        </m:r>
                      </m:e>
                      <m:sub>
                        <m:r>
                          <a:rPr lang="en-US" altLang="zh-CN" sz="1800" i="1">
                            <a:latin typeface="Cambria Math" panose="02040503050406030204" pitchFamily="18" charset="0"/>
                            <a:cs typeface="Cambria Math" panose="02040503050406030204" pitchFamily="18" charset="0"/>
                          </a:rPr>
                          <m:t>𝑥</m:t>
                        </m:r>
                      </m:sub>
                    </m:sSub>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G</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gx</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x</m:t>
                    </m:r>
                    <m:r>
                      <a:rPr lang="en-US" altLang="zh-CN" sz="1800">
                        <a:latin typeface="Cambria Math" panose="02040503050406030204" pitchFamily="18" charset="0"/>
                        <a:cs typeface="Cambria Math" panose="02040503050406030204" pitchFamily="18" charset="0"/>
                      </a:rPr>
                      <m:t>}</m:t>
                    </m:r>
                  </m:oMath>
                </a14:m>
                <a:r>
                  <a:rPr lang="zh-CN" altLang="en-US" sz="1800"/>
                  <a:t>。</a:t>
                </a:r>
              </a:p>
              <a:p>
                <a:endParaRPr lang="zh-CN" altLang="en-US" sz="1800"/>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3412"/>
                </a:stretch>
              </a:blipFill>
            </p:spPr>
            <p:txBody>
              <a:bodyPr/>
              <a:lstStyle/>
              <a:p>
                <a:r>
                  <a:rPr lang="zh-CN" altLang="en-US">
                    <a:noFill/>
                  </a:rPr>
                  <a:t> </a:t>
                </a:r>
              </a:p>
            </p:txBody>
          </p:sp>
        </mc:Fallback>
      </mc:AlternateContent>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400"/>
                  <a:t>定理</a:t>
                </a:r>
                <a:r>
                  <a:rPr lang="en-US" altLang="zh-CN" sz="2400"/>
                  <a:t>:</a:t>
                </a:r>
                <a:r>
                  <a:rPr lang="zh-CN" altLang="en-US" sz="2400"/>
                  <a:t>对于群</a:t>
                </a:r>
                <a:r>
                  <a:rPr lang="en-US" altLang="zh-CN" sz="2400"/>
                  <a:t> G </a:t>
                </a:r>
                <a:r>
                  <a:rPr lang="zh-CN" altLang="en-US" sz="2400"/>
                  <a:t>在集合</a:t>
                </a:r>
                <a:r>
                  <a:rPr lang="en-US" altLang="zh-CN" sz="2400"/>
                  <a:t> X </a:t>
                </a:r>
                <a:r>
                  <a:rPr lang="zh-CN" altLang="en-US" sz="2400"/>
                  <a:t>上的作用，元素</a:t>
                </a:r>
                <a:r>
                  <a:rPr lang="en-US" altLang="zh-CN" sz="2400"/>
                  <a:t> </a:t>
                </a:r>
                <a:r>
                  <a:rPr lang="en-US" altLang="zh-CN" sz="2400">
                    <a:sym typeface="+mn-ea"/>
                  </a:rPr>
                  <a:t> </a:t>
                </a:r>
                <a14:m>
                  <m:oMath xmlns:m="http://schemas.openxmlformats.org/officeDocument/2006/math">
                    <m:r>
                      <a:rPr lang="en-US" altLang="zh-CN" sz="2400" i="1">
                        <a:latin typeface="Cambria Math" panose="02040503050406030204" pitchFamily="18" charset="0"/>
                        <a:cs typeface="Cambria Math" panose="02040503050406030204" pitchFamily="18" charset="0"/>
                      </a:rPr>
                      <m:t>𝑥</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𝑋</m:t>
                    </m:r>
                  </m:oMath>
                </a14:m>
                <a:r>
                  <a:rPr lang="en-US" altLang="zh-CN" sz="2400">
                    <a:sym typeface="+mn-ea"/>
                  </a:rPr>
                  <a:t> </a:t>
                </a:r>
                <a:r>
                  <a:rPr lang="zh-CN" altLang="en-US" sz="2400"/>
                  <a:t>的稳定化子</a:t>
                </a:r>
                <a:r>
                  <a:rPr lang="en-US" altLang="zh-CN" sz="2400"/>
                  <a:t> </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𝐺</m:t>
                        </m:r>
                      </m:e>
                      <m:sub>
                        <m:r>
                          <a:rPr lang="en-US" altLang="zh-CN" sz="2400" i="1">
                            <a:latin typeface="Cambria Math" panose="02040503050406030204" pitchFamily="18" charset="0"/>
                            <a:cs typeface="Cambria Math" panose="02040503050406030204" pitchFamily="18" charset="0"/>
                          </a:rPr>
                          <m:t>𝑥</m:t>
                        </m:r>
                      </m:sub>
                    </m:sSub>
                  </m:oMath>
                </a14:m>
                <a:r>
                  <a:rPr lang="en-US" altLang="zh-CN" sz="2400"/>
                  <a:t> </a:t>
                </a:r>
                <a:r>
                  <a:rPr lang="zh-CN" altLang="en-US" sz="2400"/>
                  <a:t>是</a:t>
                </a:r>
                <a:r>
                  <a:rPr lang="en-US" altLang="zh-CN" sz="2400"/>
                  <a:t> X </a:t>
                </a:r>
                <a:r>
                  <a:rPr lang="zh-CN" altLang="en-US" sz="2400"/>
                  <a:t>的子群，且子群</a:t>
                </a:r>
                <a:r>
                  <a:rPr lang="en-US" altLang="zh-CN" sz="2400"/>
                  <a:t> </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𝐺</m:t>
                        </m:r>
                      </m:e>
                      <m:sub>
                        <m:r>
                          <a:rPr lang="en-US" altLang="zh-CN" sz="2400" i="1">
                            <a:latin typeface="Cambria Math" panose="02040503050406030204" pitchFamily="18" charset="0"/>
                            <a:cs typeface="Cambria Math" panose="02040503050406030204" pitchFamily="18" charset="0"/>
                          </a:rPr>
                          <m:t>𝑥</m:t>
                        </m:r>
                      </m:sub>
                    </m:sSub>
                  </m:oMath>
                </a14:m>
                <a:r>
                  <a:rPr lang="zh-CN" altLang="en-US" sz="2400"/>
                  <a:t>的左陪集与轨道</a:t>
                </a:r>
                <a:r>
                  <a:rPr lang="en-US" altLang="zh-CN" sz="2400"/>
                  <a:t> Gx </a:t>
                </a:r>
                <a:r>
                  <a:rPr lang="zh-CN" altLang="en-US" sz="2400"/>
                  <a:t>存在双射。</a:t>
                </a:r>
              </a:p>
              <a:p>
                <a:endParaRPr lang="zh-CN" altLang="en-US" sz="2400"/>
              </a:p>
              <a:p>
                <a:r>
                  <a:rPr lang="zh-CN" altLang="en-US" sz="2400"/>
                  <a:t>轨道稳定子定理</a:t>
                </a:r>
                <a:r>
                  <a:rPr lang="en-US" altLang="zh-CN" sz="2400"/>
                  <a:t>:</a:t>
                </a:r>
              </a:p>
              <a:p>
                <a:pPr marL="0" indent="0">
                  <a:buNone/>
                </a:pPr>
                <a:r>
                  <a:rPr lang="en-US" altLang="zh-CN" sz="2400"/>
                  <a:t>   </a:t>
                </a:r>
                <a:r>
                  <a:rPr lang="zh-CN" altLang="en-US" sz="2400"/>
                  <a:t>对于有限群</a:t>
                </a:r>
                <a:r>
                  <a:rPr lang="en-US" altLang="zh-CN" sz="2400"/>
                  <a:t> G </a:t>
                </a:r>
                <a:r>
                  <a:rPr lang="zh-CN" altLang="en-US" sz="2400"/>
                  <a:t>在集合</a:t>
                </a:r>
                <a:r>
                  <a:rPr lang="en-US" altLang="zh-CN" sz="2400"/>
                  <a:t> X </a:t>
                </a:r>
                <a:r>
                  <a:rPr lang="zh-CN" altLang="en-US" sz="2400"/>
                  <a:t>上的作用和</a:t>
                </a:r>
                <a:r>
                  <a:rPr lang="en-US" altLang="zh-CN" sz="2400"/>
                  <a:t> </a:t>
                </a:r>
                <a14:m>
                  <m:oMath xmlns:m="http://schemas.openxmlformats.org/officeDocument/2006/math">
                    <m:r>
                      <m:rPr>
                        <m:sty m:val="p"/>
                      </m:rPr>
                      <a:rPr lang="en-US" altLang="zh-CN" sz="2400">
                        <a:latin typeface="Cambria Math" panose="02040503050406030204" pitchFamily="18" charset="0"/>
                        <a:cs typeface="Cambria Math" panose="02040503050406030204" pitchFamily="18" charset="0"/>
                      </a:rPr>
                      <m:t>x</m:t>
                    </m:r>
                    <m:r>
                      <a:rPr lang="en-US" altLang="zh-CN" sz="2400">
                        <a:latin typeface="Cambria Math" panose="02040503050406030204" pitchFamily="18" charset="0"/>
                        <a:cs typeface="Cambria Math" panose="02040503050406030204" pitchFamily="18" charset="0"/>
                      </a:rPr>
                      <m:t>∈</m:t>
                    </m:r>
                    <m:r>
                      <m:rPr>
                        <m:sty m:val="p"/>
                      </m:rPr>
                      <a:rPr lang="en-US" altLang="zh-CN" sz="2400">
                        <a:latin typeface="Cambria Math" panose="02040503050406030204" pitchFamily="18" charset="0"/>
                        <a:cs typeface="Cambria Math" panose="02040503050406030204" pitchFamily="18" charset="0"/>
                      </a:rPr>
                      <m:t>X</m:t>
                    </m:r>
                  </m:oMath>
                </a14:m>
                <a:r>
                  <a:rPr lang="zh-CN" altLang="en-US" sz="2400"/>
                  <a:t>，有</a:t>
                </a:r>
                <a:r>
                  <a:rPr lang="en-US" altLang="zh-CN" sz="2400"/>
                  <a:t> </a:t>
                </a:r>
              </a:p>
              <a:p>
                <a:pPr marL="0" indent="0">
                  <a:buNone/>
                </a:pPr>
                <a:r>
                  <a:rPr lang="en-US" altLang="zh-CN" sz="2400"/>
                  <a:t>        </a:t>
                </a:r>
                <a14:m>
                  <m:oMath xmlns:m="http://schemas.openxmlformats.org/officeDocument/2006/math">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𝐺𝑥</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𝐺</m:t>
                    </m:r>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𝐺</m:t>
                        </m:r>
                      </m:e>
                      <m:sub>
                        <m:r>
                          <a:rPr lang="en-US" altLang="zh-CN" sz="2400" i="1">
                            <a:latin typeface="Cambria Math" panose="02040503050406030204" pitchFamily="18" charset="0"/>
                            <a:cs typeface="Cambria Math" panose="02040503050406030204" pitchFamily="18" charset="0"/>
                          </a:rPr>
                          <m:t>𝑥</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𝐺</m:t>
                    </m:r>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𝐺</m:t>
                        </m:r>
                      </m:e>
                      <m:sub>
                        <m:r>
                          <a:rPr lang="en-US" altLang="zh-CN" sz="2400" i="1">
                            <a:latin typeface="Cambria Math" panose="02040503050406030204" pitchFamily="18" charset="0"/>
                            <a:cs typeface="Cambria Math" panose="02040503050406030204" pitchFamily="18" charset="0"/>
                          </a:rPr>
                          <m:t>𝑥</m:t>
                        </m:r>
                      </m:sub>
                    </m:sSub>
                    <m:r>
                      <a:rPr lang="en-US" altLang="zh-CN" sz="2400" i="1">
                        <a:latin typeface="Cambria Math" panose="02040503050406030204" pitchFamily="18" charset="0"/>
                        <a:cs typeface="Cambria Math" panose="02040503050406030204" pitchFamily="18" charset="0"/>
                      </a:rPr>
                      <m:t>|</m:t>
                    </m:r>
                  </m:oMath>
                </a14:m>
                <a:r>
                  <a:rPr lang="zh-CN" altLang="en-US" sz="2400"/>
                  <a:t>。</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a:t>为了总结出一般的规律，首先考虑简单的例子。</a:t>
            </a:r>
          </a:p>
          <a:p>
            <a:r>
              <a:rPr lang="zh-CN" altLang="en-US"/>
              <a:t>棋格染色</a:t>
            </a:r>
            <a:endParaRPr lang="en-US" altLang="zh-CN"/>
          </a:p>
          <a:p>
            <a:pPr marL="0" indent="0">
              <a:buNone/>
            </a:pPr>
            <a:r>
              <a:rPr>
                <a:sym typeface="+mn-ea"/>
              </a:rPr>
              <a:t>把一个</a:t>
            </a:r>
            <a:r>
              <a:rPr lang="en-US" altLang="zh-CN">
                <a:latin typeface="Times New Roman" panose="02020603050405020304" pitchFamily="18" charset="0"/>
                <a:sym typeface="+mn-ea"/>
              </a:rPr>
              <a:t>2×2</a:t>
            </a:r>
            <a:r>
              <a:rPr>
                <a:sym typeface="+mn-ea"/>
              </a:rPr>
              <a:t>的方格棋盘用黑或白两色着色</a:t>
            </a:r>
            <a:r>
              <a:rPr lang="zh-CN" altLang="en-US"/>
              <a:t>，</a:t>
            </a:r>
            <a:r>
              <a:rPr>
                <a:sym typeface="+mn-ea"/>
              </a:rPr>
              <a:t>问有多少种不同的着色方案</a:t>
            </a:r>
            <a:r>
              <a:rPr lang="zh-CN" altLang="en-US"/>
              <a:t>。（如果两种染色的结果可以通过旋转</a:t>
            </a:r>
            <a:r>
              <a:rPr>
                <a:sym typeface="+mn-ea"/>
              </a:rPr>
              <a:t>棋盘</a:t>
            </a:r>
            <a:r>
              <a:rPr lang="zh-CN" altLang="en-US"/>
              <a:t>重合，就认为是相同的。</a:t>
            </a:r>
            <a:r>
              <a:rPr lang="en-US" altLang="zh-CN"/>
              <a:t>)</a:t>
            </a:r>
          </a:p>
          <a:p>
            <a:endParaRPr lang="en-US" altLang="zh-CN"/>
          </a:p>
          <a:p>
            <a:endParaRPr lang="en-US" altLang="zh-CN"/>
          </a:p>
          <a:p>
            <a:endParaRPr lang="en-US" altLang="zh-CN"/>
          </a:p>
          <a:p>
            <a:endParaRPr lang="en-US" altLang="zh-CN"/>
          </a:p>
          <a:p>
            <a:endParaRPr lang="en-US" altLang="zh-CN"/>
          </a:p>
          <a:p>
            <a:endParaRPr lang="en-US" altLang="zh-CN"/>
          </a:p>
        </p:txBody>
      </p:sp>
      <p:grpSp>
        <p:nvGrpSpPr>
          <p:cNvPr id="6" name="Group 292"/>
          <p:cNvGrpSpPr/>
          <p:nvPr/>
        </p:nvGrpSpPr>
        <p:grpSpPr bwMode="auto">
          <a:xfrm>
            <a:off x="1033621" y="2916237"/>
            <a:ext cx="8064500" cy="2951163"/>
            <a:chOff x="2142" y="5472"/>
            <a:chExt cx="7994" cy="2655"/>
          </a:xfrm>
        </p:grpSpPr>
        <p:grpSp>
          <p:nvGrpSpPr>
            <p:cNvPr id="7" name="Group 293"/>
            <p:cNvGrpSpPr/>
            <p:nvPr/>
          </p:nvGrpSpPr>
          <p:grpSpPr bwMode="auto">
            <a:xfrm>
              <a:off x="2142" y="5901"/>
              <a:ext cx="7994" cy="1830"/>
              <a:chOff x="1904" y="2892"/>
              <a:chExt cx="7994" cy="1830"/>
            </a:xfrm>
          </p:grpSpPr>
          <p:sp>
            <p:nvSpPr>
              <p:cNvPr id="8" name="Text Box 294"/>
              <p:cNvSpPr txBox="1">
                <a:spLocks noChangeArrowheads="1"/>
              </p:cNvSpPr>
              <p:nvPr/>
            </p:nvSpPr>
            <p:spPr bwMode="auto">
              <a:xfrm>
                <a:off x="1934" y="289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 name="Text Box 295"/>
              <p:cNvSpPr txBox="1">
                <a:spLocks noChangeArrowheads="1"/>
              </p:cNvSpPr>
              <p:nvPr/>
            </p:nvSpPr>
            <p:spPr bwMode="auto">
              <a:xfrm>
                <a:off x="2346" y="289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0" name="Text Box 296"/>
              <p:cNvSpPr txBox="1">
                <a:spLocks noChangeArrowheads="1"/>
              </p:cNvSpPr>
              <p:nvPr/>
            </p:nvSpPr>
            <p:spPr bwMode="auto">
              <a:xfrm>
                <a:off x="1934" y="327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1" name="Text Box 297"/>
              <p:cNvSpPr txBox="1">
                <a:spLocks noChangeArrowheads="1"/>
              </p:cNvSpPr>
              <p:nvPr/>
            </p:nvSpPr>
            <p:spPr bwMode="auto">
              <a:xfrm>
                <a:off x="2346" y="327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2" name="Text Box 298"/>
              <p:cNvSpPr txBox="1">
                <a:spLocks noChangeArrowheads="1"/>
              </p:cNvSpPr>
              <p:nvPr/>
            </p:nvSpPr>
            <p:spPr bwMode="auto">
              <a:xfrm>
                <a:off x="2954" y="292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3" name="Text Box 299"/>
              <p:cNvSpPr txBox="1">
                <a:spLocks noChangeArrowheads="1"/>
              </p:cNvSpPr>
              <p:nvPr/>
            </p:nvSpPr>
            <p:spPr bwMode="auto">
              <a:xfrm>
                <a:off x="3366" y="292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4" name="Text Box 300"/>
              <p:cNvSpPr txBox="1">
                <a:spLocks noChangeArrowheads="1"/>
              </p:cNvSpPr>
              <p:nvPr/>
            </p:nvSpPr>
            <p:spPr bwMode="auto">
              <a:xfrm>
                <a:off x="2954" y="330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5" name="Text Box 301"/>
              <p:cNvSpPr txBox="1">
                <a:spLocks noChangeArrowheads="1"/>
              </p:cNvSpPr>
              <p:nvPr/>
            </p:nvSpPr>
            <p:spPr bwMode="auto">
              <a:xfrm>
                <a:off x="3366" y="3305"/>
                <a:ext cx="412" cy="382"/>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6" name="Text Box 302"/>
              <p:cNvSpPr txBox="1">
                <a:spLocks noChangeArrowheads="1"/>
              </p:cNvSpPr>
              <p:nvPr/>
            </p:nvSpPr>
            <p:spPr bwMode="auto">
              <a:xfrm>
                <a:off x="3988" y="2937"/>
                <a:ext cx="412" cy="38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7" name="Text Box 303"/>
              <p:cNvSpPr txBox="1">
                <a:spLocks noChangeArrowheads="1"/>
              </p:cNvSpPr>
              <p:nvPr/>
            </p:nvSpPr>
            <p:spPr bwMode="auto">
              <a:xfrm>
                <a:off x="4400"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8" name="Text Box 304"/>
              <p:cNvSpPr txBox="1">
                <a:spLocks noChangeArrowheads="1"/>
              </p:cNvSpPr>
              <p:nvPr/>
            </p:nvSpPr>
            <p:spPr bwMode="auto">
              <a:xfrm>
                <a:off x="3988"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9" name="Text Box 305"/>
              <p:cNvSpPr txBox="1">
                <a:spLocks noChangeArrowheads="1"/>
              </p:cNvSpPr>
              <p:nvPr/>
            </p:nvSpPr>
            <p:spPr bwMode="auto">
              <a:xfrm>
                <a:off x="4400"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0" name="Text Box 306"/>
              <p:cNvSpPr txBox="1">
                <a:spLocks noChangeArrowheads="1"/>
              </p:cNvSpPr>
              <p:nvPr/>
            </p:nvSpPr>
            <p:spPr bwMode="auto">
              <a:xfrm>
                <a:off x="5008"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1" name="Text Box 307"/>
              <p:cNvSpPr txBox="1">
                <a:spLocks noChangeArrowheads="1"/>
              </p:cNvSpPr>
              <p:nvPr/>
            </p:nvSpPr>
            <p:spPr bwMode="auto">
              <a:xfrm>
                <a:off x="5420"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2" name="Text Box 308"/>
              <p:cNvSpPr txBox="1">
                <a:spLocks noChangeArrowheads="1"/>
              </p:cNvSpPr>
              <p:nvPr/>
            </p:nvSpPr>
            <p:spPr bwMode="auto">
              <a:xfrm>
                <a:off x="5008"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3" name="Text Box 309"/>
              <p:cNvSpPr txBox="1">
                <a:spLocks noChangeArrowheads="1"/>
              </p:cNvSpPr>
              <p:nvPr/>
            </p:nvSpPr>
            <p:spPr bwMode="auto">
              <a:xfrm>
                <a:off x="5420"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4" name="Text Box 310"/>
              <p:cNvSpPr txBox="1">
                <a:spLocks noChangeArrowheads="1"/>
              </p:cNvSpPr>
              <p:nvPr/>
            </p:nvSpPr>
            <p:spPr bwMode="auto">
              <a:xfrm>
                <a:off x="6014"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5" name="Text Box 311"/>
              <p:cNvSpPr txBox="1">
                <a:spLocks noChangeArrowheads="1"/>
              </p:cNvSpPr>
              <p:nvPr/>
            </p:nvSpPr>
            <p:spPr bwMode="auto">
              <a:xfrm>
                <a:off x="6426"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6" name="Text Box 312"/>
              <p:cNvSpPr txBox="1">
                <a:spLocks noChangeArrowheads="1"/>
              </p:cNvSpPr>
              <p:nvPr/>
            </p:nvSpPr>
            <p:spPr bwMode="auto">
              <a:xfrm>
                <a:off x="6014"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7" name="Text Box 313"/>
              <p:cNvSpPr txBox="1">
                <a:spLocks noChangeArrowheads="1"/>
              </p:cNvSpPr>
              <p:nvPr/>
            </p:nvSpPr>
            <p:spPr bwMode="auto">
              <a:xfrm>
                <a:off x="6426"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8" name="Text Box 314"/>
              <p:cNvSpPr txBox="1">
                <a:spLocks noChangeArrowheads="1"/>
              </p:cNvSpPr>
              <p:nvPr/>
            </p:nvSpPr>
            <p:spPr bwMode="auto">
              <a:xfrm>
                <a:off x="7048"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29" name="Text Box 315"/>
              <p:cNvSpPr txBox="1">
                <a:spLocks noChangeArrowheads="1"/>
              </p:cNvSpPr>
              <p:nvPr/>
            </p:nvSpPr>
            <p:spPr bwMode="auto">
              <a:xfrm>
                <a:off x="7460"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0" name="Text Box 316"/>
              <p:cNvSpPr txBox="1">
                <a:spLocks noChangeArrowheads="1"/>
              </p:cNvSpPr>
              <p:nvPr/>
            </p:nvSpPr>
            <p:spPr bwMode="auto">
              <a:xfrm>
                <a:off x="7048"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1" name="Text Box 317"/>
              <p:cNvSpPr txBox="1">
                <a:spLocks noChangeArrowheads="1"/>
              </p:cNvSpPr>
              <p:nvPr/>
            </p:nvSpPr>
            <p:spPr bwMode="auto">
              <a:xfrm>
                <a:off x="7460"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2" name="Text Box 318"/>
              <p:cNvSpPr txBox="1">
                <a:spLocks noChangeArrowheads="1"/>
              </p:cNvSpPr>
              <p:nvPr/>
            </p:nvSpPr>
            <p:spPr bwMode="auto">
              <a:xfrm>
                <a:off x="8068" y="295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3" name="Text Box 319"/>
              <p:cNvSpPr txBox="1">
                <a:spLocks noChangeArrowheads="1"/>
              </p:cNvSpPr>
              <p:nvPr/>
            </p:nvSpPr>
            <p:spPr bwMode="auto">
              <a:xfrm>
                <a:off x="8480"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4" name="Text Box 320"/>
              <p:cNvSpPr txBox="1">
                <a:spLocks noChangeArrowheads="1"/>
              </p:cNvSpPr>
              <p:nvPr/>
            </p:nvSpPr>
            <p:spPr bwMode="auto">
              <a:xfrm>
                <a:off x="8068"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5" name="Text Box 321"/>
              <p:cNvSpPr txBox="1">
                <a:spLocks noChangeArrowheads="1"/>
              </p:cNvSpPr>
              <p:nvPr/>
            </p:nvSpPr>
            <p:spPr bwMode="auto">
              <a:xfrm>
                <a:off x="8480"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6" name="Text Box 322"/>
              <p:cNvSpPr txBox="1">
                <a:spLocks noChangeArrowheads="1"/>
              </p:cNvSpPr>
              <p:nvPr/>
            </p:nvSpPr>
            <p:spPr bwMode="auto">
              <a:xfrm>
                <a:off x="9074" y="295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7" name="Text Box 323"/>
              <p:cNvSpPr txBox="1">
                <a:spLocks noChangeArrowheads="1"/>
              </p:cNvSpPr>
              <p:nvPr/>
            </p:nvSpPr>
            <p:spPr bwMode="auto">
              <a:xfrm>
                <a:off x="9486"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8" name="Text Box 324"/>
              <p:cNvSpPr txBox="1">
                <a:spLocks noChangeArrowheads="1"/>
              </p:cNvSpPr>
              <p:nvPr/>
            </p:nvSpPr>
            <p:spPr bwMode="auto">
              <a:xfrm>
                <a:off x="9074"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39" name="Text Box 325"/>
              <p:cNvSpPr txBox="1">
                <a:spLocks noChangeArrowheads="1"/>
              </p:cNvSpPr>
              <p:nvPr/>
            </p:nvSpPr>
            <p:spPr bwMode="auto">
              <a:xfrm>
                <a:off x="9486"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0" name="Text Box 326"/>
              <p:cNvSpPr txBox="1">
                <a:spLocks noChangeArrowheads="1"/>
              </p:cNvSpPr>
              <p:nvPr/>
            </p:nvSpPr>
            <p:spPr bwMode="auto">
              <a:xfrm>
                <a:off x="1904" y="389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1" name="Text Box 327"/>
              <p:cNvSpPr txBox="1">
                <a:spLocks noChangeArrowheads="1"/>
              </p:cNvSpPr>
              <p:nvPr/>
            </p:nvSpPr>
            <p:spPr bwMode="auto">
              <a:xfrm>
                <a:off x="2316" y="389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2" name="Text Box 328"/>
              <p:cNvSpPr txBox="1">
                <a:spLocks noChangeArrowheads="1"/>
              </p:cNvSpPr>
              <p:nvPr/>
            </p:nvSpPr>
            <p:spPr bwMode="auto">
              <a:xfrm>
                <a:off x="1904" y="428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3" name="Text Box 329"/>
              <p:cNvSpPr txBox="1">
                <a:spLocks noChangeArrowheads="1"/>
              </p:cNvSpPr>
              <p:nvPr/>
            </p:nvSpPr>
            <p:spPr bwMode="auto">
              <a:xfrm>
                <a:off x="2316" y="428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4" name="Text Box 330"/>
              <p:cNvSpPr txBox="1">
                <a:spLocks noChangeArrowheads="1"/>
              </p:cNvSpPr>
              <p:nvPr/>
            </p:nvSpPr>
            <p:spPr bwMode="auto">
              <a:xfrm>
                <a:off x="2924" y="392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5" name="Text Box 331"/>
              <p:cNvSpPr txBox="1">
                <a:spLocks noChangeArrowheads="1"/>
              </p:cNvSpPr>
              <p:nvPr/>
            </p:nvSpPr>
            <p:spPr bwMode="auto">
              <a:xfrm>
                <a:off x="3336" y="392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6" name="Text Box 332"/>
              <p:cNvSpPr txBox="1">
                <a:spLocks noChangeArrowheads="1"/>
              </p:cNvSpPr>
              <p:nvPr/>
            </p:nvSpPr>
            <p:spPr bwMode="auto">
              <a:xfrm>
                <a:off x="2924" y="431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7" name="Text Box 333"/>
              <p:cNvSpPr txBox="1">
                <a:spLocks noChangeArrowheads="1"/>
              </p:cNvSpPr>
              <p:nvPr/>
            </p:nvSpPr>
            <p:spPr bwMode="auto">
              <a:xfrm>
                <a:off x="3336" y="431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8" name="Text Box 334"/>
              <p:cNvSpPr txBox="1">
                <a:spLocks noChangeArrowheads="1"/>
              </p:cNvSpPr>
              <p:nvPr/>
            </p:nvSpPr>
            <p:spPr bwMode="auto">
              <a:xfrm>
                <a:off x="3958"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49" name="Text Box 335"/>
              <p:cNvSpPr txBox="1">
                <a:spLocks noChangeArrowheads="1"/>
              </p:cNvSpPr>
              <p:nvPr/>
            </p:nvSpPr>
            <p:spPr bwMode="auto">
              <a:xfrm>
                <a:off x="4370"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0" name="Text Box 336"/>
              <p:cNvSpPr txBox="1">
                <a:spLocks noChangeArrowheads="1"/>
              </p:cNvSpPr>
              <p:nvPr/>
            </p:nvSpPr>
            <p:spPr bwMode="auto">
              <a:xfrm>
                <a:off x="3958"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1" name="Text Box 337"/>
              <p:cNvSpPr txBox="1">
                <a:spLocks noChangeArrowheads="1"/>
              </p:cNvSpPr>
              <p:nvPr/>
            </p:nvSpPr>
            <p:spPr bwMode="auto">
              <a:xfrm>
                <a:off x="4370"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2" name="Text Box 338"/>
              <p:cNvSpPr txBox="1">
                <a:spLocks noChangeArrowheads="1"/>
              </p:cNvSpPr>
              <p:nvPr/>
            </p:nvSpPr>
            <p:spPr bwMode="auto">
              <a:xfrm>
                <a:off x="4978"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3" name="Text Box 339"/>
              <p:cNvSpPr txBox="1">
                <a:spLocks noChangeArrowheads="1"/>
              </p:cNvSpPr>
              <p:nvPr/>
            </p:nvSpPr>
            <p:spPr bwMode="auto">
              <a:xfrm>
                <a:off x="5390"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4" name="Text Box 340"/>
              <p:cNvSpPr txBox="1">
                <a:spLocks noChangeArrowheads="1"/>
              </p:cNvSpPr>
              <p:nvPr/>
            </p:nvSpPr>
            <p:spPr bwMode="auto">
              <a:xfrm>
                <a:off x="4978" y="434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5" name="Text Box 341"/>
              <p:cNvSpPr txBox="1">
                <a:spLocks noChangeArrowheads="1"/>
              </p:cNvSpPr>
              <p:nvPr/>
            </p:nvSpPr>
            <p:spPr bwMode="auto">
              <a:xfrm>
                <a:off x="5390"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 name="Text Box 342"/>
              <p:cNvSpPr txBox="1">
                <a:spLocks noChangeArrowheads="1"/>
              </p:cNvSpPr>
              <p:nvPr/>
            </p:nvSpPr>
            <p:spPr bwMode="auto">
              <a:xfrm>
                <a:off x="5984"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7" name="Text Box 343"/>
              <p:cNvSpPr txBox="1">
                <a:spLocks noChangeArrowheads="1"/>
              </p:cNvSpPr>
              <p:nvPr/>
            </p:nvSpPr>
            <p:spPr bwMode="auto">
              <a:xfrm>
                <a:off x="6396"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8" name="Text Box 344"/>
              <p:cNvSpPr txBox="1">
                <a:spLocks noChangeArrowheads="1"/>
              </p:cNvSpPr>
              <p:nvPr/>
            </p:nvSpPr>
            <p:spPr bwMode="auto">
              <a:xfrm>
                <a:off x="5984"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9" name="Text Box 345"/>
              <p:cNvSpPr txBox="1">
                <a:spLocks noChangeArrowheads="1"/>
              </p:cNvSpPr>
              <p:nvPr/>
            </p:nvSpPr>
            <p:spPr bwMode="auto">
              <a:xfrm>
                <a:off x="6396" y="434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0" name="Text Box 346"/>
              <p:cNvSpPr txBox="1">
                <a:spLocks noChangeArrowheads="1"/>
              </p:cNvSpPr>
              <p:nvPr/>
            </p:nvSpPr>
            <p:spPr bwMode="auto">
              <a:xfrm>
                <a:off x="7018" y="394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1" name="Text Box 347"/>
              <p:cNvSpPr txBox="1">
                <a:spLocks noChangeArrowheads="1"/>
              </p:cNvSpPr>
              <p:nvPr/>
            </p:nvSpPr>
            <p:spPr bwMode="auto">
              <a:xfrm>
                <a:off x="7430"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2" name="Text Box 348"/>
              <p:cNvSpPr txBox="1">
                <a:spLocks noChangeArrowheads="1"/>
              </p:cNvSpPr>
              <p:nvPr/>
            </p:nvSpPr>
            <p:spPr bwMode="auto">
              <a:xfrm>
                <a:off x="7018"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3" name="Text Box 349"/>
              <p:cNvSpPr txBox="1">
                <a:spLocks noChangeArrowheads="1"/>
              </p:cNvSpPr>
              <p:nvPr/>
            </p:nvSpPr>
            <p:spPr bwMode="auto">
              <a:xfrm>
                <a:off x="7430"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4" name="Text Box 350"/>
              <p:cNvSpPr txBox="1">
                <a:spLocks noChangeArrowheads="1"/>
              </p:cNvSpPr>
              <p:nvPr/>
            </p:nvSpPr>
            <p:spPr bwMode="auto">
              <a:xfrm>
                <a:off x="8038" y="395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5" name="Text Box 351"/>
              <p:cNvSpPr txBox="1">
                <a:spLocks noChangeArrowheads="1"/>
              </p:cNvSpPr>
              <p:nvPr/>
            </p:nvSpPr>
            <p:spPr bwMode="auto">
              <a:xfrm>
                <a:off x="8450"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6" name="Text Box 352"/>
              <p:cNvSpPr txBox="1">
                <a:spLocks noChangeArrowheads="1"/>
              </p:cNvSpPr>
              <p:nvPr/>
            </p:nvSpPr>
            <p:spPr bwMode="auto">
              <a:xfrm>
                <a:off x="8038"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7" name="Text Box 353"/>
              <p:cNvSpPr txBox="1">
                <a:spLocks noChangeArrowheads="1"/>
              </p:cNvSpPr>
              <p:nvPr/>
            </p:nvSpPr>
            <p:spPr bwMode="auto">
              <a:xfrm>
                <a:off x="8450"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8" name="Text Box 354"/>
              <p:cNvSpPr txBox="1">
                <a:spLocks noChangeArrowheads="1"/>
              </p:cNvSpPr>
              <p:nvPr/>
            </p:nvSpPr>
            <p:spPr bwMode="auto">
              <a:xfrm>
                <a:off x="9044"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69" name="Text Box 355"/>
              <p:cNvSpPr txBox="1">
                <a:spLocks noChangeArrowheads="1"/>
              </p:cNvSpPr>
              <p:nvPr/>
            </p:nvSpPr>
            <p:spPr bwMode="auto">
              <a:xfrm>
                <a:off x="9456"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0" name="Text Box 356"/>
              <p:cNvSpPr txBox="1">
                <a:spLocks noChangeArrowheads="1"/>
              </p:cNvSpPr>
              <p:nvPr/>
            </p:nvSpPr>
            <p:spPr bwMode="auto">
              <a:xfrm>
                <a:off x="9044"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1" name="Text Box 357"/>
              <p:cNvSpPr txBox="1">
                <a:spLocks noChangeArrowheads="1"/>
              </p:cNvSpPr>
              <p:nvPr/>
            </p:nvSpPr>
            <p:spPr bwMode="auto">
              <a:xfrm>
                <a:off x="9456"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sp>
          <p:nvSpPr>
            <p:cNvPr id="72" name="Text Box 358"/>
            <p:cNvSpPr txBox="1">
              <a:spLocks noChangeArrowheads="1"/>
            </p:cNvSpPr>
            <p:nvPr/>
          </p:nvSpPr>
          <p:spPr bwMode="auto">
            <a:xfrm>
              <a:off x="2236" y="5472"/>
              <a:ext cx="7830" cy="360"/>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1000" b="0">
                  <a:latin typeface="Times New Roman" panose="02020603050405020304" pitchFamily="18" charset="0"/>
                  <a:ea typeface="宋体" panose="02010600030101010101" pitchFamily="2" charset="-122"/>
                </a:rPr>
                <a:t>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2</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3     </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4</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5</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6</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7</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8</a:t>
              </a:r>
              <a:endParaRPr lang="en-US" altLang="zh-CN" sz="2400">
                <a:ea typeface="Dotum" pitchFamily="34" charset="-127"/>
              </a:endParaRPr>
            </a:p>
          </p:txBody>
        </p:sp>
        <p:sp>
          <p:nvSpPr>
            <p:cNvPr id="73" name="Text Box 359"/>
            <p:cNvSpPr txBox="1">
              <a:spLocks noChangeArrowheads="1"/>
            </p:cNvSpPr>
            <p:nvPr/>
          </p:nvSpPr>
          <p:spPr bwMode="auto">
            <a:xfrm>
              <a:off x="2206" y="7767"/>
              <a:ext cx="7830" cy="360"/>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1000" b="0">
                  <a:latin typeface="Times New Roman" panose="02020603050405020304" pitchFamily="18" charset="0"/>
                  <a:ea typeface="宋体" panose="02010600030101010101" pitchFamily="2" charset="-122"/>
                </a:rPr>
                <a:t>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9</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10</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11     </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12</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13</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14</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15</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16</a:t>
              </a:r>
              <a:endParaRPr lang="en-US" altLang="zh-CN" sz="2400">
                <a:ea typeface="Dotum" pitchFamily="34" charset="-127"/>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Burnside </a:t>
            </a:r>
            <a:r>
              <a:rPr lang="zh-CN" altLang="en-US"/>
              <a:t>引理</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a:t>对于群</a:t>
                </a:r>
                <a:r>
                  <a:rPr lang="en-US" altLang="zh-CN"/>
                  <a:t> G </a:t>
                </a:r>
                <a:r>
                  <a:rPr lang="zh-CN" altLang="en-US"/>
                  <a:t>在集合</a:t>
                </a:r>
                <a:r>
                  <a:rPr lang="en-US" altLang="zh-CN"/>
                  <a:t> X </a:t>
                </a:r>
                <a:r>
                  <a:rPr lang="zh-CN" altLang="en-US"/>
                  <a:t>上的作用，轨道的个数等于群中每个元素对应置换的不动点的平均个数，即</a:t>
                </a:r>
              </a:p>
              <a:p>
                <a:pPr marL="0" indent="0">
                  <a:buNone/>
                </a:pPr>
                <a:r>
                  <a:rPr lang="en-US" altLang="zh-CN">
                    <a:latin typeface="Cambria Math" panose="02040503050406030204" pitchFamily="18" charset="0"/>
                    <a:cs typeface="Cambria Math" panose="02040503050406030204" pitchFamily="18" charset="0"/>
                  </a:rPr>
                  <a:t>                                            </a:t>
                </a:r>
                <a14:m>
                  <m:oMath xmlns:m="http://schemas.openxmlformats.org/officeDocument/2006/math">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X</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G</m:t>
                    </m:r>
                    <m:r>
                      <a:rPr lang="en-US" altLang="zh-CN">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𝐺</m:t>
                        </m:r>
                        <m:r>
                          <a:rPr lang="en-US" altLang="zh-CN" i="1">
                            <a:latin typeface="Cambria Math" panose="02040503050406030204" pitchFamily="18" charset="0"/>
                            <a:cs typeface="Cambria Math" panose="02040503050406030204" pitchFamily="18" charset="0"/>
                          </a:rPr>
                          <m:t>|</m:t>
                        </m:r>
                      </m:den>
                    </m:f>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𝑔</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𝐺</m:t>
                        </m:r>
                      </m:sub>
                      <m:sup/>
                      <m:e>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𝑋</m:t>
                            </m:r>
                          </m:e>
                          <m:sup>
                            <m:r>
                              <a:rPr lang="en-US" altLang="zh-CN" i="1">
                                <a:latin typeface="Cambria Math" panose="02040503050406030204" pitchFamily="18" charset="0"/>
                                <a:cs typeface="Cambria Math" panose="02040503050406030204" pitchFamily="18" charset="0"/>
                              </a:rPr>
                              <m:t>𝑔</m:t>
                            </m:r>
                          </m:sup>
                        </m:sSup>
                        <m:r>
                          <a:rPr lang="en-US" altLang="zh-CN" i="1">
                            <a:latin typeface="Cambria Math" panose="02040503050406030204" pitchFamily="18" charset="0"/>
                            <a:cs typeface="Cambria Math" panose="02040503050406030204" pitchFamily="18" charset="0"/>
                          </a:rPr>
                          <m:t>|</m:t>
                        </m:r>
                      </m:e>
                    </m:nary>
                  </m:oMath>
                </a14:m>
                <a:r>
                  <a:rPr lang="en-US" altLang="zh-CN"/>
                  <a:t>. </a:t>
                </a:r>
              </a:p>
              <a:p>
                <a:r>
                  <a:rPr lang="zh-CN" altLang="en-US"/>
                  <a:t>这里，</a:t>
                </a:r>
                <a:r>
                  <a:rPr lang="en-US" altLang="zh-CN"/>
                  <a:t> </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𝑋</m:t>
                        </m:r>
                      </m:e>
                      <m:sup>
                        <m:r>
                          <a:rPr lang="en-US" altLang="zh-CN" i="1">
                            <a:latin typeface="Cambria Math" panose="02040503050406030204" pitchFamily="18" charset="0"/>
                            <a:cs typeface="Cambria Math" panose="02040503050406030204" pitchFamily="18" charset="0"/>
                          </a:rPr>
                          <m:t>𝑔</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𝑋</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𝑔𝑥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lang="en-US" altLang="zh-CN"/>
                  <a:t> </a:t>
                </a:r>
                <a:r>
                  <a:rPr lang="zh-CN" altLang="en-US"/>
                  <a:t>是元素</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𝑔</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𝐺</m:t>
                    </m:r>
                  </m:oMath>
                </a14:m>
                <a:r>
                  <a:rPr lang="en-US" altLang="zh-CN"/>
                  <a:t> </a:t>
                </a:r>
                <a:r>
                  <a:rPr lang="zh-CN" altLang="en-US"/>
                  <a:t>对应置换的不动点集合。</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2">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4114800" cy="2215515"/>
          </a:xfrm>
          <a:prstGeom prst="rect">
            <a:avLst/>
          </a:prstGeom>
          <a:noFill/>
        </p:spPr>
        <p:txBody>
          <a:bodyPr wrap="none" lIns="0" tIns="0" rIns="0" bIns="0" rtlCol="0" anchor="t">
            <a:spAutoFit/>
          </a:bodyPr>
          <a:lstStyle/>
          <a:p>
            <a:pPr algn="l"/>
            <a:r>
              <a:rPr kumimoji="1" lang="en-US" altLang="zh-CN"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P</a:t>
            </a:r>
            <a:r>
              <a:rPr kumimoji="1" lang="en-US"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ó</a:t>
            </a:r>
            <a:r>
              <a:rPr kumimoji="1" lang="en-US" altLang="zh-CN"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lya</a:t>
            </a:r>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定理</a:t>
            </a:r>
            <a:endParaRPr kumimoji="1" lang="en-US" altLang="zh-CN"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l"/>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400"/>
                  <a:t>从理论上来讲</a:t>
                </a:r>
                <a:r>
                  <a:rPr lang="en-US" altLang="zh-CN" sz="2400"/>
                  <a:t>, Burnside</a:t>
                </a:r>
                <a:r>
                  <a:rPr lang="zh-CN" altLang="en-US" sz="2400"/>
                  <a:t>引理可以解决用</a:t>
                </a:r>
                <a:r>
                  <a:rPr lang="en-US" altLang="zh-CN" sz="2400"/>
                  <a:t>m</a:t>
                </a:r>
                <a:r>
                  <a:rPr lang="zh-CN" altLang="en-US" sz="2400"/>
                  <a:t>种颜色对</a:t>
                </a:r>
                <a:r>
                  <a:rPr lang="en-US" altLang="zh-CN" sz="2400"/>
                  <a:t>n</a:t>
                </a:r>
                <a:r>
                  <a:rPr lang="zh-CN" altLang="en-US" sz="2400"/>
                  <a:t>个物体进行着色的方案数的计数问题</a:t>
                </a:r>
                <a:r>
                  <a:rPr lang="en-US" altLang="zh-CN" sz="2400"/>
                  <a:t>.  </a:t>
                </a:r>
                <a:r>
                  <a:rPr lang="zh-CN" altLang="en-US" sz="2400"/>
                  <a:t>但当</a:t>
                </a:r>
                <a:r>
                  <a:rPr lang="en-US" altLang="zh-CN" sz="2400"/>
                  <a:t>m, n</a:t>
                </a:r>
                <a:r>
                  <a:rPr lang="zh-CN" altLang="en-US" sz="2400"/>
                  <a:t>较大时</a:t>
                </a:r>
                <a:r>
                  <a:rPr lang="en-US" altLang="zh-CN" sz="2400"/>
                  <a:t>, </a:t>
                </a:r>
                <a:r>
                  <a:rPr lang="zh-CN" altLang="en-US" sz="2400"/>
                  <a:t>把</a:t>
                </a:r>
                <a:r>
                  <a:rPr lang="en-US" altLang="zh-CN" sz="2400"/>
                  <a:t> </a:t>
                </a:r>
                <a14:m>
                  <m:oMath xmlns:m="http://schemas.openxmlformats.org/officeDocument/2006/math">
                    <m:sSup>
                      <m:sSupPr>
                        <m:ctrlPr>
                          <a:rPr lang="en-US" altLang="zh-CN" sz="2400" i="1">
                            <a:latin typeface="Cambria Math" panose="02040503050406030204" pitchFamily="18" charset="0"/>
                            <a:cs typeface="Cambria Math" panose="02040503050406030204" pitchFamily="18" charset="0"/>
                          </a:rPr>
                        </m:ctrlPr>
                      </m:sSupPr>
                      <m:e>
                        <m:r>
                          <a:rPr lang="en-US" altLang="zh-CN" sz="2400" i="1">
                            <a:latin typeface="Cambria Math" panose="02040503050406030204" pitchFamily="18" charset="0"/>
                            <a:cs typeface="Cambria Math" panose="02040503050406030204" pitchFamily="18" charset="0"/>
                          </a:rPr>
                          <m:t>𝑚</m:t>
                        </m:r>
                      </m:e>
                      <m:sup>
                        <m:r>
                          <a:rPr lang="en-US" altLang="zh-CN" sz="2400" i="1">
                            <a:latin typeface="Cambria Math" panose="02040503050406030204" pitchFamily="18" charset="0"/>
                            <a:cs typeface="Cambria Math" panose="02040503050406030204" pitchFamily="18" charset="0"/>
                          </a:rPr>
                          <m:t>𝑛</m:t>
                        </m:r>
                      </m:sup>
                    </m:sSup>
                  </m:oMath>
                </a14:m>
                <a:r>
                  <a:rPr lang="zh-CN" altLang="en-US" sz="2400"/>
                  <a:t>种着色方案编上号</a:t>
                </a:r>
                <a:r>
                  <a:rPr lang="en-US" altLang="zh-CN" sz="2400"/>
                  <a:t>, </a:t>
                </a:r>
                <a:r>
                  <a:rPr lang="zh-CN" altLang="en-US" sz="2400"/>
                  <a:t>研究这些着色方案在置换群作用下等价分类情况</a:t>
                </a:r>
                <a:r>
                  <a:rPr lang="en-US" altLang="zh-CN" sz="2400"/>
                  <a:t>, </a:t>
                </a:r>
                <a:r>
                  <a:rPr lang="zh-CN" altLang="en-US" sz="2400"/>
                  <a:t>工作量之大是可想而知的</a:t>
                </a:r>
                <a:r>
                  <a:rPr lang="en-US" altLang="zh-CN" sz="2400"/>
                  <a:t>. </a:t>
                </a:r>
                <a:r>
                  <a:rPr lang="zh-CN" altLang="en-US" sz="2400"/>
                  <a:t>正因为如此</a:t>
                </a:r>
                <a:r>
                  <a:rPr lang="en-US" altLang="zh-CN" sz="2400"/>
                  <a:t>, Burnside</a:t>
                </a:r>
                <a:r>
                  <a:rPr lang="zh-CN" altLang="en-US" sz="2400"/>
                  <a:t>引理在</a:t>
                </a:r>
                <a:r>
                  <a:rPr lang="en-US" altLang="zh-CN" sz="2400"/>
                  <a:t>1911</a:t>
                </a:r>
                <a:r>
                  <a:rPr lang="zh-CN" altLang="en-US" sz="2400"/>
                  <a:t>年提出后并没有得到广泛应用</a:t>
                </a:r>
                <a:r>
                  <a:rPr lang="en-US" altLang="zh-CN" sz="2400"/>
                  <a:t>. Polya</a:t>
                </a:r>
                <a:r>
                  <a:rPr lang="zh-CN" altLang="en-US" sz="2400"/>
                  <a:t>于</a:t>
                </a:r>
                <a:r>
                  <a:rPr lang="en-US" altLang="zh-CN" sz="2400"/>
                  <a:t>1937</a:t>
                </a:r>
                <a:r>
                  <a:rPr lang="zh-CN" altLang="en-US" sz="2400"/>
                  <a:t>年对此引理作出了重大改进</a:t>
                </a:r>
                <a:r>
                  <a:rPr lang="en-US" altLang="zh-CN" sz="2400"/>
                  <a:t>, </a:t>
                </a:r>
                <a:r>
                  <a:rPr lang="zh-CN" altLang="en-US" sz="2400"/>
                  <a:t>形成</a:t>
                </a:r>
                <a:r>
                  <a:rPr lang="en-US" altLang="zh-CN" sz="2400"/>
                  <a:t>Polya</a:t>
                </a:r>
                <a:r>
                  <a:rPr lang="zh-CN" altLang="en-US" sz="2400"/>
                  <a:t>定理之后</a:t>
                </a:r>
                <a:r>
                  <a:rPr lang="en-US" altLang="zh-CN" sz="2400"/>
                  <a:t>,</a:t>
                </a:r>
                <a:r>
                  <a:rPr lang="zh-CN" altLang="en-US" sz="2400"/>
                  <a:t>它在化学、遗传学、图论、编码以及计算机科学中得到了广泛的应用</a:t>
                </a:r>
                <a:r>
                  <a:rPr lang="en-US" altLang="zh-CN" sz="2400"/>
                  <a:t>.      </a:t>
                </a:r>
                <a:r>
                  <a:rPr lang="en-US" altLang="zh-CN"/>
                  <a:t>   </a:t>
                </a:r>
              </a:p>
              <a:p>
                <a:endParaRPr lang="en-US" altLang="zh-CN"/>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r="-1223" b="6"/>
                </a:stretch>
              </a:blipFill>
            </p:spPr>
            <p:txBody>
              <a:bodyPr/>
              <a:lstStyle/>
              <a:p>
                <a:r>
                  <a:rPr lang="zh-CN" altLang="en-US">
                    <a:noFill/>
                  </a:rPr>
                  <a:t> </a:t>
                </a:r>
              </a:p>
            </p:txBody>
          </p:sp>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400"/>
                  <a:t>置换群的轮换指标</a:t>
                </a:r>
              </a:p>
              <a:p>
                <a:r>
                  <a:rPr lang="zh-CN" altLang="en-US" sz="2400"/>
                  <a:t>给定置换群</a:t>
                </a:r>
                <a:r>
                  <a:rPr lang="en-US" altLang="zh-CN" sz="2400"/>
                  <a:t>G</a:t>
                </a:r>
                <a:r>
                  <a:rPr lang="zh-CN" altLang="en-US" sz="2400"/>
                  <a:t>，则群</a:t>
                </a:r>
                <a:r>
                  <a:rPr lang="en-US" altLang="zh-CN" sz="2400"/>
                  <a:t>G</a:t>
                </a:r>
                <a:r>
                  <a:rPr lang="zh-CN" altLang="en-US" sz="2400"/>
                  <a:t>的轮换指标（</a:t>
                </a:r>
                <a:r>
                  <a:rPr lang="en-US" altLang="zh-CN" sz="2400"/>
                  <a:t>cycle index</a:t>
                </a:r>
                <a:r>
                  <a:rPr lang="zh-CN" altLang="en-US" sz="2400"/>
                  <a:t>），定义为</a:t>
                </a:r>
              </a:p>
              <a:p>
                <a:pPr marL="0" indent="0">
                  <a:buNone/>
                </a:pPr>
                <a14:m>
                  <m:oMathPara xmlns:m="http://schemas.openxmlformats.org/officeDocument/2006/math">
                    <m:oMathParaPr>
                      <m:jc m:val="centerGroup"/>
                    </m:oMathParaPr>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𝑍</m:t>
                          </m:r>
                        </m:e>
                        <m:sub>
                          <m:r>
                            <a:rPr lang="en-US" altLang="zh-CN" sz="2400" i="1">
                              <a:latin typeface="Cambria Math" panose="02040503050406030204" pitchFamily="18" charset="0"/>
                              <a:cs typeface="Cambria Math" panose="02040503050406030204" pitchFamily="18" charset="0"/>
                            </a:rPr>
                            <m:t>𝐺</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𝑛</m:t>
                          </m:r>
                        </m:sub>
                      </m:sSub>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r>
                            <a:rPr lang="en-US" altLang="zh-CN" sz="2400" i="1">
                              <a:latin typeface="Cambria Math" panose="02040503050406030204" pitchFamily="18" charset="0"/>
                              <a:cs typeface="Cambria Math" panose="02040503050406030204" pitchFamily="18" charset="0"/>
                            </a:rPr>
                            <m:t>1</m:t>
                          </m:r>
                        </m:num>
                        <m:den>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𝐺</m:t>
                          </m:r>
                          <m:r>
                            <a:rPr lang="en-US" altLang="zh-CN" sz="2400" i="1">
                              <a:latin typeface="Cambria Math" panose="02040503050406030204" pitchFamily="18" charset="0"/>
                              <a:cs typeface="Cambria Math" panose="02040503050406030204" pitchFamily="18" charset="0"/>
                            </a:rPr>
                            <m:t>|</m:t>
                          </m:r>
                        </m:den>
                      </m:f>
                      <m:nary>
                        <m:naryPr>
                          <m:chr m:val="∑"/>
                          <m:limLoc m:val="undOvr"/>
                          <m:supHide m:val="on"/>
                          <m:ctrlPr>
                            <a:rPr lang="en-US" altLang="zh-CN" sz="2400" i="1">
                              <a:latin typeface="Cambria Math" panose="02040503050406030204" pitchFamily="18" charset="0"/>
                              <a:cs typeface="Cambria Math" panose="02040503050406030204" pitchFamily="18" charset="0"/>
                            </a:rPr>
                          </m:ctrlPr>
                        </m:naryPr>
                        <m:sub>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𝐺</m:t>
                          </m:r>
                        </m:sub>
                        <m:sup/>
                        <m:e>
                          <m:sSup>
                            <m:sSupPr>
                              <m:ctrlPr>
                                <a:rPr lang="en-US" altLang="zh-CN" sz="2400" i="1">
                                  <a:latin typeface="Cambria Math" panose="02040503050406030204" pitchFamily="18" charset="0"/>
                                  <a:cs typeface="Cambria Math" panose="02040503050406030204" pitchFamily="18" charset="0"/>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1</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𝑐</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sup>
                          </m:sSup>
                          <m:sSup>
                            <m:sSupPr>
                              <m:ctrlPr>
                                <a:rPr lang="en-US" altLang="zh-CN" sz="2400" i="1">
                                  <a:latin typeface="Cambria Math" panose="02040503050406030204" pitchFamily="18" charset="0"/>
                                  <a:cs typeface="Cambria Math" panose="02040503050406030204" pitchFamily="18" charset="0"/>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2</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𝑐</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sup>
                          </m:sSup>
                          <m:sSup>
                            <m:sSupPr>
                              <m:ctrlPr>
                                <a:rPr lang="en-US" altLang="zh-CN" sz="2400" i="1">
                                  <a:latin typeface="Cambria Math" panose="02040503050406030204" pitchFamily="18" charset="0"/>
                                  <a:cs typeface="Cambria Math" panose="02040503050406030204" pitchFamily="18" charset="0"/>
                                </a:rPr>
                              </m:ctrlPr>
                            </m:sSupPr>
                            <m:e>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𝑛</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𝑐</m:t>
                                  </m:r>
                                </m:e>
                                <m:sub>
                                  <m:r>
                                    <a:rPr lang="en-US" altLang="zh-CN" sz="2400" i="1">
                                      <a:latin typeface="Cambria Math" panose="02040503050406030204" pitchFamily="18" charset="0"/>
                                      <a:cs typeface="Cambria Math" panose="02040503050406030204" pitchFamily="18" charset="0"/>
                                    </a:rPr>
                                    <m:t>𝑛</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sup>
                          </m:sSup>
                        </m:e>
                      </m:nary>
                    </m:oMath>
                  </m:oMathPara>
                </a14:m>
                <a:endParaRPr lang="zh-CN" altLang="en-US" sz="2400"/>
              </a:p>
              <a:p>
                <a:r>
                  <a:rPr lang="zh-CN" altLang="en-US" sz="2400"/>
                  <a:t>其中，</a:t>
                </a:r>
                <a:r>
                  <a:rPr lang="en-US" altLang="zh-CN" sz="2400"/>
                  <a:t> </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𝑐</m:t>
                        </m:r>
                      </m:e>
                      <m:sub>
                        <m:r>
                          <a:rPr lang="en-US" altLang="zh-CN" sz="2400" i="1">
                            <a:latin typeface="Cambria Math" panose="02040503050406030204" pitchFamily="18" charset="0"/>
                            <a:cs typeface="Cambria Math" panose="02040503050406030204" pitchFamily="18" charset="0"/>
                          </a:rPr>
                          <m:t>𝑘</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oMath>
                </a14:m>
                <a:r>
                  <a:rPr lang="zh-CN" altLang="en-US" sz="2400"/>
                  <a:t>是置换</a:t>
                </a:r>
                <a14:m>
                  <m:oMath xmlns:m="http://schemas.openxmlformats.org/officeDocument/2006/math">
                    <m:r>
                      <a:rPr lang="en-US" altLang="zh-CN" sz="2400" i="1">
                        <a:latin typeface="Cambria Math" panose="02040503050406030204" pitchFamily="18" charset="0"/>
                        <a:cs typeface="Cambria Math" panose="02040503050406030204" pitchFamily="18" charset="0"/>
                      </a:rPr>
                      <m:t>𝑔</m:t>
                    </m:r>
                  </m:oMath>
                </a14:m>
                <a:r>
                  <a:rPr lang="zh-CN" altLang="en-US" sz="2400"/>
                  <a:t>的轮换分解中长度为</a:t>
                </a:r>
                <a:r>
                  <a:rPr lang="en-US" altLang="zh-CN" sz="2400"/>
                  <a:t> k</a:t>
                </a:r>
                <a:r>
                  <a:rPr lang="zh-CN" altLang="en-US" sz="2400"/>
                  <a:t>的轮换的个数，即</a:t>
                </a:r>
                <a:r>
                  <a:rPr lang="en-US" altLang="zh-CN" sz="2400"/>
                  <a:t> </a:t>
                </a:r>
                <a14:m>
                  <m:oMath xmlns:m="http://schemas.openxmlformats.org/officeDocument/2006/math">
                    <m:sSup>
                      <m:sSupPr>
                        <m:ctrlPr>
                          <a:rPr lang="en-US" altLang="zh-CN" sz="2400" i="1">
                            <a:latin typeface="Cambria Math" panose="02040503050406030204" pitchFamily="18" charset="0"/>
                            <a:cs typeface="Cambria Math" panose="02040503050406030204" pitchFamily="18" charset="0"/>
                          </a:rPr>
                        </m:ctrlPr>
                      </m:sSupPr>
                      <m:e>
                        <m:r>
                          <a:rPr lang="en-US" altLang="zh-CN" sz="2400" i="1">
                            <a:latin typeface="Cambria Math" panose="02040503050406030204" pitchFamily="18" charset="0"/>
                            <a:cs typeface="Cambria Math" panose="02040503050406030204" pitchFamily="18" charset="0"/>
                          </a:rPr>
                          <m:t>1</m:t>
                        </m:r>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𝑐</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sup>
                    </m:sSup>
                    <m:sSup>
                      <m:sSupPr>
                        <m:ctrlPr>
                          <a:rPr lang="en-US" altLang="zh-CN" sz="2400" i="1">
                            <a:latin typeface="Cambria Math" panose="02040503050406030204" pitchFamily="18" charset="0"/>
                            <a:cs typeface="Cambria Math" panose="02040503050406030204" pitchFamily="18" charset="0"/>
                          </a:rPr>
                        </m:ctrlPr>
                      </m:sSupPr>
                      <m:e>
                        <m:r>
                          <a:rPr lang="en-US" altLang="zh-CN" sz="2400" i="1">
                            <a:latin typeface="Cambria Math" panose="02040503050406030204" pitchFamily="18" charset="0"/>
                            <a:cs typeface="Cambria Math" panose="02040503050406030204" pitchFamily="18" charset="0"/>
                          </a:rPr>
                          <m:t>2</m:t>
                        </m:r>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𝑐</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sup>
                    </m:sSup>
                    <m:r>
                      <a:rPr lang="en-US" altLang="zh-CN" sz="2400" i="1">
                        <a:latin typeface="Cambria Math" panose="02040503050406030204" pitchFamily="18" charset="0"/>
                        <a:cs typeface="Cambria Math" panose="02040503050406030204" pitchFamily="18" charset="0"/>
                      </a:rPr>
                      <m:t>⋯</m:t>
                    </m:r>
                    <m:sSup>
                      <m:sSupPr>
                        <m:ctrlPr>
                          <a:rPr lang="en-US" altLang="zh-CN" sz="2400" i="1">
                            <a:latin typeface="Cambria Math" panose="02040503050406030204" pitchFamily="18" charset="0"/>
                            <a:cs typeface="Cambria Math" panose="02040503050406030204" pitchFamily="18" charset="0"/>
                          </a:rPr>
                        </m:ctrlPr>
                      </m:sSupPr>
                      <m:e>
                        <m:r>
                          <a:rPr lang="en-US" altLang="zh-CN" sz="2400" i="1">
                            <a:latin typeface="Cambria Math" panose="02040503050406030204" pitchFamily="18" charset="0"/>
                            <a:cs typeface="Cambria Math" panose="02040503050406030204" pitchFamily="18" charset="0"/>
                          </a:rPr>
                          <m:t>𝑛</m:t>
                        </m:r>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𝑐</m:t>
                            </m:r>
                          </m:e>
                          <m:sub>
                            <m:r>
                              <a:rPr lang="en-US" altLang="zh-CN" sz="2400" i="1">
                                <a:latin typeface="Cambria Math" panose="02040503050406030204" pitchFamily="18" charset="0"/>
                                <a:cs typeface="Cambria Math" panose="02040503050406030204" pitchFamily="18" charset="0"/>
                              </a:rPr>
                              <m:t>𝑛</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𝑔</m:t>
                        </m:r>
                        <m:r>
                          <a:rPr lang="en-US" altLang="zh-CN" sz="2400" i="1">
                            <a:latin typeface="Cambria Math" panose="02040503050406030204" pitchFamily="18" charset="0"/>
                            <a:cs typeface="Cambria Math" panose="02040503050406030204" pitchFamily="18" charset="0"/>
                          </a:rPr>
                          <m:t>)</m:t>
                        </m:r>
                      </m:sup>
                    </m:sSup>
                  </m:oMath>
                </a14:m>
                <a:r>
                  <a:rPr lang="zh-CN" altLang="en-US" sz="2400"/>
                  <a:t>是置换</a:t>
                </a:r>
                <a:r>
                  <a:rPr lang="en-US" altLang="zh-CN" sz="2400"/>
                  <a:t> </a:t>
                </a:r>
                <a14:m>
                  <m:oMath xmlns:m="http://schemas.openxmlformats.org/officeDocument/2006/math">
                    <m:r>
                      <a:rPr lang="en-US" altLang="zh-CN" sz="2400" i="1">
                        <a:latin typeface="Cambria Math" panose="02040503050406030204" pitchFamily="18" charset="0"/>
                        <a:cs typeface="Cambria Math" panose="02040503050406030204" pitchFamily="18" charset="0"/>
                      </a:rPr>
                      <m:t>𝑔</m:t>
                    </m:r>
                  </m:oMath>
                </a14:m>
                <a:r>
                  <a:rPr lang="en-US" altLang="zh-CN" sz="2400"/>
                  <a:t> </a:t>
                </a:r>
                <a:r>
                  <a:rPr lang="zh-CN" altLang="en-US" sz="2400"/>
                  <a:t>的型。</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EDCBB2D-38AD-436C-8F29-8AA20264D955}" type="datetime1">
              <a:rPr kumimoji="0" lang="zh-CN" altLang="en-US" sz="1400" b="0" smtClean="0">
                <a:ea typeface="宋体" panose="02010600030101010101" pitchFamily="2" charset="-122"/>
              </a:rPr>
              <a:t>2025/2/16</a:t>
            </a:fld>
            <a:endParaRPr kumimoji="0" lang="en-US" altLang="zh-CN" sz="1400" b="0">
              <a:ea typeface="宋体" panose="02010600030101010101" pitchFamily="2" charset="-122"/>
            </a:endParaRPr>
          </a:p>
        </p:txBody>
      </p:sp>
      <p:sp>
        <p:nvSpPr>
          <p:cNvPr id="7270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17FF040-E104-485A-895A-8036CA6A2D55}" type="slidenum">
              <a:rPr kumimoji="0" lang="en-US" altLang="zh-CN" sz="1400" b="0" smtClean="0">
                <a:ea typeface="宋体" panose="02010600030101010101" pitchFamily="2" charset="-122"/>
              </a:rPr>
              <a:t>34</a:t>
            </a:fld>
            <a:endParaRPr kumimoji="0" lang="en-US" altLang="zh-CN" sz="1400" b="0">
              <a:ea typeface="宋体" panose="02010600030101010101" pitchFamily="2" charset="-122"/>
            </a:endParaRPr>
          </a:p>
        </p:txBody>
      </p:sp>
      <mc:AlternateContent xmlns:mc="http://schemas.openxmlformats.org/markup-compatibility/2006" xmlns:a14="http://schemas.microsoft.com/office/drawing/2010/main">
        <mc:Choice Requires="a14">
          <p:sp>
            <p:nvSpPr>
              <p:cNvPr id="10493954" name="Rectangle 2"/>
              <p:cNvSpPr>
                <a:spLocks noGrp="1" noChangeArrowheads="1"/>
              </p:cNvSpPr>
              <p:nvPr>
                <p:ph type="body" idx="1"/>
              </p:nvPr>
            </p:nvSpPr>
            <p:spPr>
              <a:xfrm>
                <a:off x="669925" y="885190"/>
                <a:ext cx="10851515" cy="5568315"/>
              </a:xfrm>
            </p:spPr>
            <p:txBody>
              <a:bodyPr/>
              <a:lstStyle/>
              <a:p>
                <a:pPr marL="571500" indent="-571500" eaLnBrk="1" hangingPunct="1">
                  <a:buNone/>
                </a:pPr>
                <a:r>
                  <a:rPr lang="en-US" altLang="zh-CN" dirty="0">
                    <a:latin typeface="Times New Roman" panose="02020603050405020304" pitchFamily="18" charset="0"/>
                  </a:rPr>
                  <a:t>   </a:t>
                </a:r>
                <a:r>
                  <a:rPr lang="zh-CN" altLang="en-US" sz="2400" dirty="0">
                    <a:latin typeface="Times New Roman" panose="02020603050405020304" pitchFamily="18" charset="0"/>
                  </a:rPr>
                  <a:t>例</a:t>
                </a:r>
                <a:r>
                  <a:rPr lang="en-US" altLang="zh-CN" sz="2400" dirty="0">
                    <a:latin typeface="Times New Roman" panose="02020603050405020304" pitchFamily="18" charset="0"/>
                  </a:rPr>
                  <a:t>1 G ={</a:t>
                </a:r>
                <a:r>
                  <a:rPr lang="en-US" altLang="zh-CN" sz="2400" i="1" dirty="0">
                    <a:latin typeface="Times New Roman" panose="02020603050405020304" pitchFamily="18" charset="0"/>
                  </a:rPr>
                  <a:t>e</a:t>
                </a:r>
                <a:r>
                  <a:rPr lang="en-US" altLang="zh-CN" sz="2400" dirty="0">
                    <a:latin typeface="Times New Roman" panose="02020603050405020304" pitchFamily="18" charset="0"/>
                  </a:rPr>
                  <a:t>, (1 2), (3 4), (1 2)(3 4)}, </a:t>
                </a:r>
                <a:r>
                  <a:rPr lang="zh-CN" altLang="en-US" sz="2400" dirty="0">
                    <a:latin typeface="Times New Roman" panose="02020603050405020304" pitchFamily="18" charset="0"/>
                  </a:rPr>
                  <a:t>则</a:t>
                </a:r>
                <a:endParaRPr lang="en-US" altLang="zh-CN" sz="2400" dirty="0">
                  <a:latin typeface="Times New Roman" panose="02020603050405020304" pitchFamily="18" charset="0"/>
                </a:endParaRPr>
              </a:p>
              <a:p>
                <a:pPr marL="571500" indent="-571500" eaLnBrk="1" hangingPunct="1">
                  <a:buNone/>
                </a:pPr>
                <a:r>
                  <a:rPr lang="zh-CN" altLang="en-US" sz="2400" dirty="0">
                    <a:latin typeface="Times New Roman" panose="02020603050405020304" pitchFamily="18" charset="0"/>
                  </a:rPr>
                  <a:t>   解：</a:t>
                </a:r>
                <a:r>
                  <a:rPr lang="en-US" altLang="zh-CN" sz="2400" i="1" dirty="0">
                    <a:latin typeface="Times New Roman" panose="02020603050405020304" pitchFamily="18" charset="0"/>
                  </a:rPr>
                  <a:t>          e</a:t>
                </a:r>
                <a:r>
                  <a:rPr lang="zh-CN" altLang="en-US" sz="2400" dirty="0">
                    <a:latin typeface="Times New Roman" panose="02020603050405020304" pitchFamily="18" charset="0"/>
                  </a:rPr>
                  <a:t>的型为                ，其有</a:t>
                </a:r>
                <a14:m>
                  <m:oMath xmlns:m="http://schemas.openxmlformats.org/officeDocument/2006/math">
                    <m:sSubSup>
                      <m:sSubSupPr>
                        <m:ctrlPr>
                          <a:rPr lang="zh-CN" altLang="en-US" sz="2400" i="1">
                            <a:solidFill>
                              <a:srgbClr val="000000"/>
                            </a:solidFill>
                            <a:latin typeface="Cambria Math" panose="02040503050406030204" pitchFamily="18" charset="0"/>
                          </a:rPr>
                        </m:ctrlPr>
                      </m:sSubSupPr>
                      <m:e>
                        <m:r>
                          <a:rPr lang="zh-CN" altLang="en-US" sz="2400" i="1" smtClean="0">
                            <a:solidFill>
                              <a:srgbClr val="000000"/>
                            </a:solidFill>
                            <a:latin typeface="Cambria Math" panose="02040503050406030204" pitchFamily="18" charset="0"/>
                          </a:rPr>
                          <m:t>分项</m:t>
                        </m:r>
                        <m:r>
                          <a:rPr lang="en-US" altLang="zh-CN" sz="2400" i="1">
                            <a:solidFill>
                              <a:srgbClr val="000000"/>
                            </a:solidFill>
                            <a:latin typeface="Cambria Math" panose="02040503050406030204" pitchFamily="18" charset="0"/>
                          </a:rPr>
                          <m:t>𝑡</m:t>
                        </m:r>
                      </m:e>
                      <m:sub>
                        <m:r>
                          <a:rPr lang="zh-CN" altLang="en-US" sz="2400" i="1">
                            <a:solidFill>
                              <a:srgbClr val="000000"/>
                            </a:solidFill>
                            <a:latin typeface="Cambria Math" panose="02040503050406030204" pitchFamily="18" charset="0"/>
                          </a:rPr>
                          <m:t>1</m:t>
                        </m:r>
                      </m:sub>
                      <m:sup>
                        <m:r>
                          <a:rPr lang="zh-CN" altLang="en-US" sz="2400" i="1">
                            <a:solidFill>
                              <a:srgbClr val="000000"/>
                            </a:solidFill>
                            <a:latin typeface="Cambria Math" panose="02040503050406030204" pitchFamily="18" charset="0"/>
                          </a:rPr>
                          <m:t>4</m:t>
                        </m:r>
                      </m:sup>
                    </m:sSubSup>
                  </m:oMath>
                </a14:m>
                <a:endParaRPr lang="en-US" altLang="zh-CN" sz="2400" dirty="0">
                  <a:latin typeface="Times New Roman" panose="02020603050405020304" pitchFamily="18" charset="0"/>
                </a:endParaRPr>
              </a:p>
              <a:p>
                <a:pPr marL="571500" indent="-571500" eaLnBrk="1" hangingPunct="1">
                  <a:buNone/>
                </a:pPr>
                <a:r>
                  <a:rPr lang="en-US" altLang="zh-CN" sz="2400" dirty="0">
                    <a:latin typeface="Times New Roman" panose="02020603050405020304" pitchFamily="18" charset="0"/>
                  </a:rPr>
                  <a:t>               (1 2)</a:t>
                </a:r>
                <a:r>
                  <a:rPr lang="zh-CN" altLang="en-US" sz="2400" dirty="0">
                    <a:latin typeface="Times New Roman" panose="02020603050405020304" pitchFamily="18" charset="0"/>
                  </a:rPr>
                  <a:t>的型为                ，其有</a:t>
                </a:r>
                <a14:m>
                  <m:oMath xmlns:m="http://schemas.openxmlformats.org/officeDocument/2006/math">
                    <m:sSubSup>
                      <m:sSubSupPr>
                        <m:ctrlPr>
                          <a:rPr lang="zh-CN" altLang="en-US" sz="2400" i="1">
                            <a:solidFill>
                              <a:srgbClr val="000000"/>
                            </a:solidFill>
                            <a:latin typeface="Cambria Math" panose="02040503050406030204" pitchFamily="18" charset="0"/>
                          </a:rPr>
                        </m:ctrlPr>
                      </m:sSubSupPr>
                      <m:e>
                        <m:r>
                          <a:rPr lang="zh-CN" altLang="en-US" sz="2400" i="1">
                            <a:solidFill>
                              <a:srgbClr val="000000"/>
                            </a:solidFill>
                            <a:latin typeface="Cambria Math" panose="02040503050406030204" pitchFamily="18" charset="0"/>
                          </a:rPr>
                          <m:t>分项</m:t>
                        </m:r>
                        <m:r>
                          <a:rPr lang="en-US" altLang="zh-CN" sz="2400" i="1">
                            <a:solidFill>
                              <a:srgbClr val="000000"/>
                            </a:solidFill>
                            <a:latin typeface="Cambria Math" panose="02040503050406030204" pitchFamily="18" charset="0"/>
                          </a:rPr>
                          <m:t>𝑡</m:t>
                        </m:r>
                      </m:e>
                      <m:sub>
                        <m:r>
                          <a:rPr lang="zh-CN" altLang="en-US" sz="2400" i="1">
                            <a:solidFill>
                              <a:srgbClr val="000000"/>
                            </a:solidFill>
                            <a:latin typeface="Cambria Math" panose="02040503050406030204" pitchFamily="18" charset="0"/>
                          </a:rPr>
                          <m:t>1</m:t>
                        </m:r>
                      </m:sub>
                      <m:sup>
                        <m:r>
                          <a:rPr lang="zh-CN" altLang="en-US" sz="2400" i="1">
                            <a:solidFill>
                              <a:srgbClr val="000000"/>
                            </a:solidFill>
                            <a:latin typeface="Cambria Math" panose="02040503050406030204" pitchFamily="18" charset="0"/>
                          </a:rPr>
                          <m:t>2</m:t>
                        </m:r>
                      </m:sup>
                    </m:sSubSup>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𝑡</m:t>
                        </m:r>
                      </m:e>
                      <m:sub>
                        <m:r>
                          <a:rPr lang="zh-CN" altLang="en-US" sz="2400" i="1">
                            <a:solidFill>
                              <a:srgbClr val="000000"/>
                            </a:solidFill>
                            <a:latin typeface="Cambria Math" panose="02040503050406030204" pitchFamily="18" charset="0"/>
                          </a:rPr>
                          <m:t>2</m:t>
                        </m:r>
                      </m:sub>
                    </m:sSub>
                  </m:oMath>
                </a14:m>
                <a:endParaRPr lang="en-US" altLang="zh-CN" sz="2400" dirty="0">
                  <a:latin typeface="Times New Roman" panose="02020603050405020304" pitchFamily="18" charset="0"/>
                </a:endParaRPr>
              </a:p>
              <a:p>
                <a:pPr marL="571500" indent="-571500" eaLnBrk="1" hangingPunct="1">
                  <a:buNone/>
                </a:pPr>
                <a:r>
                  <a:rPr lang="en-US" altLang="zh-CN" sz="2400" dirty="0">
                    <a:latin typeface="Times New Roman" panose="02020603050405020304" pitchFamily="18" charset="0"/>
                  </a:rPr>
                  <a:t>               (3 4)</a:t>
                </a:r>
                <a:r>
                  <a:rPr lang="zh-CN" altLang="en-US" sz="2400" dirty="0">
                    <a:latin typeface="Times New Roman" panose="02020603050405020304" pitchFamily="18" charset="0"/>
                  </a:rPr>
                  <a:t>的型为                ，其有</a:t>
                </a:r>
                <a14:m>
                  <m:oMath xmlns:m="http://schemas.openxmlformats.org/officeDocument/2006/math">
                    <m:sSubSup>
                      <m:sSubSupPr>
                        <m:ctrlPr>
                          <a:rPr lang="zh-CN" altLang="en-US" sz="2400" i="1">
                            <a:solidFill>
                              <a:srgbClr val="000000"/>
                            </a:solidFill>
                            <a:latin typeface="Cambria Math" panose="02040503050406030204" pitchFamily="18" charset="0"/>
                          </a:rPr>
                        </m:ctrlPr>
                      </m:sSubSupPr>
                      <m:e>
                        <m:r>
                          <a:rPr lang="zh-CN" altLang="en-US" sz="2400" i="1">
                            <a:solidFill>
                              <a:srgbClr val="000000"/>
                            </a:solidFill>
                            <a:latin typeface="Cambria Math" panose="02040503050406030204" pitchFamily="18" charset="0"/>
                          </a:rPr>
                          <m:t>分项</m:t>
                        </m:r>
                        <m:r>
                          <a:rPr lang="en-US" altLang="zh-CN" sz="2400" i="1">
                            <a:solidFill>
                              <a:srgbClr val="000000"/>
                            </a:solidFill>
                            <a:latin typeface="Cambria Math" panose="02040503050406030204" pitchFamily="18" charset="0"/>
                          </a:rPr>
                          <m:t>𝑡</m:t>
                        </m:r>
                      </m:e>
                      <m:sub>
                        <m:r>
                          <a:rPr lang="zh-CN" altLang="en-US" sz="2400" i="1">
                            <a:solidFill>
                              <a:srgbClr val="000000"/>
                            </a:solidFill>
                            <a:latin typeface="Cambria Math" panose="02040503050406030204" pitchFamily="18" charset="0"/>
                          </a:rPr>
                          <m:t>1</m:t>
                        </m:r>
                      </m:sub>
                      <m:sup>
                        <m:r>
                          <a:rPr lang="zh-CN" altLang="en-US" sz="2400" i="1">
                            <a:solidFill>
                              <a:srgbClr val="000000"/>
                            </a:solidFill>
                            <a:latin typeface="Cambria Math" panose="02040503050406030204" pitchFamily="18" charset="0"/>
                          </a:rPr>
                          <m:t>2</m:t>
                        </m:r>
                      </m:sup>
                    </m:sSubSup>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𝑡</m:t>
                        </m:r>
                      </m:e>
                      <m:sub>
                        <m:r>
                          <a:rPr lang="zh-CN" altLang="en-US" sz="2400" i="1">
                            <a:solidFill>
                              <a:srgbClr val="000000"/>
                            </a:solidFill>
                            <a:latin typeface="Cambria Math" panose="02040503050406030204" pitchFamily="18" charset="0"/>
                          </a:rPr>
                          <m:t>2</m:t>
                        </m:r>
                      </m:sub>
                    </m:sSub>
                  </m:oMath>
                </a14:m>
                <a:endParaRPr lang="en-US" altLang="zh-CN" sz="2400" dirty="0">
                  <a:latin typeface="Times New Roman" panose="02020603050405020304" pitchFamily="18" charset="0"/>
                </a:endParaRPr>
              </a:p>
              <a:p>
                <a:pPr marL="571500" indent="-571500" eaLnBrk="1" hangingPunct="1">
                  <a:buNone/>
                </a:pPr>
                <a:r>
                  <a:rPr lang="en-US" altLang="zh-CN" sz="2400" dirty="0">
                    <a:latin typeface="Times New Roman" panose="02020603050405020304" pitchFamily="18" charset="0"/>
                  </a:rPr>
                  <a:t>         (1 2)(3 4)</a:t>
                </a:r>
                <a:r>
                  <a:rPr lang="zh-CN" altLang="en-US" sz="2400" dirty="0">
                    <a:latin typeface="Times New Roman" panose="02020603050405020304" pitchFamily="18" charset="0"/>
                  </a:rPr>
                  <a:t>的型为                ，其有</a:t>
                </a:r>
                <a14:m>
                  <m:oMath xmlns:m="http://schemas.openxmlformats.org/officeDocument/2006/math">
                    <m:r>
                      <a:rPr lang="zh-CN" altLang="en-US" sz="2400" i="1">
                        <a:solidFill>
                          <a:srgbClr val="000000"/>
                        </a:solidFill>
                        <a:latin typeface="Cambria Math" panose="02040503050406030204" pitchFamily="18" charset="0"/>
                      </a:rPr>
                      <m:t>分项</m:t>
                    </m:r>
                    <m:sSubSup>
                      <m:sSubSupPr>
                        <m:ctrlPr>
                          <a:rPr lang="zh-CN" altLang="en-US" sz="2400" i="1">
                            <a:solidFill>
                              <a:srgbClr val="000000"/>
                            </a:solidFill>
                            <a:latin typeface="Cambria Math" panose="02040503050406030204" pitchFamily="18" charset="0"/>
                          </a:rPr>
                        </m:ctrlPr>
                      </m:sSubSupPr>
                      <m:e>
                        <m:r>
                          <a:rPr lang="en-US" altLang="zh-CN" sz="2400" i="1">
                            <a:solidFill>
                              <a:srgbClr val="000000"/>
                            </a:solidFill>
                            <a:latin typeface="Cambria Math" panose="02040503050406030204" pitchFamily="18" charset="0"/>
                          </a:rPr>
                          <m:t>𝑡</m:t>
                        </m:r>
                      </m:e>
                      <m:sub>
                        <m:r>
                          <a:rPr lang="zh-CN" altLang="en-US" sz="2400" i="1">
                            <a:solidFill>
                              <a:srgbClr val="000000"/>
                            </a:solidFill>
                            <a:latin typeface="Cambria Math" panose="02040503050406030204" pitchFamily="18" charset="0"/>
                          </a:rPr>
                          <m:t>2</m:t>
                        </m:r>
                      </m:sub>
                      <m:sup>
                        <m:r>
                          <a:rPr lang="zh-CN" altLang="en-US" sz="2400" i="1">
                            <a:solidFill>
                              <a:srgbClr val="000000"/>
                            </a:solidFill>
                            <a:latin typeface="Cambria Math" panose="02040503050406030204" pitchFamily="18" charset="0"/>
                          </a:rPr>
                          <m:t>2</m:t>
                        </m:r>
                      </m:sup>
                    </m:sSubSup>
                  </m:oMath>
                </a14:m>
                <a:endParaRPr lang="zh-CN" altLang="en-US" sz="2400" dirty="0">
                  <a:latin typeface="Times New Roman" panose="02020603050405020304" pitchFamily="18" charset="0"/>
                </a:endParaRPr>
              </a:p>
              <a:p>
                <a:pPr marL="571500" indent="-571500" eaLnBrk="1" hangingPunct="1">
                  <a:buFont typeface="Wingdings" panose="05000000000000000000" pitchFamily="2" charset="2"/>
                  <a:buNone/>
                </a:pPr>
                <a:endParaRPr lang="en-US" altLang="zh-CN" sz="2400" dirty="0">
                  <a:latin typeface="Times New Roman" panose="02020603050405020304" pitchFamily="18" charset="0"/>
                </a:endParaRPr>
              </a:p>
              <a:p>
                <a:pPr marL="571500" indent="-571500" eaLnBrk="1" hangingPunct="1">
                  <a:buNone/>
                </a:pPr>
                <a:r>
                  <a:rPr lang="en-US" altLang="zh-CN" sz="2400" dirty="0">
                    <a:latin typeface="Times New Roman" panose="02020603050405020304" pitchFamily="18" charset="0"/>
                  </a:rPr>
                  <a:t>   </a:t>
                </a:r>
                <a:r>
                  <a:rPr lang="zh-CN" altLang="en-US" sz="2400" dirty="0">
                    <a:latin typeface="Times New Roman" panose="02020603050405020304" pitchFamily="18" charset="0"/>
                  </a:rPr>
                  <a:t>例</a:t>
                </a:r>
                <a:r>
                  <a:rPr lang="en-US" altLang="zh-CN" sz="2400" dirty="0">
                    <a:latin typeface="Times New Roman" panose="02020603050405020304" pitchFamily="18" charset="0"/>
                  </a:rPr>
                  <a:t>2 G ={e, (1 2), (1 3), (2 3), (1 2 3), (1 3 2)}</a:t>
                </a:r>
              </a:p>
            </p:txBody>
          </p:sp>
        </mc:Choice>
        <mc:Fallback xmlns="">
          <p:sp>
            <p:nvSpPr>
              <p:cNvPr id="10493954" name="Rectangle 2"/>
              <p:cNvSpPr>
                <a:spLocks noRot="1" noChangeAspect="1" noMove="1" noResize="1" noEditPoints="1" noAdjustHandles="1" noChangeArrowheads="1" noChangeShapeType="1" noTextEdit="1"/>
              </p:cNvSpPr>
              <p:nvPr>
                <p:ph type="body" idx="1"/>
              </p:nvPr>
            </p:nvSpPr>
            <p:spPr>
              <a:xfrm>
                <a:off x="669925" y="885190"/>
                <a:ext cx="10851515" cy="5568315"/>
              </a:xfrm>
              <a:blipFill rotWithShape="1">
                <a:blip r:embed="rId2"/>
                <a:stretch>
                  <a:fillRect/>
                </a:stretch>
              </a:blipFill>
            </p:spPr>
            <p:txBody>
              <a:bodyPr/>
              <a:lstStyle/>
              <a:p>
                <a:r>
                  <a:rPr lang="zh-CN" altLang="en-US">
                    <a:noFill/>
                  </a:rPr>
                  <a:t> </a:t>
                </a:r>
              </a:p>
            </p:txBody>
          </p:sp>
        </mc:Fallback>
      </mc:AlternateContent>
      <p:sp>
        <p:nvSpPr>
          <p:cNvPr id="7271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5"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6" name="Rectangle 21"/>
          <p:cNvSpPr>
            <a:spLocks noChangeArrowheads="1"/>
          </p:cNvSpPr>
          <p:nvPr/>
        </p:nvSpPr>
        <p:spPr bwMode="auto">
          <a:xfrm>
            <a:off x="0"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xmlns:a14="http://schemas.microsoft.com/office/drawing/2010/main">
        <mc:Choice Requires="a14">
          <p:sp>
            <p:nvSpPr>
              <p:cNvPr id="10493972" name="Object 20"/>
              <p:cNvSpPr txBox="1"/>
              <p:nvPr/>
            </p:nvSpPr>
            <p:spPr bwMode="auto">
              <a:xfrm>
                <a:off x="1923416" y="4056296"/>
                <a:ext cx="5445124" cy="1080891"/>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𝑍</m:t>
                          </m:r>
                        </m:e>
                        <m:sub>
                          <m:r>
                            <a:rPr lang="en-US" altLang="zh-CN" i="1">
                              <a:latin typeface="Cambria Math" panose="02040503050406030204" pitchFamily="18" charset="0"/>
                              <a:cs typeface="Cambria Math" panose="02040503050406030204" pitchFamily="18" charset="0"/>
                            </a:rPr>
                            <m:t>𝐺</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𝑡</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𝑡</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𝑡</m:t>
                          </m:r>
                        </m:e>
                        <m:sub>
                          <m:r>
                            <a:rPr lang="en-US" altLang="zh-CN" i="1">
                              <a:latin typeface="Cambria Math" panose="02040503050406030204" pitchFamily="18" charset="0"/>
                              <a:cs typeface="Cambria Math" panose="02040503050406030204" pitchFamily="18" charset="0"/>
                            </a:rPr>
                            <m:t>3</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𝑡</m:t>
                          </m:r>
                        </m:e>
                        <m:sub>
                          <m:r>
                            <a:rPr lang="en-US" altLang="zh-CN" i="1">
                              <a:latin typeface="Cambria Math" panose="02040503050406030204" pitchFamily="18" charset="0"/>
                              <a:cs typeface="Cambria Math" panose="02040503050406030204" pitchFamily="18" charset="0"/>
                            </a:rPr>
                            <m:t>4</m:t>
                          </m:r>
                        </m:sub>
                      </m:sSub>
                      <m:r>
                        <a:rPr lang="en-US" altLang="zh-CN" i="1">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Sup>
                            <m:sSubSupPr>
                              <m:ctrlPr>
                                <a:rPr lang="zh-CN" altLang="en-US" i="1">
                                  <a:solidFill>
                                    <a:srgbClr val="000000"/>
                                  </a:solidFill>
                                  <a:latin typeface="Cambria Math" panose="02040503050406030204" pitchFamily="18" charset="0"/>
                                </a:rPr>
                              </m:ctrlPr>
                            </m:sSubSup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4</m:t>
                              </m:r>
                            </m:sup>
                          </m:sSubSup>
                          <m:r>
                            <a:rPr lang="zh-CN" altLang="en-US" i="1">
                              <a:solidFill>
                                <a:srgbClr val="000000"/>
                              </a:solidFill>
                              <a:latin typeface="Cambria Math" panose="02040503050406030204" pitchFamily="18" charset="0"/>
                            </a:rPr>
                            <m:t>+2</m:t>
                          </m:r>
                          <m:sSubSup>
                            <m:sSubSupPr>
                              <m:ctrlPr>
                                <a:rPr lang="zh-CN" altLang="en-US" i="1">
                                  <a:solidFill>
                                    <a:srgbClr val="000000"/>
                                  </a:solidFill>
                                  <a:latin typeface="Cambria Math" panose="02040503050406030204" pitchFamily="18" charset="0"/>
                                </a:rPr>
                              </m:ctrlPr>
                            </m:sSubSup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2</m:t>
                              </m:r>
                            </m:sup>
                          </m:sSubSup>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Sup>
                            <m:sSubSupPr>
                              <m:ctrlPr>
                                <a:rPr lang="zh-CN" altLang="en-US" i="1">
                                  <a:solidFill>
                                    <a:srgbClr val="000000"/>
                                  </a:solidFill>
                                  <a:latin typeface="Cambria Math" panose="02040503050406030204" pitchFamily="18" charset="0"/>
                                </a:rPr>
                              </m:ctrlPr>
                            </m:sSubSup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2</m:t>
                              </m:r>
                            </m:sub>
                            <m:sup>
                              <m:r>
                                <a:rPr lang="zh-CN" altLang="en-US" i="1">
                                  <a:solidFill>
                                    <a:srgbClr val="000000"/>
                                  </a:solidFill>
                                  <a:latin typeface="Cambria Math" panose="02040503050406030204" pitchFamily="18" charset="0"/>
                                </a:rPr>
                                <m:t>2</m:t>
                              </m:r>
                            </m:sup>
                          </m:sSubSup>
                        </m:num>
                        <m:den>
                          <m:r>
                            <a:rPr lang="zh-CN" altLang="en-US" i="1">
                              <a:solidFill>
                                <a:srgbClr val="000000"/>
                              </a:solidFill>
                              <a:latin typeface="Cambria Math" panose="02040503050406030204" pitchFamily="18" charset="0"/>
                            </a:rPr>
                            <m:t>4</m:t>
                          </m:r>
                        </m:den>
                      </m:f>
                    </m:oMath>
                  </m:oMathPara>
                </a14:m>
                <a:endParaRPr lang="zh-CN" altLang="en-US" dirty="0"/>
              </a:p>
            </p:txBody>
          </p:sp>
        </mc:Choice>
        <mc:Fallback xmlns="">
          <p:sp>
            <p:nvSpPr>
              <p:cNvPr id="10493972" name="Object 20"/>
              <p:cNvSpPr txBox="1">
                <a:spLocks noRot="1" noChangeAspect="1" noMove="1" noResize="1" noEditPoints="1" noAdjustHandles="1" noChangeArrowheads="1" noChangeShapeType="1" noTextEdit="1"/>
              </p:cNvSpPr>
              <p:nvPr/>
            </p:nvSpPr>
            <p:spPr bwMode="auto">
              <a:xfrm>
                <a:off x="1923416" y="4056296"/>
                <a:ext cx="5445124" cy="1080891"/>
              </a:xfrm>
              <a:prstGeom prst="rect">
                <a:avLst/>
              </a:prstGeom>
              <a:blipFill rotWithShape="1">
                <a:blip r:embed="rId3"/>
                <a:stretch>
                  <a:fillRect t="-51" b="3"/>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493974" name="Object 22"/>
              <p:cNvSpPr txBox="1"/>
              <p:nvPr/>
            </p:nvSpPr>
            <p:spPr bwMode="auto">
              <a:xfrm>
                <a:off x="1989773" y="5430838"/>
                <a:ext cx="4519612" cy="893762"/>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𝑍</m:t>
                          </m:r>
                        </m:e>
                        <m:sub>
                          <m:r>
                            <a:rPr lang="en-US" altLang="zh-CN" i="1">
                              <a:latin typeface="Cambria Math" panose="02040503050406030204" pitchFamily="18" charset="0"/>
                              <a:cs typeface="Cambria Math" panose="02040503050406030204" pitchFamily="18" charset="0"/>
                            </a:rPr>
                            <m:t>𝐺</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𝑡</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𝑡</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𝑡</m:t>
                          </m:r>
                        </m:e>
                        <m:sub>
                          <m:r>
                            <a:rPr lang="en-US" altLang="zh-CN" i="1">
                              <a:latin typeface="Cambria Math" panose="02040503050406030204" pitchFamily="18" charset="0"/>
                              <a:cs typeface="Cambria Math" panose="02040503050406030204" pitchFamily="18" charset="0"/>
                            </a:rPr>
                            <m:t>3</m:t>
                          </m:r>
                        </m:sub>
                      </m:sSub>
                      <m:r>
                        <a:rPr lang="en-US" altLang="zh-CN" i="1">
                          <a:latin typeface="Cambria Math" panose="02040503050406030204" pitchFamily="18" charset="0"/>
                          <a:cs typeface="Cambria Math" panose="02040503050406030204" pitchFamily="18" charset="0"/>
                        </a:rPr>
                        <m:t>)=</m:t>
                      </m:r>
                      <m:f>
                        <m:fPr>
                          <m:ctrlPr>
                            <a:rPr lang="zh-CN" altLang="en-US" i="1">
                              <a:solidFill>
                                <a:srgbClr val="000000"/>
                              </a:solidFill>
                              <a:latin typeface="Cambria Math" panose="02040503050406030204" pitchFamily="18" charset="0"/>
                            </a:rPr>
                          </m:ctrlPr>
                        </m:fPr>
                        <m:num>
                          <m:sSubSup>
                            <m:sSubSupPr>
                              <m:ctrlPr>
                                <a:rPr lang="zh-CN" altLang="en-US" i="1">
                                  <a:solidFill>
                                    <a:srgbClr val="000000"/>
                                  </a:solidFill>
                                  <a:latin typeface="Cambria Math" panose="02040503050406030204" pitchFamily="18" charset="0"/>
                                </a:rPr>
                              </m:ctrlPr>
                            </m:sSubSup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3</m:t>
                              </m:r>
                            </m:sup>
                          </m:sSubSup>
                          <m:r>
                            <a:rPr lang="zh-CN" altLang="en-US" i="1">
                              <a:solidFill>
                                <a:srgbClr val="000000"/>
                              </a:solidFill>
                              <a:latin typeface="Cambria Math" panose="02040503050406030204" pitchFamily="18" charset="0"/>
                            </a:rPr>
                            <m:t>+3</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+2</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𝑡</m:t>
                              </m:r>
                            </m:e>
                            <m:sub>
                              <m:r>
                                <a:rPr lang="zh-CN" altLang="en-US" i="1">
                                  <a:solidFill>
                                    <a:srgbClr val="000000"/>
                                  </a:solidFill>
                                  <a:latin typeface="Cambria Math" panose="02040503050406030204" pitchFamily="18" charset="0"/>
                                </a:rPr>
                                <m:t>3</m:t>
                              </m:r>
                            </m:sub>
                          </m:sSub>
                        </m:num>
                        <m:den>
                          <m:r>
                            <a:rPr lang="zh-CN" altLang="en-US" i="1">
                              <a:solidFill>
                                <a:srgbClr val="000000"/>
                              </a:solidFill>
                              <a:latin typeface="Cambria Math" panose="02040503050406030204" pitchFamily="18" charset="0"/>
                            </a:rPr>
                            <m:t>6</m:t>
                          </m:r>
                        </m:den>
                      </m:f>
                    </m:oMath>
                  </m:oMathPara>
                </a14:m>
                <a:endParaRPr lang="zh-CN" altLang="en-US" dirty="0"/>
              </a:p>
            </p:txBody>
          </p:sp>
        </mc:Choice>
        <mc:Fallback xmlns="">
          <p:sp>
            <p:nvSpPr>
              <p:cNvPr id="10493974" name="Object 22"/>
              <p:cNvSpPr txBox="1">
                <a:spLocks noRot="1" noChangeAspect="1" noMove="1" noResize="1" noEditPoints="1" noAdjustHandles="1" noChangeArrowheads="1" noChangeShapeType="1" noTextEdit="1"/>
              </p:cNvSpPr>
              <p:nvPr/>
            </p:nvSpPr>
            <p:spPr bwMode="auto">
              <a:xfrm>
                <a:off x="1989773" y="5430838"/>
                <a:ext cx="4519612" cy="893762"/>
              </a:xfrm>
              <a:prstGeom prst="rect">
                <a:avLst/>
              </a:prstGeom>
              <a:blipFill rotWithShape="1">
                <a:blip r:embed="rId4"/>
                <a:stretch>
                  <a:fillRect l="-7" t="-36"/>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5" name="Object 20"/>
              <p:cNvSpPr txBox="1"/>
              <p:nvPr/>
            </p:nvSpPr>
            <p:spPr bwMode="auto">
              <a:xfrm>
                <a:off x="3898265" y="1671955"/>
                <a:ext cx="1323975" cy="365125"/>
              </a:xfrm>
              <a:prstGeom prst="rect">
                <a:avLst/>
              </a:prstGeom>
              <a:noFill/>
              <a:ln>
                <a:noFill/>
              </a:ln>
            </p:spPr>
            <p:txBody>
              <a:bodyPr>
                <a:normAutofit lnSpcReduction="10000"/>
              </a:bodyPr>
              <a:lstStyle/>
              <a:p>
                <a:pPr/>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4</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xmlns="">
          <p:sp>
            <p:nvSpPr>
              <p:cNvPr id="25" name="Object 20"/>
              <p:cNvSpPr txBox="1">
                <a:spLocks noRot="1" noChangeAspect="1" noMove="1" noResize="1" noEditPoints="1" noAdjustHandles="1" noChangeArrowheads="1" noChangeShapeType="1" noTextEdit="1"/>
              </p:cNvSpPr>
              <p:nvPr/>
            </p:nvSpPr>
            <p:spPr bwMode="auto">
              <a:xfrm>
                <a:off x="3898265" y="1671955"/>
                <a:ext cx="1323975" cy="365125"/>
              </a:xfrm>
              <a:prstGeom prst="rect">
                <a:avLst/>
              </a:prstGeom>
              <a:blipFill rotWithShape="1">
                <a:blip r:embed="rId5"/>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8" name="Object 20"/>
              <p:cNvSpPr txBox="1"/>
              <p:nvPr/>
            </p:nvSpPr>
            <p:spPr bwMode="auto">
              <a:xfrm>
                <a:off x="3967480" y="2328545"/>
                <a:ext cx="1254760" cy="43561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2</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1</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xmlns="">
          <p:sp>
            <p:nvSpPr>
              <p:cNvPr id="28" name="Object 20"/>
              <p:cNvSpPr txBox="1">
                <a:spLocks noRot="1" noChangeAspect="1" noMove="1" noResize="1" noEditPoints="1" noAdjustHandles="1" noChangeArrowheads="1" noChangeShapeType="1" noTextEdit="1"/>
              </p:cNvSpPr>
              <p:nvPr/>
            </p:nvSpPr>
            <p:spPr bwMode="auto">
              <a:xfrm>
                <a:off x="3967480" y="2328545"/>
                <a:ext cx="1254760" cy="435610"/>
              </a:xfrm>
              <a:prstGeom prst="rect">
                <a:avLst/>
              </a:prstGeom>
              <a:blipFill rotWithShape="1">
                <a:blip r:embed="rId6"/>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 name="Object 20"/>
              <p:cNvSpPr txBox="1"/>
              <p:nvPr/>
            </p:nvSpPr>
            <p:spPr bwMode="auto">
              <a:xfrm>
                <a:off x="4013200" y="2929890"/>
                <a:ext cx="1209040" cy="481965"/>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4</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xmlns="">
          <p:sp>
            <p:nvSpPr>
              <p:cNvPr id="29" name="Object 20"/>
              <p:cNvSpPr txBox="1">
                <a:spLocks noRot="1" noChangeAspect="1" noMove="1" noResize="1" noEditPoints="1" noAdjustHandles="1" noChangeArrowheads="1" noChangeShapeType="1" noTextEdit="1"/>
              </p:cNvSpPr>
              <p:nvPr/>
            </p:nvSpPr>
            <p:spPr bwMode="auto">
              <a:xfrm>
                <a:off x="4013200" y="2929890"/>
                <a:ext cx="1209040" cy="481965"/>
              </a:xfrm>
              <a:prstGeom prst="rect">
                <a:avLst/>
              </a:prstGeom>
              <a:blipFill rotWithShape="1">
                <a:blip r:embed="rId7"/>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 name="Object 20"/>
              <p:cNvSpPr txBox="1"/>
              <p:nvPr/>
            </p:nvSpPr>
            <p:spPr bwMode="auto">
              <a:xfrm>
                <a:off x="4076700" y="3556000"/>
                <a:ext cx="1226820" cy="356235"/>
              </a:xfrm>
              <a:prstGeom prst="rect">
                <a:avLst/>
              </a:prstGeom>
              <a:noFill/>
              <a:ln>
                <a:noFill/>
              </a:ln>
            </p:spPr>
            <p:txBody>
              <a:bodyPr>
                <a:normAutofit lnSpcReduction="10000"/>
              </a:bodyPr>
              <a:lstStyle/>
              <a:p>
                <a:pPr/>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2</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xmlns="">
          <p:sp>
            <p:nvSpPr>
              <p:cNvPr id="30" name="Object 20"/>
              <p:cNvSpPr txBox="1">
                <a:spLocks noRot="1" noChangeAspect="1" noMove="1" noResize="1" noEditPoints="1" noAdjustHandles="1" noChangeArrowheads="1" noChangeShapeType="1" noTextEdit="1"/>
              </p:cNvSpPr>
              <p:nvPr/>
            </p:nvSpPr>
            <p:spPr bwMode="auto">
              <a:xfrm>
                <a:off x="4076700" y="3556000"/>
                <a:ext cx="1226820" cy="356235"/>
              </a:xfrm>
              <a:prstGeom prst="rect">
                <a:avLst/>
              </a:prstGeom>
              <a:blipFill rotWithShape="1">
                <a:blip r:embed="rId8"/>
                <a:stretch>
                  <a:fillRect/>
                </a:stretch>
              </a:blipFill>
              <a:ln>
                <a:noFill/>
              </a:ln>
            </p:spPr>
            <p:txBody>
              <a:bodyPr/>
              <a:lstStyle/>
              <a:p>
                <a:r>
                  <a:rPr lang="zh-CN" altLang="en-US">
                    <a:noFill/>
                  </a:rPr>
                  <a:t> </a:t>
                </a:r>
              </a:p>
            </p:txBody>
          </p:sp>
        </mc:Fallback>
      </mc:AlternateContent>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395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无权重版本的</a:t>
            </a:r>
            <a:r>
              <a:rPr lang="en-US" altLang="zh-CN"/>
              <a:t> P</a:t>
            </a:r>
            <a:r>
              <a:rPr lang="en-US" altLang="en-US"/>
              <a:t>ó</a:t>
            </a:r>
            <a:r>
              <a:rPr lang="en-US" altLang="zh-CN"/>
              <a:t>lya </a:t>
            </a:r>
            <a:r>
              <a:rPr lang="zh-CN" altLang="en-US"/>
              <a:t>计数原理</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000"/>
                  <a:t>给定群</a:t>
                </a:r>
                <a:r>
                  <a:rPr lang="en-US" altLang="zh-CN" sz="2000"/>
                  <a:t> G </a:t>
                </a:r>
                <a:r>
                  <a:rPr lang="zh-CN" altLang="en-US" sz="2000"/>
                  <a:t>在集合</a:t>
                </a:r>
                <a:r>
                  <a:rPr lang="en-US" altLang="zh-CN" sz="2000"/>
                  <a:t> X </a:t>
                </a:r>
                <a:r>
                  <a:rPr lang="zh-CN" altLang="en-US" sz="2000"/>
                  <a:t>上的作用和颜色集合</a:t>
                </a:r>
                <a:r>
                  <a:rPr lang="en-US" altLang="zh-CN" sz="2000"/>
                  <a:t> C</a:t>
                </a:r>
                <a:r>
                  <a:rPr lang="zh-CN" altLang="en-US" sz="2000"/>
                  <a:t>，则不同的染色方案的数目</a:t>
                </a:r>
              </a:p>
              <a:p>
                <a:pPr marL="0" indent="0">
                  <a:buNone/>
                </a:pPr>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𝑍</m:t>
                          </m:r>
                        </m:e>
                        <m:sub>
                          <m:r>
                            <a:rPr lang="en-US" altLang="zh-CN" sz="2000" i="1">
                              <a:latin typeface="Cambria Math" panose="02040503050406030204" pitchFamily="18" charset="0"/>
                              <a:cs typeface="Cambria Math" panose="02040503050406030204" pitchFamily="18" charset="0"/>
                            </a:rPr>
                            <m:t>𝐺</m:t>
                          </m:r>
                        </m:sub>
                      </m:sSub>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1</m:t>
                          </m:r>
                        </m:num>
                        <m:den>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r>
                            <a:rPr lang="en-US" altLang="zh-CN" sz="2000" i="1">
                              <a:latin typeface="Cambria Math" panose="02040503050406030204" pitchFamily="18" charset="0"/>
                              <a:cs typeface="Cambria Math" panose="02040503050406030204" pitchFamily="18" charset="0"/>
                            </a:rPr>
                            <m:t>|</m:t>
                          </m:r>
                        </m:den>
                      </m:f>
                      <m:nary>
                        <m:naryPr>
                          <m:chr m:val="∑"/>
                          <m:limLoc m:val="undOvr"/>
                          <m:supHide m:val="on"/>
                          <m:ctrlPr>
                            <a:rPr lang="en-US" altLang="zh-CN" sz="2000" i="1">
                              <a:latin typeface="Cambria Math" panose="02040503050406030204" pitchFamily="18" charset="0"/>
                              <a:cs typeface="Cambria Math" panose="02040503050406030204" pitchFamily="18" charset="0"/>
                            </a:rPr>
                          </m:ctrlPr>
                        </m:naryPr>
                        <m:sub>
                          <m:r>
                            <a:rPr lang="en-US" altLang="zh-CN" sz="2000" i="1">
                              <a:latin typeface="Cambria Math" panose="02040503050406030204" pitchFamily="18" charset="0"/>
                              <a:cs typeface="Cambria Math" panose="02040503050406030204" pitchFamily="18" charset="0"/>
                            </a:rPr>
                            <m:t>𝑔</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sub>
                        <m:sup/>
                        <m:e>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𝑚</m:t>
                              </m:r>
                            </m:e>
                            <m:sup>
                              <m:r>
                                <a:rPr lang="en-US" altLang="zh-CN" sz="2000" i="1">
                                  <a:latin typeface="Cambria Math" panose="02040503050406030204" pitchFamily="18" charset="0"/>
                                  <a:cs typeface="Cambria Math" panose="02040503050406030204" pitchFamily="18" charset="0"/>
                                </a:rPr>
                                <m:t>𝑐</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𝑔</m:t>
                              </m:r>
                              <m:r>
                                <a:rPr lang="en-US" altLang="zh-CN" sz="2000" i="1">
                                  <a:latin typeface="Cambria Math" panose="02040503050406030204" pitchFamily="18" charset="0"/>
                                  <a:cs typeface="Cambria Math" panose="02040503050406030204" pitchFamily="18" charset="0"/>
                                </a:rPr>
                                <m:t>)</m:t>
                              </m:r>
                            </m:sup>
                          </m:sSup>
                        </m:e>
                      </m:nary>
                    </m:oMath>
                  </m:oMathPara>
                </a14:m>
                <a:endParaRPr lang="en-US" altLang="zh-CN" sz="2000" i="1">
                  <a:latin typeface="Cambria Math" panose="02040503050406030204" pitchFamily="18" charset="0"/>
                  <a:cs typeface="Cambria Math" panose="02040503050406030204" pitchFamily="18" charset="0"/>
                </a:endParaRPr>
              </a:p>
              <a:p>
                <a:r>
                  <a:rPr lang="zh-CN" altLang="en-US" sz="2000"/>
                  <a:t>这里，</a:t>
                </a:r>
                <a:r>
                  <a:rPr lang="en-US" altLang="zh-CN" sz="2000"/>
                  <a:t>m </a:t>
                </a:r>
                <a:r>
                  <a:rPr lang="zh-CN" altLang="en-US" sz="2000"/>
                  <a:t>是颜色数目，</a:t>
                </a:r>
                <a:r>
                  <a:rPr lang="en-US" altLang="zh-CN" sz="2000"/>
                  <a:t>c(g) </a:t>
                </a:r>
                <a:r>
                  <a:rPr lang="zh-CN" altLang="en-US" sz="2000"/>
                  <a:t>是元素</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𝑔</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𝐺</m:t>
                    </m:r>
                  </m:oMath>
                </a14:m>
                <a:r>
                  <a:rPr lang="en-US" altLang="zh-CN" sz="2000"/>
                  <a:t> </a:t>
                </a:r>
                <a:r>
                  <a:rPr lang="zh-CN" altLang="en-US" sz="2000"/>
                  <a:t>的置换表示的轮换分解中的轮换数目。</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156ED10-B00E-4217-9965-6DAD58DC5545}" type="datetime1">
              <a:rPr kumimoji="0" lang="zh-CN" altLang="en-US" sz="1400" b="0" smtClean="0">
                <a:ea typeface="宋体" panose="02010600030101010101" pitchFamily="2" charset="-122"/>
              </a:rPr>
              <a:t>2025/2/16</a:t>
            </a:fld>
            <a:endParaRPr kumimoji="0" lang="en-US" altLang="zh-CN" sz="1400" b="0">
              <a:ea typeface="宋体" panose="02010600030101010101" pitchFamily="2" charset="-122"/>
            </a:endParaRPr>
          </a:p>
        </p:txBody>
      </p:sp>
      <p:sp>
        <p:nvSpPr>
          <p:cNvPr id="7475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A835ED1-8558-4286-B7D1-56A784ED13AA}" type="slidenum">
              <a:rPr kumimoji="0" lang="en-US" altLang="zh-CN" sz="1400" b="0" smtClean="0">
                <a:ea typeface="宋体" panose="02010600030101010101" pitchFamily="2" charset="-122"/>
              </a:rPr>
              <a:t>36</a:t>
            </a:fld>
            <a:endParaRPr kumimoji="0" lang="en-US" altLang="zh-CN" sz="1400" b="0" dirty="0">
              <a:ea typeface="宋体" panose="02010600030101010101" pitchFamily="2" charset="-122"/>
            </a:endParaRPr>
          </a:p>
        </p:txBody>
      </p:sp>
      <mc:AlternateContent xmlns:mc="http://schemas.openxmlformats.org/markup-compatibility/2006" xmlns:a14="http://schemas.microsoft.com/office/drawing/2010/main">
        <mc:Choice Requires="a14">
          <p:sp>
            <p:nvSpPr>
              <p:cNvPr id="10496002" name="Rectangle 2"/>
              <p:cNvSpPr>
                <a:spLocks noGrp="1" noChangeArrowheads="1"/>
              </p:cNvSpPr>
              <p:nvPr>
                <p:ph type="body" idx="1"/>
              </p:nvPr>
            </p:nvSpPr>
            <p:spPr>
              <a:xfrm>
                <a:off x="669925" y="885190"/>
                <a:ext cx="10852150" cy="5264785"/>
              </a:xfrm>
            </p:spPr>
            <p:txBody>
              <a:bodyPr/>
              <a:lstStyle/>
              <a:p>
                <a:pPr marL="354330" indent="-354330" eaLnBrk="1" hangingPunct="1">
                  <a:lnSpc>
                    <a:spcPct val="120000"/>
                  </a:lnSpc>
                  <a:buFont typeface="Wingdings" panose="05000000000000000000" pitchFamily="2" charset="2"/>
                  <a:buNone/>
                </a:pPr>
                <a:r>
                  <a:rPr lang="zh-CN" altLang="en-US" sz="2000" dirty="0">
                    <a:latin typeface="Times New Roman" panose="02020603050405020304" pitchFamily="18" charset="0"/>
                  </a:rPr>
                  <a:t>例</a:t>
                </a:r>
                <a:r>
                  <a:rPr lang="en-US" altLang="zh-CN" sz="2000" dirty="0">
                    <a:latin typeface="Times New Roman" panose="02020603050405020304" pitchFamily="18" charset="0"/>
                  </a:rPr>
                  <a:t>:</a:t>
                </a:r>
                <a:r>
                  <a:rPr lang="zh-CN" altLang="en-US" sz="2000" dirty="0">
                    <a:latin typeface="Times New Roman" panose="02020603050405020304" pitchFamily="18" charset="0"/>
                  </a:rPr>
                  <a:t>一正方形分成</a:t>
                </a:r>
                <a:r>
                  <a:rPr lang="en-US" altLang="zh-CN" sz="2000" dirty="0">
                    <a:latin typeface="Times New Roman" panose="02020603050405020304" pitchFamily="18" charset="0"/>
                  </a:rPr>
                  <a:t>4 </a:t>
                </a:r>
                <a:r>
                  <a:rPr lang="zh-CN" altLang="en-US" sz="2000" dirty="0">
                    <a:latin typeface="Times New Roman" panose="02020603050405020304" pitchFamily="18" charset="0"/>
                  </a:rPr>
                  <a:t>个格子</a:t>
                </a:r>
                <a:r>
                  <a:rPr lang="en-US" altLang="zh-CN" sz="2000" dirty="0">
                    <a:latin typeface="Times New Roman" panose="02020603050405020304" pitchFamily="18" charset="0"/>
                  </a:rPr>
                  <a:t>, </a:t>
                </a:r>
                <a:r>
                  <a:rPr lang="zh-CN" altLang="en-US" sz="2000" dirty="0">
                    <a:latin typeface="Times New Roman" panose="02020603050405020304" pitchFamily="18" charset="0"/>
                  </a:rPr>
                  <a:t>用两种颜色对</a:t>
                </a:r>
                <a:r>
                  <a:rPr lang="en-US" altLang="zh-CN" sz="2000" dirty="0">
                    <a:latin typeface="Times New Roman" panose="02020603050405020304" pitchFamily="18" charset="0"/>
                  </a:rPr>
                  <a:t>4 </a:t>
                </a:r>
                <a:r>
                  <a:rPr lang="zh-CN" altLang="en-US" sz="2000" dirty="0">
                    <a:latin typeface="Times New Roman" panose="02020603050405020304" pitchFamily="18" charset="0"/>
                  </a:rPr>
                  <a:t>个格子着色</a:t>
                </a:r>
                <a:r>
                  <a:rPr lang="en-US" altLang="zh-CN" sz="2000" dirty="0">
                    <a:latin typeface="Times New Roman" panose="02020603050405020304" pitchFamily="18" charset="0"/>
                  </a:rPr>
                  <a:t>, </a:t>
                </a:r>
                <a:r>
                  <a:rPr lang="zh-CN" altLang="en-US" sz="2000" dirty="0">
                    <a:latin typeface="Times New Roman" panose="02020603050405020304" pitchFamily="18" charset="0"/>
                  </a:rPr>
                  <a:t>问有多少种不同的着色方案？</a:t>
                </a:r>
                <a:r>
                  <a:rPr lang="zh-CN" altLang="en-US" sz="2000" dirty="0"/>
                  <a:t>经旋转使之吻合的两种方案算同一方案</a:t>
                </a:r>
                <a:r>
                  <a:rPr lang="en-US" altLang="zh-CN" sz="2000" dirty="0">
                    <a:latin typeface="Times New Roman" panose="02020603050405020304" pitchFamily="18" charset="0"/>
                  </a:rPr>
                  <a:t>.  </a:t>
                </a:r>
              </a:p>
              <a:p>
                <a:pPr marL="354330" indent="-354330" eaLnBrk="1" hangingPunct="1">
                  <a:buFont typeface="Wingdings" panose="05000000000000000000" pitchFamily="2" charset="2"/>
                  <a:buNone/>
                </a:pPr>
                <a:r>
                  <a:rPr lang="en-US" altLang="zh-CN" sz="2000" dirty="0"/>
                  <a:t>   </a:t>
                </a:r>
                <a:r>
                  <a:rPr lang="zh-CN" altLang="en-US" sz="2000" dirty="0">
                    <a:latin typeface="Times New Roman" panose="02020603050405020304" pitchFamily="18" charset="0"/>
                  </a:rPr>
                  <a:t>解</a:t>
                </a:r>
                <a:r>
                  <a:rPr lang="en-US" altLang="zh-CN" sz="2000" dirty="0">
                    <a:latin typeface="Times New Roman" panose="02020603050405020304" pitchFamily="18" charset="0"/>
                  </a:rPr>
                  <a:t>:</a:t>
                </a:r>
                <a:r>
                  <a:rPr lang="zh-CN" altLang="en-US" sz="2000" dirty="0">
                    <a:latin typeface="Times New Roman" panose="02020603050405020304" pitchFamily="18" charset="0"/>
                  </a:rPr>
                  <a:t> 如图所示标记</a:t>
                </a:r>
                <a:r>
                  <a:rPr lang="en-US" altLang="zh-CN" sz="2000" dirty="0">
                    <a:latin typeface="Times New Roman" panose="02020603050405020304" pitchFamily="18" charset="0"/>
                  </a:rPr>
                  <a:t>4</a:t>
                </a:r>
                <a:r>
                  <a:rPr lang="zh-CN" altLang="en-US" sz="2000" dirty="0">
                    <a:latin typeface="Times New Roman" panose="02020603050405020304" pitchFamily="18" charset="0"/>
                  </a:rPr>
                  <a:t>个格子</a:t>
                </a:r>
                <a:r>
                  <a:rPr lang="en-US" altLang="zh-CN" sz="2000" dirty="0">
                    <a:latin typeface="Times New Roman" panose="02020603050405020304" pitchFamily="18" charset="0"/>
                  </a:rPr>
                  <a:t>, </a:t>
                </a:r>
                <a:r>
                  <a:rPr lang="zh-CN" altLang="en-US" sz="2000" dirty="0">
                    <a:latin typeface="Times New Roman" panose="02020603050405020304" pitchFamily="18" charset="0"/>
                  </a:rPr>
                  <a:t>置换群为</a:t>
                </a:r>
              </a:p>
              <a:p>
                <a:pPr marL="354330" indent="-354330" eaLnBrk="1" hangingPunct="1">
                  <a:buFont typeface="Wingdings" panose="05000000000000000000" pitchFamily="2" charset="2"/>
                  <a:buNone/>
                </a:pPr>
                <a:r>
                  <a:rPr lang="en-US" altLang="zh-CN" sz="2000">
                    <a:latin typeface="Times New Roman" panose="02020603050405020304" pitchFamily="18" charset="0"/>
                    <a:sym typeface="+mn-ea"/>
                  </a:rPr>
                  <a:t>             G ={</a:t>
                </a:r>
                <a:r>
                  <a:rPr lang="en-US" altLang="zh-CN" sz="2000" i="1">
                    <a:latin typeface="Times New Roman" panose="02020603050405020304" pitchFamily="18" charset="0"/>
                    <a:sym typeface="+mn-ea"/>
                  </a:rPr>
                  <a:t>e</a:t>
                </a:r>
                <a:r>
                  <a:rPr lang="en-US" altLang="zh-CN" sz="2000">
                    <a:latin typeface="Times New Roman" panose="02020603050405020304" pitchFamily="18" charset="0"/>
                    <a:sym typeface="+mn-ea"/>
                  </a:rPr>
                  <a:t>, (1 2 3 4), (1 3)(2 4), (1 4 3 2)}</a:t>
                </a:r>
                <a:endParaRPr lang="zh-CN" altLang="en-US" sz="2000" dirty="0">
                  <a:latin typeface="Times New Roman" panose="02020603050405020304" pitchFamily="18" charset="0"/>
                </a:endParaRPr>
              </a:p>
              <a:p>
                <a:pPr marL="354330" indent="-354330" eaLnBrk="1" hangingPunct="1">
                  <a:buFont typeface="Wingdings" panose="05000000000000000000" pitchFamily="2" charset="2"/>
                  <a:buNone/>
                </a:pPr>
                <a:r>
                  <a:rPr lang="zh-CN" altLang="en-US" sz="2000" dirty="0"/>
                  <a:t>   其循环指标为</a:t>
                </a:r>
              </a:p>
              <a:p>
                <a:pPr marL="354330" indent="-354330" eaLnBrk="1" hangingPunct="1">
                  <a:buFont typeface="Wingdings" panose="05000000000000000000" pitchFamily="2" charset="2"/>
                  <a:buNone/>
                </a:pPr>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𝑍</m:t>
                          </m:r>
                        </m:e>
                        <m:sub>
                          <m:r>
                            <a:rPr lang="en-US" altLang="zh-CN" sz="2000" i="1">
                              <a:latin typeface="Cambria Math" panose="02040503050406030204" pitchFamily="18" charset="0"/>
                              <a:cs typeface="Cambria Math" panose="02040503050406030204" pitchFamily="18" charset="0"/>
                            </a:rPr>
                            <m:t>𝐺</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𝑡</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𝑡</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𝑡</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𝑡</m:t>
                          </m:r>
                        </m:e>
                        <m:sub>
                          <m:r>
                            <a:rPr lang="en-US" altLang="zh-CN" sz="2000" i="1">
                              <a:latin typeface="Cambria Math" panose="02040503050406030204" pitchFamily="18" charset="0"/>
                              <a:cs typeface="Cambria Math" panose="02040503050406030204" pitchFamily="18" charset="0"/>
                            </a:rPr>
                            <m:t>4</m:t>
                          </m:r>
                        </m:sub>
                      </m:sSub>
                      <m:r>
                        <a:rPr lang="en-US" altLang="zh-CN" sz="2000" i="1">
                          <a:latin typeface="Cambria Math" panose="02040503050406030204" pitchFamily="18" charset="0"/>
                          <a:cs typeface="Cambria Math" panose="02040503050406030204" pitchFamily="18" charset="0"/>
                        </a:rPr>
                        <m:t>)</m:t>
                      </m:r>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bSup>
                            <m:sSubSupPr>
                              <m:ctrlPr>
                                <a:rPr lang="zh-CN" altLang="en-US" sz="2000" i="1">
                                  <a:solidFill>
                                    <a:srgbClr val="000000"/>
                                  </a:solidFill>
                                  <a:latin typeface="Cambria Math" panose="02040503050406030204" pitchFamily="18" charset="0"/>
                                </a:rPr>
                              </m:ctrlPr>
                            </m:sSubSupPr>
                            <m:e>
                              <m:r>
                                <a:rPr lang="en-US" altLang="zh-CN" sz="2000" i="1">
                                  <a:solidFill>
                                    <a:srgbClr val="000000"/>
                                  </a:solidFill>
                                  <a:latin typeface="Cambria Math" panose="02040503050406030204" pitchFamily="18" charset="0"/>
                                </a:rPr>
                                <m:t>𝑡</m:t>
                              </m:r>
                            </m:e>
                            <m:sub>
                              <m:r>
                                <a:rPr lang="zh-CN" altLang="en-US" sz="2000" i="1">
                                  <a:solidFill>
                                    <a:srgbClr val="000000"/>
                                  </a:solidFill>
                                  <a:latin typeface="Cambria Math" panose="02040503050406030204" pitchFamily="18" charset="0"/>
                                </a:rPr>
                                <m:t>1</m:t>
                              </m:r>
                            </m:sub>
                            <m:sup>
                              <m:r>
                                <a:rPr lang="zh-CN" altLang="en-US" sz="2000" i="1">
                                  <a:solidFill>
                                    <a:srgbClr val="000000"/>
                                  </a:solidFill>
                                  <a:latin typeface="Cambria Math" panose="02040503050406030204" pitchFamily="18" charset="0"/>
                                </a:rPr>
                                <m:t>4</m:t>
                              </m:r>
                            </m:sup>
                          </m:sSubSup>
                          <m:r>
                            <a:rPr lang="zh-CN" altLang="en-US" sz="2000" i="1">
                              <a:solidFill>
                                <a:srgbClr val="000000"/>
                              </a:solidFill>
                              <a:latin typeface="Cambria Math" panose="02040503050406030204" pitchFamily="18" charset="0"/>
                            </a:rPr>
                            <m:t>+2</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𝑡</m:t>
                              </m:r>
                            </m:e>
                            <m:sub>
                              <m:r>
                                <a:rPr lang="en-US" altLang="zh-CN" sz="2000" i="1">
                                  <a:solidFill>
                                    <a:srgbClr val="000000"/>
                                  </a:solidFill>
                                  <a:latin typeface="Cambria Math" panose="02040503050406030204" pitchFamily="18" charset="0"/>
                                </a:rPr>
                                <m:t>4</m:t>
                              </m:r>
                            </m:sub>
                          </m:sSub>
                          <m:r>
                            <a:rPr lang="zh-CN" altLang="en-US" sz="2000" i="1">
                              <a:solidFill>
                                <a:srgbClr val="000000"/>
                              </a:solidFill>
                              <a:latin typeface="Cambria Math" panose="02040503050406030204" pitchFamily="18" charset="0"/>
                            </a:rPr>
                            <m:t>+</m:t>
                          </m:r>
                          <m:sSubSup>
                            <m:sSubSupPr>
                              <m:ctrlPr>
                                <a:rPr lang="zh-CN" altLang="en-US" sz="2000" i="1">
                                  <a:solidFill>
                                    <a:srgbClr val="000000"/>
                                  </a:solidFill>
                                  <a:latin typeface="Cambria Math" panose="02040503050406030204" pitchFamily="18" charset="0"/>
                                </a:rPr>
                              </m:ctrlPr>
                            </m:sSubSupPr>
                            <m:e>
                              <m:r>
                                <a:rPr lang="en-US" altLang="zh-CN" sz="2000" i="1">
                                  <a:solidFill>
                                    <a:srgbClr val="000000"/>
                                  </a:solidFill>
                                  <a:latin typeface="Cambria Math" panose="02040503050406030204" pitchFamily="18" charset="0"/>
                                </a:rPr>
                                <m:t>𝑡</m:t>
                              </m:r>
                            </m:e>
                            <m:sub>
                              <m:r>
                                <a:rPr lang="zh-CN" altLang="en-US" sz="2000" i="1">
                                  <a:solidFill>
                                    <a:srgbClr val="000000"/>
                                  </a:solidFill>
                                  <a:latin typeface="Cambria Math" panose="02040503050406030204" pitchFamily="18" charset="0"/>
                                </a:rPr>
                                <m:t>2</m:t>
                              </m:r>
                            </m:sub>
                            <m:sup>
                              <m:r>
                                <a:rPr lang="zh-CN" altLang="en-US" sz="2000" i="1">
                                  <a:solidFill>
                                    <a:srgbClr val="000000"/>
                                  </a:solidFill>
                                  <a:latin typeface="Cambria Math" panose="02040503050406030204" pitchFamily="18" charset="0"/>
                                </a:rPr>
                                <m:t>2</m:t>
                              </m:r>
                            </m:sup>
                          </m:sSubSup>
                        </m:num>
                        <m:den>
                          <m:r>
                            <a:rPr lang="zh-CN" altLang="en-US" sz="2000" i="1">
                              <a:solidFill>
                                <a:srgbClr val="000000"/>
                              </a:solidFill>
                              <a:latin typeface="Cambria Math" panose="02040503050406030204" pitchFamily="18" charset="0"/>
                            </a:rPr>
                            <m:t>4</m:t>
                          </m:r>
                        </m:den>
                      </m:f>
                    </m:oMath>
                  </m:oMathPara>
                </a14:m>
                <a:endParaRPr lang="zh-CN" altLang="en-US" sz="2000" dirty="0"/>
              </a:p>
              <a:p>
                <a:pPr marL="354330" indent="-354330" eaLnBrk="1" hangingPunct="1">
                  <a:spcBef>
                    <a:spcPct val="60000"/>
                  </a:spcBef>
                  <a:buFont typeface="Wingdings" panose="05000000000000000000" pitchFamily="2" charset="2"/>
                  <a:buNone/>
                </a:pPr>
                <a:r>
                  <a:rPr lang="zh-CN" altLang="en-US" sz="2000" dirty="0"/>
                  <a:t>   所求染色方案数为 </a:t>
                </a:r>
              </a:p>
              <a:p>
                <a:pPr marL="354330" indent="-354330" eaLnBrk="1" hangingPunct="1">
                  <a:spcBef>
                    <a:spcPct val="60000"/>
                  </a:spcBef>
                  <a:buFont typeface="Wingdings" panose="05000000000000000000" pitchFamily="2" charset="2"/>
                  <a:buNone/>
                </a:pPr>
                <a14:m>
                  <m:oMathPara xmlns:m="http://schemas.openxmlformats.org/officeDocument/2006/math">
                    <m:oMathParaPr>
                      <m:jc m:val="centerGroup"/>
                    </m:oMathParaPr>
                    <m:oMath xmlns:m="http://schemas.openxmlformats.org/officeDocument/2006/math">
                      <m:r>
                        <a:rPr lang="en-US" altLang="zh-CN" sz="2000" i="1" dirty="0">
                          <a:latin typeface="Cambria Math" panose="02040503050406030204" pitchFamily="18" charset="0"/>
                          <a:cs typeface="Cambria Math" panose="02040503050406030204" pitchFamily="18" charset="0"/>
                        </a:rPr>
                        <m:t>𝑙</m:t>
                      </m:r>
                      <m:r>
                        <a:rPr lang="en-US" altLang="zh-CN" sz="2000" i="1" dirty="0">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𝑍</m:t>
                          </m:r>
                        </m:e>
                        <m:sub>
                          <m:r>
                            <a:rPr lang="en-US" altLang="zh-CN" sz="2000" i="1">
                              <a:latin typeface="Cambria Math" panose="02040503050406030204" pitchFamily="18" charset="0"/>
                              <a:cs typeface="Cambria Math" panose="02040503050406030204" pitchFamily="18" charset="0"/>
                            </a:rPr>
                            <m:t>𝐺</m:t>
                          </m:r>
                        </m:sub>
                      </m:sSub>
                      <m:r>
                        <a:rPr lang="en-US" altLang="zh-CN" sz="2000" i="1">
                          <a:latin typeface="Cambria Math" panose="02040503050406030204" pitchFamily="18" charset="0"/>
                          <a:cs typeface="Cambria Math" panose="02040503050406030204" pitchFamily="18" charset="0"/>
                        </a:rPr>
                        <m:t>(2,2,2,2)</m:t>
                      </m:r>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cs typeface="Cambria Math" panose="02040503050406030204" pitchFamily="18" charset="0"/>
                            </a:rPr>
                          </m:ctrlPr>
                        </m:fPr>
                        <m:num>
                          <m:sSup>
                            <m:sSupPr>
                              <m:ctrlPr>
                                <a:rPr lang="zh-CN" altLang="en-US" sz="2000" i="1">
                                  <a:solidFill>
                                    <a:srgbClr val="000000"/>
                                  </a:solidFill>
                                  <a:latin typeface="Cambria Math" panose="02040503050406030204" pitchFamily="18" charset="0"/>
                                  <a:cs typeface="Cambria Math" panose="02040503050406030204" pitchFamily="18" charset="0"/>
                                </a:rPr>
                              </m:ctrlPr>
                            </m:sSupPr>
                            <m:e>
                              <m:r>
                                <a:rPr lang="en-US" altLang="zh-CN" sz="2000" i="1">
                                  <a:solidFill>
                                    <a:srgbClr val="000000"/>
                                  </a:solidFill>
                                  <a:latin typeface="Cambria Math" panose="02040503050406030204" pitchFamily="18" charset="0"/>
                                  <a:cs typeface="Cambria Math" panose="02040503050406030204" pitchFamily="18" charset="0"/>
                                </a:rPr>
                                <m:t>2</m:t>
                              </m:r>
                            </m:e>
                            <m:sup>
                              <m:r>
                                <a:rPr lang="en-US" altLang="zh-CN" sz="2000" i="1">
                                  <a:solidFill>
                                    <a:srgbClr val="000000"/>
                                  </a:solidFill>
                                  <a:latin typeface="Cambria Math" panose="02040503050406030204" pitchFamily="18" charset="0"/>
                                  <a:cs typeface="Cambria Math" panose="02040503050406030204" pitchFamily="18" charset="0"/>
                                </a:rPr>
                                <m:t>4</m:t>
                              </m:r>
                            </m:sup>
                          </m:sSup>
                          <m:r>
                            <a:rPr lang="en-US" altLang="zh-CN" sz="2000" i="1">
                              <a:solidFill>
                                <a:srgbClr val="000000"/>
                              </a:solidFill>
                              <a:latin typeface="Cambria Math" panose="02040503050406030204" pitchFamily="18" charset="0"/>
                              <a:cs typeface="Cambria Math" panose="02040503050406030204" pitchFamily="18" charset="0"/>
                            </a:rPr>
                            <m:t>+2∗2+</m:t>
                          </m:r>
                          <m:sSup>
                            <m:sSupPr>
                              <m:ctrlPr>
                                <a:rPr lang="zh-CN" altLang="en-US" sz="2000" i="1">
                                  <a:solidFill>
                                    <a:srgbClr val="000000"/>
                                  </a:solidFill>
                                  <a:latin typeface="Cambria Math" panose="02040503050406030204" pitchFamily="18" charset="0"/>
                                  <a:cs typeface="Cambria Math" panose="02040503050406030204" pitchFamily="18" charset="0"/>
                                </a:rPr>
                              </m:ctrlPr>
                            </m:sSupPr>
                            <m:e>
                              <m:r>
                                <a:rPr lang="en-US" altLang="zh-CN" sz="2000" i="1">
                                  <a:solidFill>
                                    <a:srgbClr val="000000"/>
                                  </a:solidFill>
                                  <a:latin typeface="Cambria Math" panose="02040503050406030204" pitchFamily="18" charset="0"/>
                                  <a:cs typeface="Cambria Math" panose="02040503050406030204" pitchFamily="18" charset="0"/>
                                </a:rPr>
                                <m:t>2</m:t>
                              </m:r>
                            </m:e>
                            <m:sup>
                              <m:r>
                                <a:rPr lang="en-US" altLang="zh-CN" sz="2000" i="1">
                                  <a:solidFill>
                                    <a:srgbClr val="000000"/>
                                  </a:solidFill>
                                  <a:latin typeface="Cambria Math" panose="02040503050406030204" pitchFamily="18" charset="0"/>
                                  <a:cs typeface="Cambria Math" panose="02040503050406030204" pitchFamily="18" charset="0"/>
                                </a:rPr>
                                <m:t>2</m:t>
                              </m:r>
                            </m:sup>
                          </m:sSup>
                        </m:num>
                        <m:den>
                          <m:r>
                            <a:rPr lang="en-US" altLang="zh-CN" sz="2000" i="1">
                              <a:solidFill>
                                <a:srgbClr val="000000"/>
                              </a:solidFill>
                              <a:latin typeface="Cambria Math" panose="02040503050406030204" pitchFamily="18" charset="0"/>
                              <a:cs typeface="Cambria Math" panose="02040503050406030204" pitchFamily="18" charset="0"/>
                            </a:rPr>
                            <m:t>4</m:t>
                          </m:r>
                        </m:den>
                      </m:f>
                      <m:r>
                        <a:rPr lang="en-US" altLang="zh-CN" sz="2000" i="1" dirty="0">
                          <a:latin typeface="Cambria Math" panose="02040503050406030204" pitchFamily="18" charset="0"/>
                          <a:cs typeface="Cambria Math" panose="02040503050406030204" pitchFamily="18" charset="0"/>
                        </a:rPr>
                        <m:t>=6</m:t>
                      </m:r>
                    </m:oMath>
                  </m:oMathPara>
                </a14:m>
                <a:endParaRPr lang="zh-CN" altLang="en-US" sz="2000" dirty="0"/>
              </a:p>
            </p:txBody>
          </p:sp>
        </mc:Choice>
        <mc:Fallback xmlns="">
          <p:sp>
            <p:nvSpPr>
              <p:cNvPr id="10496002" name="Rectangle 2"/>
              <p:cNvSpPr>
                <a:spLocks noRot="1" noChangeAspect="1" noMove="1" noResize="1" noEditPoints="1" noAdjustHandles="1" noChangeArrowheads="1" noChangeShapeType="1" noTextEdit="1"/>
              </p:cNvSpPr>
              <p:nvPr>
                <p:ph type="body" idx="1"/>
              </p:nvPr>
            </p:nvSpPr>
            <p:spPr>
              <a:xfrm>
                <a:off x="669925" y="885190"/>
                <a:ext cx="10852150" cy="5264785"/>
              </a:xfrm>
              <a:blipFill rotWithShape="1">
                <a:blip r:embed="rId2"/>
                <a:stretch>
                  <a:fillRect/>
                </a:stretch>
              </a:blipFill>
            </p:spPr>
            <p:txBody>
              <a:bodyPr/>
              <a:lstStyle/>
              <a:p>
                <a:r>
                  <a:rPr lang="zh-CN" altLang="en-US">
                    <a:noFill/>
                  </a:rPr>
                  <a:t> </a:t>
                </a:r>
              </a:p>
            </p:txBody>
          </p:sp>
        </mc:Fallback>
      </mc:AlternateContent>
      <p:sp>
        <p:nvSpPr>
          <p:cNvPr id="7475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5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3"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20"/>
          <p:cNvGrpSpPr/>
          <p:nvPr/>
        </p:nvGrpSpPr>
        <p:grpSpPr bwMode="auto">
          <a:xfrm>
            <a:off x="9708198" y="1559878"/>
            <a:ext cx="1008062" cy="1081087"/>
            <a:chOff x="8474" y="8670"/>
            <a:chExt cx="824" cy="765"/>
          </a:xfrm>
        </p:grpSpPr>
        <p:grpSp>
          <p:nvGrpSpPr>
            <p:cNvPr id="74780" name="Group 21"/>
            <p:cNvGrpSpPr/>
            <p:nvPr/>
          </p:nvGrpSpPr>
          <p:grpSpPr bwMode="auto">
            <a:xfrm>
              <a:off x="8474" y="8670"/>
              <a:ext cx="824" cy="765"/>
              <a:chOff x="1860" y="13155"/>
              <a:chExt cx="824" cy="765"/>
            </a:xfrm>
          </p:grpSpPr>
          <p:sp>
            <p:nvSpPr>
              <p:cNvPr id="74785" name="Text Box 22"/>
              <p:cNvSpPr txBox="1">
                <a:spLocks noChangeArrowheads="1"/>
              </p:cNvSpPr>
              <p:nvPr/>
            </p:nvSpPr>
            <p:spPr bwMode="auto">
              <a:xfrm>
                <a:off x="1860" y="13155"/>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4786" name="Text Box 23"/>
              <p:cNvSpPr txBox="1">
                <a:spLocks noChangeArrowheads="1"/>
              </p:cNvSpPr>
              <p:nvPr/>
            </p:nvSpPr>
            <p:spPr bwMode="auto">
              <a:xfrm>
                <a:off x="2272" y="13155"/>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4787" name="Text Box 24"/>
              <p:cNvSpPr txBox="1">
                <a:spLocks noChangeArrowheads="1"/>
              </p:cNvSpPr>
              <p:nvPr/>
            </p:nvSpPr>
            <p:spPr bwMode="auto">
              <a:xfrm>
                <a:off x="1860" y="13538"/>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4788" name="Text Box 25"/>
              <p:cNvSpPr txBox="1">
                <a:spLocks noChangeArrowheads="1"/>
              </p:cNvSpPr>
              <p:nvPr/>
            </p:nvSpPr>
            <p:spPr bwMode="auto">
              <a:xfrm>
                <a:off x="2272" y="13538"/>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sp>
          <p:nvSpPr>
            <p:cNvPr id="74781" name="Text Box 26"/>
            <p:cNvSpPr txBox="1">
              <a:spLocks noChangeArrowheads="1"/>
            </p:cNvSpPr>
            <p:nvPr/>
          </p:nvSpPr>
          <p:spPr bwMode="auto">
            <a:xfrm>
              <a:off x="8942" y="873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74782" name="Text Box 27"/>
            <p:cNvSpPr txBox="1">
              <a:spLocks noChangeArrowheads="1"/>
            </p:cNvSpPr>
            <p:nvPr/>
          </p:nvSpPr>
          <p:spPr bwMode="auto">
            <a:xfrm>
              <a:off x="8942" y="912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74783" name="Text Box 28"/>
            <p:cNvSpPr txBox="1">
              <a:spLocks noChangeArrowheads="1"/>
            </p:cNvSpPr>
            <p:nvPr/>
          </p:nvSpPr>
          <p:spPr bwMode="auto">
            <a:xfrm>
              <a:off x="8534" y="910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dirty="0">
                  <a:latin typeface="Times New Roman" panose="02020603050405020304" pitchFamily="18" charset="0"/>
                  <a:ea typeface="宋体" panose="02010600030101010101" pitchFamily="2" charset="-122"/>
                </a:rPr>
                <a:t>3</a:t>
              </a:r>
              <a:endParaRPr lang="en-US" altLang="zh-CN" sz="2400" dirty="0">
                <a:ea typeface="Dotum" pitchFamily="34" charset="-127"/>
              </a:endParaRPr>
            </a:p>
          </p:txBody>
        </p:sp>
        <p:sp>
          <p:nvSpPr>
            <p:cNvPr id="74784" name="Text Box 29"/>
            <p:cNvSpPr txBox="1">
              <a:spLocks noChangeArrowheads="1"/>
            </p:cNvSpPr>
            <p:nvPr/>
          </p:nvSpPr>
          <p:spPr bwMode="auto">
            <a:xfrm>
              <a:off x="8548" y="874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grpSp>
      <p:sp>
        <p:nvSpPr>
          <p:cNvPr id="74776" name="Rectangle 33"/>
          <p:cNvSpPr>
            <a:spLocks noChangeArrowheads="1"/>
          </p:cNvSpPr>
          <p:nvPr/>
        </p:nvSpPr>
        <p:spPr bwMode="auto">
          <a:xfrm>
            <a:off x="0"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8" name="Rectangle 35"/>
          <p:cNvSpPr>
            <a:spLocks noChangeArrowheads="1"/>
          </p:cNvSpPr>
          <p:nvPr/>
        </p:nvSpPr>
        <p:spPr bwMode="auto">
          <a:xfrm>
            <a:off x="0"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600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96002">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496002">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496002">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496002">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049600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带权重形式的推广</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sz="1800"/>
                  <a:t>无权重版本的</a:t>
                </a:r>
                <a:r>
                  <a:rPr lang="en-US" altLang="zh-CN" sz="1800"/>
                  <a:t> P</a:t>
                </a:r>
                <a:r>
                  <a:rPr lang="en-US" altLang="en-US" sz="1800"/>
                  <a:t>ó</a:t>
                </a:r>
                <a:r>
                  <a:rPr lang="en-US" altLang="zh-CN" sz="1800"/>
                  <a:t>lya </a:t>
                </a:r>
                <a:r>
                  <a:rPr lang="zh-CN" altLang="en-US" sz="1800"/>
                  <a:t>计数原理只能够给出所有的本质不同的染色问题的计数，但是在处理更为精细的问题时就无能为力了。比如说，如果在上述染色问题中，给定每种可以使用的颜色的数目，就不能套用上面的</a:t>
                </a:r>
                <a:r>
                  <a:rPr lang="en-US" altLang="zh-CN" sz="1800"/>
                  <a:t> P</a:t>
                </a:r>
                <a:r>
                  <a:rPr lang="en-US" altLang="en-US" sz="1800"/>
                  <a:t>ó</a:t>
                </a:r>
                <a:r>
                  <a:rPr lang="en-US" altLang="zh-CN" sz="1800"/>
                  <a:t>lya </a:t>
                </a:r>
                <a:r>
                  <a:rPr lang="zh-CN" altLang="en-US" sz="1800"/>
                  <a:t>计数公式。在实际求解这类问题时，需要再次使用</a:t>
                </a:r>
                <a:r>
                  <a:rPr lang="en-US" altLang="zh-CN" sz="1800"/>
                  <a:t> Burnside </a:t>
                </a:r>
                <a:r>
                  <a:rPr lang="zh-CN" altLang="en-US" sz="1800"/>
                  <a:t>引理加以推导；而将这些结果总结为生成函数的形式，就是带权重版本的</a:t>
                </a:r>
                <a:r>
                  <a:rPr lang="en-US" altLang="zh-CN" sz="1800"/>
                  <a:t> P</a:t>
                </a:r>
                <a:r>
                  <a:rPr lang="en-US" altLang="en-US" sz="1800"/>
                  <a:t>ó</a:t>
                </a:r>
                <a:r>
                  <a:rPr lang="en-US" altLang="zh-CN" sz="1800"/>
                  <a:t>lya </a:t>
                </a:r>
                <a:r>
                  <a:rPr lang="zh-CN" altLang="en-US" sz="1800"/>
                  <a:t>计数原理。</a:t>
                </a:r>
              </a:p>
              <a:p>
                <a:r>
                  <a:rPr lang="zh-CN" altLang="en-US" sz="1800"/>
                  <a:t>通过生成函数可以给出这类计数问题的答案。给定置换</a:t>
                </a:r>
                <a:r>
                  <a:rPr lang="en-US" altLang="zh-CN" sz="1800"/>
                  <a:t> g</a:t>
                </a:r>
                <a:r>
                  <a:rPr lang="zh-CN" altLang="en-US" sz="1800"/>
                  <a:t>，如果它的</a:t>
                </a:r>
                <a:r>
                  <a:rPr lang="en-US" altLang="zh-CN" sz="1800"/>
                  <a:t> </a:t>
                </a:r>
                <a:r>
                  <a:rPr lang="zh-CN" altLang="en-US" sz="1800"/>
                  <a:t>型</a:t>
                </a:r>
                <a:r>
                  <a:rPr lang="en-US" altLang="zh-CN" sz="1800"/>
                  <a:t> </a:t>
                </a:r>
                <a:r>
                  <a:rPr lang="zh-CN" altLang="en-US" sz="1800"/>
                  <a:t>是</a:t>
                </a:r>
                <a:r>
                  <a:rPr lang="en-US" altLang="zh-CN" sz="1800"/>
                  <a:t> </a:t>
                </a:r>
                <a14:m>
                  <m:oMath xmlns:m="http://schemas.openxmlformats.org/officeDocument/2006/math">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1</m:t>
                        </m:r>
                      </m:e>
                      <m:sup>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𝛼</m:t>
                            </m:r>
                          </m:e>
                          <m:sub>
                            <m:r>
                              <a:rPr lang="en-US" altLang="zh-CN" sz="1800" i="1">
                                <a:latin typeface="Cambria Math" panose="02040503050406030204" pitchFamily="18" charset="0"/>
                                <a:cs typeface="Cambria Math" panose="02040503050406030204" pitchFamily="18" charset="0"/>
                              </a:rPr>
                              <m:t>1</m:t>
                            </m:r>
                          </m:sub>
                        </m:sSub>
                      </m:sup>
                    </m:sSup>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2</m:t>
                        </m:r>
                      </m:e>
                      <m:sup>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𝛼</m:t>
                            </m:r>
                          </m:e>
                          <m:sub>
                            <m:r>
                              <a:rPr lang="en-US" altLang="zh-CN" sz="1800" i="1">
                                <a:latin typeface="Cambria Math" panose="02040503050406030204" pitchFamily="18" charset="0"/>
                                <a:cs typeface="Cambria Math" panose="02040503050406030204" pitchFamily="18" charset="0"/>
                              </a:rPr>
                              <m:t>2</m:t>
                            </m:r>
                          </m:sub>
                        </m:sSub>
                      </m:sup>
                    </m:sSup>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𝑛</m:t>
                        </m:r>
                      </m:e>
                      <m:sup>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𝛼</m:t>
                            </m:r>
                          </m:e>
                          <m:sub>
                            <m:r>
                              <a:rPr lang="en-US" altLang="zh-CN" sz="1800" i="1">
                                <a:latin typeface="Cambria Math" panose="02040503050406030204" pitchFamily="18" charset="0"/>
                                <a:cs typeface="Cambria Math" panose="02040503050406030204" pitchFamily="18" charset="0"/>
                              </a:rPr>
                              <m:t>𝑛</m:t>
                            </m:r>
                          </m:sub>
                        </m:sSub>
                      </m:sup>
                    </m:sSup>
                  </m:oMath>
                </a14:m>
                <a:r>
                  <a:rPr lang="zh-CN" altLang="en-US" sz="1800"/>
                  <a:t>，即它有</a:t>
                </a:r>
                <a:r>
                  <a:rPr lang="en-US" altLang="zh-CN" sz="1800"/>
                  <a:t> </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𝛼</m:t>
                        </m:r>
                      </m:e>
                      <m:sub>
                        <m:r>
                          <a:rPr lang="en-US" altLang="zh-CN" sz="1800" i="1">
                            <a:latin typeface="Cambria Math" panose="02040503050406030204" pitchFamily="18" charset="0"/>
                            <a:cs typeface="Cambria Math" panose="02040503050406030204" pitchFamily="18" charset="0"/>
                          </a:rPr>
                          <m:t>𝑘</m:t>
                        </m:r>
                      </m:sub>
                    </m:sSub>
                  </m:oMath>
                </a14:m>
                <a:r>
                  <a:rPr lang="zh-CN" altLang="en-US" sz="1800"/>
                  <a:t>个长度为</a:t>
                </a:r>
                <a:r>
                  <a:rPr lang="en-US" altLang="zh-CN" sz="1800"/>
                  <a:t> k </a:t>
                </a:r>
                <a:r>
                  <a:rPr lang="zh-CN" altLang="en-US" sz="1800"/>
                  <a:t>的轮换，且对于每个轮换可以染成</a:t>
                </a:r>
                <a:r>
                  <a:rPr lang="en-US" altLang="zh-CN" sz="1800"/>
                  <a:t> m </a:t>
                </a:r>
                <a:r>
                  <a:rPr lang="zh-CN" altLang="en-US" sz="1800"/>
                  <a:t>种颜色中的一种，那么生成函数</a:t>
                </a:r>
                <a:endParaRPr lang="en-US" altLang="zh-CN" sz="1800"/>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𝑘</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𝑛</m:t>
                          </m:r>
                        </m:sup>
                        <m:e>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m:t>
                              </m:r>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𝑚</m:t>
                                  </m:r>
                                </m:sup>
                                <m:e>
                                  <m:sSubSup>
                                    <m:sSubSupPr>
                                      <m:ctrlPr>
                                        <a:rPr lang="en-US" altLang="zh-CN" sz="1800" i="1">
                                          <a:latin typeface="Cambria Math" panose="02040503050406030204" pitchFamily="18" charset="0"/>
                                          <a:cs typeface="Cambria Math" panose="02040503050406030204" pitchFamily="18" charset="0"/>
                                        </a:rPr>
                                      </m:ctrlPr>
                                    </m:sSubSupPr>
                                    <m:e>
                                      <m:r>
                                        <a:rPr lang="en-US" altLang="zh-CN" sz="1800" i="1">
                                          <a:latin typeface="Cambria Math" panose="02040503050406030204" pitchFamily="18" charset="0"/>
                                          <a:cs typeface="Cambria Math" panose="02040503050406030204" pitchFamily="18" charset="0"/>
                                        </a:rPr>
                                        <m:t>𝑥</m:t>
                                      </m:r>
                                    </m:e>
                                    <m:sub>
                                      <m:r>
                                        <a:rPr lang="en-US" altLang="zh-CN" sz="1800" i="1">
                                          <a:latin typeface="Cambria Math" panose="02040503050406030204" pitchFamily="18" charset="0"/>
                                          <a:cs typeface="Cambria Math" panose="02040503050406030204" pitchFamily="18" charset="0"/>
                                        </a:rPr>
                                        <m:t>𝑖</m:t>
                                      </m:r>
                                    </m:sub>
                                    <m:sup>
                                      <m:r>
                                        <a:rPr lang="en-US" altLang="zh-CN" sz="1800" i="1">
                                          <a:latin typeface="Cambria Math" panose="02040503050406030204" pitchFamily="18" charset="0"/>
                                          <a:cs typeface="Cambria Math" panose="02040503050406030204" pitchFamily="18" charset="0"/>
                                        </a:rPr>
                                        <m:t>𝑘</m:t>
                                      </m:r>
                                    </m:sup>
                                  </m:sSubSup>
                                </m:e>
                              </m:nary>
                              <m:r>
                                <a:rPr lang="en-US" altLang="zh-CN" sz="1800" i="1">
                                  <a:latin typeface="Cambria Math" panose="02040503050406030204" pitchFamily="18" charset="0"/>
                                  <a:cs typeface="Cambria Math" panose="02040503050406030204" pitchFamily="18" charset="0"/>
                                </a:rPr>
                                <m:t>)</m:t>
                              </m:r>
                            </m:e>
                            <m:sup>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𝛼</m:t>
                                  </m:r>
                                </m:e>
                                <m:sub>
                                  <m:r>
                                    <a:rPr lang="en-US" altLang="zh-CN" sz="1800" i="1">
                                      <a:latin typeface="Cambria Math" panose="02040503050406030204" pitchFamily="18" charset="0"/>
                                      <a:cs typeface="Cambria Math" panose="02040503050406030204" pitchFamily="18" charset="0"/>
                                    </a:rPr>
                                    <m:t>𝑘</m:t>
                                  </m:r>
                                </m:sub>
                              </m:sSub>
                            </m:sup>
                          </m:sSup>
                        </m:e>
                      </m:nary>
                    </m:oMath>
                  </m:oMathPara>
                </a14:m>
                <a:endParaRPr lang="en-US" altLang="zh-CN" sz="1800"/>
              </a:p>
              <a:p>
                <a:r>
                  <a:rPr lang="zh-CN" altLang="en-US" sz="1800"/>
                  <a:t>中单项式</a:t>
                </a:r>
                <a:r>
                  <a:rPr lang="en-US" altLang="zh-CN" sz="1800"/>
                  <a:t> </a:t>
                </a:r>
                <a14:m>
                  <m:oMath xmlns:m="http://schemas.openxmlformats.org/officeDocument/2006/math">
                    <m:sSup>
                      <m:sSupPr>
                        <m:ctrlPr>
                          <a:rPr lang="en-US" altLang="zh-CN" sz="1800" i="1">
                            <a:latin typeface="Cambria Math" panose="02040503050406030204" pitchFamily="18" charset="0"/>
                            <a:cs typeface="Cambria Math" panose="02040503050406030204" pitchFamily="18" charset="0"/>
                          </a:rPr>
                        </m:ctrlPr>
                      </m:sSupPr>
                      <m:e>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𝑥</m:t>
                            </m:r>
                          </m:e>
                          <m:sub>
                            <m:r>
                              <a:rPr lang="en-US" altLang="zh-CN" sz="1800" i="1">
                                <a:latin typeface="Cambria Math" panose="02040503050406030204" pitchFamily="18" charset="0"/>
                                <a:cs typeface="Cambria Math" panose="02040503050406030204" pitchFamily="18" charset="0"/>
                              </a:rPr>
                              <m:t>1</m:t>
                            </m:r>
                          </m:sub>
                        </m:sSub>
                      </m:e>
                      <m:sup>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𝛽</m:t>
                            </m:r>
                          </m:e>
                          <m:sub>
                            <m:r>
                              <a:rPr lang="en-US" altLang="zh-CN" sz="1800" i="1">
                                <a:latin typeface="Cambria Math" panose="02040503050406030204" pitchFamily="18" charset="0"/>
                                <a:cs typeface="Cambria Math" panose="02040503050406030204" pitchFamily="18" charset="0"/>
                              </a:rPr>
                              <m:t>1</m:t>
                            </m:r>
                          </m:sub>
                        </m:sSub>
                      </m:sup>
                    </m:sSup>
                    <m:sSup>
                      <m:sSupPr>
                        <m:ctrlPr>
                          <a:rPr lang="en-US" altLang="zh-CN" sz="1800" i="1">
                            <a:latin typeface="Cambria Math" panose="02040503050406030204" pitchFamily="18" charset="0"/>
                            <a:cs typeface="Cambria Math" panose="02040503050406030204" pitchFamily="18" charset="0"/>
                          </a:rPr>
                        </m:ctrlPr>
                      </m:sSupPr>
                      <m:e>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𝑥</m:t>
                            </m:r>
                          </m:e>
                          <m:sub>
                            <m:r>
                              <a:rPr lang="en-US" altLang="zh-CN" sz="1800" i="1">
                                <a:latin typeface="Cambria Math" panose="02040503050406030204" pitchFamily="18" charset="0"/>
                                <a:cs typeface="Cambria Math" panose="02040503050406030204" pitchFamily="18" charset="0"/>
                              </a:rPr>
                              <m:t>2</m:t>
                            </m:r>
                          </m:sub>
                        </m:sSub>
                      </m:e>
                      <m:sup>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𝛽</m:t>
                            </m:r>
                          </m:e>
                          <m:sub>
                            <m:r>
                              <a:rPr lang="en-US" altLang="zh-CN" sz="1800" i="1">
                                <a:latin typeface="Cambria Math" panose="02040503050406030204" pitchFamily="18" charset="0"/>
                                <a:cs typeface="Cambria Math" panose="02040503050406030204" pitchFamily="18" charset="0"/>
                              </a:rPr>
                              <m:t>2</m:t>
                            </m:r>
                          </m:sub>
                        </m:sSub>
                      </m:sup>
                    </m:sSup>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𝑥</m:t>
                            </m:r>
                          </m:e>
                          <m:sub>
                            <m:r>
                              <a:rPr lang="en-US" altLang="zh-CN" sz="1800" i="1">
                                <a:latin typeface="Cambria Math" panose="02040503050406030204" pitchFamily="18" charset="0"/>
                                <a:cs typeface="Cambria Math" panose="02040503050406030204" pitchFamily="18" charset="0"/>
                              </a:rPr>
                              <m:t>𝑚</m:t>
                            </m:r>
                          </m:sub>
                        </m:sSub>
                      </m:e>
                      <m:sup>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𝛽</m:t>
                            </m:r>
                          </m:e>
                          <m:sub>
                            <m:r>
                              <a:rPr lang="en-US" altLang="zh-CN" sz="1800" i="1">
                                <a:latin typeface="Cambria Math" panose="02040503050406030204" pitchFamily="18" charset="0"/>
                                <a:cs typeface="Cambria Math" panose="02040503050406030204" pitchFamily="18" charset="0"/>
                              </a:rPr>
                              <m:t>𝑚</m:t>
                            </m:r>
                          </m:sub>
                        </m:sSub>
                      </m:sup>
                    </m:sSup>
                  </m:oMath>
                </a14:m>
                <a:r>
                  <a:rPr lang="en-US" altLang="zh-CN" sz="1800"/>
                  <a:t> </a:t>
                </a:r>
                <a:r>
                  <a:rPr lang="zh-CN" altLang="en-US" sz="1800"/>
                  <a:t>的系数就是第</a:t>
                </a:r>
                <a:r>
                  <a:rPr lang="en-US" altLang="zh-CN" sz="1800"/>
                  <a:t> i </a:t>
                </a:r>
                <a:r>
                  <a:rPr lang="zh-CN" altLang="en-US" sz="1800"/>
                  <a:t>种颜色用了</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𝛽</m:t>
                        </m:r>
                      </m:e>
                      <m:sub>
                        <m:r>
                          <a:rPr lang="en-US" altLang="zh-CN" sz="1800" i="1">
                            <a:latin typeface="Cambria Math" panose="02040503050406030204" pitchFamily="18" charset="0"/>
                            <a:cs typeface="Cambria Math" panose="02040503050406030204" pitchFamily="18" charset="0"/>
                          </a:rPr>
                          <m:t>𝑖</m:t>
                        </m:r>
                      </m:sub>
                    </m:sSub>
                  </m:oMath>
                </a14:m>
                <a:r>
                  <a:rPr lang="zh-CN" altLang="en-US" sz="1800"/>
                  <a:t>次的计数。这里圆括号中的表达式</a:t>
                </a:r>
                <a14:m>
                  <m:oMath xmlns:m="http://schemas.openxmlformats.org/officeDocument/2006/math">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𝑚</m:t>
                        </m:r>
                      </m:sup>
                      <m:e>
                        <m:sSubSup>
                          <m:sSubSupPr>
                            <m:ctrlPr>
                              <a:rPr lang="en-US" altLang="zh-CN" sz="1800" i="1">
                                <a:latin typeface="Cambria Math" panose="02040503050406030204" pitchFamily="18" charset="0"/>
                                <a:cs typeface="Cambria Math" panose="02040503050406030204" pitchFamily="18" charset="0"/>
                              </a:rPr>
                            </m:ctrlPr>
                          </m:sSubSupPr>
                          <m:e>
                            <m:r>
                              <a:rPr lang="en-US" altLang="zh-CN" sz="1800" i="1">
                                <a:latin typeface="Cambria Math" panose="02040503050406030204" pitchFamily="18" charset="0"/>
                                <a:cs typeface="Cambria Math" panose="02040503050406030204" pitchFamily="18" charset="0"/>
                              </a:rPr>
                              <m:t>𝑥</m:t>
                            </m:r>
                          </m:e>
                          <m:sub>
                            <m:r>
                              <a:rPr lang="en-US" altLang="zh-CN" sz="1800" i="1">
                                <a:latin typeface="Cambria Math" panose="02040503050406030204" pitchFamily="18" charset="0"/>
                                <a:cs typeface="Cambria Math" panose="02040503050406030204" pitchFamily="18" charset="0"/>
                              </a:rPr>
                              <m:t>𝑖</m:t>
                            </m:r>
                          </m:sub>
                          <m:sup>
                            <m:r>
                              <a:rPr lang="en-US" altLang="zh-CN" sz="1800" i="1">
                                <a:latin typeface="Cambria Math" panose="02040503050406030204" pitchFamily="18" charset="0"/>
                                <a:cs typeface="Cambria Math" panose="02040503050406030204" pitchFamily="18" charset="0"/>
                              </a:rPr>
                              <m:t>𝑘</m:t>
                            </m:r>
                          </m:sup>
                        </m:sSubSup>
                      </m:e>
                    </m:nary>
                  </m:oMath>
                </a14:m>
                <a:r>
                  <a:rPr lang="zh-CN" altLang="en-US" sz="1800"/>
                  <a:t>的组合意义是，对于长度为</a:t>
                </a:r>
                <a:r>
                  <a:rPr lang="en-US" altLang="zh-CN" sz="1800"/>
                  <a:t> k </a:t>
                </a:r>
                <a:r>
                  <a:rPr lang="zh-CN" altLang="en-US" sz="1800"/>
                  <a:t>的轮换，用到</a:t>
                </a:r>
                <a:r>
                  <a:rPr lang="en-US" altLang="zh-CN" sz="1800"/>
                  <a:t> k </a:t>
                </a:r>
                <a:r>
                  <a:rPr lang="zh-CN" altLang="en-US" sz="1800"/>
                  <a:t>次颜色</a:t>
                </a:r>
                <a:r>
                  <a:rPr lang="en-US" altLang="zh-CN" sz="1800"/>
                  <a:t> i </a:t>
                </a:r>
                <a:r>
                  <a:rPr lang="zh-CN" altLang="en-US" sz="1800"/>
                  <a:t>的染色方法的计数是</a:t>
                </a:r>
                <a:r>
                  <a:rPr lang="en-US" altLang="zh-CN" sz="1800"/>
                  <a:t> 1</a:t>
                </a:r>
                <a:r>
                  <a:rPr lang="zh-CN" altLang="en-US" sz="1800"/>
                  <a:t>，对于其它情形，计数是</a:t>
                </a:r>
                <a:r>
                  <a:rPr lang="en-US" altLang="zh-CN" sz="1800"/>
                  <a:t> 0</a:t>
                </a:r>
                <a:r>
                  <a:rPr lang="zh-CN" altLang="en-US" sz="1800"/>
                  <a:t>；这正描述了</a:t>
                </a:r>
                <a:r>
                  <a:rPr lang="zh-CN" altLang="en-US" sz="1800">
                    <a:solidFill>
                      <a:srgbClr val="FF0000"/>
                    </a:solidFill>
                  </a:rPr>
                  <a:t>同一轮换中各位置染色一致的要求</a:t>
                </a:r>
                <a:r>
                  <a:rPr lang="zh-CN" altLang="en-US" sz="1800"/>
                  <a:t>。</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r="-1059" b="6"/>
                </a:stretch>
              </a:blipFill>
            </p:spPr>
            <p:txBody>
              <a:bodyPr/>
              <a:lstStyle/>
              <a:p>
                <a:r>
                  <a:rPr lang="zh-CN" altLang="en-US">
                    <a:noFill/>
                  </a:rPr>
                  <a:t> </a:t>
                </a:r>
              </a:p>
            </p:txBody>
          </p:sp>
        </mc:Fallback>
      </mc:AlternateContent>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P</a:t>
            </a:r>
            <a:r>
              <a:rPr lang="en-US" altLang="en-US"/>
              <a:t>ó</a:t>
            </a:r>
            <a:r>
              <a:rPr lang="en-US" altLang="zh-CN"/>
              <a:t>lya </a:t>
            </a:r>
            <a:r>
              <a:rPr lang="zh-CN" altLang="en-US"/>
              <a:t>计数原理（带权重版本）</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400"/>
                  <a:t>给定群</a:t>
                </a:r>
                <a:r>
                  <a:rPr lang="en-US" altLang="zh-CN" sz="2400"/>
                  <a:t> G </a:t>
                </a:r>
                <a:r>
                  <a:rPr lang="zh-CN" altLang="en-US" sz="2400"/>
                  <a:t>在集合</a:t>
                </a:r>
                <a:r>
                  <a:rPr lang="en-US" altLang="zh-CN" sz="2400"/>
                  <a:t> X </a:t>
                </a:r>
                <a:r>
                  <a:rPr lang="zh-CN" altLang="en-US" sz="2400"/>
                  <a:t>上的作用，对每个点的染色方法由它的染色方案的计数的生成函数</a:t>
                </a:r>
                <a:r>
                  <a:rPr lang="en-US" altLang="zh-CN" sz="2400"/>
                  <a:t> </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1</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2</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𝑚</m:t>
                        </m:r>
                      </m:sub>
                    </m:sSub>
                    <m:r>
                      <a:rPr lang="en-US" altLang="zh-CN" sz="2400" i="1">
                        <a:solidFill>
                          <a:srgbClr val="000000"/>
                        </a:solidFill>
                        <a:latin typeface="Cambria Math" panose="02040503050406030204" pitchFamily="18" charset="0"/>
                      </a:rPr>
                      <m:t>)</m:t>
                    </m:r>
                  </m:oMath>
                </a14:m>
                <a:r>
                  <a:rPr lang="zh-CN" altLang="en-US" sz="2400"/>
                  <a:t>给出，那么集合</a:t>
                </a:r>
                <a:r>
                  <a:rPr lang="en-US" altLang="zh-CN" sz="2400"/>
                  <a:t> X </a:t>
                </a:r>
                <a:r>
                  <a:rPr lang="zh-CN" altLang="en-US" sz="2400"/>
                  <a:t>的本质不同染色方案的计数的生成函数</a:t>
                </a:r>
                <a:r>
                  <a:rPr lang="en-US" altLang="zh-CN" sz="2400"/>
                  <a:t>   </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𝑍</m:t>
                        </m:r>
                      </m:e>
                      <m:sub>
                        <m:r>
                          <a:rPr lang="en-US" altLang="zh-CN" sz="2400" i="1">
                            <a:latin typeface="Cambria Math" panose="02040503050406030204" pitchFamily="18" charset="0"/>
                            <a:cs typeface="Cambria Math" panose="02040503050406030204" pitchFamily="18" charset="0"/>
                          </a:rPr>
                          <m:t>𝐺</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𝑓</m:t>
                    </m:r>
                    <m:r>
                      <a:rPr lang="en-US" altLang="zh-CN" sz="2400" i="1">
                        <a:latin typeface="Cambria Math" panose="02040503050406030204" pitchFamily="18" charset="0"/>
                        <a:cs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1</m:t>
                        </m:r>
                      </m:sub>
                      <m:sup>
                        <m:r>
                          <a:rPr lang="en-US" altLang="zh-CN" sz="2400" i="1">
                            <a:solidFill>
                              <a:srgbClr val="000000"/>
                            </a:solidFill>
                            <a:latin typeface="Cambria Math" panose="02040503050406030204" pitchFamily="18" charset="0"/>
                            <a:cs typeface="Cambria Math" panose="02040503050406030204" pitchFamily="18" charset="0"/>
                          </a:rPr>
                          <m:t>1</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2</m:t>
                        </m:r>
                      </m:sub>
                      <m:sup>
                        <m:r>
                          <a:rPr lang="en-US" altLang="zh-CN" sz="2400" i="1">
                            <a:solidFill>
                              <a:srgbClr val="000000"/>
                            </a:solidFill>
                            <a:latin typeface="Cambria Math" panose="02040503050406030204" pitchFamily="18" charset="0"/>
                            <a:cs typeface="Cambria Math" panose="02040503050406030204" pitchFamily="18" charset="0"/>
                          </a:rPr>
                          <m:t>1</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𝑚</m:t>
                        </m:r>
                      </m:sub>
                      <m:sup>
                        <m:r>
                          <a:rPr lang="en-US" altLang="zh-CN" sz="2400" i="1">
                            <a:solidFill>
                              <a:srgbClr val="000000"/>
                            </a:solidFill>
                            <a:latin typeface="Cambria Math" panose="02040503050406030204" pitchFamily="18" charset="0"/>
                            <a:cs typeface="Cambria Math" panose="02040503050406030204" pitchFamily="18" charset="0"/>
                          </a:rPr>
                          <m:t>1</m:t>
                        </m:r>
                      </m:sup>
                    </m:sSubSup>
                    <m:r>
                      <a:rPr lang="en-US" altLang="zh-CN" sz="2400" i="1">
                        <a:solidFill>
                          <a:srgbClr val="000000"/>
                        </a:solidFill>
                        <a:latin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𝑓</m:t>
                    </m:r>
                    <m:r>
                      <a:rPr lang="en-US" altLang="zh-CN" sz="2400" i="1">
                        <a:latin typeface="Cambria Math" panose="02040503050406030204" pitchFamily="18" charset="0"/>
                        <a:cs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1</m:t>
                        </m:r>
                      </m:sub>
                      <m:sup>
                        <m:r>
                          <a:rPr lang="en-US" altLang="zh-CN" sz="2400" i="1">
                            <a:solidFill>
                              <a:srgbClr val="000000"/>
                            </a:solidFill>
                            <a:latin typeface="Cambria Math" panose="02040503050406030204" pitchFamily="18" charset="0"/>
                            <a:cs typeface="Cambria Math" panose="02040503050406030204" pitchFamily="18" charset="0"/>
                          </a:rPr>
                          <m:t>2</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2</m:t>
                        </m:r>
                      </m:sub>
                      <m:sup>
                        <m:r>
                          <a:rPr lang="en-US" altLang="zh-CN" sz="2400" i="1">
                            <a:solidFill>
                              <a:srgbClr val="000000"/>
                            </a:solidFill>
                            <a:latin typeface="Cambria Math" panose="02040503050406030204" pitchFamily="18" charset="0"/>
                            <a:cs typeface="Cambria Math" panose="02040503050406030204" pitchFamily="18" charset="0"/>
                          </a:rPr>
                          <m:t>2</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𝑚</m:t>
                        </m:r>
                      </m:sub>
                      <m:sup>
                        <m:r>
                          <a:rPr lang="en-US" altLang="zh-CN" sz="2400" i="1">
                            <a:solidFill>
                              <a:srgbClr val="000000"/>
                            </a:solidFill>
                            <a:latin typeface="Cambria Math" panose="02040503050406030204" pitchFamily="18" charset="0"/>
                            <a:cs typeface="Cambria Math" panose="02040503050406030204" pitchFamily="18" charset="0"/>
                          </a:rPr>
                          <m:t>2</m:t>
                        </m:r>
                      </m:sup>
                    </m:sSubSup>
                    <m:r>
                      <a:rPr lang="en-US" altLang="zh-CN" sz="2400" i="1">
                        <a:solidFill>
                          <a:srgbClr val="000000"/>
                        </a:solidFill>
                        <a:latin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𝑓</m:t>
                    </m:r>
                    <m:r>
                      <a:rPr lang="en-US" altLang="zh-CN" sz="2400" i="1">
                        <a:latin typeface="Cambria Math" panose="02040503050406030204" pitchFamily="18" charset="0"/>
                        <a:cs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1</m:t>
                        </m:r>
                      </m:sub>
                      <m:sup>
                        <m:r>
                          <a:rPr lang="en-US" altLang="zh-CN" sz="2400" i="1">
                            <a:solidFill>
                              <a:srgbClr val="000000"/>
                            </a:solidFill>
                            <a:latin typeface="Cambria Math" panose="02040503050406030204" pitchFamily="18" charset="0"/>
                            <a:cs typeface="Cambria Math" panose="02040503050406030204" pitchFamily="18" charset="0"/>
                          </a:rPr>
                          <m:t>𝑛</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1</m:t>
                        </m:r>
                      </m:sub>
                      <m:sup>
                        <m:r>
                          <a:rPr lang="en-US" altLang="zh-CN" sz="2400" i="1">
                            <a:solidFill>
                              <a:srgbClr val="000000"/>
                            </a:solidFill>
                            <a:latin typeface="Cambria Math" panose="02040503050406030204" pitchFamily="18" charset="0"/>
                            <a:cs typeface="Cambria Math" panose="02040503050406030204" pitchFamily="18" charset="0"/>
                          </a:rPr>
                          <m:t>𝑛</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𝑚</m:t>
                        </m:r>
                      </m:sub>
                      <m:sup>
                        <m:r>
                          <a:rPr lang="en-US" altLang="zh-CN" sz="2400" i="1">
                            <a:solidFill>
                              <a:srgbClr val="000000"/>
                            </a:solidFill>
                            <a:latin typeface="Cambria Math" panose="02040503050406030204" pitchFamily="18" charset="0"/>
                            <a:cs typeface="Cambria Math" panose="02040503050406030204" pitchFamily="18" charset="0"/>
                          </a:rPr>
                          <m:t>𝑛</m:t>
                        </m:r>
                      </m:sup>
                    </m:sSubSup>
                    <m:r>
                      <a:rPr lang="en-US" altLang="zh-CN" sz="2400" i="1">
                        <a:solidFill>
                          <a:srgbClr val="000000"/>
                        </a:solidFill>
                        <a:latin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m:t>
                    </m:r>
                  </m:oMath>
                </a14:m>
                <a:r>
                  <a:rPr lang="en-US" altLang="zh-CN" sz="2400"/>
                  <a:t>,</a:t>
                </a:r>
              </a:p>
              <a:p>
                <a:pPr marL="0" indent="0">
                  <a:buNone/>
                </a:pPr>
                <a:r>
                  <a:rPr lang="en-US" altLang="zh-CN" sz="2400"/>
                  <a:t>  </a:t>
                </a:r>
                <a:r>
                  <a:rPr lang="zh-CN" altLang="en-US" sz="2400"/>
                  <a:t>这里，</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𝑍</m:t>
                        </m:r>
                      </m:e>
                      <m:sub>
                        <m:r>
                          <a:rPr lang="en-US" altLang="zh-CN" sz="2400" i="1">
                            <a:latin typeface="Cambria Math" panose="02040503050406030204" pitchFamily="18" charset="0"/>
                            <a:cs typeface="Cambria Math" panose="02040503050406030204" pitchFamily="18" charset="0"/>
                          </a:rPr>
                          <m:t>𝐺</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𝑡</m:t>
                        </m:r>
                      </m:e>
                      <m:sub>
                        <m:r>
                          <a:rPr lang="en-US" altLang="zh-CN" sz="2400" i="1">
                            <a:latin typeface="Cambria Math" panose="02040503050406030204" pitchFamily="18" charset="0"/>
                            <a:cs typeface="Cambria Math" panose="02040503050406030204" pitchFamily="18" charset="0"/>
                          </a:rPr>
                          <m:t>𝑛</m:t>
                        </m:r>
                      </m:sub>
                    </m:sSub>
                    <m:r>
                      <a:rPr lang="en-US" altLang="zh-CN" sz="2400" i="1">
                        <a:latin typeface="Cambria Math" panose="02040503050406030204" pitchFamily="18" charset="0"/>
                        <a:cs typeface="Cambria Math" panose="02040503050406030204" pitchFamily="18" charset="0"/>
                      </a:rPr>
                      <m:t>)</m:t>
                    </m:r>
                  </m:oMath>
                </a14:m>
                <a:r>
                  <a:rPr lang="zh-CN" altLang="en-US" sz="2400"/>
                  <a:t>是群</a:t>
                </a:r>
                <a:r>
                  <a:rPr lang="en-US" altLang="zh-CN" sz="2400"/>
                  <a:t> G </a:t>
                </a:r>
                <a:r>
                  <a:rPr lang="zh-CN" altLang="en-US" sz="2400"/>
                  <a:t>的轮换指标。</a:t>
                </a:r>
              </a:p>
              <a:p>
                <a:pPr marL="0" indent="0">
                  <a:buNone/>
                </a:pPr>
                <a:r>
                  <a:rPr lang="zh-CN" altLang="en-US" sz="2400"/>
                  <a:t>这里，如果单个位置的染色的生成函数是</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1</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2</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𝑚</m:t>
                        </m:r>
                      </m:sub>
                    </m:sSub>
                    <m:r>
                      <a:rPr lang="en-US" altLang="zh-CN" sz="2400" i="1">
                        <a:solidFill>
                          <a:srgbClr val="000000"/>
                        </a:solidFill>
                        <a:latin typeface="Cambria Math" panose="02040503050406030204" pitchFamily="18" charset="0"/>
                      </a:rPr>
                      <m:t>)</m:t>
                    </m:r>
                  </m:oMath>
                </a14:m>
                <a:r>
                  <a:rPr lang="zh-CN" altLang="en-US" sz="2400"/>
                  <a:t>，那么长度为</a:t>
                </a:r>
                <a:r>
                  <a:rPr lang="en-US" altLang="zh-CN" sz="2400"/>
                  <a:t> k </a:t>
                </a:r>
                <a:r>
                  <a:rPr lang="zh-CN" altLang="en-US" sz="2400"/>
                  <a:t>的轮换的染色的生成函数就是</a:t>
                </a:r>
                <a:r>
                  <a:rPr lang="en-US" altLang="zh-CN" sz="2400"/>
                  <a:t> </a:t>
                </a:r>
                <a14:m>
                  <m:oMath xmlns:m="http://schemas.openxmlformats.org/officeDocument/2006/math">
                    <m:r>
                      <a:rPr lang="en-US" altLang="zh-CN" sz="2400" i="1">
                        <a:latin typeface="Cambria Math" panose="02040503050406030204" pitchFamily="18" charset="0"/>
                        <a:cs typeface="Cambria Math" panose="02040503050406030204" pitchFamily="18" charset="0"/>
                      </a:rPr>
                      <m:t>𝑓</m:t>
                    </m:r>
                    <m:r>
                      <a:rPr lang="en-US" altLang="zh-CN" sz="2400" i="1">
                        <a:latin typeface="Cambria Math" panose="02040503050406030204" pitchFamily="18" charset="0"/>
                        <a:cs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1</m:t>
                        </m:r>
                      </m:sub>
                      <m:sup>
                        <m:r>
                          <a:rPr lang="en-US" altLang="zh-CN" sz="2400" i="1">
                            <a:solidFill>
                              <a:srgbClr val="000000"/>
                            </a:solidFill>
                            <a:latin typeface="Cambria Math" panose="02040503050406030204" pitchFamily="18" charset="0"/>
                            <a:cs typeface="Cambria Math" panose="02040503050406030204" pitchFamily="18" charset="0"/>
                          </a:rPr>
                          <m:t>𝑘</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2</m:t>
                        </m:r>
                      </m:sub>
                      <m:sup>
                        <m:r>
                          <a:rPr lang="en-US" altLang="zh-CN" sz="2400" i="1">
                            <a:solidFill>
                              <a:srgbClr val="000000"/>
                            </a:solidFill>
                            <a:latin typeface="Cambria Math" panose="02040503050406030204" pitchFamily="18" charset="0"/>
                            <a:cs typeface="Cambria Math" panose="02040503050406030204" pitchFamily="18" charset="0"/>
                          </a:rPr>
                          <m:t>𝑘</m:t>
                        </m:r>
                      </m:sup>
                    </m:sSubSup>
                    <m:r>
                      <a:rPr lang="zh-CN" altLang="en-US" sz="2400" i="1">
                        <a:solidFill>
                          <a:srgbClr val="000000"/>
                        </a:solidFill>
                        <a:latin typeface="Cambria Math" panose="02040503050406030204" pitchFamily="18" charset="0"/>
                      </a:rPr>
                      <m:t>,⋯,</m:t>
                    </m:r>
                    <m:sSubSup>
                      <m:sSubSupPr>
                        <m:ctrlPr>
                          <a:rPr lang="zh-CN" altLang="en-US" sz="2400" i="1">
                            <a:solidFill>
                              <a:srgbClr val="000000"/>
                            </a:solidFill>
                            <a:latin typeface="Cambria Math" panose="02040503050406030204" pitchFamily="18" charset="0"/>
                            <a:cs typeface="Cambria Math" panose="02040503050406030204" pitchFamily="18" charset="0"/>
                          </a:rPr>
                        </m:ctrlPr>
                      </m:sSubSupPr>
                      <m:e>
                        <m:r>
                          <a:rPr lang="en-US" altLang="zh-CN" sz="2400" i="1">
                            <a:solidFill>
                              <a:srgbClr val="000000"/>
                            </a:solidFill>
                            <a:latin typeface="Cambria Math" panose="02040503050406030204" pitchFamily="18" charset="0"/>
                            <a:cs typeface="Cambria Math" panose="02040503050406030204" pitchFamily="18" charset="0"/>
                          </a:rPr>
                          <m:t>𝑥</m:t>
                        </m:r>
                      </m:e>
                      <m:sub>
                        <m:r>
                          <a:rPr lang="en-US" altLang="zh-CN" sz="2400" i="1">
                            <a:solidFill>
                              <a:srgbClr val="000000"/>
                            </a:solidFill>
                            <a:latin typeface="Cambria Math" panose="02040503050406030204" pitchFamily="18" charset="0"/>
                            <a:cs typeface="Cambria Math" panose="02040503050406030204" pitchFamily="18" charset="0"/>
                          </a:rPr>
                          <m:t>𝑚</m:t>
                        </m:r>
                      </m:sub>
                      <m:sup>
                        <m:r>
                          <a:rPr lang="en-US" altLang="zh-CN" sz="2400" i="1">
                            <a:solidFill>
                              <a:srgbClr val="000000"/>
                            </a:solidFill>
                            <a:latin typeface="Cambria Math" panose="02040503050406030204" pitchFamily="18" charset="0"/>
                            <a:cs typeface="Cambria Math" panose="02040503050406030204" pitchFamily="18" charset="0"/>
                          </a:rPr>
                          <m:t>𝑘</m:t>
                        </m:r>
                      </m:sup>
                    </m:sSubSup>
                    <m:r>
                      <a:rPr lang="en-US" altLang="zh-CN" sz="2400" i="1">
                        <a:solidFill>
                          <a:srgbClr val="000000"/>
                        </a:solidFill>
                        <a:latin typeface="Cambria Math" panose="02040503050406030204" pitchFamily="18" charset="0"/>
                      </a:rPr>
                      <m:t>)</m:t>
                    </m:r>
                  </m:oMath>
                </a14:m>
                <a:r>
                  <a:rPr lang="zh-CN" altLang="en-US" sz="2400"/>
                  <a:t>。这反映了如果某一染色方案是给定置换的不动点，那么同一轮换中的所有位置必须染相同的颜色。如果将生成函数在</a:t>
                </a:r>
                <a:r>
                  <a:rPr lang="en-US" altLang="zh-CN" sz="2400"/>
                  <a:t> </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𝑖</m:t>
                        </m:r>
                      </m:sub>
                    </m:sSub>
                    <m:r>
                      <a:rPr lang="en-US" altLang="zh-CN" sz="2400" i="1">
                        <a:latin typeface="Cambria Math" panose="02040503050406030204" pitchFamily="18" charset="0"/>
                        <a:cs typeface="Cambria Math" panose="02040503050406030204" pitchFamily="18" charset="0"/>
                      </a:rPr>
                      <m:t>=1</m:t>
                    </m:r>
                  </m:oMath>
                </a14:m>
                <a:r>
                  <a:rPr lang="en-US" altLang="zh-CN" sz="2400"/>
                  <a:t> </a:t>
                </a:r>
                <a:r>
                  <a:rPr lang="zh-CN" altLang="en-US" sz="2400"/>
                  <a:t>处取值，就得到上文的无权重版本的</a:t>
                </a:r>
                <a:r>
                  <a:rPr lang="en-US" altLang="zh-CN" sz="2400"/>
                  <a:t> P</a:t>
                </a:r>
                <a:r>
                  <a:rPr lang="en-US" altLang="en-US" sz="2400"/>
                  <a:t>ó</a:t>
                </a:r>
                <a:r>
                  <a:rPr lang="en-US" altLang="zh-CN" sz="2400"/>
                  <a:t>lya </a:t>
                </a:r>
                <a:r>
                  <a:rPr lang="zh-CN" altLang="en-US" sz="2400"/>
                  <a:t>计数原理。</a:t>
                </a:r>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b="6"/>
                </a:stretch>
              </a:blipFill>
            </p:spPr>
            <p:txBody>
              <a:bodyPr/>
              <a:lstStyle/>
              <a:p>
                <a:r>
                  <a:rPr lang="zh-CN" altLang="en-US">
                    <a:noFill/>
                  </a:rPr>
                  <a:t> </a:t>
                </a:r>
              </a:p>
            </p:txBody>
          </p:sp>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练习题</a:t>
            </a:r>
            <a:endParaRPr lang="zh-CN" altLang="en-US"/>
          </a:p>
        </p:txBody>
      </p:sp>
      <p:sp>
        <p:nvSpPr>
          <p:cNvPr id="3" name="内容占位符 2"/>
          <p:cNvSpPr>
            <a:spLocks noGrp="1"/>
          </p:cNvSpPr>
          <p:nvPr>
            <p:ph idx="1"/>
          </p:nvPr>
        </p:nvSpPr>
        <p:spPr/>
        <p:txBody>
          <a:bodyPr>
            <a:normAutofit/>
          </a:bodyPr>
          <a:lstStyle/>
          <a:p>
            <a:r>
              <a:rPr lang="zh-CN" altLang="en-US"/>
              <a:t>染色问题</a:t>
            </a:r>
          </a:p>
          <a:p>
            <a:r>
              <a:rPr lang="zh-CN" altLang="en-US"/>
              <a:t>这些题目只需要分析置换群的结构，并应用</a:t>
            </a:r>
            <a:r>
              <a:rPr lang="en-US" altLang="zh-CN"/>
              <a:t> P</a:t>
            </a:r>
            <a:r>
              <a:rPr lang="en-US" altLang="en-US"/>
              <a:t>ó</a:t>
            </a:r>
            <a:r>
              <a:rPr lang="en-US" altLang="zh-CN"/>
              <a:t>lya </a:t>
            </a:r>
            <a:r>
              <a:rPr lang="zh-CN" altLang="en-US"/>
              <a:t>计数原理。</a:t>
            </a:r>
            <a:endParaRPr lang="en-US" altLang="zh-CN"/>
          </a:p>
          <a:p>
            <a:r>
              <a:rPr lang="en-US" altLang="zh-CN"/>
              <a:t>Luogu P4980</a:t>
            </a:r>
            <a:r>
              <a:rPr lang="zh-CN" altLang="en-US"/>
              <a:t>【模板】</a:t>
            </a:r>
            <a:r>
              <a:rPr lang="en-US" altLang="zh-CN"/>
              <a:t>Polya </a:t>
            </a:r>
            <a:r>
              <a:rPr lang="zh-CN" altLang="en-US"/>
              <a:t>定理</a:t>
            </a:r>
          </a:p>
          <a:p>
            <a:r>
              <a:rPr lang="en-US" altLang="zh-CN"/>
              <a:t>Luogu P2561 [AHOI2002] </a:t>
            </a:r>
            <a:r>
              <a:rPr lang="zh-CN" altLang="en-US"/>
              <a:t>黑白瓷砖</a:t>
            </a:r>
          </a:p>
          <a:p>
            <a:r>
              <a:rPr lang="en-US" altLang="zh-CN"/>
              <a:t>TRANSP - Transposing is Fun</a:t>
            </a:r>
          </a:p>
          <a:p>
            <a:r>
              <a:rPr lang="en-US" altLang="zh-CN"/>
              <a:t>TRANSP2 - Transposing is Even More Fun</a:t>
            </a:r>
          </a:p>
          <a:p>
            <a:r>
              <a:rPr lang="en-US" altLang="zh-CN"/>
              <a:t>Luogu P3307 [SDOI2013] </a:t>
            </a:r>
            <a:r>
              <a:rPr lang="zh-CN" altLang="en-US"/>
              <a:t>项链</a:t>
            </a:r>
          </a:p>
          <a:p>
            <a:r>
              <a:rPr lang="zh-CN" altLang="en-US"/>
              <a:t>当可以使用的颜色组合受到限制时，需要通过背包</a:t>
            </a:r>
            <a:r>
              <a:rPr lang="en-US" altLang="zh-CN"/>
              <a:t> DP </a:t>
            </a:r>
            <a:r>
              <a:rPr lang="zh-CN" altLang="en-US"/>
              <a:t>或者组合方法求解对轮换染色的方法数目。</a:t>
            </a:r>
            <a:endParaRPr lang="en-US" altLang="zh-CN"/>
          </a:p>
          <a:p>
            <a:r>
              <a:rPr lang="en-US" altLang="zh-CN"/>
              <a:t>Luogu P1446 [HNOI2008] Cards</a:t>
            </a:r>
          </a:p>
          <a:p>
            <a:r>
              <a:rPr lang="en-US" altLang="zh-CN"/>
              <a:t>UVA10601 Cubes</a:t>
            </a:r>
          </a:p>
          <a:p>
            <a:r>
              <a:rPr lang="en-US" altLang="zh-CN"/>
              <a:t>Luogu P4916 [MtOI2018] </a:t>
            </a:r>
            <a:r>
              <a:rPr lang="zh-CN" altLang="en-US"/>
              <a:t>魔力环</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20000"/>
          </a:bodyPr>
          <a:lstStyle/>
          <a:p>
            <a:r>
              <a:rPr lang="en-US" altLang="zh-CN"/>
              <a:t>(1) </a:t>
            </a:r>
            <a:r>
              <a:rPr lang="zh-CN" altLang="en-US"/>
              <a:t>若正方形的位置固定，则有</a:t>
            </a:r>
            <a:r>
              <a:rPr lang="en-US" altLang="zh-CN"/>
              <a:t>16</a:t>
            </a:r>
            <a:r>
              <a:rPr lang="zh-CN" altLang="en-US"/>
              <a:t>种不同的着色方案</a:t>
            </a:r>
            <a:r>
              <a:rPr lang="en-US" altLang="zh-CN"/>
              <a:t>;</a:t>
            </a:r>
          </a:p>
          <a:p>
            <a:r>
              <a:rPr lang="en-US" altLang="zh-CN"/>
              <a:t>(2) </a:t>
            </a:r>
            <a:r>
              <a:rPr lang="zh-CN" altLang="en-US"/>
              <a:t>若正方形可以转动，则有</a:t>
            </a:r>
            <a:r>
              <a:rPr lang="en-US" altLang="zh-CN"/>
              <a:t>6</a:t>
            </a:r>
            <a:r>
              <a:rPr lang="zh-CN" altLang="en-US"/>
              <a:t>种不同的着色方案。</a:t>
            </a:r>
          </a:p>
          <a:p>
            <a:endParaRPr lang="zh-CN" altLang="en-US"/>
          </a:p>
          <a:p>
            <a:endParaRPr lang="zh-CN" altLang="en-US"/>
          </a:p>
          <a:p>
            <a:endParaRPr lang="zh-CN" altLang="en-US"/>
          </a:p>
          <a:p>
            <a:endParaRPr lang="zh-CN" altLang="en-US"/>
          </a:p>
          <a:p>
            <a:pPr marL="0" indent="0">
              <a:buNone/>
            </a:pPr>
            <a:endParaRPr lang="zh-CN" altLang="en-US"/>
          </a:p>
          <a:p>
            <a:pPr marL="0" indent="0">
              <a:buNone/>
            </a:pPr>
            <a:r>
              <a:rPr lang="zh-CN" altLang="en-US"/>
              <a:t>从这个例子中可以看到，要计算本质不同的染色的种类数，关键其实是知道每种本质相同的染色对应几种不同的染色方案。也就是说，要搞清楚上图中每个分组的大小。</a:t>
            </a:r>
            <a:endParaRPr lang="en-US" altLang="zh-CN"/>
          </a:p>
          <a:p>
            <a:pPr marL="0" indent="0">
              <a:buNone/>
            </a:pPr>
            <a:r>
              <a:rPr lang="zh-CN" altLang="en-US"/>
              <a:t>能够分到同一个组中的染色方案，就是指</a:t>
            </a:r>
            <a:r>
              <a:rPr lang="zh-CN" altLang="en-US">
                <a:solidFill>
                  <a:srgbClr val="FF0000"/>
                </a:solidFill>
              </a:rPr>
              <a:t>它们之间能够通过旋转操作互相转化的染色方案</a:t>
            </a:r>
            <a:r>
              <a:rPr lang="zh-CN" altLang="en-US"/>
              <a:t>。</a:t>
            </a:r>
          </a:p>
          <a:p>
            <a:pPr marL="0" indent="0">
              <a:buNone/>
            </a:pPr>
            <a:r>
              <a:rPr lang="zh-CN" altLang="en-US"/>
              <a:t>如果用</a:t>
            </a:r>
            <a:r>
              <a:rPr lang="en-US" altLang="zh-CN"/>
              <a:t> x </a:t>
            </a:r>
            <a:r>
              <a:rPr lang="zh-CN" altLang="en-US"/>
              <a:t>表示染色方案，</a:t>
            </a:r>
            <a:r>
              <a:rPr lang="en-US" altLang="zh-CN"/>
              <a:t> G</a:t>
            </a:r>
            <a:r>
              <a:rPr lang="en-US" altLang="zh-CN" baseline="-25000"/>
              <a:t>x</a:t>
            </a:r>
            <a:r>
              <a:rPr lang="en-US" altLang="zh-CN"/>
              <a:t> </a:t>
            </a:r>
            <a:r>
              <a:rPr lang="zh-CN" altLang="en-US"/>
              <a:t>表示对染色方案</a:t>
            </a:r>
            <a:r>
              <a:rPr lang="en-US" altLang="zh-CN"/>
              <a:t> x </a:t>
            </a:r>
            <a:r>
              <a:rPr lang="zh-CN" altLang="en-US"/>
              <a:t>操作后能够得到的颜色编码的集合，那么从上面的例子可以总结出一个规律，那就是</a:t>
            </a:r>
            <a:r>
              <a:rPr lang="en-US" altLang="zh-CN"/>
              <a:t> G </a:t>
            </a:r>
            <a:r>
              <a:rPr lang="zh-CN" altLang="en-US"/>
              <a:t>的操作对于</a:t>
            </a:r>
            <a:r>
              <a:rPr lang="en-US" altLang="zh-CN"/>
              <a:t> x </a:t>
            </a:r>
            <a:r>
              <a:rPr lang="zh-CN" altLang="en-US"/>
              <a:t>的影响存在某种「周期性」。</a:t>
            </a:r>
            <a:endParaRPr lang="en-US" altLang="zh-CN"/>
          </a:p>
          <a:p>
            <a:pPr marL="0" indent="0">
              <a:buNone/>
            </a:pPr>
            <a:r>
              <a:rPr lang="zh-CN" altLang="en-US"/>
              <a:t>设</a:t>
            </a:r>
            <a:r>
              <a:rPr lang="en-US" altLang="zh-CN"/>
              <a:t> |G| </a:t>
            </a:r>
            <a:r>
              <a:rPr lang="zh-CN" altLang="en-US"/>
              <a:t>表示操作的总个数，这种影响的「周期性」意味着，如果有</a:t>
            </a:r>
            <a:r>
              <a:rPr lang="en-US" altLang="zh-CN"/>
              <a:t> m </a:t>
            </a:r>
            <a:r>
              <a:rPr lang="zh-CN" altLang="en-US"/>
              <a:t>个不同的</a:t>
            </a:r>
            <a:r>
              <a:rPr lang="en-US" altLang="zh-CN"/>
              <a:t> G </a:t>
            </a:r>
            <a:r>
              <a:rPr lang="zh-CN" altLang="en-US"/>
              <a:t>中的操作将染色方案</a:t>
            </a:r>
            <a:r>
              <a:rPr lang="en-US" altLang="zh-CN"/>
              <a:t> x </a:t>
            </a:r>
            <a:r>
              <a:rPr lang="zh-CN" altLang="en-US"/>
              <a:t>变换到它自身，那么</a:t>
            </a:r>
            <a:r>
              <a:rPr lang="en-US" altLang="zh-CN"/>
              <a:t> x </a:t>
            </a:r>
            <a:r>
              <a:rPr lang="zh-CN" altLang="en-US"/>
              <a:t>在这些操作下的结果就会重复出现</a:t>
            </a:r>
            <a:r>
              <a:rPr lang="en-US" altLang="zh-CN"/>
              <a:t> m </a:t>
            </a:r>
            <a:r>
              <a:rPr lang="zh-CN" altLang="en-US"/>
              <a:t>次。因而，染色方案</a:t>
            </a:r>
            <a:r>
              <a:rPr lang="en-US" altLang="zh-CN"/>
              <a:t> x </a:t>
            </a:r>
            <a:r>
              <a:rPr lang="zh-CN" altLang="en-US"/>
              <a:t>在这些操作下共计有</a:t>
            </a:r>
            <a:r>
              <a:rPr lang="en-US" altLang="zh-CN"/>
              <a:t> |G|/m </a:t>
            </a:r>
            <a:r>
              <a:rPr lang="zh-CN" altLang="en-US"/>
              <a:t>种不同的结果，这也就是</a:t>
            </a:r>
            <a:r>
              <a:rPr lang="en-US" altLang="zh-CN"/>
              <a:t> x </a:t>
            </a:r>
            <a:r>
              <a:rPr lang="zh-CN" altLang="en-US"/>
              <a:t>所在分组的大小。</a:t>
            </a:r>
          </a:p>
        </p:txBody>
      </p:sp>
      <p:grpSp>
        <p:nvGrpSpPr>
          <p:cNvPr id="4" name="Group 98"/>
          <p:cNvGrpSpPr/>
          <p:nvPr/>
        </p:nvGrpSpPr>
        <p:grpSpPr bwMode="auto">
          <a:xfrm>
            <a:off x="1027430" y="2198053"/>
            <a:ext cx="6624638" cy="792162"/>
            <a:chOff x="748" y="1842"/>
            <a:chExt cx="4173" cy="499"/>
          </a:xfrm>
        </p:grpSpPr>
        <p:grpSp>
          <p:nvGrpSpPr>
            <p:cNvPr id="9236" name="Group 89"/>
            <p:cNvGrpSpPr/>
            <p:nvPr/>
          </p:nvGrpSpPr>
          <p:grpSpPr bwMode="auto">
            <a:xfrm>
              <a:off x="748" y="1842"/>
              <a:ext cx="511" cy="499"/>
              <a:chOff x="987" y="1833"/>
              <a:chExt cx="330" cy="306"/>
            </a:xfrm>
          </p:grpSpPr>
          <p:sp>
            <p:nvSpPr>
              <p:cNvPr id="9262" name="Text Box 23"/>
              <p:cNvSpPr txBox="1">
                <a:spLocks noChangeArrowheads="1"/>
              </p:cNvSpPr>
              <p:nvPr/>
            </p:nvSpPr>
            <p:spPr bwMode="auto">
              <a:xfrm>
                <a:off x="987" y="1833"/>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3" name="Text Box 24"/>
              <p:cNvSpPr txBox="1">
                <a:spLocks noChangeArrowheads="1"/>
              </p:cNvSpPr>
              <p:nvPr/>
            </p:nvSpPr>
            <p:spPr bwMode="auto">
              <a:xfrm>
                <a:off x="1152" y="1833"/>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4" name="Text Box 25"/>
              <p:cNvSpPr txBox="1">
                <a:spLocks noChangeArrowheads="1"/>
              </p:cNvSpPr>
              <p:nvPr/>
            </p:nvSpPr>
            <p:spPr bwMode="auto">
              <a:xfrm>
                <a:off x="987" y="1986"/>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5" name="Text Box 26"/>
              <p:cNvSpPr txBox="1">
                <a:spLocks noChangeArrowheads="1"/>
              </p:cNvSpPr>
              <p:nvPr/>
            </p:nvSpPr>
            <p:spPr bwMode="auto">
              <a:xfrm>
                <a:off x="1152" y="1986"/>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37" name="Group 96"/>
            <p:cNvGrpSpPr/>
            <p:nvPr/>
          </p:nvGrpSpPr>
          <p:grpSpPr bwMode="auto">
            <a:xfrm>
              <a:off x="1474" y="1842"/>
              <a:ext cx="499" cy="499"/>
              <a:chOff x="1350" y="1842"/>
              <a:chExt cx="329" cy="306"/>
            </a:xfrm>
          </p:grpSpPr>
          <p:sp>
            <p:nvSpPr>
              <p:cNvPr id="9258" name="Text Box 27"/>
              <p:cNvSpPr txBox="1">
                <a:spLocks noChangeArrowheads="1"/>
              </p:cNvSpPr>
              <p:nvPr/>
            </p:nvSpPr>
            <p:spPr bwMode="auto">
              <a:xfrm>
                <a:off x="1350" y="184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9" name="Text Box 28"/>
              <p:cNvSpPr txBox="1">
                <a:spLocks noChangeArrowheads="1"/>
              </p:cNvSpPr>
              <p:nvPr/>
            </p:nvSpPr>
            <p:spPr bwMode="auto">
              <a:xfrm>
                <a:off x="1515" y="1842"/>
                <a:ext cx="164"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0" name="Text Box 29"/>
              <p:cNvSpPr txBox="1">
                <a:spLocks noChangeArrowheads="1"/>
              </p:cNvSpPr>
              <p:nvPr/>
            </p:nvSpPr>
            <p:spPr bwMode="auto">
              <a:xfrm>
                <a:off x="1350" y="1995"/>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1" name="Text Box 30"/>
              <p:cNvSpPr txBox="1">
                <a:spLocks noChangeArrowheads="1"/>
              </p:cNvSpPr>
              <p:nvPr/>
            </p:nvSpPr>
            <p:spPr bwMode="auto">
              <a:xfrm>
                <a:off x="1515" y="1995"/>
                <a:ext cx="164" cy="15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38" name="Group 95"/>
            <p:cNvGrpSpPr/>
            <p:nvPr/>
          </p:nvGrpSpPr>
          <p:grpSpPr bwMode="auto">
            <a:xfrm>
              <a:off x="2200" y="1842"/>
              <a:ext cx="544" cy="493"/>
              <a:chOff x="2987" y="1848"/>
              <a:chExt cx="330" cy="306"/>
            </a:xfrm>
          </p:grpSpPr>
          <p:sp>
            <p:nvSpPr>
              <p:cNvPr id="9254" name="Text Box 43"/>
              <p:cNvSpPr txBox="1">
                <a:spLocks noChangeArrowheads="1"/>
              </p:cNvSpPr>
              <p:nvPr/>
            </p:nvSpPr>
            <p:spPr bwMode="auto">
              <a:xfrm>
                <a:off x="2987" y="1848"/>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5" name="Text Box 44"/>
              <p:cNvSpPr txBox="1">
                <a:spLocks noChangeArrowheads="1"/>
              </p:cNvSpPr>
              <p:nvPr/>
            </p:nvSpPr>
            <p:spPr bwMode="auto">
              <a:xfrm>
                <a:off x="3152" y="1848"/>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6" name="Text Box 45"/>
              <p:cNvSpPr txBox="1">
                <a:spLocks noChangeArrowheads="1"/>
              </p:cNvSpPr>
              <p:nvPr/>
            </p:nvSpPr>
            <p:spPr bwMode="auto">
              <a:xfrm>
                <a:off x="2987" y="2001"/>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7" name="Text Box 46"/>
              <p:cNvSpPr txBox="1">
                <a:spLocks noChangeArrowheads="1"/>
              </p:cNvSpPr>
              <p:nvPr/>
            </p:nvSpPr>
            <p:spPr bwMode="auto">
              <a:xfrm>
                <a:off x="3152" y="2001"/>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39" name="Group 94"/>
            <p:cNvGrpSpPr/>
            <p:nvPr/>
          </p:nvGrpSpPr>
          <p:grpSpPr bwMode="auto">
            <a:xfrm>
              <a:off x="2971" y="1842"/>
              <a:ext cx="527" cy="484"/>
              <a:chOff x="3440" y="1857"/>
              <a:chExt cx="330" cy="306"/>
            </a:xfrm>
          </p:grpSpPr>
          <p:sp>
            <p:nvSpPr>
              <p:cNvPr id="9250" name="Text Box 47"/>
              <p:cNvSpPr txBox="1">
                <a:spLocks noChangeArrowheads="1"/>
              </p:cNvSpPr>
              <p:nvPr/>
            </p:nvSpPr>
            <p:spPr bwMode="auto">
              <a:xfrm>
                <a:off x="3440" y="1857"/>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1" name="Text Box 48"/>
              <p:cNvSpPr txBox="1">
                <a:spLocks noChangeArrowheads="1"/>
              </p:cNvSpPr>
              <p:nvPr/>
            </p:nvSpPr>
            <p:spPr bwMode="auto">
              <a:xfrm>
                <a:off x="3605" y="1857"/>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2" name="Text Box 49"/>
              <p:cNvSpPr txBox="1">
                <a:spLocks noChangeArrowheads="1"/>
              </p:cNvSpPr>
              <p:nvPr/>
            </p:nvSpPr>
            <p:spPr bwMode="auto">
              <a:xfrm>
                <a:off x="3440" y="2010"/>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3" name="Text Box 50"/>
              <p:cNvSpPr txBox="1">
                <a:spLocks noChangeArrowheads="1"/>
              </p:cNvSpPr>
              <p:nvPr/>
            </p:nvSpPr>
            <p:spPr bwMode="auto">
              <a:xfrm>
                <a:off x="3605" y="2010"/>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40" name="Group 97"/>
            <p:cNvGrpSpPr/>
            <p:nvPr/>
          </p:nvGrpSpPr>
          <p:grpSpPr bwMode="auto">
            <a:xfrm>
              <a:off x="3696" y="1842"/>
              <a:ext cx="499" cy="499"/>
              <a:chOff x="2204" y="2259"/>
              <a:chExt cx="330" cy="306"/>
            </a:xfrm>
          </p:grpSpPr>
          <p:sp>
            <p:nvSpPr>
              <p:cNvPr id="9246" name="Text Box 67"/>
              <p:cNvSpPr txBox="1">
                <a:spLocks noChangeArrowheads="1"/>
              </p:cNvSpPr>
              <p:nvPr/>
            </p:nvSpPr>
            <p:spPr bwMode="auto">
              <a:xfrm>
                <a:off x="2204"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7" name="Text Box 68"/>
              <p:cNvSpPr txBox="1">
                <a:spLocks noChangeArrowheads="1"/>
              </p:cNvSpPr>
              <p:nvPr/>
            </p:nvSpPr>
            <p:spPr bwMode="auto">
              <a:xfrm>
                <a:off x="2369"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8" name="Text Box 69"/>
              <p:cNvSpPr txBox="1">
                <a:spLocks noChangeArrowheads="1"/>
              </p:cNvSpPr>
              <p:nvPr/>
            </p:nvSpPr>
            <p:spPr bwMode="auto">
              <a:xfrm>
                <a:off x="2204" y="2412"/>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9" name="Text Box 70"/>
              <p:cNvSpPr txBox="1">
                <a:spLocks noChangeArrowheads="1"/>
              </p:cNvSpPr>
              <p:nvPr/>
            </p:nvSpPr>
            <p:spPr bwMode="auto">
              <a:xfrm>
                <a:off x="2369" y="241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41" name="Group 93"/>
            <p:cNvGrpSpPr/>
            <p:nvPr/>
          </p:nvGrpSpPr>
          <p:grpSpPr bwMode="auto">
            <a:xfrm>
              <a:off x="4422" y="1842"/>
              <a:ext cx="499" cy="499"/>
              <a:chOff x="3830" y="2259"/>
              <a:chExt cx="330" cy="306"/>
            </a:xfrm>
          </p:grpSpPr>
          <p:sp>
            <p:nvSpPr>
              <p:cNvPr id="9242" name="Text Box 83"/>
              <p:cNvSpPr txBox="1">
                <a:spLocks noChangeArrowheads="1"/>
              </p:cNvSpPr>
              <p:nvPr/>
            </p:nvSpPr>
            <p:spPr bwMode="auto">
              <a:xfrm>
                <a:off x="3830"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3" name="Text Box 84"/>
              <p:cNvSpPr txBox="1">
                <a:spLocks noChangeArrowheads="1"/>
              </p:cNvSpPr>
              <p:nvPr/>
            </p:nvSpPr>
            <p:spPr bwMode="auto">
              <a:xfrm>
                <a:off x="3995"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4" name="Text Box 85"/>
              <p:cNvSpPr txBox="1">
                <a:spLocks noChangeArrowheads="1"/>
              </p:cNvSpPr>
              <p:nvPr/>
            </p:nvSpPr>
            <p:spPr bwMode="auto">
              <a:xfrm>
                <a:off x="3830" y="241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5" name="Text Box 86"/>
              <p:cNvSpPr txBox="1">
                <a:spLocks noChangeArrowheads="1"/>
              </p:cNvSpPr>
              <p:nvPr/>
            </p:nvSpPr>
            <p:spPr bwMode="auto">
              <a:xfrm>
                <a:off x="3995" y="241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t>本例中</a:t>
                </a:r>
                <a:r>
                  <a:rPr lang="zh-CN" altLang="en-US"/>
                  <a:t>总共有</a:t>
                </a:r>
                <a:r>
                  <a:rPr lang="en-US" altLang="zh-CN"/>
                  <a:t>4</a:t>
                </a:r>
                <a:r>
                  <a:rPr lang="zh-CN" altLang="en-US"/>
                  <a:t>种旋转的方式，即</a:t>
                </a: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𝐺</m:t>
                      </m:r>
                      <m:r>
                        <a:rPr lang="en-US" altLang="zh-CN" i="1">
                          <a:latin typeface="Cambria Math" panose="02040503050406030204" pitchFamily="18" charset="0"/>
                          <a:cs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𝑟</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𝑟</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𝑟</m:t>
                          </m:r>
                        </m:e>
                        <m:sub>
                          <m:r>
                            <a:rPr lang="en-US" altLang="zh-CN"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𝑟</m:t>
                          </m:r>
                        </m:e>
                        <m:sub>
                          <m:r>
                            <a:rPr lang="en-US" altLang="zh-CN" i="1">
                              <a:solidFill>
                                <a:srgbClr val="000000"/>
                              </a:solidFill>
                              <a:latin typeface="Cambria Math" panose="02040503050406030204" pitchFamily="18" charset="0"/>
                            </a:rPr>
                            <m:t>3</m:t>
                          </m:r>
                        </m:sub>
                      </m:sSub>
                      <m:r>
                        <a:rPr lang="en-US" altLang="zh-CN" i="1">
                          <a:latin typeface="Cambria Math" panose="02040503050406030204" pitchFamily="18" charset="0"/>
                          <a:cs typeface="Cambria Math" panose="02040503050406030204" pitchFamily="18" charset="0"/>
                        </a:rPr>
                        <m:t>}</m:t>
                      </m:r>
                    </m:oMath>
                  </m:oMathPara>
                </a14:m>
                <a:endParaRPr lang="en-US" altLang="zh-CN"/>
              </a:p>
              <a:p>
                <a:r>
                  <a:rPr lang="zh-CN" altLang="en-US"/>
                  <a:t>分别表示绕中心顺时针旋转</a:t>
                </a:r>
                <a:r>
                  <a:rPr lang="en-US" altLang="zh-CN"/>
                  <a:t> 0,1,2,3 </a:t>
                </a:r>
                <a:r>
                  <a:rPr lang="zh-CN" altLang="en-US"/>
                  <a:t>次</a:t>
                </a:r>
                <a:r>
                  <a:rPr lang="en-US" altLang="zh-CN"/>
                  <a:t>90</a:t>
                </a:r>
                <a:r>
                  <a:rPr lang="en-US" altLang="zh-CN" baseline="30000"/>
                  <a:t>0</a:t>
                </a:r>
                <a:r>
                  <a:rPr lang="zh-CN" altLang="en-US"/>
                  <a:t>。旋转</a:t>
                </a:r>
                <a:r>
                  <a:rPr lang="en-US" altLang="zh-CN"/>
                  <a:t> 0 </a:t>
                </a:r>
                <a:r>
                  <a:rPr lang="zh-CN" altLang="en-US"/>
                  <a:t>次就是原地不动。</a:t>
                </a:r>
              </a:p>
              <a:p>
                <a:r>
                  <a:rPr lang="zh-CN" altLang="en-US"/>
                  <a:t>这个例子中，因为只有旋转零次</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𝑟</m:t>
                        </m:r>
                      </m:e>
                      <m:sub>
                        <m:r>
                          <a:rPr lang="zh-CN" altLang="en-US" i="1">
                            <a:solidFill>
                              <a:srgbClr val="000000"/>
                            </a:solidFill>
                            <a:latin typeface="Cambria Math" panose="02040503050406030204" pitchFamily="18" charset="0"/>
                          </a:rPr>
                          <m:t>0</m:t>
                        </m:r>
                      </m:sub>
                    </m:sSub>
                  </m:oMath>
                </a14:m>
                <a:r>
                  <a:rPr lang="zh-CN" altLang="en-US"/>
                  <a:t>才能够将</a:t>
                </a:r>
                <a:r>
                  <a:rPr lang="en-US" altLang="zh-CN"/>
                  <a:t> WWBB </a:t>
                </a:r>
                <a:r>
                  <a:rPr lang="zh-CN" altLang="en-US"/>
                  <a:t>变换到它自身，所以，它所在分组的大小等于</a:t>
                </a:r>
                <a:r>
                  <a:rPr lang="en-US" altLang="zh-CN"/>
                  <a:t> 4/1=4 </a:t>
                </a:r>
                <a:r>
                  <a:rPr lang="zh-CN" altLang="en-US"/>
                  <a:t>；而旋转零次</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𝑟</m:t>
                        </m:r>
                      </m:e>
                      <m:sub>
                        <m:r>
                          <a:rPr lang="zh-CN" altLang="en-US" i="1">
                            <a:solidFill>
                              <a:srgbClr val="000000"/>
                            </a:solidFill>
                            <a:latin typeface="Cambria Math" panose="02040503050406030204" pitchFamily="18" charset="0"/>
                          </a:rPr>
                          <m:t>0</m:t>
                        </m:r>
                      </m:sub>
                    </m:sSub>
                  </m:oMath>
                </a14:m>
                <a:r>
                  <a:rPr lang="zh-CN" altLang="en-US"/>
                  <a:t>和两次</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𝑟</m:t>
                        </m:r>
                      </m:e>
                      <m:sub>
                        <m:r>
                          <a:rPr lang="en-US" altLang="zh-CN" i="1">
                            <a:solidFill>
                              <a:srgbClr val="000000"/>
                            </a:solidFill>
                            <a:latin typeface="Cambria Math" panose="02040503050406030204" pitchFamily="18" charset="0"/>
                          </a:rPr>
                          <m:t>2</m:t>
                        </m:r>
                      </m:sub>
                    </m:sSub>
                  </m:oMath>
                </a14:m>
                <a:r>
                  <a:rPr lang="zh-CN" altLang="en-US"/>
                  <a:t>都能将</a:t>
                </a:r>
                <a:r>
                  <a:rPr lang="en-US" altLang="zh-CN"/>
                  <a:t> BWBW </a:t>
                </a:r>
                <a:r>
                  <a:rPr lang="zh-CN" altLang="en-US"/>
                  <a:t>变换到它自身，所以，它所在分组的大小等于</a:t>
                </a:r>
                <a:r>
                  <a:rPr lang="en-US" altLang="zh-CN"/>
                  <a:t> 4/2=2 </a:t>
                </a:r>
                <a:r>
                  <a:rPr lang="zh-CN" altLang="en-US"/>
                  <a:t>；无论旋转几次都能将</a:t>
                </a:r>
                <a:r>
                  <a:rPr lang="en-US" altLang="zh-CN"/>
                  <a:t> BBBB </a:t>
                </a:r>
                <a:r>
                  <a:rPr lang="zh-CN" altLang="en-US"/>
                  <a:t>变换到它自身，所以，它所在分组的大小就是</a:t>
                </a:r>
                <a:r>
                  <a:rPr lang="en-US" altLang="zh-CN"/>
                  <a:t> 4/4=1</a:t>
                </a:r>
                <a:r>
                  <a:rPr lang="zh-CN" altLang="en-US"/>
                  <a:t>。</a:t>
                </a:r>
              </a:p>
              <a:p>
                <a:r>
                  <a:rPr lang="zh-CN" altLang="en-US"/>
                  <a:t>用</a:t>
                </a:r>
                <a:r>
                  <a:rPr lang="en-US" altLang="zh-CN"/>
                  <a:t> </a:t>
                </a:r>
                <a:r>
                  <a:rPr lang="en-US" altLang="zh-CN">
                    <a:sym typeface="+mn-ea"/>
                  </a:rPr>
                  <a:t>G</a:t>
                </a:r>
                <a:r>
                  <a:rPr lang="en-US" altLang="zh-CN" baseline="-25000">
                    <a:sym typeface="+mn-ea"/>
                  </a:rPr>
                  <a:t>x</a:t>
                </a:r>
                <a:r>
                  <a:rPr lang="en-US" altLang="zh-CN"/>
                  <a:t> </a:t>
                </a:r>
                <a:r>
                  <a:rPr lang="zh-CN" altLang="en-US"/>
                  <a:t>表示能够将</a:t>
                </a:r>
                <a:r>
                  <a:rPr lang="en-US" altLang="zh-CN"/>
                  <a:t> x </a:t>
                </a:r>
                <a:r>
                  <a:rPr lang="zh-CN" altLang="en-US"/>
                  <a:t>变换到它自身的操作的数目，所以，</a:t>
                </a:r>
                <a:r>
                  <a:rPr lang="en-US" altLang="zh-CN"/>
                  <a:t> |</a:t>
                </a:r>
                <a:r>
                  <a:rPr lang="en-US" altLang="zh-CN">
                    <a:sym typeface="+mn-ea"/>
                  </a:rPr>
                  <a:t>G</a:t>
                </a:r>
                <a:r>
                  <a:rPr lang="en-US" altLang="zh-CN" baseline="-25000">
                    <a:sym typeface="+mn-ea"/>
                  </a:rPr>
                  <a:t>x</a:t>
                </a:r>
                <a:r>
                  <a:rPr lang="en-US" altLang="zh-CN"/>
                  <a:t>| </a:t>
                </a:r>
                <a:r>
                  <a:rPr lang="zh-CN" altLang="en-US"/>
                  <a:t>就是上面的</a:t>
                </a:r>
                <a:r>
                  <a:rPr lang="en-US" altLang="zh-CN"/>
                  <a:t> m </a:t>
                </a:r>
                <a:r>
                  <a:rPr lang="zh-CN" altLang="en-US"/>
                  <a:t>。此时，</a:t>
                </a:r>
                <a:r>
                  <a:rPr lang="en-US" altLang="zh-CN"/>
                  <a:t> X </a:t>
                </a:r>
                <a:r>
                  <a:rPr lang="zh-CN" altLang="en-US"/>
                  <a:t>所在分组大小是</a:t>
                </a:r>
                <a:r>
                  <a:rPr lang="en-US" altLang="zh-CN"/>
                  <a:t> |G|/|</a:t>
                </a:r>
                <a:r>
                  <a:rPr lang="en-US" altLang="zh-CN">
                    <a:sym typeface="+mn-ea"/>
                  </a:rPr>
                  <a:t>G</a:t>
                </a:r>
                <a:r>
                  <a:rPr lang="en-US" altLang="zh-CN" baseline="-25000">
                    <a:sym typeface="+mn-ea"/>
                  </a:rPr>
                  <a:t>x</a:t>
                </a:r>
                <a:r>
                  <a:rPr lang="en-US" altLang="zh-CN"/>
                  <a:t>| </a:t>
                </a:r>
                <a:r>
                  <a:rPr lang="zh-CN" altLang="en-US"/>
                  <a:t>。要计算染色方案的分组的数目，只需要穷举所有可能的染色方案</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𝑋</m:t>
                    </m:r>
                  </m:oMath>
                </a14:m>
                <a:r>
                  <a:rPr lang="en-US" altLang="zh-CN"/>
                  <a:t> </a:t>
                </a:r>
                <a:r>
                  <a:rPr lang="zh-CN" altLang="en-US"/>
                  <a:t>，对所在分组大小为</a:t>
                </a:r>
                <a:r>
                  <a:rPr lang="en-US" altLang="zh-CN"/>
                  <a:t> |</a:t>
                </a:r>
                <a:r>
                  <a:rPr lang="en-US" altLang="zh-CN">
                    <a:sym typeface="+mn-ea"/>
                  </a:rPr>
                  <a:t>G</a:t>
                </a:r>
                <a:r>
                  <a:rPr lang="en-US" altLang="zh-CN" baseline="-25000">
                    <a:sym typeface="+mn-ea"/>
                  </a:rPr>
                  <a:t>x</a:t>
                </a:r>
                <a:r>
                  <a:rPr lang="en-US" altLang="zh-CN"/>
                  <a:t>| </a:t>
                </a:r>
                <a:r>
                  <a:rPr lang="zh-CN" altLang="en-US"/>
                  <a:t>的染色方案</a:t>
                </a:r>
                <a:r>
                  <a:rPr lang="en-US" altLang="zh-CN"/>
                  <a:t> x </a:t>
                </a:r>
                <a:r>
                  <a:rPr lang="zh-CN" altLang="en-US"/>
                  <a:t>赋以权重</a:t>
                </a:r>
                <a:r>
                  <a:rPr lang="en-US" altLang="zh-CN"/>
                  <a:t> 1/|</a:t>
                </a:r>
                <a:r>
                  <a:rPr lang="en-US" altLang="zh-CN">
                    <a:sym typeface="+mn-ea"/>
                  </a:rPr>
                  <a:t>G</a:t>
                </a:r>
                <a:r>
                  <a:rPr lang="en-US" altLang="zh-CN" baseline="-25000">
                    <a:sym typeface="+mn-ea"/>
                  </a:rPr>
                  <a:t>x</a:t>
                </a:r>
                <a:r>
                  <a:rPr lang="en-US" altLang="zh-CN"/>
                  <a:t>| </a:t>
                </a:r>
                <a:r>
                  <a:rPr lang="zh-CN" altLang="en-US"/>
                  <a:t>，就能够将分组的数目表达为</a:t>
                </a: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𝑋</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𝐺</m:t>
                      </m:r>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𝑋</m:t>
                          </m:r>
                        </m:sub>
                        <m:sup/>
                        <m:e>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𝐺</m:t>
                                  </m:r>
                                </m:e>
                                <m:sub>
                                  <m:r>
                                    <a:rPr lang="en-US" altLang="zh-CN" i="1">
                                      <a:latin typeface="Cambria Math" panose="02040503050406030204" pitchFamily="18" charset="0"/>
                                      <a:cs typeface="Cambria Math" panose="02040503050406030204" pitchFamily="18" charset="0"/>
                                    </a:rPr>
                                    <m:t>𝑥</m:t>
                                  </m:r>
                                </m:sub>
                              </m:sSub>
                              <m:r>
                                <a:rPr lang="en-US" altLang="zh-CN" i="1">
                                  <a:latin typeface="Cambria Math" panose="02040503050406030204" pitchFamily="18" charset="0"/>
                                  <a:cs typeface="Cambria Math" panose="02040503050406030204" pitchFamily="18" charset="0"/>
                                </a:rPr>
                                <m:t>|</m:t>
                              </m:r>
                            </m:den>
                          </m:f>
                        </m:e>
                      </m:nary>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𝑋</m:t>
                          </m:r>
                        </m:sub>
                        <m:sup/>
                        <m:e>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𝐺</m:t>
                                  </m:r>
                                </m:e>
                                <m:sub>
                                  <m:r>
                                    <a:rPr lang="en-US" altLang="zh-CN" i="1">
                                      <a:latin typeface="Cambria Math" panose="02040503050406030204" pitchFamily="18" charset="0"/>
                                      <a:cs typeface="Cambria Math" panose="02040503050406030204" pitchFamily="18" charset="0"/>
                                    </a:rPr>
                                    <m:t>𝑥</m:t>
                                  </m:r>
                                </m:sub>
                              </m:sSub>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𝐺</m:t>
                              </m:r>
                              <m:r>
                                <a:rPr lang="en-US" altLang="zh-CN" i="1">
                                  <a:latin typeface="Cambria Math" panose="02040503050406030204" pitchFamily="18" charset="0"/>
                                  <a:cs typeface="Cambria Math" panose="02040503050406030204" pitchFamily="18" charset="0"/>
                                </a:rPr>
                                <m:t>|</m:t>
                              </m:r>
                            </m:den>
                          </m:f>
                        </m:e>
                      </m:nary>
                    </m:oMath>
                  </m:oMathPara>
                </a14:m>
                <a:endParaRPr lang="en-US" altLang="zh-CN"/>
              </a:p>
            </p:txBody>
          </p:sp>
        </mc:Choice>
        <mc:Fallback xmlns="">
          <p:sp>
            <p:nvSpPr>
              <p:cNvPr id="3" name="内容占位符 2"/>
              <p:cNvSpPr>
                <a:spLocks noRot="1" noChangeAspect="1" noMove="1" noResize="1" noEditPoints="1" noAdjustHandles="1" noChangeArrowheads="1" noChangeShapeType="1" noTextEdit="1"/>
              </p:cNvSpPr>
              <p:nvPr>
                <p:ph idx="1"/>
              </p:nvPr>
            </p:nvSpPr>
            <p:spPr>
              <a:blipFill rotWithShape="1">
                <a:blip r:embed="rId2"/>
                <a:stretch>
                  <a:fillRect l="-5" r="-719" b="6"/>
                </a:stretch>
              </a:blipFill>
            </p:spPr>
            <p:txBody>
              <a:bodyPr/>
              <a:lstStyle/>
              <a:p>
                <a:r>
                  <a:rPr lang="zh-CN" altLang="en-US">
                    <a:noFill/>
                  </a:rPr>
                  <a:t> </a:t>
                </a:r>
              </a:p>
            </p:txBody>
          </p:sp>
        </mc:Fallback>
      </mc:AlternateContent>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根据例子中的分析，要求解这样的问题，首先要讨论给定的结构都有哪些对称操作。这些对称操作的集合</a:t>
            </a:r>
            <a:r>
              <a:rPr lang="en-US" altLang="zh-CN"/>
              <a:t> G </a:t>
            </a:r>
            <a:r>
              <a:rPr lang="zh-CN" altLang="en-US"/>
              <a:t>称为给定结构的空间对称群。实际应用中，只需要能够不重不漏地讨论所有的空间对称操作就可以了。</a:t>
            </a:r>
          </a:p>
          <a:p>
            <a:r>
              <a:rPr lang="zh-CN" altLang="en-US"/>
              <a:t>下面分析几个常见的空间对称群的结构，解释群的定义和结构分析。</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群</a:t>
            </a:r>
          </a:p>
        </p:txBody>
      </p:sp>
      <p:sp>
        <p:nvSpPr>
          <p:cNvPr id="3" name="内容占位符 2"/>
          <p:cNvSpPr>
            <a:spLocks noGrp="1"/>
          </p:cNvSpPr>
          <p:nvPr>
            <p:ph idx="1"/>
          </p:nvPr>
        </p:nvSpPr>
        <p:spPr/>
        <p:txBody>
          <a:bodyPr/>
          <a:lstStyle/>
          <a:p>
            <a:r>
              <a:rPr lang="zh-CN" altLang="en-US"/>
              <a:t>给定一个结构，它的空间对称群是所有能够将它变换到它自身的操作的集合。它必然满足如下条件：</a:t>
            </a:r>
            <a:endParaRPr lang="en-US" altLang="zh-CN"/>
          </a:p>
          <a:p>
            <a:pPr>
              <a:buFont typeface="Wingdings" panose="05000000000000000000" charset="0"/>
              <a:buChar char="Ø"/>
            </a:pPr>
            <a:r>
              <a:rPr lang="zh-CN" altLang="en-US"/>
              <a:t>对给定结构连续应用两个对称操作，可以视作应用另一个对称操作，即对称操作的集合对于复合是满足封闭性的；</a:t>
            </a:r>
          </a:p>
          <a:p>
            <a:pPr>
              <a:buFont typeface="Wingdings" panose="05000000000000000000" charset="0"/>
              <a:buChar char="Ø"/>
            </a:pPr>
            <a:r>
              <a:rPr lang="zh-CN" altLang="en-US"/>
              <a:t>对称操作的复合满足结合律；</a:t>
            </a:r>
          </a:p>
          <a:p>
            <a:pPr>
              <a:buFont typeface="Wingdings" panose="05000000000000000000" charset="0"/>
              <a:buChar char="Ø"/>
            </a:pPr>
            <a:r>
              <a:rPr lang="zh-CN" altLang="en-US"/>
              <a:t>存在恒等的对称操作，即给定结构保持不变本身也视作一个操作；</a:t>
            </a:r>
          </a:p>
          <a:p>
            <a:pPr>
              <a:buFont typeface="Wingdings" panose="05000000000000000000" charset="0"/>
              <a:buChar char="Ø"/>
            </a:pPr>
            <a:r>
              <a:rPr lang="zh-CN" altLang="en-US"/>
              <a:t>任何操作都存在它的逆操作，可以抵消给定操作的效果。</a:t>
            </a:r>
          </a:p>
          <a:p>
            <a:pPr marL="0" indent="0">
              <a:buNone/>
            </a:pPr>
            <a:endParaRPr lang="en-US" altLang="zh-CN"/>
          </a:p>
          <a:p>
            <a:r>
              <a:rPr lang="zh-CN" altLang="en-US"/>
              <a:t>群</a:t>
            </a:r>
            <a:r>
              <a:rPr lang="en-US" altLang="zh-CN"/>
              <a:t> </a:t>
            </a:r>
            <a:r>
              <a:rPr lang="zh-CN" altLang="en-US"/>
              <a:t>是对所有满足这些条件的概念的抽象。对于群的结构的讨论，就是群论</a:t>
            </a:r>
            <a:r>
              <a:rPr lang="en-US" altLang="zh-CN"/>
              <a:t> </a:t>
            </a:r>
            <a:r>
              <a:rPr lang="zh-CN" altLang="en-US"/>
              <a:t>的主要研究内容。这里的分析主要集中在空间对称群，对它的结构的讨论也主要应用几何观点。这里给出了常见的例子，从中获得分析这类问题的常见思路。</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0E3688C-00FB-497D-AECE-DD420C604B71}" type="datetime1">
              <a:rPr kumimoji="0" lang="zh-CN" altLang="en-US" sz="1400" b="0" smtClean="0">
                <a:ea typeface="宋体" panose="02010600030101010101" pitchFamily="2" charset="-122"/>
              </a:rPr>
              <a:t>2025/2/16</a:t>
            </a:fld>
            <a:endParaRPr kumimoji="0" lang="en-US" altLang="zh-CN" sz="1400" b="0">
              <a:ea typeface="宋体" panose="02010600030101010101" pitchFamily="2" charset="-122"/>
            </a:endParaRPr>
          </a:p>
        </p:txBody>
      </p:sp>
      <p:sp>
        <p:nvSpPr>
          <p:cNvPr id="1229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222DF0A-4131-455A-B30F-4EDF267CCB3A}" type="slidenum">
              <a:rPr kumimoji="0" lang="en-US" altLang="zh-CN" sz="1400" b="0" smtClean="0">
                <a:ea typeface="宋体" panose="02010600030101010101" pitchFamily="2" charset="-122"/>
              </a:rPr>
              <a:t>8</a:t>
            </a:fld>
            <a:endParaRPr kumimoji="0" lang="en-US" altLang="zh-CN" sz="1400" b="0">
              <a:ea typeface="宋体" panose="02010600030101010101" pitchFamily="2" charset="-122"/>
            </a:endParaRPr>
          </a:p>
        </p:txBody>
      </p:sp>
      <p:sp>
        <p:nvSpPr>
          <p:cNvPr id="10443778" name="Rectangle 2"/>
          <p:cNvSpPr>
            <a:spLocks noGrp="1" noChangeArrowheads="1"/>
          </p:cNvSpPr>
          <p:nvPr>
            <p:ph type="body" idx="1"/>
          </p:nvPr>
        </p:nvSpPr>
        <p:spPr>
          <a:xfrm>
            <a:off x="929005" y="995045"/>
            <a:ext cx="9559925" cy="4944110"/>
          </a:xfrm>
        </p:spPr>
        <p:txBody>
          <a:bodyPr/>
          <a:lstStyle/>
          <a:p>
            <a:pPr marL="571500" indent="-571500" eaLnBrk="1" hangingPunct="1">
              <a:lnSpc>
                <a:spcPct val="120000"/>
              </a:lnSpc>
              <a:buFont typeface="Wingdings" panose="05000000000000000000" pitchFamily="2" charset="2"/>
              <a:buNone/>
            </a:pPr>
            <a:r>
              <a:rPr lang="en-US" altLang="zh-CN" sz="2400"/>
              <a:t>     </a:t>
            </a:r>
            <a:r>
              <a:rPr lang="zh-CN" altLang="en-US" sz="2000">
                <a:latin typeface="Times New Roman" panose="02020603050405020304" pitchFamily="18" charset="0"/>
              </a:rPr>
              <a:t>定义 给定一个集合</a:t>
            </a:r>
            <a:r>
              <a:rPr lang="en-US" altLang="zh-CN" sz="2000">
                <a:latin typeface="Times New Roman" panose="02020603050405020304" pitchFamily="18" charset="0"/>
              </a:rPr>
              <a:t>G</a:t>
            </a:r>
            <a:r>
              <a:rPr lang="zh-CN" altLang="en-US" sz="2000">
                <a:latin typeface="Times New Roman" panose="02020603050405020304" pitchFamily="18" charset="0"/>
              </a:rPr>
              <a:t>和</a:t>
            </a:r>
            <a:r>
              <a:rPr lang="en-US" altLang="zh-CN" sz="2000">
                <a:latin typeface="Times New Roman" panose="02020603050405020304" pitchFamily="18" charset="0"/>
              </a:rPr>
              <a:t>G</a:t>
            </a:r>
            <a:r>
              <a:rPr lang="zh-CN" altLang="en-US" sz="2000">
                <a:latin typeface="Times New Roman" panose="02020603050405020304" pitchFamily="18" charset="0"/>
              </a:rPr>
              <a:t>上的一个二元运算</a:t>
            </a:r>
            <a:r>
              <a:rPr lang="zh-CN" altLang="en-US" sz="2000">
                <a:latin typeface="黑体" panose="02010609060101010101" charset="-122"/>
              </a:rPr>
              <a:t>*</a:t>
            </a:r>
            <a:r>
              <a:rPr lang="en-US" altLang="zh-CN" sz="2000">
                <a:latin typeface="Times New Roman" panose="02020603050405020304" pitchFamily="18" charset="0"/>
              </a:rPr>
              <a:t>, </a:t>
            </a:r>
            <a:r>
              <a:rPr lang="zh-CN" altLang="en-US" sz="2000">
                <a:latin typeface="Times New Roman" panose="02020603050405020304" pitchFamily="18" charset="0"/>
              </a:rPr>
              <a:t>若下列四个条件成立</a:t>
            </a:r>
            <a:r>
              <a:rPr lang="en-US" altLang="zh-CN" sz="2000">
                <a:latin typeface="Times New Roman" panose="02020603050405020304" pitchFamily="18" charset="0"/>
              </a:rPr>
              <a:t>:</a:t>
            </a:r>
          </a:p>
          <a:p>
            <a:pPr marL="571500" indent="-571500" eaLnBrk="1" hangingPunct="1">
              <a:lnSpc>
                <a:spcPct val="120000"/>
              </a:lnSpc>
              <a:buFont typeface="Wingdings" panose="05000000000000000000" pitchFamily="2" charset="2"/>
              <a:buNone/>
            </a:pPr>
            <a:r>
              <a:rPr lang="en-US" altLang="zh-CN" sz="2000">
                <a:latin typeface="Times New Roman" panose="02020603050405020304" pitchFamily="18" charset="0"/>
              </a:rPr>
              <a:t>      (1) </a:t>
            </a:r>
            <a:r>
              <a:rPr lang="zh-CN" altLang="en-US" sz="2000"/>
              <a:t>对任         </a:t>
            </a:r>
            <a:r>
              <a:rPr lang="en-US" altLang="zh-CN" sz="2000"/>
              <a:t>    </a:t>
            </a:r>
            <a:r>
              <a:rPr lang="zh-CN" altLang="en-US" sz="2000"/>
              <a:t>   </a:t>
            </a:r>
            <a:r>
              <a:rPr lang="en-US" altLang="zh-CN" sz="2000">
                <a:latin typeface="Times New Roman" panose="02020603050405020304" pitchFamily="18" charset="0"/>
              </a:rPr>
              <a:t>,</a:t>
            </a:r>
            <a:r>
              <a:rPr lang="en-US" altLang="zh-CN" sz="2000"/>
              <a:t> </a:t>
            </a:r>
            <a:r>
              <a:rPr lang="zh-CN" altLang="en-US" sz="2000"/>
              <a:t>有             </a:t>
            </a:r>
            <a:r>
              <a:rPr lang="en-US" altLang="zh-CN" sz="2000">
                <a:latin typeface="Times New Roman" panose="02020603050405020304" pitchFamily="18" charset="0"/>
              </a:rPr>
              <a:t>;</a:t>
            </a:r>
            <a:endParaRPr lang="en-US" altLang="zh-CN" sz="2000"/>
          </a:p>
          <a:p>
            <a:pPr marL="571500" indent="-571500" eaLnBrk="1" hangingPunct="1">
              <a:lnSpc>
                <a:spcPct val="120000"/>
              </a:lnSpc>
              <a:buFont typeface="Wingdings" panose="05000000000000000000" pitchFamily="2" charset="2"/>
              <a:buNone/>
            </a:pPr>
            <a:r>
              <a:rPr lang="en-US" altLang="zh-CN" sz="2000"/>
              <a:t>     </a:t>
            </a:r>
            <a:r>
              <a:rPr lang="en-US" altLang="zh-CN" sz="2000">
                <a:latin typeface="Times New Roman" panose="02020603050405020304" pitchFamily="18" charset="0"/>
              </a:rPr>
              <a:t>(2)</a:t>
            </a:r>
            <a:r>
              <a:rPr lang="en-US" altLang="zh-CN" sz="2000"/>
              <a:t> </a:t>
            </a:r>
            <a:r>
              <a:rPr lang="zh-CN" altLang="en-US" sz="2000"/>
              <a:t>对任              </a:t>
            </a:r>
            <a:r>
              <a:rPr lang="en-US" altLang="zh-CN" sz="2000">
                <a:latin typeface="Times New Roman" panose="02020603050405020304" pitchFamily="18" charset="0"/>
              </a:rPr>
              <a:t>, </a:t>
            </a:r>
            <a:r>
              <a:rPr lang="zh-CN" altLang="en-US" sz="2000"/>
              <a:t>有                            </a:t>
            </a:r>
            <a:r>
              <a:rPr lang="en-US" altLang="zh-CN" sz="2000">
                <a:latin typeface="Times New Roman" panose="02020603050405020304" pitchFamily="18" charset="0"/>
              </a:rPr>
              <a:t>;</a:t>
            </a:r>
            <a:endParaRPr lang="en-US" altLang="zh-CN" sz="2000"/>
          </a:p>
          <a:p>
            <a:pPr marL="571500" indent="-571500" eaLnBrk="1" hangingPunct="1">
              <a:lnSpc>
                <a:spcPct val="120000"/>
              </a:lnSpc>
              <a:buFont typeface="Wingdings" panose="05000000000000000000" pitchFamily="2" charset="2"/>
              <a:buNone/>
            </a:pPr>
            <a:r>
              <a:rPr lang="en-US" altLang="zh-CN" sz="2000"/>
              <a:t>     </a:t>
            </a:r>
            <a:r>
              <a:rPr lang="en-US" altLang="zh-CN" sz="2000">
                <a:latin typeface="Times New Roman" panose="02020603050405020304" pitchFamily="18" charset="0"/>
              </a:rPr>
              <a:t>(3) </a:t>
            </a:r>
            <a:r>
              <a:rPr lang="zh-CN" altLang="en-US" sz="2000"/>
              <a:t>存在         </a:t>
            </a:r>
            <a:r>
              <a:rPr lang="en-US" altLang="zh-CN" sz="2000">
                <a:latin typeface="Times New Roman" panose="02020603050405020304" pitchFamily="18" charset="0"/>
              </a:rPr>
              <a:t>,  </a:t>
            </a:r>
            <a:r>
              <a:rPr lang="zh-CN" altLang="en-US" sz="2000"/>
              <a:t>对任         有                       </a:t>
            </a:r>
            <a:r>
              <a:rPr lang="en-US" altLang="zh-CN" sz="2000">
                <a:latin typeface="Times New Roman" panose="02020603050405020304" pitchFamily="18" charset="0"/>
              </a:rPr>
              <a:t>;</a:t>
            </a:r>
            <a:endParaRPr lang="en-US" altLang="zh-CN" sz="2000"/>
          </a:p>
          <a:p>
            <a:pPr marL="571500" indent="-571500" eaLnBrk="1" hangingPunct="1">
              <a:lnSpc>
                <a:spcPct val="120000"/>
              </a:lnSpc>
              <a:buFont typeface="Wingdings" panose="05000000000000000000" pitchFamily="2" charset="2"/>
              <a:buNone/>
            </a:pPr>
            <a:r>
              <a:rPr lang="en-US" altLang="zh-CN" sz="2000"/>
              <a:t>     </a:t>
            </a:r>
            <a:r>
              <a:rPr lang="en-US" altLang="zh-CN" sz="2000">
                <a:latin typeface="Times New Roman" panose="02020603050405020304" pitchFamily="18" charset="0"/>
              </a:rPr>
              <a:t>(4) </a:t>
            </a:r>
            <a:r>
              <a:rPr lang="zh-CN" altLang="en-US" sz="2000"/>
              <a:t>对任          </a:t>
            </a:r>
            <a:r>
              <a:rPr lang="en-US" altLang="zh-CN" sz="2000">
                <a:latin typeface="Times New Roman" panose="02020603050405020304" pitchFamily="18" charset="0"/>
              </a:rPr>
              <a:t>, </a:t>
            </a:r>
            <a:r>
              <a:rPr lang="zh-CN" altLang="en-US" sz="2000"/>
              <a:t>存在           </a:t>
            </a:r>
            <a:r>
              <a:rPr lang="en-US" altLang="zh-CN" sz="2000">
                <a:latin typeface="Times New Roman" panose="02020603050405020304" pitchFamily="18" charset="0"/>
              </a:rPr>
              <a:t>, </a:t>
            </a:r>
            <a:r>
              <a:rPr lang="zh-CN" altLang="en-US" sz="2000"/>
              <a:t>使得                       </a:t>
            </a:r>
          </a:p>
          <a:p>
            <a:pPr marL="571500" indent="-571500" eaLnBrk="1" hangingPunct="1">
              <a:lnSpc>
                <a:spcPct val="120000"/>
              </a:lnSpc>
              <a:buFont typeface="Wingdings" panose="05000000000000000000" pitchFamily="2" charset="2"/>
              <a:buNone/>
            </a:pPr>
            <a:r>
              <a:rPr lang="zh-CN" altLang="en-US" sz="2000"/>
              <a:t>     </a:t>
            </a:r>
            <a:r>
              <a:rPr lang="zh-CN" altLang="en-US" sz="2000">
                <a:latin typeface="Times New Roman" panose="02020603050405020304" pitchFamily="18" charset="0"/>
              </a:rPr>
              <a:t>则称集合</a:t>
            </a:r>
            <a:r>
              <a:rPr lang="en-US" altLang="zh-CN" sz="2000">
                <a:latin typeface="Times New Roman" panose="02020603050405020304" pitchFamily="18" charset="0"/>
              </a:rPr>
              <a:t>G</a:t>
            </a:r>
            <a:r>
              <a:rPr lang="zh-CN" altLang="en-US" sz="2000">
                <a:latin typeface="Times New Roman" panose="02020603050405020304" pitchFamily="18" charset="0"/>
              </a:rPr>
              <a:t>在运算*下构成一个群</a:t>
            </a:r>
            <a:r>
              <a:rPr lang="en-US" altLang="zh-CN" sz="2000">
                <a:latin typeface="Times New Roman" panose="02020603050405020304" pitchFamily="18" charset="0"/>
              </a:rPr>
              <a:t>.   </a:t>
            </a:r>
            <a:r>
              <a:rPr lang="zh-CN" altLang="en-US" sz="2000"/>
              <a:t>或称代数结构</a:t>
            </a:r>
          </a:p>
          <a:p>
            <a:pPr marL="571500" indent="-571500" eaLnBrk="1" hangingPunct="1">
              <a:lnSpc>
                <a:spcPct val="120000"/>
              </a:lnSpc>
              <a:buFont typeface="Wingdings" panose="05000000000000000000" pitchFamily="2" charset="2"/>
              <a:buNone/>
            </a:pPr>
            <a:r>
              <a:rPr lang="zh-CN" altLang="en-US" sz="2000"/>
              <a:t>              是一个群。 </a:t>
            </a:r>
          </a:p>
        </p:txBody>
      </p:sp>
      <p:sp>
        <p:nvSpPr>
          <p:cNvPr id="12293" name="Rectangle 3"/>
          <p:cNvSpPr>
            <a:spLocks noGrp="1" noChangeArrowheads="1"/>
          </p:cNvSpPr>
          <p:nvPr>
            <p:ph type="title"/>
          </p:nvPr>
        </p:nvSpPr>
        <p:spPr>
          <a:xfrm>
            <a:off x="879475" y="112395"/>
            <a:ext cx="6386513" cy="882650"/>
          </a:xfrm>
          <a:noFill/>
        </p:spPr>
        <p:txBody>
          <a:bodyPr/>
          <a:lstStyle/>
          <a:p>
            <a:pPr eaLnBrk="1" hangingPunct="1"/>
            <a:r>
              <a:rPr lang="zh-CN" altLang="en-US">
                <a:latin typeface="楷体_GB2312" pitchFamily="49" charset="-122"/>
              </a:rPr>
              <a:t>群</a:t>
            </a:r>
          </a:p>
        </p:txBody>
      </p:sp>
      <p:sp>
        <p:nvSpPr>
          <p:cNvPr id="12294"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5"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6"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7"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8"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9"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0"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1"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2"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3" name="Rectangle 18"/>
          <p:cNvSpPr>
            <a:spLocks noChangeArrowheads="1"/>
          </p:cNvSpPr>
          <p:nvPr/>
        </p:nvSpPr>
        <p:spPr bwMode="auto">
          <a:xfrm>
            <a:off x="1524000" y="29845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4" name="Rectangle 19"/>
          <p:cNvSpPr>
            <a:spLocks noChangeArrowheads="1"/>
          </p:cNvSpPr>
          <p:nvPr/>
        </p:nvSpPr>
        <p:spPr bwMode="auto">
          <a:xfrm>
            <a:off x="1524000" y="295592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3796" name="Object 20"/>
          <p:cNvGraphicFramePr>
            <a:graphicFrameLocks noChangeAspect="1"/>
          </p:cNvGraphicFramePr>
          <p:nvPr/>
        </p:nvGraphicFramePr>
        <p:xfrm>
          <a:off x="2766695" y="1695450"/>
          <a:ext cx="812800" cy="309880"/>
        </p:xfrm>
        <a:graphic>
          <a:graphicData uri="http://schemas.openxmlformats.org/presentationml/2006/ole">
            <mc:AlternateContent xmlns:mc="http://schemas.openxmlformats.org/markup-compatibility/2006">
              <mc:Choice xmlns:v="urn:schemas-microsoft-com:vml" Requires="v">
                <p:oleObj name="公式" r:id="rId2" imgW="520700" imgH="203200" progId="Equation.3">
                  <p:embed/>
                </p:oleObj>
              </mc:Choice>
              <mc:Fallback>
                <p:oleObj name="公式" r:id="rId2" imgW="520700" imgH="203200" progId="Equation.3">
                  <p:embed/>
                  <p:pic>
                    <p:nvPicPr>
                      <p:cNvPr id="0" name="Object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6695" y="1695450"/>
                        <a:ext cx="812800" cy="30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798" name="Object 22"/>
          <p:cNvGraphicFramePr>
            <a:graphicFrameLocks noChangeAspect="1"/>
          </p:cNvGraphicFramePr>
          <p:nvPr/>
        </p:nvGraphicFramePr>
        <p:xfrm>
          <a:off x="4507230" y="1645285"/>
          <a:ext cx="936625" cy="291465"/>
        </p:xfrm>
        <a:graphic>
          <a:graphicData uri="http://schemas.openxmlformats.org/presentationml/2006/ole">
            <mc:AlternateContent xmlns:mc="http://schemas.openxmlformats.org/markup-compatibility/2006">
              <mc:Choice xmlns:v="urn:schemas-microsoft-com:vml" Requires="v">
                <p:oleObj name="公式" r:id="rId4" imgW="583565" imgH="177800" progId="Equation.3">
                  <p:embed/>
                </p:oleObj>
              </mc:Choice>
              <mc:Fallback>
                <p:oleObj name="公式" r:id="rId4" imgW="583565" imgH="177800" progId="Equation.3">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7230" y="1645285"/>
                        <a:ext cx="936625" cy="29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2" name="Object 26"/>
          <p:cNvGraphicFramePr>
            <a:graphicFrameLocks noChangeAspect="1"/>
          </p:cNvGraphicFramePr>
          <p:nvPr/>
        </p:nvGraphicFramePr>
        <p:xfrm>
          <a:off x="4363085" y="2155190"/>
          <a:ext cx="2205355" cy="332740"/>
        </p:xfrm>
        <a:graphic>
          <a:graphicData uri="http://schemas.openxmlformats.org/presentationml/2006/ole">
            <mc:AlternateContent xmlns:mc="http://schemas.openxmlformats.org/markup-compatibility/2006">
              <mc:Choice xmlns:v="urn:schemas-microsoft-com:vml" Requires="v">
                <p:oleObj name="公式" r:id="rId6" imgW="1333500" imgH="203200" progId="Equation.3">
                  <p:embed/>
                </p:oleObj>
              </mc:Choice>
              <mc:Fallback>
                <p:oleObj name="公式" r:id="rId6" imgW="1333500" imgH="203200" progId="Equation.3">
                  <p:embed/>
                  <p:pic>
                    <p:nvPicPr>
                      <p:cNvPr id="0" name="Object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3085" y="2155190"/>
                        <a:ext cx="2205355" cy="33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4" name="Object 28"/>
          <p:cNvGraphicFramePr>
            <a:graphicFrameLocks noChangeAspect="1"/>
          </p:cNvGraphicFramePr>
          <p:nvPr/>
        </p:nvGraphicFramePr>
        <p:xfrm>
          <a:off x="2453005" y="2095500"/>
          <a:ext cx="1126490" cy="347345"/>
        </p:xfrm>
        <a:graphic>
          <a:graphicData uri="http://schemas.openxmlformats.org/presentationml/2006/ole">
            <mc:AlternateContent xmlns:mc="http://schemas.openxmlformats.org/markup-compatibility/2006">
              <mc:Choice xmlns:v="urn:schemas-microsoft-com:vml" Requires="v">
                <p:oleObj name="公式" r:id="rId8" imgW="647700" imgH="203200" progId="Equation.3">
                  <p:embed/>
                </p:oleObj>
              </mc:Choice>
              <mc:Fallback>
                <p:oleObj name="公式" r:id="rId8" imgW="647700" imgH="203200" progId="Equation.3">
                  <p:embed/>
                  <p:pic>
                    <p:nvPicPr>
                      <p:cNvPr id="0" name="Object 2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53005" y="2095500"/>
                        <a:ext cx="1126490" cy="34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6" name="Object 30"/>
          <p:cNvGraphicFramePr>
            <a:graphicFrameLocks noChangeAspect="1"/>
          </p:cNvGraphicFramePr>
          <p:nvPr/>
        </p:nvGraphicFramePr>
        <p:xfrm>
          <a:off x="2453005" y="2625725"/>
          <a:ext cx="587375" cy="278765"/>
        </p:xfrm>
        <a:graphic>
          <a:graphicData uri="http://schemas.openxmlformats.org/presentationml/2006/ole">
            <mc:AlternateContent xmlns:mc="http://schemas.openxmlformats.org/markup-compatibility/2006">
              <mc:Choice xmlns:v="urn:schemas-microsoft-com:vml" Requires="v">
                <p:oleObj name="公式" r:id="rId10" imgW="380365" imgH="177800" progId="Equation.3">
                  <p:embed/>
                </p:oleObj>
              </mc:Choice>
              <mc:Fallback>
                <p:oleObj name="公式" r:id="rId10" imgW="380365" imgH="177800" progId="Equation.3">
                  <p:embed/>
                  <p:pic>
                    <p:nvPicPr>
                      <p:cNvPr id="0" name="Object 3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53005" y="2625725"/>
                        <a:ext cx="587375" cy="278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8" name="Object 32"/>
          <p:cNvGraphicFramePr>
            <a:graphicFrameLocks noChangeAspect="1"/>
          </p:cNvGraphicFramePr>
          <p:nvPr/>
        </p:nvGraphicFramePr>
        <p:xfrm>
          <a:off x="4084320" y="2649855"/>
          <a:ext cx="659765" cy="306070"/>
        </p:xfrm>
        <a:graphic>
          <a:graphicData uri="http://schemas.openxmlformats.org/presentationml/2006/ole">
            <mc:AlternateContent xmlns:mc="http://schemas.openxmlformats.org/markup-compatibility/2006">
              <mc:Choice xmlns:v="urn:schemas-microsoft-com:vml" Requires="v">
                <p:oleObj name="公式" r:id="rId12" imgW="393065" imgH="177800" progId="Equation.3">
                  <p:embed/>
                </p:oleObj>
              </mc:Choice>
              <mc:Fallback>
                <p:oleObj name="公式" r:id="rId12" imgW="393065" imgH="177800" progId="Equation.3">
                  <p:embed/>
                  <p:pic>
                    <p:nvPicPr>
                      <p:cNvPr id="0" name="Object 3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84320" y="2649855"/>
                        <a:ext cx="659765" cy="306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0" name="Object 34"/>
          <p:cNvGraphicFramePr>
            <a:graphicFrameLocks noChangeAspect="1"/>
          </p:cNvGraphicFramePr>
          <p:nvPr/>
        </p:nvGraphicFramePr>
        <p:xfrm>
          <a:off x="5316220" y="2699385"/>
          <a:ext cx="1768475" cy="274955"/>
        </p:xfrm>
        <a:graphic>
          <a:graphicData uri="http://schemas.openxmlformats.org/presentationml/2006/ole">
            <mc:AlternateContent xmlns:mc="http://schemas.openxmlformats.org/markup-compatibility/2006">
              <mc:Choice xmlns:v="urn:schemas-microsoft-com:vml" Requires="v">
                <p:oleObj name="公式" r:id="rId14" imgW="977265" imgH="152400" progId="Equation.3">
                  <p:embed/>
                </p:oleObj>
              </mc:Choice>
              <mc:Fallback>
                <p:oleObj name="公式" r:id="rId14" imgW="977265" imgH="152400" progId="Equation.3">
                  <p:embed/>
                  <p:pic>
                    <p:nvPicPr>
                      <p:cNvPr id="0" name="Object 3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16220" y="2699385"/>
                        <a:ext cx="1768475" cy="274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2" name="Object 36"/>
          <p:cNvGraphicFramePr>
            <a:graphicFrameLocks noChangeAspect="1"/>
          </p:cNvGraphicFramePr>
          <p:nvPr/>
        </p:nvGraphicFramePr>
        <p:xfrm>
          <a:off x="2505075" y="3072765"/>
          <a:ext cx="750570" cy="348615"/>
        </p:xfrm>
        <a:graphic>
          <a:graphicData uri="http://schemas.openxmlformats.org/presentationml/2006/ole">
            <mc:AlternateContent xmlns:mc="http://schemas.openxmlformats.org/markup-compatibility/2006">
              <mc:Choice xmlns:v="urn:schemas-microsoft-com:vml" Requires="v">
                <p:oleObj name="公式" r:id="rId16" imgW="393065" imgH="177800" progId="Equation.3">
                  <p:embed/>
                </p:oleObj>
              </mc:Choice>
              <mc:Fallback>
                <p:oleObj name="公式" r:id="rId16" imgW="393065" imgH="177800" progId="Equation.3">
                  <p:embed/>
                  <p:pic>
                    <p:nvPicPr>
                      <p:cNvPr id="0" name="Object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05075" y="3072765"/>
                        <a:ext cx="750570" cy="348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3" name="Object 37"/>
          <p:cNvGraphicFramePr>
            <a:graphicFrameLocks noChangeAspect="1"/>
          </p:cNvGraphicFramePr>
          <p:nvPr/>
        </p:nvGraphicFramePr>
        <p:xfrm>
          <a:off x="4185920" y="3089910"/>
          <a:ext cx="831215" cy="328930"/>
        </p:xfrm>
        <a:graphic>
          <a:graphicData uri="http://schemas.openxmlformats.org/presentationml/2006/ole">
            <mc:AlternateContent xmlns:mc="http://schemas.openxmlformats.org/markup-compatibility/2006">
              <mc:Choice xmlns:v="urn:schemas-microsoft-com:vml" Requires="v">
                <p:oleObj name="公式" r:id="rId17" imgW="508000" imgH="203200" progId="Equation.3">
                  <p:embed/>
                </p:oleObj>
              </mc:Choice>
              <mc:Fallback>
                <p:oleObj name="公式" r:id="rId17" imgW="508000" imgH="203200" progId="Equation.3">
                  <p:embed/>
                  <p:pic>
                    <p:nvPicPr>
                      <p:cNvPr id="0" name="Object 3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185920" y="3089910"/>
                        <a:ext cx="831215" cy="32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5" name="Object 39"/>
          <p:cNvGraphicFramePr>
            <a:graphicFrameLocks noChangeAspect="1"/>
          </p:cNvGraphicFramePr>
          <p:nvPr/>
        </p:nvGraphicFramePr>
        <p:xfrm>
          <a:off x="5767705" y="3098800"/>
          <a:ext cx="2158365" cy="353060"/>
        </p:xfrm>
        <a:graphic>
          <a:graphicData uri="http://schemas.openxmlformats.org/presentationml/2006/ole">
            <mc:AlternateContent xmlns:mc="http://schemas.openxmlformats.org/markup-compatibility/2006">
              <mc:Choice xmlns:v="urn:schemas-microsoft-com:vml" Requires="v">
                <p:oleObj name="公式" r:id="rId19" imgW="1218565" imgH="203200" progId="Equation.3">
                  <p:embed/>
                </p:oleObj>
              </mc:Choice>
              <mc:Fallback>
                <p:oleObj name="公式" r:id="rId19" imgW="1218565" imgH="203200" progId="Equation.3">
                  <p:embed/>
                  <p:pic>
                    <p:nvPicPr>
                      <p:cNvPr id="0" name="Object 3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67705" y="3098800"/>
                        <a:ext cx="2158365" cy="35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315" name="Rectangle 42"/>
          <p:cNvSpPr>
            <a:spLocks noChangeArrowheads="1"/>
          </p:cNvSpPr>
          <p:nvPr/>
        </p:nvSpPr>
        <p:spPr bwMode="auto">
          <a:xfrm>
            <a:off x="1524000" y="30988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16" name="Rectangle 44"/>
          <p:cNvSpPr>
            <a:spLocks noChangeArrowheads="1"/>
          </p:cNvSpPr>
          <p:nvPr/>
        </p:nvSpPr>
        <p:spPr bwMode="auto">
          <a:xfrm>
            <a:off x="1524000" y="30988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3819" name="Object 43"/>
          <p:cNvGraphicFramePr>
            <a:graphicFrameLocks noChangeAspect="1"/>
          </p:cNvGraphicFramePr>
          <p:nvPr/>
        </p:nvGraphicFramePr>
        <p:xfrm>
          <a:off x="1621790" y="4107180"/>
          <a:ext cx="642620" cy="346710"/>
        </p:xfrm>
        <a:graphic>
          <a:graphicData uri="http://schemas.openxmlformats.org/presentationml/2006/ole">
            <mc:AlternateContent xmlns:mc="http://schemas.openxmlformats.org/markup-compatibility/2006">
              <mc:Choice xmlns:v="urn:schemas-microsoft-com:vml" Requires="v">
                <p:oleObj name="公式" r:id="rId21" imgW="368300" imgH="203200" progId="Equation.3">
                  <p:embed/>
                </p:oleObj>
              </mc:Choice>
              <mc:Fallback>
                <p:oleObj name="公式" r:id="rId21" imgW="368300" imgH="203200" progId="Equation.3">
                  <p:embed/>
                  <p:pic>
                    <p:nvPicPr>
                      <p:cNvPr id="0" name="Object 4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621790" y="4107180"/>
                        <a:ext cx="642620" cy="34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3778">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379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4379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43778">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43804"/>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4380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43778">
                                            <p:txEl>
                                              <p:pRg st="3" end="3"/>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443806"/>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10443808"/>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104438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443778">
                                            <p:txEl>
                                              <p:pRg st="4" end="4"/>
                                            </p:txEl>
                                          </p:spTgt>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0"/>
                                          </p:stCondLst>
                                        </p:cTn>
                                        <p:tgtEl>
                                          <p:spTgt spid="10443812"/>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10443813"/>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nodeType="afterEffect">
                                  <p:stCondLst>
                                    <p:cond delay="0"/>
                                  </p:stCondLst>
                                  <p:childTnLst>
                                    <p:set>
                                      <p:cBhvr>
                                        <p:cTn id="48" dur="1" fill="hold">
                                          <p:stCondLst>
                                            <p:cond delay="0"/>
                                          </p:stCondLst>
                                        </p:cTn>
                                        <p:tgtEl>
                                          <p:spTgt spid="104438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443778">
                                            <p:txEl>
                                              <p:pRg st="5" end="5"/>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443778">
                                            <p:txEl>
                                              <p:pRg st="6" end="6"/>
                                            </p:txEl>
                                          </p:spTgt>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nodeType="afterEffect">
                                  <p:stCondLst>
                                    <p:cond delay="0"/>
                                  </p:stCondLst>
                                  <p:childTnLst>
                                    <p:set>
                                      <p:cBhvr>
                                        <p:cTn id="57" dur="1" fill="hold">
                                          <p:stCondLst>
                                            <p:cond delay="0"/>
                                          </p:stCondLst>
                                        </p:cTn>
                                        <p:tgtEl>
                                          <p:spTgt spid="104438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A70FAFD-38B3-446D-AA65-AB65960580D2}" type="datetime1">
              <a:rPr kumimoji="0" lang="zh-CN" altLang="en-US" sz="1400" b="0" smtClean="0">
                <a:ea typeface="宋体" panose="02010600030101010101" pitchFamily="2" charset="-122"/>
              </a:rPr>
              <a:t>2025/2/16</a:t>
            </a:fld>
            <a:endParaRPr kumimoji="0" lang="en-US" altLang="zh-CN" sz="1400" b="0">
              <a:ea typeface="宋体" panose="02010600030101010101" pitchFamily="2" charset="-122"/>
            </a:endParaRPr>
          </a:p>
        </p:txBody>
      </p:sp>
      <p:sp>
        <p:nvSpPr>
          <p:cNvPr id="1331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F9475A8-A26C-4F6E-9628-7F7040E9798F}" type="slidenum">
              <a:rPr kumimoji="0" lang="en-US" altLang="zh-CN" sz="1400" b="0" smtClean="0">
                <a:ea typeface="宋体" panose="02010600030101010101" pitchFamily="2" charset="-122"/>
              </a:rPr>
              <a:t>9</a:t>
            </a:fld>
            <a:endParaRPr kumimoji="0" lang="en-US" altLang="zh-CN" sz="1400" b="0">
              <a:ea typeface="宋体" panose="02010600030101010101" pitchFamily="2" charset="-122"/>
            </a:endParaRPr>
          </a:p>
        </p:txBody>
      </p:sp>
      <p:sp>
        <p:nvSpPr>
          <p:cNvPr id="10464258" name="Rectangle 2"/>
          <p:cNvSpPr>
            <a:spLocks noGrp="1" noChangeArrowheads="1"/>
          </p:cNvSpPr>
          <p:nvPr>
            <p:ph type="body" idx="1"/>
          </p:nvPr>
        </p:nvSpPr>
        <p:spPr>
          <a:xfrm>
            <a:off x="1080135" y="1160780"/>
            <a:ext cx="9665335" cy="4968875"/>
          </a:xfrm>
        </p:spPr>
        <p:txBody>
          <a:bodyPr/>
          <a:lstStyle/>
          <a:p>
            <a:pPr marL="571500" indent="-571500" eaLnBrk="1" hangingPunct="1">
              <a:lnSpc>
                <a:spcPct val="120000"/>
              </a:lnSpc>
              <a:buFont typeface="Wingdings" panose="05000000000000000000" pitchFamily="2" charset="2"/>
              <a:buNone/>
            </a:pPr>
            <a:r>
              <a:rPr lang="en-US" altLang="zh-CN"/>
              <a:t>    </a:t>
            </a:r>
            <a:r>
              <a:rPr lang="zh-CN" altLang="en-US" sz="2000">
                <a:latin typeface="Times New Roman" panose="02020603050405020304" pitchFamily="18" charset="0"/>
              </a:rPr>
              <a:t>基本性质</a:t>
            </a:r>
            <a:r>
              <a:rPr lang="en-US" altLang="zh-CN" sz="2000">
                <a:latin typeface="Times New Roman" panose="02020603050405020304" pitchFamily="18" charset="0"/>
              </a:rPr>
              <a:t>:</a:t>
            </a:r>
          </a:p>
          <a:p>
            <a:pPr marL="571500" indent="-571500" eaLnBrk="1" hangingPunct="1">
              <a:lnSpc>
                <a:spcPct val="120000"/>
              </a:lnSpc>
              <a:buFont typeface="Wingdings" panose="05000000000000000000" pitchFamily="2" charset="2"/>
              <a:buNone/>
            </a:pPr>
            <a:r>
              <a:rPr lang="en-US" altLang="zh-CN" sz="2000">
                <a:latin typeface="Times New Roman" panose="02020603050405020304" pitchFamily="18" charset="0"/>
              </a:rPr>
              <a:t>    </a:t>
            </a:r>
            <a:r>
              <a:rPr lang="zh-CN" altLang="en-US" sz="2000">
                <a:latin typeface="Times New Roman" panose="02020603050405020304" pitchFamily="18" charset="0"/>
              </a:rPr>
              <a:t>定理</a:t>
            </a:r>
            <a:r>
              <a:rPr lang="en-US" altLang="zh-CN" sz="2000">
                <a:latin typeface="Times New Roman" panose="02020603050405020304" pitchFamily="18" charset="0"/>
              </a:rPr>
              <a:t>4.1 </a:t>
            </a:r>
            <a:r>
              <a:rPr lang="zh-CN" altLang="en-US" sz="2000">
                <a:latin typeface="Times New Roman" panose="02020603050405020304" pitchFamily="18" charset="0"/>
              </a:rPr>
              <a:t>群的单位元是唯一的。</a:t>
            </a:r>
          </a:p>
          <a:p>
            <a:pPr marL="571500" indent="-571500" eaLnBrk="1" hangingPunct="1">
              <a:lnSpc>
                <a:spcPct val="120000"/>
              </a:lnSpc>
              <a:buFont typeface="Wingdings" panose="05000000000000000000" pitchFamily="2" charset="2"/>
              <a:buNone/>
            </a:pPr>
            <a:r>
              <a:rPr lang="zh-CN" altLang="en-US" sz="2000">
                <a:latin typeface="Times New Roman" panose="02020603050405020304" pitchFamily="18" charset="0"/>
              </a:rPr>
              <a:t>    定理</a:t>
            </a:r>
            <a:r>
              <a:rPr lang="en-US" altLang="zh-CN" sz="2000">
                <a:latin typeface="Times New Roman" panose="02020603050405020304" pitchFamily="18" charset="0"/>
              </a:rPr>
              <a:t>4.2 </a:t>
            </a:r>
            <a:r>
              <a:rPr lang="zh-CN" altLang="en-US" sz="2000">
                <a:latin typeface="Times New Roman" panose="02020603050405020304" pitchFamily="18" charset="0"/>
              </a:rPr>
              <a:t>如果         是一个群，则对任                  </a:t>
            </a:r>
            <a:r>
              <a:rPr lang="en-US" altLang="zh-CN" sz="2000">
                <a:latin typeface="Times New Roman" panose="02020603050405020304" pitchFamily="18" charset="0"/>
              </a:rPr>
              <a:t>, </a:t>
            </a:r>
            <a:r>
              <a:rPr lang="zh-CN" altLang="en-US" sz="2000">
                <a:latin typeface="Times New Roman" panose="02020603050405020304" pitchFamily="18" charset="0"/>
              </a:rPr>
              <a:t>有</a:t>
            </a:r>
          </a:p>
          <a:p>
            <a:pPr marL="571500" indent="-571500" eaLnBrk="1" hangingPunct="1">
              <a:lnSpc>
                <a:spcPct val="120000"/>
              </a:lnSpc>
              <a:buFont typeface="Wingdings" panose="05000000000000000000" pitchFamily="2" charset="2"/>
              <a:buNone/>
            </a:pPr>
            <a:r>
              <a:rPr lang="zh-CN" altLang="en-US" sz="2000">
                <a:latin typeface="Times New Roman" panose="02020603050405020304" pitchFamily="18" charset="0"/>
              </a:rPr>
              <a:t>     </a:t>
            </a:r>
            <a:r>
              <a:rPr lang="en-US" altLang="zh-CN" sz="2000">
                <a:latin typeface="Times New Roman" panose="02020603050405020304" pitchFamily="18" charset="0"/>
              </a:rPr>
              <a:t>(a)  a*b=a*c    b=c</a:t>
            </a:r>
          </a:p>
          <a:p>
            <a:pPr marL="571500" indent="-571500" eaLnBrk="1" hangingPunct="1">
              <a:lnSpc>
                <a:spcPct val="120000"/>
              </a:lnSpc>
              <a:buFont typeface="Wingdings" panose="05000000000000000000" pitchFamily="2" charset="2"/>
              <a:buNone/>
            </a:pPr>
            <a:r>
              <a:rPr lang="en-US" altLang="zh-CN" sz="2000">
                <a:latin typeface="Times New Roman" panose="02020603050405020304" pitchFamily="18" charset="0"/>
              </a:rPr>
              <a:t>     (b)  b*a=c*a     b=c   </a:t>
            </a:r>
          </a:p>
          <a:p>
            <a:pPr marL="571500" indent="-571500" eaLnBrk="1" hangingPunct="1">
              <a:lnSpc>
                <a:spcPct val="120000"/>
              </a:lnSpc>
              <a:buFont typeface="Wingdings" panose="05000000000000000000" pitchFamily="2" charset="2"/>
              <a:buNone/>
            </a:pPr>
            <a:r>
              <a:rPr lang="en-US" altLang="zh-CN" sz="2000"/>
              <a:t>    </a:t>
            </a:r>
            <a:r>
              <a:rPr lang="zh-CN" altLang="en-US" sz="2000">
                <a:latin typeface="Times New Roman" panose="02020603050405020304" pitchFamily="18" charset="0"/>
              </a:rPr>
              <a:t>定理</a:t>
            </a:r>
            <a:r>
              <a:rPr lang="en-US" altLang="zh-CN" sz="2000">
                <a:latin typeface="Times New Roman" panose="02020603050405020304" pitchFamily="18" charset="0"/>
              </a:rPr>
              <a:t>4.3  </a:t>
            </a:r>
            <a:r>
              <a:rPr lang="zh-CN" altLang="en-US" sz="2000">
                <a:latin typeface="Times New Roman" panose="02020603050405020304" pitchFamily="18" charset="0"/>
              </a:rPr>
              <a:t>群中每一个元素的逆元素是唯一的。</a:t>
            </a:r>
          </a:p>
          <a:p>
            <a:pPr marL="571500" indent="-571500" eaLnBrk="1" hangingPunct="1">
              <a:lnSpc>
                <a:spcPct val="120000"/>
              </a:lnSpc>
              <a:buFont typeface="Wingdings" panose="05000000000000000000" pitchFamily="2" charset="2"/>
              <a:buNone/>
            </a:pPr>
            <a:r>
              <a:rPr lang="zh-CN" altLang="en-US" sz="2000">
                <a:latin typeface="Times New Roman" panose="02020603050405020304" pitchFamily="18" charset="0"/>
              </a:rPr>
              <a:t>     定理</a:t>
            </a:r>
            <a:r>
              <a:rPr lang="en-US" altLang="zh-CN" sz="2000">
                <a:latin typeface="Times New Roman" panose="02020603050405020304" pitchFamily="18" charset="0"/>
              </a:rPr>
              <a:t>4.4  </a:t>
            </a:r>
            <a:r>
              <a:rPr lang="zh-CN" altLang="en-US" sz="2000">
                <a:latin typeface="Times New Roman" panose="02020603050405020304" pitchFamily="18" charset="0"/>
              </a:rPr>
              <a:t>如果         是一个群，那么对任              </a:t>
            </a:r>
            <a:r>
              <a:rPr lang="en-US" altLang="zh-CN" sz="2000">
                <a:latin typeface="Times New Roman" panose="02020603050405020304" pitchFamily="18" charset="0"/>
              </a:rPr>
              <a:t>,</a:t>
            </a:r>
            <a:r>
              <a:rPr lang="zh-CN" altLang="en-US" sz="2000">
                <a:latin typeface="Times New Roman" panose="02020603050405020304" pitchFamily="18" charset="0"/>
              </a:rPr>
              <a:t>有</a:t>
            </a:r>
          </a:p>
          <a:p>
            <a:pPr marL="571500" indent="-571500" eaLnBrk="1" hangingPunct="1">
              <a:lnSpc>
                <a:spcPct val="120000"/>
              </a:lnSpc>
              <a:buFont typeface="Wingdings" panose="05000000000000000000" pitchFamily="2" charset="2"/>
              <a:buNone/>
            </a:pPr>
            <a:r>
              <a:rPr lang="zh-CN" altLang="en-US" sz="2000">
                <a:latin typeface="Times New Roman" panose="02020603050405020304" pitchFamily="18" charset="0"/>
              </a:rPr>
              <a:t>      </a:t>
            </a:r>
          </a:p>
        </p:txBody>
      </p:sp>
      <p:sp>
        <p:nvSpPr>
          <p:cNvPr id="13317"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楷体_GB2312" pitchFamily="49" charset="-122"/>
              </a:rPr>
              <a:t>群</a:t>
            </a:r>
          </a:p>
        </p:txBody>
      </p:sp>
      <p:sp>
        <p:nvSpPr>
          <p:cNvPr id="1331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1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3"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4" name="Rectangle 21"/>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76" name="Object 20"/>
          <p:cNvGraphicFramePr>
            <a:graphicFrameLocks noChangeAspect="1"/>
          </p:cNvGraphicFramePr>
          <p:nvPr/>
        </p:nvGraphicFramePr>
        <p:xfrm>
          <a:off x="3175318" y="4142740"/>
          <a:ext cx="792162" cy="427038"/>
        </p:xfrm>
        <a:graphic>
          <a:graphicData uri="http://schemas.openxmlformats.org/presentationml/2006/ole">
            <mc:AlternateContent xmlns:mc="http://schemas.openxmlformats.org/markup-compatibility/2006">
              <mc:Choice xmlns:v="urn:schemas-microsoft-com:vml" Requires="v">
                <p:oleObj name="公式" r:id="rId2" imgW="368300" imgH="203200" progId="Equation.3">
                  <p:embed/>
                </p:oleObj>
              </mc:Choice>
              <mc:Fallback>
                <p:oleObj name="公式" r:id="rId2" imgW="368300" imgH="203200" progId="Equation.3">
                  <p:embed/>
                  <p:pic>
                    <p:nvPicPr>
                      <p:cNvPr id="0" name="Object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318" y="4142740"/>
                        <a:ext cx="792162"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36" name="Rectangle 23"/>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78" name="Object 22"/>
          <p:cNvGraphicFramePr>
            <a:graphicFrameLocks noChangeAspect="1"/>
          </p:cNvGraphicFramePr>
          <p:nvPr/>
        </p:nvGraphicFramePr>
        <p:xfrm>
          <a:off x="6403340" y="4135438"/>
          <a:ext cx="1150938" cy="439737"/>
        </p:xfrm>
        <a:graphic>
          <a:graphicData uri="http://schemas.openxmlformats.org/presentationml/2006/ole">
            <mc:AlternateContent xmlns:mc="http://schemas.openxmlformats.org/markup-compatibility/2006">
              <mc:Choice xmlns:v="urn:schemas-microsoft-com:vml" Requires="v">
                <p:oleObj name="公式" r:id="rId4" imgW="520700" imgH="203200" progId="Equation.3">
                  <p:embed/>
                </p:oleObj>
              </mc:Choice>
              <mc:Fallback>
                <p:oleObj name="公式" r:id="rId4" imgW="520700" imgH="203200" progId="Equation.3">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3340" y="4135438"/>
                        <a:ext cx="115093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38" name="Rectangle 2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80" name="Object 24"/>
          <p:cNvGraphicFramePr>
            <a:graphicFrameLocks noChangeAspect="1"/>
          </p:cNvGraphicFramePr>
          <p:nvPr/>
        </p:nvGraphicFramePr>
        <p:xfrm>
          <a:off x="7958138" y="4077335"/>
          <a:ext cx="2376487" cy="509588"/>
        </p:xfrm>
        <a:graphic>
          <a:graphicData uri="http://schemas.openxmlformats.org/presentationml/2006/ole">
            <mc:AlternateContent xmlns:mc="http://schemas.openxmlformats.org/markup-compatibility/2006">
              <mc:Choice xmlns:v="urn:schemas-microsoft-com:vml" Requires="v">
                <p:oleObj name="公式" r:id="rId6" imgW="1066800" imgH="228600" progId="Equation.3">
                  <p:embed/>
                </p:oleObj>
              </mc:Choice>
              <mc:Fallback>
                <p:oleObj name="公式" r:id="rId6" imgW="1066800" imgH="228600" progId="Equation.3">
                  <p:embed/>
                  <p:pic>
                    <p:nvPicPr>
                      <p:cNvPr id="0" name="Object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8138" y="4077335"/>
                        <a:ext cx="2376487"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40" name="Rectangle 27"/>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82" name="Object 26"/>
          <p:cNvGraphicFramePr>
            <a:graphicFrameLocks noChangeAspect="1"/>
          </p:cNvGraphicFramePr>
          <p:nvPr/>
        </p:nvGraphicFramePr>
        <p:xfrm>
          <a:off x="6096000" y="2196465"/>
          <a:ext cx="1368425" cy="422910"/>
        </p:xfrm>
        <a:graphic>
          <a:graphicData uri="http://schemas.openxmlformats.org/presentationml/2006/ole">
            <mc:AlternateContent xmlns:mc="http://schemas.openxmlformats.org/markup-compatibility/2006">
              <mc:Choice xmlns:v="urn:schemas-microsoft-com:vml" Requires="v">
                <p:oleObj name="公式" r:id="rId8" imgW="647700" imgH="203200" progId="Equation.3">
                  <p:embed/>
                </p:oleObj>
              </mc:Choice>
              <mc:Fallback>
                <p:oleObj name="公式" r:id="rId8" imgW="647700" imgH="203200" progId="Equation.3">
                  <p:embed/>
                  <p:pic>
                    <p:nvPicPr>
                      <p:cNvPr id="0" name="Object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6000" y="2196465"/>
                        <a:ext cx="1368425" cy="422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64284" name="Object 28"/>
          <p:cNvGraphicFramePr>
            <a:graphicFrameLocks noChangeAspect="1"/>
          </p:cNvGraphicFramePr>
          <p:nvPr/>
        </p:nvGraphicFramePr>
        <p:xfrm>
          <a:off x="3046730" y="2204720"/>
          <a:ext cx="697230" cy="376555"/>
        </p:xfrm>
        <a:graphic>
          <a:graphicData uri="http://schemas.openxmlformats.org/presentationml/2006/ole">
            <mc:AlternateContent xmlns:mc="http://schemas.openxmlformats.org/markup-compatibility/2006">
              <mc:Choice xmlns:v="urn:schemas-microsoft-com:vml" Requires="v">
                <p:oleObj name="公式" r:id="rId10" imgW="368300" imgH="203200" progId="Equation.3">
                  <p:embed/>
                </p:oleObj>
              </mc:Choice>
              <mc:Fallback>
                <p:oleObj name="公式" r:id="rId10" imgW="368300" imgH="203200" progId="Equation.3">
                  <p:embed/>
                  <p:pic>
                    <p:nvPicPr>
                      <p:cNvPr id="0" name="Object 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46730" y="2204720"/>
                        <a:ext cx="697230" cy="37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43" name="文本框 1"/>
          <p:cNvSpPr txBox="1">
            <a:spLocks noChangeArrowheads="1"/>
          </p:cNvSpPr>
          <p:nvPr/>
        </p:nvSpPr>
        <p:spPr bwMode="auto">
          <a:xfrm>
            <a:off x="4114800" y="2974975"/>
            <a:ext cx="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endParaRPr lang="zh-CN" altLang="en-US"/>
          </a:p>
        </p:txBody>
      </p:sp>
      <p:sp>
        <p:nvSpPr>
          <p:cNvPr id="7" name="右箭头 6"/>
          <p:cNvSpPr/>
          <p:nvPr/>
        </p:nvSpPr>
        <p:spPr>
          <a:xfrm>
            <a:off x="3093085" y="2822575"/>
            <a:ext cx="308610" cy="13716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右箭头 7"/>
          <p:cNvSpPr/>
          <p:nvPr/>
        </p:nvSpPr>
        <p:spPr>
          <a:xfrm>
            <a:off x="3140075" y="3314700"/>
            <a:ext cx="308610" cy="13716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6425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64258">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64284"/>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64282"/>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64258">
                                            <p:txEl>
                                              <p:pRg st="3" end="3"/>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6425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6425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64258">
                                            <p:txEl>
                                              <p:pRg st="6" end="6"/>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0464276"/>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10464280"/>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nodeType="afterEffect">
                                  <p:stCondLst>
                                    <p:cond delay="0"/>
                                  </p:stCondLst>
                                  <p:childTnLst>
                                    <p:set>
                                      <p:cBhvr>
                                        <p:cTn id="39" dur="1" fill="hold">
                                          <p:stCondLst>
                                            <p:cond delay="0"/>
                                          </p:stCondLst>
                                        </p:cTn>
                                        <p:tgtEl>
                                          <p:spTgt spid="104642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SUBTYPE" val="v"/>
  <p:tag name="KSO_WM_TEMPLATE_CATEGORY" val="chip"/>
  <p:tag name="KSO_WM_TEMPLATE_INDEX" val="20222720"/>
  <p:tag name="KSO_WM_UNIT_TYPE" val="i"/>
  <p:tag name="KSO_WM_UNIT_INDEX" val="2"/>
  <p:tag name="KSO_WM_UNIT_ID" val="chip20222720_2*i*2"/>
  <p:tag name="KSO_WM_BEAUTIFY_FLAG" val="#wm#"/>
  <p:tag name="KSO_WM_TAG_VERSION" val="1.0"/>
  <p:tag name="KSO_WM_CHIP_GROUPID" val="62941ecadb924c3ee3989a48"/>
  <p:tag name="KSO_WM_CHIP_XID" val="6294299bdb924c3ee3995a8f"/>
  <p:tag name="KSO_WM_UNIT_DEC_AREA_ID" val="9fb91457e57b4985b85620bd00a1c5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ca640818014a9c8303671d7dac1598"/>
  <p:tag name="KSO_WM_UNIT_TEXT_FILL_FORE_SCHEMECOLOR_INDEX_BRIGHTNESS" val="0"/>
  <p:tag name="KSO_WM_UNIT_TEXT_FILL_FORE_SCHEMECOLOR_INDEX" val="13"/>
  <p:tag name="KSO_WM_UNIT_TEXT_FILL_TYPE" val="1"/>
</p:tagLst>
</file>

<file path=ppt/tags/tag101.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4*i*1"/>
  <p:tag name="KSO_WM_BEAUTIFY_FLAG" val="#wm#"/>
  <p:tag name="KSO_WM_TAG_VERSION" val="1.0"/>
  <p:tag name="KSO_WM_CHIP_GROUPID" val="62941ecadb924c3ee3989a48"/>
  <p:tag name="KSO_WM_CHIP_XID" val="6294299bdb924c3ee39959db"/>
  <p:tag name="KSO_WM_UNIT_DEC_AREA_ID" val="008c50b53b0c4fd58bef326be551813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2f64a102d174f2eb6285345833efdaa"/>
</p:tagLst>
</file>

<file path=ppt/tags/tag102.xml><?xml version="1.0" encoding="utf-8"?>
<p:tagLst xmlns:a="http://schemas.openxmlformats.org/drawingml/2006/main" xmlns:r="http://schemas.openxmlformats.org/officeDocument/2006/relationships"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3*i*1"/>
  <p:tag name="KSO_WM_BEAUTIFY_FLAG" val="#wm#"/>
  <p:tag name="KSO_WM_TAG_VERSION" val="1.0"/>
  <p:tag name="KSO_WM_CHIP_GROUPID" val="62941ecadb924c3ee3989a48"/>
  <p:tag name="KSO_WM_CHIP_XID" val="6294299bdb924c3ee3995a67"/>
  <p:tag name="KSO_WM_UNIT_DEC_AREA_ID" val="0e4d005a8e4d4ee1857dda619e2f42f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2cf6a4e7624f482683401e055963236a"/>
</p:tagLst>
</file>

<file path=ppt/tags/tag10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799e2e5e1522465bb37c07172e1e41a4"/>
  <p:tag name="KSO_WM_UNIT_DEFAULT_FONT" val="40;44;2"/>
  <p:tag name="KSO_WM_UNIT_ISCONTENTSTITLE" val="0"/>
  <p:tag name="KSO_WM_UNIT_ISNUMDGMTITLE" val="0"/>
  <p:tag name="KSO_WM_UNIT_PRESET_TEXT" val="单击此处添加标题"/>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custom20222720_1*a*1"/>
  <p:tag name="KSO_WM_TEMPLATE_CATEGORY" val="custom"/>
  <p:tag name="KSO_WM_TEMPLATE_INDEX" val="20222720"/>
  <p:tag name="KSO_WM_UNIT_LAYERLEVEL" val="1"/>
  <p:tag name="KSO_WM_TAG_VERSION" val="1.0"/>
  <p:tag name="KSO_WM_BEAUTIFY_FLAG" val="#wm#"/>
  <p:tag name="KSO_WM_CHIP_GROUPID" val="614435551e630cfd8f114045"/>
  <p:tag name="KSO_WM_CHIP_XID" val="614435551e630cfd8f114046"/>
  <p:tag name="KSO_WM_CHIP_FILLAREA_FILL_RULE" val="{&quot;fill_align&quot;:&quot;cb&quot;,&quot;fill_mode&quot;:&quot;adaptive&quot;,&quot;sacle_strategy&quot;:&quot;smart&quot;}"/>
  <p:tag name="KSO_WM_ASSEMBLE_CHIP_INDEX" val="a19af2efc94442b3a974158d5af5fdbf"/>
  <p:tag name="KSO_WM_UNIT_TEXT_FILL_FORE_SCHEMECOLOR_INDEX_BRIGHTNESS" val="0.15"/>
  <p:tag name="KSO_WM_UNIT_TEXT_FILL_FORE_SCHEMECOLOR_INDEX" val="13"/>
  <p:tag name="KSO_WM_UNIT_TEXT_FILL_TYPE" val="1"/>
  <p:tag name="KSO_WM_TEMPLATE_ASSEMBLE_XID" val="62a706bb7459d9b06304df9f"/>
  <p:tag name="KSO_WM_TEMPLATE_ASSEMBLE_GROUPID" val="62941ecadb924c3ee3989a48"/>
</p:tagLst>
</file>

<file path=ppt/tags/tag107.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c345e787ed5944eea280efa17e2707b2"/>
  <p:tag name="KSO_WM_UNIT_DEFAULT_FONT" val="16;20;2"/>
  <p:tag name="KSO_WM_UNIT_SUBTYPE" val="a"/>
  <p:tag name="KSO_WM_UNIT_PRESET_TEXT" val="单击此处添加文本具体内容，简明扼要的阐述您的观点，以便观者准确的理解您传达的思想。"/>
  <p:tag name="KSO_WM_UNIT_NOCLEAR" val="0"/>
  <p:tag name="KSO_WM_UNIT_VALUE" val="96"/>
  <p:tag name="KSO_WM_UNIT_HIGHLIGHT" val="0"/>
  <p:tag name="KSO_WM_UNIT_COMPATIBLE" val="0"/>
  <p:tag name="KSO_WM_UNIT_DIAGRAM_ISNUMVISUAL" val="0"/>
  <p:tag name="KSO_WM_UNIT_DIAGRAM_ISREFERUNIT" val="0"/>
  <p:tag name="KSO_WM_UNIT_TYPE" val="f"/>
  <p:tag name="KSO_WM_UNIT_INDEX" val="1"/>
  <p:tag name="KSO_WM_UNIT_ID" val="custom20222720_1*f*1"/>
  <p:tag name="KSO_WM_TEMPLATE_CATEGORY" val="custom"/>
  <p:tag name="KSO_WM_TEMPLATE_INDEX" val="20222720"/>
  <p:tag name="KSO_WM_UNIT_LAYERLEVEL" val="1"/>
  <p:tag name="KSO_WM_TAG_VERSION" val="1.0"/>
  <p:tag name="KSO_WM_BEAUTIFY_FLAG" val="#wm#"/>
  <p:tag name="KSO_WM_CHIP_GROUPID" val="614435551e630cfd8f114045"/>
  <p:tag name="KSO_WM_CHIP_XID" val="614435551e630cfd8f114046"/>
  <p:tag name="KSO_WM_CHIP_FILLAREA_FILL_RULE" val="{&quot;fill_align&quot;:&quot;cb&quot;,&quot;fill_mode&quot;:&quot;adaptive&quot;,&quot;sacle_strategy&quot;:&quot;smart&quot;}"/>
  <p:tag name="KSO_WM_ASSEMBLE_CHIP_INDEX" val="a19af2efc94442b3a974158d5af5fdbf"/>
  <p:tag name="KSO_WM_UNIT_TEXT_FILL_FORE_SCHEMECOLOR_INDEX_BRIGHTNESS" val="0.15"/>
  <p:tag name="KSO_WM_UNIT_TEXT_FILL_FORE_SCHEMECOLOR_INDEX" val="13"/>
  <p:tag name="KSO_WM_UNIT_TEXT_FILL_TYPE" val="1"/>
  <p:tag name="KSO_WM_TEMPLATE_ASSEMBLE_XID" val="62a706bb7459d9b06304df9f"/>
  <p:tag name="KSO_WM_TEMPLATE_ASSEMBLE_GROUPID" val="62941ecadb924c3ee3989a48"/>
</p:tagLst>
</file>

<file path=ppt/tags/tag108.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09.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1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1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17.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1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1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9*i*1"/>
  <p:tag name="KSO_WM_BEAUTIFY_FLAG" val="#wm#"/>
  <p:tag name="KSO_WM_TAG_VERSION" val="1.0"/>
  <p:tag name="KSO_WM_CHIP_GROUPID" val="62941ecadb924c3ee3989a48"/>
  <p:tag name="KSO_WM_CHIP_XID" val="6294299bdb924c3ee3995881"/>
  <p:tag name="KSO_WM_UNIT_DEC_AREA_ID" val="33aed19913a246c49e0fc6bb131235b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5a66e0c0d4a9db9d6f0683bd6f4bb"/>
</p:tagLst>
</file>

<file path=ppt/tags/tag127.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1*i*1"/>
  <p:tag name="KSO_WM_BEAUTIFY_FLAG" val="#wm#"/>
  <p:tag name="KSO_WM_TAG_VERSION" val="1.0"/>
  <p:tag name="KSO_WM_CHIP_GROUPID" val="62941ecadb924c3ee3989a48"/>
  <p:tag name="KSO_WM_CHIP_XID" val="6294299bdb924c3ee3995880"/>
  <p:tag name="KSO_WM_UNIT_DEC_AREA_ID" val="cca38771d7da43e5bb59785f6296a46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fa85aec2d7c64b31a12709993142b070"/>
</p:tagLst>
</file>

<file path=ppt/tags/tag128.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0*i*1"/>
  <p:tag name="KSO_WM_BEAUTIFY_FLAG" val="#wm#"/>
  <p:tag name="KSO_WM_TAG_VERSION" val="1.0"/>
  <p:tag name="KSO_WM_CHIP_GROUPID" val="62941ecadb924c3ee3989a48"/>
  <p:tag name="KSO_WM_CHIP_XID" val="6294299bdb924c3ee399587f"/>
  <p:tag name="KSO_WM_UNIT_DEC_AREA_ID" val="945442b8df194c0aba4b5567d19b6c2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55c0b904ac9a46cf830c5845217b8acc"/>
</p:tagLst>
</file>

<file path=ppt/tags/tag12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37.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3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45.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4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52.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5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13*i*1"/>
  <p:tag name="KSO_WM_BEAUTIFY_FLAG" val="#wm#"/>
  <p:tag name="KSO_WM_TAG_VERSION" val="1.0"/>
  <p:tag name="KSO_WM_CHIP_GROUPID" val="62941ecadb924c3ee3989a48"/>
  <p:tag name="KSO_WM_CHIP_XID" val="6294299bdb924c3ee399599b"/>
  <p:tag name="KSO_WM_UNIT_DEC_AREA_ID" val="cfcb9b13721b40558234cbe59490b3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ea465eed75c40db94a71ab3c442d38e"/>
</p:tagLst>
</file>

<file path=ppt/tags/tag158.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5*i*1"/>
  <p:tag name="KSO_WM_BEAUTIFY_FLAG" val="#wm#"/>
  <p:tag name="KSO_WM_TAG_VERSION" val="1.0"/>
  <p:tag name="KSO_WM_CHIP_GROUPID" val="62941ecadb924c3ee3989a48"/>
  <p:tag name="KSO_WM_CHIP_XID" val="6294299bdb924c3ee399589b"/>
  <p:tag name="KSO_WM_UNIT_DEC_AREA_ID" val="fa1ab33434064678b0e445c07b7a037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8c5d2a884f534415909168bfb92f928f"/>
</p:tagLst>
</file>

<file path=ppt/tags/tag159.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6*i*1"/>
  <p:tag name="KSO_WM_BEAUTIFY_FLAG" val="#wm#"/>
  <p:tag name="KSO_WM_TAG_VERSION" val="1.0"/>
  <p:tag name="KSO_WM_CHIP_GROUPID" val="62941ecadb924c3ee3989a48"/>
  <p:tag name="KSO_WM_CHIP_XID" val="6294299bdb924c3ee39958ad"/>
  <p:tag name="KSO_WM_UNIT_DEC_AREA_ID" val="db89fc702baa43b185eb5b824ba7b5a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879be1afc5d4ce9ab60c955555b1dd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14*i*1"/>
  <p:tag name="KSO_WM_BEAUTIFY_FLAG" val="#wm#"/>
  <p:tag name="KSO_WM_TAG_VERSION" val="1.0"/>
  <p:tag name="KSO_WM_CHIP_GROUPID" val="62941ecadb924c3ee3989a48"/>
  <p:tag name="KSO_WM_CHIP_XID" val="6294299bdb924c3ee3995945"/>
  <p:tag name="KSO_WM_UNIT_DEC_AREA_ID" val="982cebf7ba6542468e2094e334ef338f"/>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c552db367774e3680f2c838f6ade742"/>
</p:tagLst>
</file>

<file path=ppt/tags/tag16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DEFAULT_FONT" val="20;22;2"/>
  <p:tag name="KSO_WM_UNIT_BLOCK" val="0"/>
  <p:tag name="KSO_WM_UNIT_DEC_AREA_ID" val="fb3c618648ef4a82b0e62ea0fbfd66a4"/>
  <p:tag name="KSO_WM_UNIT_SUBTYPE" val="e"/>
  <p:tag name="KSO_WM_UNIT_PRESET_TEXT" val="202X"/>
  <p:tag name="KSO_WM_UNIT_NOCLEAR" val="0"/>
  <p:tag name="KSO_WM_UNIT_VALUE" val="3"/>
  <p:tag name="KSO_WM_UNIT_HIGHLIGHT" val="0"/>
  <p:tag name="KSO_WM_UNIT_COMPATIBLE" val="0"/>
  <p:tag name="KSO_WM_UNIT_DIAGRAM_ISNUMVISUAL" val="0"/>
  <p:tag name="KSO_WM_UNIT_DIAGRAM_ISREFERUNIT" val="0"/>
  <p:tag name="KSO_WM_UNIT_TYPE" val="f"/>
  <p:tag name="KSO_WM_UNIT_INDEX" val="1"/>
  <p:tag name="KSO_WM_UNIT_ID" val="diagram20220462_1*f*1"/>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65.xml><?xml version="1.0" encoding="utf-8"?>
<p:tagLst xmlns:a="http://schemas.openxmlformats.org/drawingml/2006/main" xmlns:r="http://schemas.openxmlformats.org/officeDocument/2006/relationships" xmlns:p="http://schemas.openxmlformats.org/presentationml/2006/main">
  <p:tag name="KSO_WM_UNIT_DEFAULT_FONT" val="66;80;2"/>
  <p:tag name="KSO_WM_UNIT_BLOCK" val="0"/>
  <p:tag name="KSO_WM_UNIT_DEC_AREA_ID" val="949f1cf3d9c24c80a238fc35f52b5819"/>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20462_1*a*1"/>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66.xml><?xml version="1.0" encoding="utf-8"?>
<p:tagLst xmlns:a="http://schemas.openxmlformats.org/drawingml/2006/main" xmlns:r="http://schemas.openxmlformats.org/officeDocument/2006/relationships" xmlns:p="http://schemas.openxmlformats.org/presentationml/2006/main">
  <p:tag name="KSO_WM_UNIT_DEFAULT_FONT" val="16;18;2"/>
  <p:tag name="KSO_WM_UNIT_BLOCK" val="0"/>
  <p:tag name="KSO_WM_UNIT_DEC_AREA_ID" val="03cdb5ce087249edb67a2ab034675d56"/>
  <p:tag name="KSO_WM_UNIT_SUBTYPE" val="a"/>
  <p:tag name="KSO_WM_UNIT_PRESET_TEXT" val="单击此处添加副标题"/>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20462_1*f*2"/>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67.xml><?xml version="1.0" encoding="utf-8"?>
<p:tagLst xmlns:a="http://schemas.openxmlformats.org/drawingml/2006/main" xmlns:r="http://schemas.openxmlformats.org/officeDocument/2006/relationships" xmlns:p="http://schemas.openxmlformats.org/presentationml/2006/main">
  <p:tag name="KSO_WM_UNIT_BLOCK" val="0"/>
  <p:tag name="KSO_WM_UNIT_DEC_AREA_ID" val="d38d345f578d461aaa55e5b24f83e62c"/>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20462_1*i*2"/>
  <p:tag name="KSO_WM_TEMPLATE_CATEGORY" val="diagram"/>
  <p:tag name="KSO_WM_TEMPLATE_INDEX" val="20220462"/>
  <p:tag name="KSO_WM_UNIT_LAYERLEVEL" val="1"/>
  <p:tag name="KSO_WM_TAG_VERSION" val="1.0"/>
  <p:tag name="KSO_WM_BEAUTIFY_FLAG" val="#wm#"/>
  <p:tag name="KSO_WM_UNIT_SM_LIMIT_TYPE" val="3"/>
  <p:tag name="KSO_WM_UNIT_DECORATE_INFO" val="{&quot;ReferentInfo&quot;:{&quot;Id&quot;:&quot;3712aaafa17b43168e2c59b67ca93bab&quot;,&quot;X&quot;:{&quot;Pos&quot;:0},&quot;Y&quot;:{&quot;Pos&quot;:0}},&quot;DecorateInfoX&quot;:{&quot;Pos&quot;:0,&quot;IsAbs&quot;:true},&quot;DecorateInfoY&quot;:{&quot;Pos&quot;:2,&quot;IsAbs&quot;:true},&quot;DecorateInfoW&quot;:{&quot;IsAbs&quot;:false},&quot;DecorateInfoH&quot;:{&quot;IsAbs&quot;:true},&quot;whChangeMode&quot;:0}"/>
  <p:tag name="KSO_WM_CHIP_GROUPID" val="6167d7ee6603f1460a455862"/>
  <p:tag name="KSO_WM_CHIP_XID" val="6167d7ee6603f1460a45585f"/>
</p:tagLst>
</file>

<file path=ppt/tags/tag168.xml><?xml version="1.0" encoding="utf-8"?>
<p:tagLst xmlns:a="http://schemas.openxmlformats.org/drawingml/2006/main" xmlns:r="http://schemas.openxmlformats.org/officeDocument/2006/relationships" xmlns:p="http://schemas.openxmlformats.org/presentationml/2006/main">
  <p:tag name="KSO_WM_UNIT_DEFAULT_FONT" val="20;22;2"/>
  <p:tag name="KSO_WM_UNIT_BLOCK" val="0"/>
  <p:tag name="KSO_WM_UNIT_DEC_AREA_ID" val="3712aaafa17b43168e2c59b67ca93bab"/>
  <p:tag name="KSO_WM_UNIT_SUBTYPE" val="b"/>
  <p:tag name="KSO_WM_UNIT_PRESET_TEXT" val="汇报人姓名"/>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4"/>
  <p:tag name="KSO_WM_UNIT_ID" val="diagram20220462_1*f*4"/>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69.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 name="KSO_WM_SLIDE_BACKGROUND_TYPE" val="gener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 name="KSO_WM_SLIDE_BACKGROUND_TYPE" val="general"/>
</p:tagLst>
</file>

<file path=ppt/tags/tag1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75.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c6d1aba81c69483cbe8c3373fe727422"/>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770e65180e414d9895574859f43793bb"/>
  <p:tag name="KSO_WM_SLIDE_BACKGROUND_TYPE" val="frame"/>
</p:tagLst>
</file>

<file path=ppt/tags/tag176.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ed090c58989b431f8fee727a440d86b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0b2194e890454be1a4458553edadb32d"/>
  <p:tag name="KSO_WM_SLIDE_BACKGROUND_TYPE" val="frame"/>
</p:tagLst>
</file>

<file path=ppt/tags/tag1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8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8"/>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b"/>
</p:tagLst>
</file>

<file path=ppt/tags/tag178.xml><?xml version="1.0" encoding="utf-8"?>
<p:tagLst xmlns:a="http://schemas.openxmlformats.org/drawingml/2006/main" xmlns:r="http://schemas.openxmlformats.org/officeDocument/2006/relationships"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79.xml><?xml version="1.0" encoding="utf-8"?>
<p:tagLst xmlns:a="http://schemas.openxmlformats.org/drawingml/2006/main" xmlns:r="http://schemas.openxmlformats.org/officeDocument/2006/relationships"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81.xml><?xml version="1.0" encoding="utf-8"?>
<p:tagLst xmlns:a="http://schemas.openxmlformats.org/drawingml/2006/main" xmlns:r="http://schemas.openxmlformats.org/officeDocument/2006/relationships"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8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c"/>
</p:tagLst>
</file>

<file path=ppt/tags/tag184.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5afb9644e4dc4e0c9e304bc6ea790cfd"/>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e7b12e9dcbe4c9aaf16664d5816451b"/>
  <p:tag name="KSO_WM_SLIDE_BACKGROUND_TYPE" val="leftRight"/>
</p:tagLst>
</file>

<file path=ppt/tags/tag1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8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d"/>
</p:tagLst>
</file>

<file path=ppt/tags/tag192.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ef7be8fd006492c9b1398764669c00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896afca233a435ba585d0a5d69eb270"/>
  <p:tag name="KSO_WM_SLIDE_BACKGROUND_TYPE" val="topBottom"/>
</p:tagLst>
</file>

<file path=ppt/tags/tag1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8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e"/>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eec837b632a54689985cbc395e251622"/>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03ec972a037d4171ad525c6399040f4e"/>
  <p:tag name="KSO_WM_SLIDE_BACKGROUND_TYPE" val="bottomTop"/>
</p:tagLst>
</file>

<file path=ppt/tags/tag2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8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f"/>
</p:tagLst>
</file>

<file path=ppt/tags/tag208.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b7e34c9db05d4f6f88ff06f15ac2979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78c13f9d3f9433e83cbe63feb98eda2"/>
  <p:tag name="KSO_WM_SLIDE_BACKGROUND_TYPE" val="navigation"/>
</p:tagLst>
</file>

<file path=ppt/tags/tag2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7.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05e88d437010498c9ce3b03b40c8c37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1f3d9a896774289b54d49078c3ca7ba"/>
  <p:tag name="KSO_WM_SLIDE_BACKGROUND_TYPE" val="belt"/>
</p:tagLst>
</file>

<file path=ppt/tags/tag2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8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30"/>
</p:tagLst>
</file>

<file path=ppt/tags/tag219.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21.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22.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23.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WPP_GENERATETEXT" val="1"/>
</p:tagLst>
</file>

<file path=ppt/tags/tag225.xml><?xml version="1.0" encoding="utf-8"?>
<p:tagLst xmlns:p="http://schemas.openxmlformats.org/presentationml/2006/main">
  <p:tag name="WPP_GENERATETEXT"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7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2720"/>
</p:tagLst>
</file>

<file path=ppt/tags/tag7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2720"/>
</p:tagLst>
</file>

<file path=ppt/tags/tag7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22720"/>
  <p:tag name="KSO_WM_CHIP_COLORING" val="1"/>
</p:tagLst>
</file>

<file path=ppt/tags/tag79.xml><?xml version="1.0" encoding="utf-8"?>
<p:tagLst xmlns:a="http://schemas.openxmlformats.org/drawingml/2006/main" xmlns:r="http://schemas.openxmlformats.org/officeDocument/2006/relationships"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18*i*1"/>
  <p:tag name="KSO_WM_BEAUTIFY_FLAG" val="#wm#"/>
  <p:tag name="KSO_WM_TAG_VERSION" val="1.0"/>
  <p:tag name="KSO_WM_CHIP_GROUPID" val="62941ecadb924c3ee3989a48"/>
  <p:tag name="KSO_WM_CHIP_XID" val="6294299bdb924c3ee3995c01"/>
  <p:tag name="KSO_WM_UNIT_DEC_AREA_ID" val="7ddddb34bcd042fe964b367f442cc36d"/>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ed94a3094b146c38c8d89dfd8a45dab"/>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0*i*1"/>
  <p:tag name="KSO_WM_BEAUTIFY_FLAG" val="#wm#"/>
  <p:tag name="KSO_WM_TAG_VERSION" val="1.0"/>
  <p:tag name="KSO_WM_CHIP_GROUPID" val="62941ecadb924c3ee3989a48"/>
  <p:tag name="KSO_WM_CHIP_XID" val="6294299bdb924c3ee3995b47"/>
  <p:tag name="KSO_WM_UNIT_DEC_AREA_ID" val="b1d67f68938b42a6ad26a7c837926e0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6cd9619c27a8406d973756aa1c0f0782"/>
</p:tagLst>
</file>

<file path=ppt/tags/tag81.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2*i*1"/>
  <p:tag name="KSO_WM_BEAUTIFY_FLAG" val="#wm#"/>
  <p:tag name="KSO_WM_TAG_VERSION" val="1.0"/>
  <p:tag name="KSO_WM_CHIP_GROUPID" val="62941ecadb924c3ee3989a48"/>
  <p:tag name="KSO_WM_CHIP_XID" val="6294299bdb924c3ee3995b68"/>
  <p:tag name="KSO_WM_UNIT_DEC_AREA_ID" val="c9eae0183df0450683f102f5efd47bd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a5edbea8af5b477a8d56a0ee67356ccf"/>
</p:tagLst>
</file>

<file path=ppt/tags/tag82.xml><?xml version="1.0" encoding="utf-8"?>
<p:tagLst xmlns:a="http://schemas.openxmlformats.org/drawingml/2006/main" xmlns:r="http://schemas.openxmlformats.org/officeDocument/2006/relationships"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19*i*1"/>
  <p:tag name="KSO_WM_BEAUTIFY_FLAG" val="#wm#"/>
  <p:tag name="KSO_WM_TAG_VERSION" val="1.0"/>
  <p:tag name="KSO_WM_CHIP_GROUPID" val="62941ecadb924c3ee3989a48"/>
  <p:tag name="KSO_WM_CHIP_XID" val="6294299bdb924c3ee3995be2"/>
  <p:tag name="KSO_WM_UNIT_DEC_AREA_ID" val="b012e7d16a4149a9a6c2c1507da557a3"/>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2165b7ec666b43d59e17d39d77c42a11"/>
</p:tagLst>
</file>

<file path=ppt/tags/tag83.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1*i*1"/>
  <p:tag name="KSO_WM_BEAUTIFY_FLAG" val="#wm#"/>
  <p:tag name="KSO_WM_TAG_VERSION" val="1.0"/>
  <p:tag name="KSO_WM_CHIP_GROUPID" val="62941ecadb924c3ee3989a48"/>
  <p:tag name="KSO_WM_CHIP_XID" val="6294299bdb924c3ee3995b62"/>
  <p:tag name="KSO_WM_UNIT_DEC_AREA_ID" val="3c6546672c8b46f7b1c3d09c11470b9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97802c606874a8793731179ae3dc4dc"/>
</p:tagLst>
</file>

<file path=ppt/tags/tag8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3"/>
  <p:tag name="KSO_WM_UNIT_ID" val="custom20222720_1*i*3"/>
  <p:tag name="KSO_WM_TEMPLATE_CATEGORY" val="custom"/>
  <p:tag name="KSO_WM_TEMPLATE_INDEX" val="20222720"/>
  <p:tag name="KSO_WM_UNIT_LAYERLEVEL" val="1"/>
  <p:tag name="KSO_WM_TAG_VERSION" val="1.0"/>
  <p:tag name="KSO_WM_BEAUTIFY_FLAG" val="#wm#"/>
  <p:tag name="KSO_WM_UNIT_SM_LIMIT_TYPE" val="2"/>
  <p:tag name="KSO_WM_UNIT_BLOCK" val="0"/>
  <p:tag name="KSO_WM_UNIT_DEC_AREA_ID" val="db3219b37b2b4ff4b9b9b673d16ce647"/>
  <p:tag name="KSO_WM_UNIT_DECORATE_INFO" val="{&quot;DecorateInfoH&quot;:{&quot;IsAbs&quot;:true},&quot;DecorateInfoW&quot;:{&quot;IsAbs&quot;:true},&quot;DecorateInfoX&quot;:{&quot;IsAbs&quot;:true,&quot;Pos&quot;:1},&quot;DecorateInfoY&quot;:{&quot;IsAbs&quot;:true,&quot;Pos&quot;:1},&quot;ReferentInfo&quot;:{&quot;Id&quot;:&quot;c52174f6a14c407cb5791d0e32723c0c&quot;,&quot;X&quot;:{&quot;Pos&quot;:1},&quot;Y&quot;:{&quot;Pos&quot;:1}},&quot;whChangeMode&quot;:0}"/>
  <p:tag name="KSO_WM_CHIP_GROUPID" val="614aa4bf1e630cfd8f114e1e"/>
  <p:tag name="KSO_WM_CHIP_XID" val="614aa4bf1e630cfd8f114e1f"/>
  <p:tag name="KSO_WM_CHIP_FILLAREA_FILL_RULE" val="{&quot;fill_align&quot;:&quot;lm&quot;,&quot;fill_mode&quot;:&quot;adaptive&quot;,&quot;sacle_strategy&quot;:&quot;smart&quot;}"/>
  <p:tag name="KSO_WM_UNIT_DEC_SUPPORTCHANGEPIC" val="0"/>
  <p:tag name="KSO_WM_UNIT_DEC_CHANGEPICRESERVED" val="0"/>
  <p:tag name="KSO_WM_ASSEMBLE_CHIP_INDEX" val="78d8a0cf97484a6e88674a8f41521bed"/>
  <p:tag name="KSO_WM_UNIT_FILL_FORE_SCHEMECOLOR_INDEX_BRIGHTNESS" val="0.25"/>
  <p:tag name="KSO_WM_UNIT_FILL_FORE_SCHEMECOLOR_INDEX" val="13"/>
  <p:tag name="KSO_WM_UNIT_FILL_TYPE" val="1"/>
  <p:tag name="KSO_WM_UNIT_TEXT_FILL_FORE_SCHEMECOLOR_INDEX_BRIGHTNESS" val="0.25"/>
  <p:tag name="KSO_WM_UNIT_TEXT_FILL_FORE_SCHEMECOLOR_INDEX" val="13"/>
  <p:tag name="KSO_WM_UNIT_TEXT_FILL_TYPE" val="1"/>
  <p:tag name="KSO_WM_UNIT_VALUE" val="22"/>
  <p:tag name="KSO_WM_TEMPLATE_ASSEMBLE_XID" val="62a706ba7459d9b06304dead"/>
  <p:tag name="KSO_WM_TEMPLATE_ASSEMBLE_GROUPID" val="62941ecadb924c3ee3989a48"/>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2720_1*i*1"/>
  <p:tag name="KSO_WM_TEMPLATE_CATEGORY" val="custom"/>
  <p:tag name="KSO_WM_TEMPLATE_INDEX" val="20222720"/>
  <p:tag name="KSO_WM_UNIT_LAYERLEVEL" val="1"/>
  <p:tag name="KSO_WM_TAG_VERSION" val="1.0"/>
  <p:tag name="KSO_WM_BEAUTIFY_FLAG" val="#wm#"/>
  <p:tag name="KSO_WM_UNIT_BLOCK" val="0"/>
  <p:tag name="KSO_WM_UNIT_SM_LIMIT_TYPE" val="3"/>
  <p:tag name="KSO_WM_UNIT_DEC_AREA_ID" val="d04128edb11e42f09c6a5bf04bd6fe38"/>
  <p:tag name="KSO_WM_UNIT_DECORATE_INFO" val="{&quot;DecorateInfoH&quot;:{&quot;IsAbs&quot;:true},&quot;DecorateInfoW&quot;:{&quot;IsAbs&quot;:false},&quot;DecorateInfoX&quot;:{&quot;IsAbs&quot;:true,&quot;Pos&quot;:0},&quot;DecorateInfoY&quot;:{&quot;IsAbs&quot;:true,&quot;Pos&quot;:0},&quot;ReferentInfo&quot;:{&quot;Id&quot;:&quot;bd4556b4045c4a6a8ddfff616dd15737&quot;,&quot;X&quot;:{&quot;Pos&quot;:0},&quot;Y&quot;:{&quot;Pos&quot;:2}},&quot;whChangeMode&quot;:0}"/>
  <p:tag name="KSO_WM_CHIP_GROUPID" val="614aa4bf1e630cfd8f114e1e"/>
  <p:tag name="KSO_WM_CHIP_XID" val="614aa4bf1e630cfd8f114e1f"/>
  <p:tag name="KSO_WM_CHIP_FILLAREA_FILL_RULE" val="{&quot;fill_align&quot;:&quot;lm&quot;,&quot;fill_mode&quot;:&quot;adaptive&quot;,&quot;sacle_strategy&quot;:&quot;smart&quot;}"/>
  <p:tag name="KSO_WM_UNIT_DEC_SUPPORTCHANGEPIC" val="0"/>
  <p:tag name="KSO_WM_UNIT_DEC_CHANGEPICRESERVED" val="0"/>
  <p:tag name="KSO_WM_ASSEMBLE_CHIP_INDEX" val="78d8a0cf97484a6e88674a8f41521bed"/>
  <p:tag name="KSO_WM_UNIT_FILL_FORE_SCHEMECOLOR_INDEX_BRIGHTNESS" val="0"/>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VALUE" val="68"/>
  <p:tag name="KSO_WM_TEMPLATE_ASSEMBLE_XID" val="62a706ba7459d9b06304dead"/>
  <p:tag name="KSO_WM_TEMPLATE_ASSEMBLE_GROUPID" val="62941ecadb924c3ee3989a48"/>
</p:tagLst>
</file>

<file path=ppt/tags/tag8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简约风企业培训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2720_1*a*1"/>
  <p:tag name="KSO_WM_TEMPLATE_CATEGORY" val="custom"/>
  <p:tag name="KSO_WM_TEMPLATE_INDEX" val="20222720"/>
  <p:tag name="KSO_WM_UNIT_LAYERLEVEL" val="1"/>
  <p:tag name="KSO_WM_TAG_VERSION" val="1.0"/>
  <p:tag name="KSO_WM_BEAUTIFY_FLAG" val="#wm#"/>
  <p:tag name="KSO_WM_UNIT_DEFAULT_FONT" val="48;60;2"/>
  <p:tag name="KSO_WM_UNIT_BLOCK" val="0"/>
  <p:tag name="KSO_WM_UNIT_DEC_AREA_ID" val="bd4556b4045c4a6a8ddfff616dd15737"/>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15"/>
  <p:tag name="KSO_WM_UNIT_TEXT_FILL_FORE_SCHEMECOLOR_INDEX" val="13"/>
  <p:tag name="KSO_WM_UNIT_TEXT_FILL_TYPE" val="1"/>
  <p:tag name="KSO_WM_TEMPLATE_ASSEMBLE_XID" val="62a706ba7459d9b06304dead"/>
  <p:tag name="KSO_WM_TEMPLATE_ASSEMBLE_GROUPID" val="62941ecadb924c3ee3989a48"/>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地阐述你的观点。单击此处添加正文，文字是您思想的提炼，请尽量言简意赅的阐述观点。"/>
  <p:tag name="KSO_WM_UNIT_NOCLEAR" val="0"/>
  <p:tag name="KSO_WM_UNIT_VALUE" val="74"/>
  <p:tag name="KSO_WM_UNIT_HIGHLIGHT" val="0"/>
  <p:tag name="KSO_WM_UNIT_COMPATIBLE" val="0"/>
  <p:tag name="KSO_WM_UNIT_DIAGRAM_ISNUMVISUAL" val="0"/>
  <p:tag name="KSO_WM_UNIT_DIAGRAM_ISREFERUNIT" val="0"/>
  <p:tag name="KSO_WM_UNIT_TYPE" val="b"/>
  <p:tag name="KSO_WM_UNIT_INDEX" val="1"/>
  <p:tag name="KSO_WM_UNIT_ID" val="custom20222720_1*b*1"/>
  <p:tag name="KSO_WM_TEMPLATE_CATEGORY" val="custom"/>
  <p:tag name="KSO_WM_TEMPLATE_INDEX" val="20222720"/>
  <p:tag name="KSO_WM_UNIT_LAYERLEVEL" val="1"/>
  <p:tag name="KSO_WM_TAG_VERSION" val="1.0"/>
  <p:tag name="KSO_WM_BEAUTIFY_FLAG" val="#wm#"/>
  <p:tag name="KSO_WM_UNIT_DEFAULT_FONT" val="12;14;2"/>
  <p:tag name="KSO_WM_UNIT_BLOCK" val="0"/>
  <p:tag name="KSO_WM_UNIT_DEC_AREA_ID" val="652dc962638b495e9fc7b7cee99d49e9"/>
  <p:tag name="KSO_WM_UNIT_ISCONTENTSTITLE" val="0"/>
  <p:tag name="KSO_WM_UNIT_ISNUMDGMTITLE" val="0"/>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5"/>
  <p:tag name="KSO_WM_UNIT_TEXT_FILL_FORE_SCHEMECOLOR_INDEX" val="13"/>
  <p:tag name="KSO_WM_UNIT_TEXT_FILL_TYPE" val="1"/>
  <p:tag name="KSO_WM_TEMPLATE_ASSEMBLE_XID" val="62a706ba7459d9b06304dead"/>
  <p:tag name="KSO_WM_TEMPLATE_ASSEMBLE_GROUPID" val="62941ecadb924c3ee3989a48"/>
</p:tagLst>
</file>

<file path=ppt/tags/tag91.xml><?xml version="1.0" encoding="utf-8"?>
<p:tagLst xmlns:a="http://schemas.openxmlformats.org/drawingml/2006/main" xmlns:r="http://schemas.openxmlformats.org/officeDocument/2006/relationships" xmlns:p="http://schemas.openxmlformats.org/presentationml/2006/main">
  <p:tag name="KSO_WM_UNIT_SUBTYPE" val="b"/>
  <p:tag name="KSO_WM_UNIT_PRESET_TEXT" val="演讲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2720_1*f*1"/>
  <p:tag name="KSO_WM_TEMPLATE_CATEGORY" val="custom"/>
  <p:tag name="KSO_WM_TEMPLATE_INDEX" val="20222720"/>
  <p:tag name="KSO_WM_UNIT_LAYERLEVEL" val="1"/>
  <p:tag name="KSO_WM_TAG_VERSION" val="1.0"/>
  <p:tag name="KSO_WM_BEAUTIFY_FLAG" val="#wm#"/>
  <p:tag name="KSO_WM_UNIT_VALUE" val="22"/>
  <p:tag name="KSO_WM_UNIT_BLOCK" val="0"/>
  <p:tag name="KSO_WM_UNIT_DEC_AREA_ID" val="c52174f6a14c407cb5791d0e32723c0c"/>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
  <p:tag name="KSO_WM_UNIT_TEXT_FILL_FORE_SCHEMECOLOR_INDEX" val="14"/>
  <p:tag name="KSO_WM_UNIT_TEXT_FILL_TYPE" val="1"/>
  <p:tag name="KSO_WM_TEMPLATE_ASSEMBLE_XID" val="62a706ba7459d9b06304dead"/>
  <p:tag name="KSO_WM_TEMPLATE_ASSEMBLE_GROUPID" val="62941ecadb924c3ee3989a48"/>
</p:tagLst>
</file>

<file path=ppt/tags/tag92.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93.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9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9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2*i*1"/>
  <p:tag name="KSO_WM_BEAUTIFY_FLAG" val="#wm#"/>
  <p:tag name="KSO_WM_TAG_VERSION" val="1.0"/>
  <p:tag name="KSO_WM_CHIP_GROUPID" val="62941ecadb924c3ee3989a48"/>
  <p:tag name="KSO_WM_CHIP_XID" val="6294299bdb924c3ee3995a8f"/>
  <p:tag name="KSO_WM_UNIT_DEC_AREA_ID" val="dd2f0d802d3e4dfe86fb6dee5760dd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ca640818014a9c8303671d7dac1598"/>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D7E3FD"/>
      </a:dk2>
      <a:lt2>
        <a:srgbClr val="FFFFFF"/>
      </a:lt2>
      <a:accent1>
        <a:srgbClr val="6373DF"/>
      </a:accent1>
      <a:accent2>
        <a:srgbClr val="7E89D6"/>
      </a:accent2>
      <a:accent3>
        <a:srgbClr val="8D96D7"/>
      </a:accent3>
      <a:accent4>
        <a:srgbClr val="949BC6"/>
      </a:accent4>
      <a:accent5>
        <a:srgbClr val="A0A9E3"/>
      </a:accent5>
      <a:accent6>
        <a:srgbClr val="AEB6EE"/>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4845</Words>
  <Application>Microsoft Office PowerPoint</Application>
  <PresentationFormat>宽屏</PresentationFormat>
  <Paragraphs>282</Paragraphs>
  <Slides>39</Slides>
  <Notes>0</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39</vt:i4>
      </vt:variant>
    </vt:vector>
  </HeadingPairs>
  <TitlesOfParts>
    <vt:vector size="54" baseType="lpstr">
      <vt:lpstr>Dotum</vt:lpstr>
      <vt:lpstr>方正姚体</vt:lpstr>
      <vt:lpstr>楷体_GB2312</vt:lpstr>
      <vt:lpstr>思源黑体 CN Medium</vt:lpstr>
      <vt:lpstr>宋体</vt:lpstr>
      <vt:lpstr>微软雅黑</vt:lpstr>
      <vt:lpstr>Arial</vt:lpstr>
      <vt:lpstr>Calibri</vt:lpstr>
      <vt:lpstr>Cambria Math</vt:lpstr>
      <vt:lpstr>Times New Roman</vt:lpstr>
      <vt:lpstr>Wingdings</vt:lpstr>
      <vt:lpstr>黑体</vt:lpstr>
      <vt:lpstr>WPS</vt:lpstr>
      <vt:lpstr>2_Office 主题​​</vt:lpstr>
      <vt:lpstr>公式</vt:lpstr>
      <vt:lpstr>Pólya 计数</vt:lpstr>
      <vt:lpstr>PowerPoint 演示文稿</vt:lpstr>
      <vt:lpstr>PowerPoint 演示文稿</vt:lpstr>
      <vt:lpstr>PowerPoint 演示文稿</vt:lpstr>
      <vt:lpstr>PowerPoint 演示文稿</vt:lpstr>
      <vt:lpstr>PowerPoint 演示文稿</vt:lpstr>
      <vt:lpstr>群</vt:lpstr>
      <vt:lpstr>群</vt:lpstr>
      <vt:lpstr>群</vt:lpstr>
      <vt:lpstr>PowerPoint 演示文稿</vt:lpstr>
      <vt:lpstr>子群</vt:lpstr>
      <vt:lpstr>子群判定</vt:lpstr>
      <vt:lpstr>左陪集（右陪集）</vt:lpstr>
      <vt:lpstr>左陪集的性质</vt:lpstr>
      <vt:lpstr>Lagrange定理</vt:lpstr>
      <vt:lpstr>置换群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Burnside 引理</vt:lpstr>
      <vt:lpstr>PowerPoint 演示文稿</vt:lpstr>
      <vt:lpstr>PowerPoint 演示文稿</vt:lpstr>
      <vt:lpstr>PowerPoint 演示文稿</vt:lpstr>
      <vt:lpstr>PowerPoint 演示文稿</vt:lpstr>
      <vt:lpstr>无权重版本的 Pólya 计数原理</vt:lpstr>
      <vt:lpstr>PowerPoint 演示文稿</vt:lpstr>
      <vt:lpstr>带权重形式的推广</vt:lpstr>
      <vt:lpstr>Pólya 计数原理（带权重版本）</vt:lpstr>
      <vt:lpstr>练习题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1 1</cp:lastModifiedBy>
  <cp:revision>175</cp:revision>
  <dcterms:created xsi:type="dcterms:W3CDTF">2019-06-19T02:08:00Z</dcterms:created>
  <dcterms:modified xsi:type="dcterms:W3CDTF">2025-02-16T03:55:58Z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184C153FBE874DBBB6EB0B01191EDDA4_13</vt:lpwstr>
  </property>
</Properties>
</file>