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handoutMasterIdLst>
    <p:handoutMasterId r:id="rId76"/>
  </p:handoutMasterIdLst>
  <p:sldIdLst>
    <p:sldId id="409" r:id="rId3"/>
    <p:sldId id="281" r:id="rId4"/>
    <p:sldId id="497" r:id="rId5"/>
    <p:sldId id="498" r:id="rId6"/>
    <p:sldId id="499" r:id="rId7"/>
    <p:sldId id="754" r:id="rId8"/>
    <p:sldId id="308" r:id="rId9"/>
    <p:sldId id="500" r:id="rId10"/>
    <p:sldId id="380" r:id="rId11"/>
    <p:sldId id="547" r:id="rId12"/>
    <p:sldId id="381" r:id="rId13"/>
    <p:sldId id="455" r:id="rId14"/>
    <p:sldId id="456" r:id="rId15"/>
    <p:sldId id="698" r:id="rId16"/>
    <p:sldId id="549" r:id="rId17"/>
    <p:sldId id="550" r:id="rId18"/>
    <p:sldId id="551" r:id="rId19"/>
    <p:sldId id="692" r:id="rId20"/>
    <p:sldId id="309" r:id="rId21"/>
    <p:sldId id="382" r:id="rId22"/>
    <p:sldId id="383" r:id="rId23"/>
    <p:sldId id="384" r:id="rId24"/>
    <p:sldId id="552" r:id="rId25"/>
    <p:sldId id="553" r:id="rId26"/>
    <p:sldId id="699" r:id="rId28"/>
    <p:sldId id="693" r:id="rId29"/>
    <p:sldId id="554" r:id="rId30"/>
    <p:sldId id="556" r:id="rId31"/>
    <p:sldId id="694" r:id="rId32"/>
    <p:sldId id="385" r:id="rId33"/>
    <p:sldId id="386" r:id="rId34"/>
    <p:sldId id="459" r:id="rId35"/>
    <p:sldId id="558" r:id="rId36"/>
    <p:sldId id="559" r:id="rId37"/>
    <p:sldId id="700" r:id="rId38"/>
    <p:sldId id="560" r:id="rId39"/>
    <p:sldId id="562" r:id="rId40"/>
    <p:sldId id="818" r:id="rId41"/>
    <p:sldId id="703" r:id="rId42"/>
    <p:sldId id="391" r:id="rId43"/>
    <p:sldId id="563" r:id="rId44"/>
    <p:sldId id="702" r:id="rId45"/>
    <p:sldId id="392" r:id="rId46"/>
    <p:sldId id="399" r:id="rId47"/>
    <p:sldId id="572" r:id="rId48"/>
    <p:sldId id="400" r:id="rId49"/>
    <p:sldId id="460" r:id="rId50"/>
    <p:sldId id="461" r:id="rId51"/>
    <p:sldId id="852" r:id="rId52"/>
    <p:sldId id="462" r:id="rId53"/>
    <p:sldId id="463" r:id="rId54"/>
    <p:sldId id="573" r:id="rId55"/>
    <p:sldId id="875" r:id="rId56"/>
    <p:sldId id="695" r:id="rId57"/>
    <p:sldId id="466" r:id="rId58"/>
    <p:sldId id="598" r:id="rId59"/>
    <p:sldId id="599" r:id="rId60"/>
    <p:sldId id="601" r:id="rId61"/>
    <p:sldId id="602" r:id="rId62"/>
    <p:sldId id="603" r:id="rId63"/>
    <p:sldId id="604" r:id="rId64"/>
    <p:sldId id="605" r:id="rId65"/>
    <p:sldId id="606" r:id="rId66"/>
    <p:sldId id="608" r:id="rId67"/>
    <p:sldId id="696" r:id="rId68"/>
    <p:sldId id="574" r:id="rId69"/>
    <p:sldId id="575" r:id="rId70"/>
    <p:sldId id="576" r:id="rId71"/>
    <p:sldId id="577" r:id="rId72"/>
    <p:sldId id="578" r:id="rId73"/>
    <p:sldId id="579" r:id="rId74"/>
    <p:sldId id="697" r:id="rId75"/>
  </p:sldIdLst>
  <p:sldSz cx="12192000" cy="6858000"/>
  <p:notesSz cx="6858000" cy="9144000"/>
  <p:embeddedFontLst>
    <p:embeddedFont>
      <p:font typeface="微软雅黑" panose="020B0503020204020204" pitchFamily="34" charset="-122"/>
      <p:regular r:id="rId81"/>
    </p:embeddedFont>
    <p:embeddedFont>
      <p:font typeface="黑体" panose="02010609060101010101" charset="-122"/>
      <p:regular r:id="rId82"/>
    </p:embeddedFont>
    <p:embeddedFont>
      <p:font typeface="Cambria Math" panose="02040503050406030204" pitchFamily="18" charset="0"/>
      <p:regular r:id="rId83"/>
    </p:embeddedFont>
    <p:embeddedFont>
      <p:font typeface="Calibri" panose="020F0502020204030204" charset="0"/>
      <p:regular r:id="rId84"/>
      <p:bold r:id="rId85"/>
      <p:italic r:id="rId86"/>
      <p:boldItalic r:id="rId87"/>
    </p:embeddedFont>
    <p:embeddedFont>
      <p:font typeface="Tahoma" panose="020B0604030504040204" pitchFamily="34" charset="0"/>
      <p:regular r:id="rId88"/>
      <p:bold r:id="rId89"/>
    </p:embeddedFont>
    <p:embeddedFont>
      <p:font typeface="等线" panose="02010600030101010101" charset="-122"/>
      <p:regular r:id="rId90"/>
    </p:embeddedFont>
  </p:embeddedFontLst>
  <p:custDataLst>
    <p:tags r:id="rId9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C98EC62C-125C-4FFE-82FA-A91ED80A18EB}">
          <p14:sldIdLst>
            <p14:sldId id="409"/>
            <p14:sldId id="281"/>
            <p14:sldId id="497"/>
            <p14:sldId id="498"/>
            <p14:sldId id="499"/>
            <p14:sldId id="754"/>
            <p14:sldId id="308"/>
            <p14:sldId id="500"/>
            <p14:sldId id="380"/>
            <p14:sldId id="547"/>
            <p14:sldId id="381"/>
            <p14:sldId id="455"/>
            <p14:sldId id="456"/>
            <p14:sldId id="698"/>
            <p14:sldId id="549"/>
            <p14:sldId id="550"/>
            <p14:sldId id="551"/>
            <p14:sldId id="692"/>
            <p14:sldId id="309"/>
            <p14:sldId id="382"/>
            <p14:sldId id="383"/>
            <p14:sldId id="384"/>
            <p14:sldId id="552"/>
            <p14:sldId id="553"/>
            <p14:sldId id="699"/>
            <p14:sldId id="693"/>
            <p14:sldId id="554"/>
            <p14:sldId id="556"/>
            <p14:sldId id="694"/>
            <p14:sldId id="385"/>
            <p14:sldId id="386"/>
            <p14:sldId id="459"/>
            <p14:sldId id="558"/>
            <p14:sldId id="559"/>
            <p14:sldId id="700"/>
            <p14:sldId id="560"/>
            <p14:sldId id="562"/>
            <p14:sldId id="818"/>
            <p14:sldId id="703"/>
            <p14:sldId id="391"/>
            <p14:sldId id="563"/>
            <p14:sldId id="702"/>
            <p14:sldId id="392"/>
            <p14:sldId id="399"/>
            <p14:sldId id="572"/>
            <p14:sldId id="400"/>
            <p14:sldId id="460"/>
            <p14:sldId id="461"/>
            <p14:sldId id="852"/>
            <p14:sldId id="462"/>
            <p14:sldId id="463"/>
            <p14:sldId id="573"/>
            <p14:sldId id="875"/>
            <p14:sldId id="695"/>
            <p14:sldId id="466"/>
            <p14:sldId id="598"/>
            <p14:sldId id="599"/>
            <p14:sldId id="601"/>
            <p14:sldId id="602"/>
            <p14:sldId id="603"/>
            <p14:sldId id="604"/>
            <p14:sldId id="605"/>
            <p14:sldId id="606"/>
            <p14:sldId id="608"/>
            <p14:sldId id="696"/>
            <p14:sldId id="574"/>
            <p14:sldId id="575"/>
            <p14:sldId id="576"/>
            <p14:sldId id="577"/>
            <p14:sldId id="578"/>
            <p14:sldId id="579"/>
            <p14:sldId id="697"/>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tinjerry2018" initials="t"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F69AD"/>
    <a:srgbClr val="6DAAD2"/>
    <a:srgbClr val="2077B8"/>
    <a:srgbClr val="7EACCE"/>
    <a:srgbClr val="4890C5"/>
    <a:srgbClr val="619AC3"/>
    <a:srgbClr val="7C7C7C"/>
    <a:srgbClr val="144A74"/>
    <a:srgbClr val="3E6B8D"/>
    <a:srgbClr val="93B5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22" autoAdjust="0"/>
    <p:restoredTop sz="94660"/>
  </p:normalViewPr>
  <p:slideViewPr>
    <p:cSldViewPr snapToGrid="0">
      <p:cViewPr varScale="1">
        <p:scale>
          <a:sx n="95" d="100"/>
          <a:sy n="95" d="100"/>
        </p:scale>
        <p:origin x="72" y="1008"/>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93" d="100"/>
          <a:sy n="93" d="100"/>
        </p:scale>
        <p:origin x="2130" y="72"/>
      </p:cViewPr>
      <p:guideLst/>
    </p:cSldViewPr>
  </p:notesViewPr>
  <p:gridSpacing cx="72008" cy="72008"/>
</p:viewPr>
</file>

<file path=ppt/_rels/presentation.xml.rels><?xml version="1.0" encoding="UTF-8" standalone="yes"?>
<Relationships xmlns="http://schemas.openxmlformats.org/package/2006/relationships"><Relationship Id="rId91" Type="http://schemas.openxmlformats.org/officeDocument/2006/relationships/tags" Target="tags/tag221.xml"/><Relationship Id="rId90" Type="http://schemas.openxmlformats.org/officeDocument/2006/relationships/font" Target="fonts/font10.fntdata"/><Relationship Id="rId9" Type="http://schemas.openxmlformats.org/officeDocument/2006/relationships/slide" Target="slides/slide7.xml"/><Relationship Id="rId89" Type="http://schemas.openxmlformats.org/officeDocument/2006/relationships/font" Target="fonts/font9.fntdata"/><Relationship Id="rId88" Type="http://schemas.openxmlformats.org/officeDocument/2006/relationships/font" Target="fonts/font8.fntdata"/><Relationship Id="rId87" Type="http://schemas.openxmlformats.org/officeDocument/2006/relationships/font" Target="fonts/font7.fntdata"/><Relationship Id="rId86" Type="http://schemas.openxmlformats.org/officeDocument/2006/relationships/font" Target="fonts/font6.fntdata"/><Relationship Id="rId85" Type="http://schemas.openxmlformats.org/officeDocument/2006/relationships/font" Target="fonts/font5.fntdata"/><Relationship Id="rId84" Type="http://schemas.openxmlformats.org/officeDocument/2006/relationships/font" Target="fonts/font4.fntdata"/><Relationship Id="rId83" Type="http://schemas.openxmlformats.org/officeDocument/2006/relationships/font" Target="fonts/font3.fntdata"/><Relationship Id="rId82" Type="http://schemas.openxmlformats.org/officeDocument/2006/relationships/font" Target="fonts/font2.fntdata"/><Relationship Id="rId81" Type="http://schemas.openxmlformats.org/officeDocument/2006/relationships/font" Target="fonts/font1.fntdata"/><Relationship Id="rId80" Type="http://schemas.openxmlformats.org/officeDocument/2006/relationships/commentAuthors" Target="commentAuthors.xml"/><Relationship Id="rId8" Type="http://schemas.openxmlformats.org/officeDocument/2006/relationships/slide" Target="slides/slide6.xml"/><Relationship Id="rId79" Type="http://schemas.openxmlformats.org/officeDocument/2006/relationships/tableStyles" Target="tableStyles.xml"/><Relationship Id="rId78" Type="http://schemas.openxmlformats.org/officeDocument/2006/relationships/viewProps" Target="viewProps.xml"/><Relationship Id="rId77" Type="http://schemas.openxmlformats.org/officeDocument/2006/relationships/presProps" Target="presProps.xml"/><Relationship Id="rId76" Type="http://schemas.openxmlformats.org/officeDocument/2006/relationships/handoutMaster" Target="handoutMasters/handoutMaster1.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37.wmf"/><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image" Target="../media/image44.wmf"/></Relationships>
</file>

<file path=ppt/drawings/_rels/vmlDrawing5.vml.rels><?xml version="1.0" encoding="UTF-8" standalone="yes"?>
<Relationships xmlns="http://schemas.openxmlformats.org/package/2006/relationships"><Relationship Id="rId5" Type="http://schemas.openxmlformats.org/officeDocument/2006/relationships/image" Target="../media/image50.wmf"/><Relationship Id="rId4" Type="http://schemas.openxmlformats.org/officeDocument/2006/relationships/image" Target="../media/image49.wmf"/><Relationship Id="rId3" Type="http://schemas.openxmlformats.org/officeDocument/2006/relationships/image" Target="../media/image48.wmf"/><Relationship Id="rId2" Type="http://schemas.openxmlformats.org/officeDocument/2006/relationships/image" Target="../media/image47.wmf"/><Relationship Id="rId1" Type="http://schemas.openxmlformats.org/officeDocument/2006/relationships/image" Target="../media/image4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58.wmf"/><Relationship Id="rId1" Type="http://schemas.openxmlformats.org/officeDocument/2006/relationships/image" Target="../media/image5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7E245E7-3CE4-4BED-8732-D3919F539481}"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9D94E8C-3EF8-4AB0-94AD-D0FF1399557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参考：</a:t>
            </a:r>
            <a:endParaRPr lang="zh-CN" altLang="en-US"/>
          </a:p>
          <a:p>
            <a:r>
              <a:rPr lang="en-US" altLang="zh-CN"/>
              <a:t>https://www.cnblogs.com/think-twice/p/11205353.html</a:t>
            </a:r>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9" Type="http://schemas.openxmlformats.org/officeDocument/2006/relationships/tags" Target="../tags/tag13.xml"/><Relationship Id="rId18" Type="http://schemas.openxmlformats.org/officeDocument/2006/relationships/tags" Target="../tags/tag12.xml"/><Relationship Id="rId17" Type="http://schemas.openxmlformats.org/officeDocument/2006/relationships/tags" Target="../tags/tag11.xml"/><Relationship Id="rId16" Type="http://schemas.openxmlformats.org/officeDocument/2006/relationships/tags" Target="../tags/tag10.xml"/><Relationship Id="rId15" Type="http://schemas.openxmlformats.org/officeDocument/2006/relationships/tags" Target="../tags/tag9.xml"/><Relationship Id="rId14" Type="http://schemas.openxmlformats.org/officeDocument/2006/relationships/tags" Target="../tags/tag8.xml"/><Relationship Id="rId13" Type="http://schemas.openxmlformats.org/officeDocument/2006/relationships/tags" Target="../tags/tag7.xml"/><Relationship Id="rId12" Type="http://schemas.openxmlformats.org/officeDocument/2006/relationships/tags" Target="../tags/tag6.xml"/><Relationship Id="rId11" Type="http://schemas.openxmlformats.org/officeDocument/2006/relationships/image" Target="../media/image5.png"/><Relationship Id="rId10" Type="http://schemas.openxmlformats.org/officeDocument/2006/relationships/tags" Target="../tags/tag5.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image" Target="../media/image7.png"/><Relationship Id="rId4" Type="http://schemas.openxmlformats.org/officeDocument/2006/relationships/tags" Target="../tags/tag74.xml"/><Relationship Id="rId3" Type="http://schemas.openxmlformats.org/officeDocument/2006/relationships/image" Target="../media/image6.png"/><Relationship Id="rId2" Type="http://schemas.openxmlformats.org/officeDocument/2006/relationships/tags" Target="../tags/tag7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82.xml"/><Relationship Id="rId7" Type="http://schemas.openxmlformats.org/officeDocument/2006/relationships/image" Target="../media/image13.png"/><Relationship Id="rId6" Type="http://schemas.openxmlformats.org/officeDocument/2006/relationships/tags" Target="../tags/tag81.xml"/><Relationship Id="rId5" Type="http://schemas.openxmlformats.org/officeDocument/2006/relationships/image" Target="../media/image12.png"/><Relationship Id="rId4" Type="http://schemas.openxmlformats.org/officeDocument/2006/relationships/tags" Target="../tags/tag80.xml"/><Relationship Id="rId3" Type="http://schemas.openxmlformats.org/officeDocument/2006/relationships/image" Target="../media/image1.png"/><Relationship Id="rId2" Type="http://schemas.openxmlformats.org/officeDocument/2006/relationships/tags" Target="../tags/tag79.xml"/><Relationship Id="rId17" Type="http://schemas.openxmlformats.org/officeDocument/2006/relationships/tags" Target="../tags/tag90.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image" Target="../media/image7.png"/><Relationship Id="rId4" Type="http://schemas.openxmlformats.org/officeDocument/2006/relationships/tags" Target="../tags/tag92.xml"/><Relationship Id="rId3" Type="http://schemas.openxmlformats.org/officeDocument/2006/relationships/image" Target="../media/image6.png"/><Relationship Id="rId2" Type="http://schemas.openxmlformats.org/officeDocument/2006/relationships/tags" Target="../tags/tag9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image" Target="../media/image7.png"/><Relationship Id="rId4" Type="http://schemas.openxmlformats.org/officeDocument/2006/relationships/tags" Target="../tags/tag98.xml"/><Relationship Id="rId3" Type="http://schemas.openxmlformats.org/officeDocument/2006/relationships/image" Target="../media/image6.png"/><Relationship Id="rId2" Type="http://schemas.openxmlformats.org/officeDocument/2006/relationships/tags" Target="../tags/tag97.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image" Target="../media/image7.png"/><Relationship Id="rId3" Type="http://schemas.openxmlformats.org/officeDocument/2006/relationships/tags" Target="../tags/tag106.xml"/><Relationship Id="rId2" Type="http://schemas.openxmlformats.org/officeDocument/2006/relationships/tags" Target="../tags/tag105.xml"/><Relationship Id="rId10" Type="http://schemas.openxmlformats.org/officeDocument/2006/relationships/tags" Target="../tags/tag11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image" Target="../media/image7.png"/><Relationship Id="rId3" Type="http://schemas.openxmlformats.org/officeDocument/2006/relationships/tags" Target="../tags/tag114.xml"/><Relationship Id="rId2" Type="http://schemas.openxmlformats.org/officeDocument/2006/relationships/tags" Target="../tags/tag113.xml"/><Relationship Id="rId10" Type="http://schemas.openxmlformats.org/officeDocument/2006/relationships/tags" Target="../tags/tag120.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image" Target="../media/image6.png"/><Relationship Id="rId3" Type="http://schemas.openxmlformats.org/officeDocument/2006/relationships/tags" Target="../tags/tag122.xml"/><Relationship Id="rId2" Type="http://schemas.openxmlformats.org/officeDocument/2006/relationships/tags" Target="../tags/tag121.xml"/><Relationship Id="rId10" Type="http://schemas.openxmlformats.org/officeDocument/2006/relationships/tags" Target="../tags/tag128.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image" Target="../media/image7.png"/><Relationship Id="rId3" Type="http://schemas.openxmlformats.org/officeDocument/2006/relationships/tags" Target="../tags/tag130.xml"/><Relationship Id="rId2" Type="http://schemas.openxmlformats.org/officeDocument/2006/relationships/tags" Target="../tags/tag12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image" Target="../media/image6.png"/><Relationship Id="rId2" Type="http://schemas.openxmlformats.org/officeDocument/2006/relationships/tags" Target="../tags/tag139.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image" Target="../media/image7.png"/><Relationship Id="rId4" Type="http://schemas.openxmlformats.org/officeDocument/2006/relationships/tags" Target="../tags/tag15.xml"/><Relationship Id="rId3" Type="http://schemas.openxmlformats.org/officeDocument/2006/relationships/image" Target="../media/image6.png"/><Relationship Id="rId2" Type="http://schemas.openxmlformats.org/officeDocument/2006/relationships/tags" Target="../tags/tag14.xml"/><Relationship Id="rId10" Type="http://schemas.openxmlformats.org/officeDocument/2006/relationships/tags" Target="../tags/tag2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image" Target="../media/image9.png"/><Relationship Id="rId7" Type="http://schemas.openxmlformats.org/officeDocument/2006/relationships/tags" Target="../tags/tag24.xml"/><Relationship Id="rId6" Type="http://schemas.openxmlformats.org/officeDocument/2006/relationships/image" Target="../media/image8.png"/><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image" Target="../media/image1.png"/><Relationship Id="rId2" Type="http://schemas.openxmlformats.org/officeDocument/2006/relationships/tags" Target="../tags/tag21.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image" Target="../media/image7.png"/><Relationship Id="rId4" Type="http://schemas.openxmlformats.org/officeDocument/2006/relationships/tags" Target="../tags/tag31.xml"/><Relationship Id="rId3" Type="http://schemas.openxmlformats.org/officeDocument/2006/relationships/image" Target="../media/image6.png"/><Relationship Id="rId2" Type="http://schemas.openxmlformats.org/officeDocument/2006/relationships/tags" Target="../tags/tag30.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image" Target="../media/image7.png"/><Relationship Id="rId4" Type="http://schemas.openxmlformats.org/officeDocument/2006/relationships/tags" Target="../tags/tag39.xml"/><Relationship Id="rId3" Type="http://schemas.openxmlformats.org/officeDocument/2006/relationships/image" Target="../media/image6.png"/><Relationship Id="rId2" Type="http://schemas.openxmlformats.org/officeDocument/2006/relationships/tags" Target="../tags/tag3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image" Target="../media/image11.png"/><Relationship Id="rId6" Type="http://schemas.openxmlformats.org/officeDocument/2006/relationships/tags" Target="../tags/tag50.xml"/><Relationship Id="rId5" Type="http://schemas.openxmlformats.org/officeDocument/2006/relationships/image" Target="../media/image10.png"/><Relationship Id="rId4" Type="http://schemas.openxmlformats.org/officeDocument/2006/relationships/tags" Target="../tags/tag49.xml"/><Relationship Id="rId3" Type="http://schemas.openxmlformats.org/officeDocument/2006/relationships/image" Target="../media/image1.png"/><Relationship Id="rId2" Type="http://schemas.openxmlformats.org/officeDocument/2006/relationships/tags" Target="../tags/tag48.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image" Target="../media/image7.png"/><Relationship Id="rId4" Type="http://schemas.openxmlformats.org/officeDocument/2006/relationships/tags" Target="../tags/tag59.xml"/><Relationship Id="rId3" Type="http://schemas.openxmlformats.org/officeDocument/2006/relationships/image" Target="../media/image6.png"/><Relationship Id="rId2" Type="http://schemas.openxmlformats.org/officeDocument/2006/relationships/tags" Target="../tags/tag58.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image" Target="../media/image7.png"/><Relationship Id="rId4" Type="http://schemas.openxmlformats.org/officeDocument/2006/relationships/tags" Target="../tags/tag67.xml"/><Relationship Id="rId3" Type="http://schemas.openxmlformats.org/officeDocument/2006/relationships/image" Target="../media/image6.png"/><Relationship Id="rId2" Type="http://schemas.openxmlformats.org/officeDocument/2006/relationships/tags" Target="../tags/tag66.xml"/><Relationship Id="rId10" Type="http://schemas.openxmlformats.org/officeDocument/2006/relationships/tags" Target="../tags/tag7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3" descr="背景"/>
          <p:cNvPicPr>
            <a:picLocks noChangeAspect="1"/>
          </p:cNvPicPr>
          <p:nvPr>
            <p:custDataLst>
              <p:tags r:id="rId2"/>
            </p:custDataLst>
          </p:nvPr>
        </p:nvPicPr>
        <p:blipFill>
          <a:blip r:embed="rId3"/>
          <a:stretch>
            <a:fillRect/>
          </a:stretch>
        </p:blipFill>
        <p:spPr>
          <a:xfrm>
            <a:off x="282" y="-6032"/>
            <a:ext cx="12191436" cy="6857683"/>
          </a:xfrm>
          <a:prstGeom prst="rect">
            <a:avLst/>
          </a:prstGeom>
        </p:spPr>
      </p:pic>
      <p:pic>
        <p:nvPicPr>
          <p:cNvPr id="5" name="图片 4" descr="封面页装饰"/>
          <p:cNvPicPr>
            <a:picLocks noChangeAspect="1"/>
          </p:cNvPicPr>
          <p:nvPr>
            <p:custDataLst>
              <p:tags r:id="rId4"/>
            </p:custDataLst>
          </p:nvPr>
        </p:nvPicPr>
        <p:blipFill>
          <a:blip r:embed="rId5"/>
          <a:stretch>
            <a:fillRect/>
          </a:stretch>
        </p:blipFill>
        <p:spPr>
          <a:xfrm>
            <a:off x="0" y="0"/>
            <a:ext cx="2030705" cy="1009638"/>
          </a:xfrm>
          <a:prstGeom prst="rect">
            <a:avLst/>
          </a:prstGeom>
        </p:spPr>
      </p:pic>
      <p:pic>
        <p:nvPicPr>
          <p:cNvPr id="6" name="图片 5" descr="1装饰3"/>
          <p:cNvPicPr>
            <a:picLocks noChangeAspect="1"/>
          </p:cNvPicPr>
          <p:nvPr>
            <p:custDataLst>
              <p:tags r:id="rId6"/>
            </p:custDataLst>
          </p:nvPr>
        </p:nvPicPr>
        <p:blipFill>
          <a:blip r:embed="rId7"/>
          <a:stretch>
            <a:fillRect/>
          </a:stretch>
        </p:blipFill>
        <p:spPr>
          <a:xfrm>
            <a:off x="0" y="5611495"/>
            <a:ext cx="1254757" cy="1252220"/>
          </a:xfrm>
          <a:prstGeom prst="rect">
            <a:avLst/>
          </a:prstGeom>
        </p:spPr>
      </p:pic>
      <p:pic>
        <p:nvPicPr>
          <p:cNvPr id="7" name="图片 6" descr="1装饰"/>
          <p:cNvPicPr>
            <a:picLocks noChangeAspect="1"/>
          </p:cNvPicPr>
          <p:nvPr>
            <p:custDataLst>
              <p:tags r:id="rId8"/>
            </p:custDataLst>
          </p:nvPr>
        </p:nvPicPr>
        <p:blipFill>
          <a:blip r:embed="rId9"/>
          <a:stretch>
            <a:fillRect/>
          </a:stretch>
        </p:blipFill>
        <p:spPr>
          <a:xfrm>
            <a:off x="4791075" y="2026493"/>
            <a:ext cx="7400925" cy="4831495"/>
          </a:xfrm>
          <a:prstGeom prst="rect">
            <a:avLst/>
          </a:prstGeom>
        </p:spPr>
      </p:pic>
      <p:pic>
        <p:nvPicPr>
          <p:cNvPr id="11" name="图片 10" descr="1装饰2"/>
          <p:cNvPicPr>
            <a:picLocks noChangeAspect="1"/>
          </p:cNvPicPr>
          <p:nvPr>
            <p:custDataLst>
              <p:tags r:id="rId10"/>
            </p:custDataLst>
          </p:nvPr>
        </p:nvPicPr>
        <p:blipFill>
          <a:blip r:embed="rId11"/>
          <a:stretch>
            <a:fillRect/>
          </a:stretch>
        </p:blipFill>
        <p:spPr>
          <a:xfrm>
            <a:off x="10250805" y="-24765"/>
            <a:ext cx="1941195" cy="3671639"/>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正圆 55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
        <p:nvSpPr>
          <p:cNvPr id="2" name="矩形: 圆角 17"/>
          <p:cNvSpPr/>
          <p:nvPr>
            <p:custDataLst>
              <p:tags r:id="rId15"/>
            </p:custDataLst>
          </p:nvPr>
        </p:nvSpPr>
        <p:spPr>
          <a:xfrm>
            <a:off x="342900" y="4872434"/>
            <a:ext cx="2573642" cy="471040"/>
          </a:xfrm>
          <a:prstGeom prst="roundRect">
            <a:avLst>
              <a:gd name="adj" fmla="val 9226"/>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dk1">
                  <a:lumMod val="75000"/>
                  <a:lumOff val="25000"/>
                </a:schemeClr>
              </a:solidFill>
              <a:latin typeface="Arial" panose="020B0604020202020204" pitchFamily="34" charset="0"/>
              <a:ea typeface="汉仪正圆 55简" panose="00020600040101010101" charset="-122"/>
            </a:endParaRPr>
          </a:p>
        </p:txBody>
      </p:sp>
      <p:sp>
        <p:nvSpPr>
          <p:cNvPr id="3" name="矩形 2"/>
          <p:cNvSpPr/>
          <p:nvPr>
            <p:custDataLst>
              <p:tags r:id="rId16"/>
            </p:custDataLst>
          </p:nvPr>
        </p:nvSpPr>
        <p:spPr>
          <a:xfrm>
            <a:off x="342900" y="3426508"/>
            <a:ext cx="2160803" cy="152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dirty="0">
              <a:solidFill>
                <a:schemeClr val="dk1">
                  <a:lumMod val="75000"/>
                  <a:lumOff val="25000"/>
                </a:schemeClr>
              </a:solidFill>
              <a:latin typeface="Arial" panose="020B0604020202020204" pitchFamily="34" charset="0"/>
              <a:ea typeface="汉仪正圆 55简" panose="00020600040101010101" charset="-122"/>
            </a:endParaRPr>
          </a:p>
        </p:txBody>
      </p:sp>
      <p:sp>
        <p:nvSpPr>
          <p:cNvPr id="8" name="标题 1"/>
          <p:cNvSpPr>
            <a:spLocks noGrp="1"/>
          </p:cNvSpPr>
          <p:nvPr>
            <p:ph type="ctrTitle" idx="4" hasCustomPrompt="1"/>
            <p:custDataLst>
              <p:tags r:id="rId17"/>
            </p:custDataLst>
          </p:nvPr>
        </p:nvSpPr>
        <p:spPr>
          <a:xfrm>
            <a:off x="342900" y="2095548"/>
            <a:ext cx="6696062" cy="1014730"/>
          </a:xfrm>
          <a:noFill/>
        </p:spPr>
        <p:txBody>
          <a:bodyPr vert="horz" wrap="square" lIns="0" tIns="38100" rIns="76200" bIns="38100" rtlCol="0" anchor="b" anchorCtr="0">
            <a:normAutofit/>
          </a:bodyPr>
          <a:lstStyle>
            <a:lvl1pPr marL="0" marR="0" algn="l" defTabSz="914400" rtl="0" eaLnBrk="1" fontAlgn="auto" latinLnBrk="0" hangingPunct="1">
              <a:lnSpc>
                <a:spcPct val="100000"/>
              </a:lnSpc>
              <a:spcBef>
                <a:spcPct val="0"/>
              </a:spcBef>
              <a:buClrTx/>
              <a:buSzTx/>
              <a:buFontTx/>
              <a:buNone/>
              <a:defRPr kumimoji="0" lang="zh-CN" altLang="en-US" sz="5600" b="1" i="0" u="none" strike="noStrike" kern="1200" cap="none" spc="0" normalizeH="0" baseline="0" noProof="1" dirty="0">
                <a:solidFill>
                  <a:schemeClr val="dk1">
                    <a:lumMod val="85000"/>
                    <a:lumOff val="15000"/>
                  </a:schemeClr>
                </a:solidFill>
                <a:uFillTx/>
                <a:latin typeface="Arial" panose="020B0604020202020204" pitchFamily="34" charset="0"/>
                <a:ea typeface="汉仪正圆 55简" panose="00020600040101010101" charset="-122"/>
                <a:cs typeface="+mn-cs"/>
              </a:defRPr>
            </a:lvl1pPr>
          </a:lstStyle>
          <a:p>
            <a:pPr lvl="0"/>
            <a:r>
              <a:rPr>
                <a:sym typeface="+mn-ea"/>
              </a:rPr>
              <a:t>编辑标题</a:t>
            </a:r>
            <a:endParaRPr>
              <a:sym typeface="+mn-ea"/>
            </a:endParaRPr>
          </a:p>
        </p:txBody>
      </p:sp>
      <p:sp>
        <p:nvSpPr>
          <p:cNvPr id="9" name="副标题 2"/>
          <p:cNvSpPr>
            <a:spLocks noGrp="1"/>
          </p:cNvSpPr>
          <p:nvPr>
            <p:ph type="subTitle" idx="5" hasCustomPrompt="1"/>
            <p:custDataLst>
              <p:tags r:id="rId18"/>
            </p:custDataLst>
          </p:nvPr>
        </p:nvSpPr>
        <p:spPr>
          <a:xfrm>
            <a:off x="342265" y="3650663"/>
            <a:ext cx="6696697" cy="849025"/>
          </a:xfrm>
          <a:noFill/>
        </p:spPr>
        <p:txBody>
          <a:bodyPr vert="horz" wrap="square" lIns="0" tIns="0" rIns="82550" bIns="0" rtlCol="0">
            <a:normAutofit/>
          </a:bodyPr>
          <a:lstStyle>
            <a:lvl1pPr marL="0" marR="0" indent="-228600" algn="l" defTabSz="914400" rtl="0" eaLnBrk="1" fontAlgn="auto" latinLnBrk="0" hangingPunct="1">
              <a:lnSpc>
                <a:spcPct val="160000"/>
              </a:lnSpc>
              <a:spcBef>
                <a:spcPts val="0"/>
              </a:spcBef>
              <a:spcAft>
                <a:spcPts val="1000"/>
              </a:spcAft>
              <a:buClrTx/>
              <a:buSzTx/>
              <a:buFontTx/>
              <a:buNone/>
              <a:defRPr kumimoji="0" lang="zh-CN" altLang="en-US" sz="1400" b="0" i="0" u="none" strike="noStrike" kern="1200" cap="none" spc="200" normalizeH="0" baseline="0" noProof="1" dirty="0">
                <a:solidFill>
                  <a:schemeClr val="dk1">
                    <a:lumMod val="50000"/>
                    <a:lumOff val="50000"/>
                  </a:schemeClr>
                </a:solidFill>
                <a:uFillTx/>
                <a:latin typeface="Arial" panose="020B0604020202020204" pitchFamily="34" charset="0"/>
                <a:ea typeface="汉仪正圆 55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10" name="文本占位符 3"/>
          <p:cNvSpPr>
            <a:spLocks noGrp="1"/>
          </p:cNvSpPr>
          <p:nvPr>
            <p:ph type="body" idx="6" hasCustomPrompt="1"/>
            <p:custDataLst>
              <p:tags r:id="rId19"/>
            </p:custDataLst>
          </p:nvPr>
        </p:nvSpPr>
        <p:spPr>
          <a:xfrm>
            <a:off x="342265" y="4872434"/>
            <a:ext cx="2573642" cy="471043"/>
          </a:xfrm>
          <a:noFill/>
        </p:spPr>
        <p:txBody>
          <a:bodyPr vert="horz" wrap="square" lIns="101600" tIns="0" rIns="82550" bIns="0" rtlCol="0" anchor="ctr" anchorCtr="1">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1800" b="0" i="0" u="none" strike="noStrike" kern="1200" cap="none" spc="0" normalizeH="0" baseline="0" noProof="1" dirty="0">
                <a:solidFill>
                  <a:schemeClr val="lt1">
                    <a:lumMod val="50000"/>
                  </a:schemeClr>
                </a:solidFill>
                <a:uFillTx/>
                <a:latin typeface="Arial" panose="020B0604020202020204" pitchFamily="34" charset="0"/>
                <a:ea typeface="汉仪正圆 55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正文页装饰1"/>
          <p:cNvPicPr>
            <a:picLocks noChangeAspect="1"/>
          </p:cNvPicPr>
          <p:nvPr>
            <p:custDataLst>
              <p:tags r:id="rId2"/>
            </p:custDataLst>
          </p:nvPr>
        </p:nvPicPr>
        <p:blipFill>
          <a:blip r:embed="rId3"/>
          <a:stretch>
            <a:fillRect/>
          </a:stretch>
        </p:blipFill>
        <p:spPr>
          <a:xfrm>
            <a:off x="0" y="0"/>
            <a:ext cx="2454025" cy="1819910"/>
          </a:xfrm>
          <a:prstGeom prst="rect">
            <a:avLst/>
          </a:prstGeom>
        </p:spPr>
      </p:pic>
      <p:pic>
        <p:nvPicPr>
          <p:cNvPr id="2" name="图片 1" descr="正文页装饰2"/>
          <p:cNvPicPr>
            <a:picLocks noChangeAspect="1"/>
          </p:cNvPicPr>
          <p:nvPr>
            <p:custDataLst>
              <p:tags r:id="rId4"/>
            </p:custDataLst>
          </p:nvPr>
        </p:nvPicPr>
        <p:blipFill>
          <a:blip r:embed="rId5"/>
          <a:stretch>
            <a:fillRect/>
          </a:stretch>
        </p:blipFill>
        <p:spPr>
          <a:xfrm>
            <a:off x="8769985" y="4703197"/>
            <a:ext cx="3422015" cy="2154790"/>
          </a:xfrm>
          <a:prstGeom prst="rect">
            <a:avLst/>
          </a:prstGeom>
        </p:spPr>
      </p:pic>
      <p:sp>
        <p:nvSpPr>
          <p:cNvPr id="3" name="日期占位符 2"/>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669930" y="952508"/>
            <a:ext cx="10852237" cy="5388907"/>
          </a:xfrm>
        </p:spPr>
        <p:txBody>
          <a:bodyPr/>
          <a:lstStyle>
            <a:lvl1pPr>
              <a:defRPr>
                <a:solidFill>
                  <a:schemeClr val="tx1"/>
                </a:solidFill>
                <a:latin typeface="Arial" panose="020B0604020202020204" pitchFamily="34" charset="0"/>
                <a:ea typeface="汉仪正圆 55简" panose="00020600040101010101" charset="-122"/>
              </a:defRPr>
            </a:lvl1pPr>
            <a:lvl2pPr>
              <a:defRPr>
                <a:solidFill>
                  <a:schemeClr val="tx1"/>
                </a:solidFill>
                <a:latin typeface="Arial" panose="020B0604020202020204" pitchFamily="34" charset="0"/>
                <a:ea typeface="汉仪正圆 55简" panose="00020600040101010101" charset="-122"/>
              </a:defRPr>
            </a:lvl2pPr>
            <a:lvl3pPr>
              <a:defRPr>
                <a:solidFill>
                  <a:schemeClr val="tx1"/>
                </a:solidFill>
                <a:latin typeface="Arial" panose="020B0604020202020204" pitchFamily="34" charset="0"/>
                <a:ea typeface="汉仪正圆 55简" panose="00020600040101010101" charset="-122"/>
              </a:defRPr>
            </a:lvl3pPr>
            <a:lvl4pPr>
              <a:defRPr>
                <a:solidFill>
                  <a:schemeClr val="tx1"/>
                </a:solidFill>
                <a:latin typeface="Arial" panose="020B0604020202020204" pitchFamily="34" charset="0"/>
                <a:ea typeface="汉仪正圆 55简" panose="00020600040101010101" charset="-122"/>
              </a:defRPr>
            </a:lvl4pPr>
            <a:lvl5pPr>
              <a:defRPr>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7" name="图片 6" descr="背景"/>
          <p:cNvPicPr>
            <a:picLocks noChangeAspect="1"/>
          </p:cNvPicPr>
          <p:nvPr>
            <p:custDataLst>
              <p:tags r:id="rId2"/>
            </p:custDataLst>
          </p:nvPr>
        </p:nvPicPr>
        <p:blipFill>
          <a:blip r:embed="rId3"/>
          <a:stretch>
            <a:fillRect/>
          </a:stretch>
        </p:blipFill>
        <p:spPr>
          <a:xfrm>
            <a:off x="0" y="318"/>
            <a:ext cx="12192000" cy="6857683"/>
          </a:xfrm>
          <a:prstGeom prst="rect">
            <a:avLst/>
          </a:prstGeom>
        </p:spPr>
      </p:pic>
      <p:pic>
        <p:nvPicPr>
          <p:cNvPr id="6" name="图片 5" descr="结束页装饰2"/>
          <p:cNvPicPr>
            <a:picLocks noChangeAspect="1"/>
          </p:cNvPicPr>
          <p:nvPr>
            <p:custDataLst>
              <p:tags r:id="rId4"/>
            </p:custDataLst>
          </p:nvPr>
        </p:nvPicPr>
        <p:blipFill>
          <a:blip r:embed="rId5"/>
          <a:stretch>
            <a:fillRect/>
          </a:stretch>
        </p:blipFill>
        <p:spPr>
          <a:xfrm>
            <a:off x="0" y="635"/>
            <a:ext cx="1727200" cy="1522880"/>
          </a:xfrm>
          <a:prstGeom prst="rect">
            <a:avLst/>
          </a:prstGeom>
        </p:spPr>
      </p:pic>
      <p:pic>
        <p:nvPicPr>
          <p:cNvPr id="2" name="图片 1" descr="结束页装饰3"/>
          <p:cNvPicPr>
            <a:picLocks noChangeAspect="1"/>
          </p:cNvPicPr>
          <p:nvPr>
            <p:custDataLst>
              <p:tags r:id="rId6"/>
            </p:custDataLst>
          </p:nvPr>
        </p:nvPicPr>
        <p:blipFill>
          <a:blip r:embed="rId7"/>
          <a:stretch>
            <a:fillRect/>
          </a:stretch>
        </p:blipFill>
        <p:spPr>
          <a:xfrm>
            <a:off x="0" y="5892165"/>
            <a:ext cx="891637" cy="965200"/>
          </a:xfrm>
          <a:prstGeom prst="rect">
            <a:avLst/>
          </a:prstGeom>
        </p:spPr>
      </p:pic>
      <p:pic>
        <p:nvPicPr>
          <p:cNvPr id="8" name="图片 7" descr="结束页装饰1"/>
          <p:cNvPicPr>
            <a:picLocks noChangeAspect="1"/>
          </p:cNvPicPr>
          <p:nvPr>
            <p:custDataLst>
              <p:tags r:id="rId8"/>
            </p:custDataLst>
          </p:nvPr>
        </p:nvPicPr>
        <p:blipFill>
          <a:blip r:embed="rId9"/>
          <a:stretch>
            <a:fillRect/>
          </a:stretch>
        </p:blipFill>
        <p:spPr>
          <a:xfrm>
            <a:off x="6536055" y="1480"/>
            <a:ext cx="5655932" cy="6855675"/>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
        <p:nvSpPr>
          <p:cNvPr id="12" name="文本占位符 11"/>
          <p:cNvSpPr txBox="1">
            <a:spLocks noGrp="1"/>
          </p:cNvSpPr>
          <p:nvPr>
            <p:ph type="body" idx="2" hasCustomPrompt="1"/>
            <p:custDataLst>
              <p:tags r:id="rId13"/>
            </p:custDataLst>
          </p:nvPr>
        </p:nvSpPr>
        <p:spPr>
          <a:xfrm>
            <a:off x="3237737" y="1767936"/>
            <a:ext cx="1014912" cy="427044"/>
          </a:xfrm>
          <a:noFill/>
          <a:ln>
            <a:noFill/>
          </a:ln>
        </p:spPr>
        <p:txBody>
          <a:bodyPr wrap="square" lIns="0" tIns="0" rIns="0" bIns="0" rtlCol="0" anchor="b" anchorCtr="0">
            <a:normAutofit/>
          </a:bodyPr>
          <a:lstStyle>
            <a:lvl1pPr marL="0" marR="0" algn="l" defTabSz="914400" rtl="0" eaLnBrk="1" fontAlgn="auto" latinLnBrk="0" hangingPunct="1">
              <a:lnSpc>
                <a:spcPct val="100000"/>
              </a:lnSpc>
              <a:buClrTx/>
              <a:buSzTx/>
              <a:buFontTx/>
              <a:buNone/>
              <a:defRPr kumimoji="0" lang="en-US" altLang="zh-CN" sz="2000" b="0" i="0" u="none" strike="noStrike" kern="1200" cap="none" spc="0" normalizeH="0" baseline="0" noProof="1" dirty="0">
                <a:solidFill>
                  <a:schemeClr val="tx1"/>
                </a:solidFill>
                <a:latin typeface="Arial" panose="020B0604020202020204" pitchFamily="34" charset="0"/>
                <a:ea typeface="微软雅黑" panose="020B0503020204020204" pitchFamily="34" charset="-122"/>
                <a:cs typeface="+mn-cs"/>
              </a:defRPr>
            </a:lvl1pPr>
          </a:lstStyle>
          <a:p>
            <a:pPr lvl="0"/>
            <a:r>
              <a:rPr>
                <a:sym typeface="+mn-ea"/>
              </a:rPr>
              <a:t>202X</a:t>
            </a:r>
            <a:endParaRPr>
              <a:sym typeface="+mn-ea"/>
            </a:endParaRPr>
          </a:p>
        </p:txBody>
      </p:sp>
      <p:sp>
        <p:nvSpPr>
          <p:cNvPr id="13" name="标题 12"/>
          <p:cNvSpPr txBox="1">
            <a:spLocks noGrp="1"/>
          </p:cNvSpPr>
          <p:nvPr>
            <p:ph type="title" idx="3" hasCustomPrompt="1"/>
            <p:custDataLst>
              <p:tags r:id="rId14"/>
            </p:custDataLst>
          </p:nvPr>
        </p:nvSpPr>
        <p:spPr>
          <a:xfrm>
            <a:off x="822781" y="2290678"/>
            <a:ext cx="6283468" cy="1559805"/>
          </a:xfrm>
          <a:noFill/>
        </p:spPr>
        <p:txBody>
          <a:bodyPr wrap="none" lIns="0" tIns="0" rIns="0" bIns="0" rtlCol="0" anchor="ctr" anchorCtr="0">
            <a:normAutofit/>
          </a:bodyPr>
          <a:lstStyle>
            <a:lvl1pPr marL="0" marR="0" algn="l" defTabSz="914400" rtl="0" eaLnBrk="1" fontAlgn="auto" latinLnBrk="0" hangingPunct="1">
              <a:lnSpc>
                <a:spcPct val="100000"/>
              </a:lnSpc>
              <a:buClrTx/>
              <a:buSzTx/>
              <a:buFontTx/>
              <a:buNone/>
              <a:defRPr kumimoji="0" lang="zh-CN" altLang="en-US" sz="7200" b="1" i="0" u="none" strike="noStrike" kern="1200" cap="none" spc="0" normalizeH="0" baseline="0" noProof="1" dirty="0">
                <a:solidFill>
                  <a:schemeClr val="tx1"/>
                </a:solidFill>
                <a:latin typeface="Arial" panose="020B0604020202020204" pitchFamily="34" charset="0"/>
                <a:ea typeface="微软雅黑" panose="020B0503020204020204" pitchFamily="34" charset="-122"/>
                <a:cs typeface="+mn-cs"/>
              </a:defRPr>
            </a:lvl1pPr>
          </a:lstStyle>
          <a:p>
            <a:pPr lvl="0"/>
            <a:r>
              <a:rPr>
                <a:sym typeface="+mn-ea"/>
              </a:rPr>
              <a:t>添加标题</a:t>
            </a:r>
            <a:endParaRPr>
              <a:sym typeface="+mn-ea"/>
            </a:endParaRPr>
          </a:p>
        </p:txBody>
      </p:sp>
      <p:sp>
        <p:nvSpPr>
          <p:cNvPr id="14" name="文本占位符 13"/>
          <p:cNvSpPr txBox="1">
            <a:spLocks noGrp="1"/>
          </p:cNvSpPr>
          <p:nvPr>
            <p:ph type="body" idx="4" hasCustomPrompt="1"/>
            <p:custDataLst>
              <p:tags r:id="rId15"/>
            </p:custDataLst>
          </p:nvPr>
        </p:nvSpPr>
        <p:spPr>
          <a:xfrm>
            <a:off x="822781" y="3947776"/>
            <a:ext cx="5683861" cy="471658"/>
          </a:xfrm>
          <a:noFill/>
        </p:spPr>
        <p:txBody>
          <a:bodyPr wrap="none" lIns="0" tIns="0" rIns="0" bIns="0" rtlCol="0">
            <a:normAutofit/>
          </a:bodyPr>
          <a:lstStyle>
            <a:lvl1pPr marL="0" marR="0" algn="l"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rgbClr val="000000"/>
                </a:solidFill>
                <a:effectLst/>
                <a:latin typeface="微软雅黑" panose="020B0503020204020204" pitchFamily="34" charset="-122"/>
                <a:ea typeface="微软雅黑" panose="020B0503020204020204" pitchFamily="34" charset="-122"/>
                <a:cs typeface="+mn-cs"/>
              </a:defRPr>
            </a:lvl1pPr>
          </a:lstStyle>
          <a:p>
            <a:pPr lvl="0"/>
            <a:r>
              <a:rPr>
                <a:sym typeface="+mn-ea"/>
              </a:rPr>
              <a:t>单击此处添加副标题</a:t>
            </a:r>
            <a:endParaRPr>
              <a:sym typeface="+mn-ea"/>
            </a:endParaRPr>
          </a:p>
        </p:txBody>
      </p:sp>
      <p:sp>
        <p:nvSpPr>
          <p:cNvPr id="15" name="矩形 14"/>
          <p:cNvSpPr/>
          <p:nvPr>
            <p:custDataLst>
              <p:tags r:id="rId16"/>
            </p:custDataLst>
          </p:nvPr>
        </p:nvSpPr>
        <p:spPr>
          <a:xfrm>
            <a:off x="833131" y="4721909"/>
            <a:ext cx="1397467" cy="3881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51840" bIns="45720" rtlCol="0" anchor="ctr"/>
          <a:lstStyle/>
          <a:p>
            <a:pPr algn="ctr"/>
            <a:endParaRPr lang="zh-CN" altLang="en-US"/>
          </a:p>
        </p:txBody>
      </p:sp>
      <p:sp>
        <p:nvSpPr>
          <p:cNvPr id="16" name="文本占位符 15"/>
          <p:cNvSpPr txBox="1">
            <a:spLocks noGrp="1"/>
          </p:cNvSpPr>
          <p:nvPr>
            <p:ph type="body" idx="6" hasCustomPrompt="1"/>
            <p:custDataLst>
              <p:tags r:id="rId17"/>
            </p:custDataLst>
          </p:nvPr>
        </p:nvSpPr>
        <p:spPr>
          <a:xfrm>
            <a:off x="822781" y="5140843"/>
            <a:ext cx="2638091" cy="545464"/>
          </a:xfrm>
          <a:noFill/>
        </p:spPr>
        <p:txBody>
          <a:bodyPr wrap="none" lIns="0" tIns="0" rIns="0" bIns="0" rtlCol="0">
            <a:normAutofit/>
          </a:bodyPr>
          <a:lstStyle>
            <a:lvl1pPr marL="0" marR="0" algn="l" defTabSz="914400" rtl="0" eaLnBrk="1" fontAlgn="auto" latinLnBrk="0" hangingPunct="1">
              <a:lnSpc>
                <a:spcPct val="100000"/>
              </a:lnSpc>
              <a:buClrTx/>
              <a:buSzTx/>
              <a:buFontTx/>
              <a:buNone/>
              <a:defRPr kumimoji="0" lang="zh-CN" altLang="en-US" sz="2400" b="0" i="0" u="none" strike="noStrike" kern="1200" cap="none" spc="300" normalizeH="0" baseline="0" noProof="1" dirty="0">
                <a:solidFill>
                  <a:schemeClr val="tx1"/>
                </a:solidFill>
                <a:latin typeface="Arial" panose="020B0604020202020204" pitchFamily="34" charset="0"/>
                <a:ea typeface="微软雅黑" panose="020B0503020204020204" pitchFamily="34" charset="-122"/>
                <a:cs typeface="+mn-cs"/>
              </a:defRPr>
            </a:lvl1pPr>
          </a:lstStyle>
          <a:p>
            <a:pPr lvl="0"/>
            <a:r>
              <a:rPr>
                <a:sym typeface="+mn-ea"/>
              </a:rPr>
              <a:t>汇报人姓名</a:t>
            </a:r>
            <a:endParaRPr>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正文页装饰1"/>
          <p:cNvPicPr>
            <a:picLocks noChangeAspect="1"/>
          </p:cNvPicPr>
          <p:nvPr>
            <p:custDataLst>
              <p:tags r:id="rId2"/>
            </p:custDataLst>
          </p:nvPr>
        </p:nvPicPr>
        <p:blipFill>
          <a:blip r:embed="rId3"/>
          <a:stretch>
            <a:fillRect/>
          </a:stretch>
        </p:blipFill>
        <p:spPr>
          <a:xfrm>
            <a:off x="0" y="0"/>
            <a:ext cx="2454025" cy="1819910"/>
          </a:xfrm>
          <a:prstGeom prst="rect">
            <a:avLst/>
          </a:prstGeom>
        </p:spPr>
      </p:pic>
      <p:pic>
        <p:nvPicPr>
          <p:cNvPr id="6" name="图片 5" descr="正文页装饰2"/>
          <p:cNvPicPr>
            <a:picLocks noChangeAspect="1"/>
          </p:cNvPicPr>
          <p:nvPr>
            <p:custDataLst>
              <p:tags r:id="rId4"/>
            </p:custDataLst>
          </p:nvPr>
        </p:nvPicPr>
        <p:blipFill>
          <a:blip r:embed="rId5"/>
          <a:stretch>
            <a:fillRect/>
          </a:stretch>
        </p:blipFill>
        <p:spPr>
          <a:xfrm>
            <a:off x="8769985" y="4703197"/>
            <a:ext cx="3422015" cy="21547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汉仪正圆 55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9" name="图片 8" descr="正文页装饰1"/>
          <p:cNvPicPr>
            <a:picLocks noChangeAspect="1"/>
          </p:cNvPicPr>
          <p:nvPr>
            <p:custDataLst>
              <p:tags r:id="rId2"/>
            </p:custDataLst>
          </p:nvPr>
        </p:nvPicPr>
        <p:blipFill>
          <a:blip r:embed="rId3"/>
          <a:stretch>
            <a:fillRect/>
          </a:stretch>
        </p:blipFill>
        <p:spPr>
          <a:xfrm>
            <a:off x="0" y="0"/>
            <a:ext cx="2454025" cy="1819910"/>
          </a:xfrm>
          <a:prstGeom prst="rect">
            <a:avLst/>
          </a:prstGeom>
        </p:spPr>
      </p:pic>
      <p:pic>
        <p:nvPicPr>
          <p:cNvPr id="8" name="图片 7" descr="正文页装饰2"/>
          <p:cNvPicPr>
            <a:picLocks noChangeAspect="1"/>
          </p:cNvPicPr>
          <p:nvPr>
            <p:custDataLst>
              <p:tags r:id="rId4"/>
            </p:custDataLst>
          </p:nvPr>
        </p:nvPicPr>
        <p:blipFill>
          <a:blip r:embed="rId5"/>
          <a:stretch>
            <a:fillRect/>
          </a:stretch>
        </p:blipFill>
        <p:spPr>
          <a:xfrm>
            <a:off x="8769985" y="4703197"/>
            <a:ext cx="3422015" cy="2154790"/>
          </a:xfrm>
          <a:prstGeom prst="rect">
            <a:avLst/>
          </a:prstGeom>
        </p:spPr>
      </p:pic>
      <p:sp>
        <p:nvSpPr>
          <p:cNvPr id="6" name="矩形 5"/>
          <p:cNvSpPr/>
          <p:nvPr>
            <p:custDataLst>
              <p:tags r:id="rId6"/>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正圆 55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255"/>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sym typeface="+mn-ea"/>
            </a:endParaRPr>
          </a:p>
        </p:txBody>
      </p:sp>
      <p:pic>
        <p:nvPicPr>
          <p:cNvPr id="6" name="图片 5" descr="正文页装饰2"/>
          <p:cNvPicPr>
            <a:picLocks noChangeAspect="1"/>
          </p:cNvPicPr>
          <p:nvPr>
            <p:custDataLst>
              <p:tags r:id="rId3"/>
            </p:custDataLst>
          </p:nvPr>
        </p:nvPicPr>
        <p:blipFill>
          <a:blip r:embed="rId4"/>
          <a:stretch>
            <a:fillRect/>
          </a:stretch>
        </p:blipFill>
        <p:spPr>
          <a:xfrm>
            <a:off x="8769985" y="4703197"/>
            <a:ext cx="3422015" cy="2154790"/>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正圆 55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pic>
        <p:nvPicPr>
          <p:cNvPr id="6" name="图片 5" descr="正文页装饰2"/>
          <p:cNvPicPr>
            <a:picLocks noChangeAspect="1"/>
          </p:cNvPicPr>
          <p:nvPr>
            <p:custDataLst>
              <p:tags r:id="rId3"/>
            </p:custDataLst>
          </p:nvPr>
        </p:nvPicPr>
        <p:blipFill>
          <a:blip r:embed="rId4"/>
          <a:stretch>
            <a:fillRect/>
          </a:stretch>
        </p:blipFill>
        <p:spPr>
          <a:xfrm>
            <a:off x="8769985" y="4703197"/>
            <a:ext cx="3422015" cy="2154790"/>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正圆 55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正圆 55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5029836"/>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pic>
        <p:nvPicPr>
          <p:cNvPr id="6" name="图片 5" descr="正文页装饰1"/>
          <p:cNvPicPr>
            <a:picLocks noChangeAspect="1"/>
          </p:cNvPicPr>
          <p:nvPr>
            <p:custDataLst>
              <p:tags r:id="rId3"/>
            </p:custDataLst>
          </p:nvPr>
        </p:nvPicPr>
        <p:blipFill>
          <a:blip r:embed="rId4"/>
          <a:stretch>
            <a:fillRect/>
          </a:stretch>
        </p:blipFill>
        <p:spPr>
          <a:xfrm>
            <a:off x="0" y="0"/>
            <a:ext cx="1941985" cy="1440180"/>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正圆 55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正圆 55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pic>
        <p:nvPicPr>
          <p:cNvPr id="6" name="图片 5" descr="正文页装饰2"/>
          <p:cNvPicPr>
            <a:picLocks noChangeAspect="1"/>
          </p:cNvPicPr>
          <p:nvPr>
            <p:custDataLst>
              <p:tags r:id="rId3"/>
            </p:custDataLst>
          </p:nvPr>
        </p:nvPicPr>
        <p:blipFill>
          <a:blip r:embed="rId4"/>
          <a:stretch>
            <a:fillRect/>
          </a:stretch>
        </p:blipFill>
        <p:spPr>
          <a:xfrm>
            <a:off x="9577070" y="5211414"/>
            <a:ext cx="2614917" cy="1646573"/>
          </a:xfrm>
          <a:prstGeom prst="rect">
            <a:avLst/>
          </a:prstGeom>
        </p:spPr>
      </p:pic>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正圆 55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正圆 55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正圆 55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正文页装饰1"/>
          <p:cNvPicPr>
            <a:picLocks noChangeAspect="1"/>
          </p:cNvPicPr>
          <p:nvPr>
            <p:custDataLst>
              <p:tags r:id="rId2"/>
            </p:custDataLst>
          </p:nvPr>
        </p:nvPicPr>
        <p:blipFill>
          <a:blip r:embed="rId3"/>
          <a:stretch>
            <a:fillRect/>
          </a:stretch>
        </p:blipFill>
        <p:spPr>
          <a:xfrm>
            <a:off x="0" y="0"/>
            <a:ext cx="2026737" cy="1503032"/>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正圆 55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正圆 55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正文页装饰1"/>
          <p:cNvPicPr>
            <a:picLocks noChangeAspect="1"/>
          </p:cNvPicPr>
          <p:nvPr>
            <p:custDataLst>
              <p:tags r:id="rId2"/>
            </p:custDataLst>
          </p:nvPr>
        </p:nvPicPr>
        <p:blipFill>
          <a:blip r:embed="rId3"/>
          <a:stretch>
            <a:fillRect/>
          </a:stretch>
        </p:blipFill>
        <p:spPr>
          <a:xfrm>
            <a:off x="0" y="0"/>
            <a:ext cx="2454025" cy="1819910"/>
          </a:xfrm>
          <a:prstGeom prst="rect">
            <a:avLst/>
          </a:prstGeom>
        </p:spPr>
      </p:pic>
      <p:pic>
        <p:nvPicPr>
          <p:cNvPr id="7" name="图片 6" descr="正文页装饰2"/>
          <p:cNvPicPr>
            <a:picLocks noChangeAspect="1"/>
          </p:cNvPicPr>
          <p:nvPr>
            <p:custDataLst>
              <p:tags r:id="rId4"/>
            </p:custDataLst>
          </p:nvPr>
        </p:nvPicPr>
        <p:blipFill>
          <a:blip r:embed="rId5"/>
          <a:stretch>
            <a:fillRect/>
          </a:stretch>
        </p:blipFill>
        <p:spPr>
          <a:xfrm>
            <a:off x="8769985" y="4703197"/>
            <a:ext cx="3422015" cy="2154790"/>
          </a:xfrm>
          <a:prstGeom prst="rect">
            <a:avLst/>
          </a:prstGeom>
        </p:spPr>
      </p:pic>
      <p:sp>
        <p:nvSpPr>
          <p:cNvPr id="2" name="标题 1"/>
          <p:cNvSpPr>
            <a:spLocks noGrp="1"/>
          </p:cNvSpPr>
          <p:nvPr>
            <p:ph type="title"/>
            <p:custDataLst>
              <p:tags r:id="rId6"/>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8" name="图片 7" descr="背景"/>
          <p:cNvPicPr>
            <a:picLocks noChangeAspect="1"/>
          </p:cNvPicPr>
          <p:nvPr>
            <p:custDataLst>
              <p:tags r:id="rId2"/>
            </p:custDataLst>
          </p:nvPr>
        </p:nvPicPr>
        <p:blipFill>
          <a:blip r:embed="rId3"/>
          <a:stretch>
            <a:fillRect/>
          </a:stretch>
        </p:blipFill>
        <p:spPr>
          <a:xfrm>
            <a:off x="0" y="804491"/>
            <a:ext cx="12192000" cy="6052874"/>
          </a:xfrm>
          <a:prstGeom prst="rect">
            <a:avLst/>
          </a:prstGeom>
        </p:spPr>
      </p:pic>
      <p:sp>
        <p:nvSpPr>
          <p:cNvPr id="7" name="文本框 6"/>
          <p:cNvSpPr txBox="1"/>
          <p:nvPr>
            <p:custDataLst>
              <p:tags r:id="rId4"/>
            </p:custDataLst>
          </p:nvPr>
        </p:nvSpPr>
        <p:spPr>
          <a:xfrm>
            <a:off x="2465070" y="-317"/>
            <a:ext cx="309880" cy="325062"/>
          </a:xfrm>
          <a:prstGeom prst="rect">
            <a:avLst/>
          </a:prstGeom>
          <a:noFill/>
        </p:spPr>
        <p:txBody>
          <a:bodyPr wrap="none" rtlCol="0">
            <a:normAutofit fontScale="87500" lnSpcReduction="10000"/>
          </a:bodyPr>
          <a:lstStyle/>
          <a:p>
            <a:endParaRPr lang="zh-CN" altLang="en-US">
              <a:solidFill>
                <a:schemeClr val="dk1"/>
              </a:solidFill>
            </a:endParaRPr>
          </a:p>
        </p:txBody>
      </p:sp>
      <p:pic>
        <p:nvPicPr>
          <p:cNvPr id="3" name="图片 2" descr="章节页装饰1"/>
          <p:cNvPicPr>
            <a:picLocks noChangeAspect="1"/>
          </p:cNvPicPr>
          <p:nvPr>
            <p:custDataLst>
              <p:tags r:id="rId5"/>
            </p:custDataLst>
          </p:nvPr>
        </p:nvPicPr>
        <p:blipFill>
          <a:blip r:embed="rId6"/>
          <a:stretch>
            <a:fillRect/>
          </a:stretch>
        </p:blipFill>
        <p:spPr>
          <a:xfrm>
            <a:off x="10735945" y="993140"/>
            <a:ext cx="431800" cy="2157734"/>
          </a:xfrm>
          <a:prstGeom prst="rect">
            <a:avLst/>
          </a:prstGeom>
        </p:spPr>
      </p:pic>
      <p:pic>
        <p:nvPicPr>
          <p:cNvPr id="2" name="图片 1" descr="章节页装饰2"/>
          <p:cNvPicPr>
            <a:picLocks noChangeAspect="1"/>
          </p:cNvPicPr>
          <p:nvPr>
            <p:custDataLst>
              <p:tags r:id="rId7"/>
            </p:custDataLst>
          </p:nvPr>
        </p:nvPicPr>
        <p:blipFill>
          <a:blip r:embed="rId8"/>
          <a:stretch>
            <a:fillRect/>
          </a:stretch>
        </p:blipFill>
        <p:spPr>
          <a:xfrm>
            <a:off x="445135" y="1078230"/>
            <a:ext cx="3271502" cy="2436495"/>
          </a:xfrm>
          <a:prstGeom prst="rect">
            <a:avLst/>
          </a:prstGeom>
        </p:spPr>
      </p:pic>
      <p:sp>
        <p:nvSpPr>
          <p:cNvPr id="4" name="日期占位符 3"/>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
        <p:nvSpPr>
          <p:cNvPr id="9" name="标题 2"/>
          <p:cNvSpPr>
            <a:spLocks noGrp="1"/>
          </p:cNvSpPr>
          <p:nvPr>
            <p:ph type="ctrTitle" idx="1" hasCustomPrompt="1"/>
            <p:custDataLst>
              <p:tags r:id="rId12"/>
            </p:custDataLst>
          </p:nvPr>
        </p:nvSpPr>
        <p:spPr>
          <a:xfrm>
            <a:off x="4683307" y="2233148"/>
            <a:ext cx="6111693" cy="1340632"/>
          </a:xfrm>
          <a:noFill/>
          <a:ln>
            <a:noFill/>
          </a:ln>
        </p:spPr>
        <p:txBody>
          <a:bodyPr vert="horz" wrap="square" lIns="101600" tIns="38100" rIns="63500" bIns="38100" rtlCol="0" anchor="b" anchorCtr="0">
            <a:normAutofit/>
          </a:bodyPr>
          <a:lstStyle>
            <a:lvl1pPr marL="0" marR="0" algn="l" defTabSz="914400" rtl="0" eaLnBrk="1" fontAlgn="auto" latinLnBrk="0" hangingPunct="1">
              <a:lnSpc>
                <a:spcPct val="100000"/>
              </a:lnSpc>
              <a:spcBef>
                <a:spcPct val="0"/>
              </a:spcBef>
              <a:buClrTx/>
              <a:buSzTx/>
              <a:buFontTx/>
              <a:buNone/>
              <a:defRPr kumimoji="0" lang="zh-CN" altLang="en-US" sz="4400" b="1" i="0" u="none" strike="noStrike" kern="1200" cap="none" spc="300" normalizeH="0" baseline="0" noProof="1" dirty="0">
                <a:solidFill>
                  <a:schemeClr val="dk1">
                    <a:lumMod val="85000"/>
                    <a:lumOff val="15000"/>
                  </a:schemeClr>
                </a:solidFill>
                <a:uFillTx/>
                <a:latin typeface="Arial" panose="020B0604020202020204" pitchFamily="34" charset="0"/>
                <a:ea typeface="汉仪正圆 55简" panose="00020600040101010101" charset="-122"/>
                <a:cs typeface="+mn-cs"/>
              </a:defRPr>
            </a:lvl1pPr>
          </a:lstStyle>
          <a:p>
            <a:pPr lvl="0"/>
            <a:r>
              <a:rPr>
                <a:sym typeface="+mn-ea"/>
              </a:rPr>
              <a:t>编辑标题</a:t>
            </a:r>
            <a:endParaRPr>
              <a:sym typeface="+mn-ea"/>
            </a:endParaRPr>
          </a:p>
        </p:txBody>
      </p:sp>
      <p:sp>
        <p:nvSpPr>
          <p:cNvPr id="10" name="文本占位符 6"/>
          <p:cNvSpPr>
            <a:spLocks noGrp="1"/>
          </p:cNvSpPr>
          <p:nvPr>
            <p:ph type="body" idx="2" hasCustomPrompt="1"/>
            <p:custDataLst>
              <p:tags r:id="rId13"/>
            </p:custDataLst>
          </p:nvPr>
        </p:nvSpPr>
        <p:spPr>
          <a:xfrm>
            <a:off x="4683307" y="3476478"/>
            <a:ext cx="6111058" cy="1258717"/>
          </a:xfrm>
          <a:noFill/>
          <a:ln>
            <a:noFill/>
          </a:ln>
        </p:spPr>
        <p:txBody>
          <a:bodyPr vert="horz" wrap="square" lIns="101600" tIns="38100" rIns="63500" bIns="38100" rtlCol="0" anchor="t" anchorCtr="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300" normalizeH="0" baseline="0" noProof="1" dirty="0">
                <a:solidFill>
                  <a:schemeClr val="dk1">
                    <a:lumMod val="85000"/>
                    <a:lumOff val="15000"/>
                  </a:schemeClr>
                </a:solidFill>
                <a:uFillTx/>
                <a:latin typeface="Arial" panose="020B0604020202020204" pitchFamily="34" charset="0"/>
                <a:ea typeface="汉仪正圆 55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正文页装饰1"/>
          <p:cNvPicPr>
            <a:picLocks noChangeAspect="1"/>
          </p:cNvPicPr>
          <p:nvPr>
            <p:custDataLst>
              <p:tags r:id="rId2"/>
            </p:custDataLst>
          </p:nvPr>
        </p:nvPicPr>
        <p:blipFill>
          <a:blip r:embed="rId3"/>
          <a:stretch>
            <a:fillRect/>
          </a:stretch>
        </p:blipFill>
        <p:spPr>
          <a:xfrm>
            <a:off x="0" y="0"/>
            <a:ext cx="2454025" cy="1819910"/>
          </a:xfrm>
          <a:prstGeom prst="rect">
            <a:avLst/>
          </a:prstGeom>
        </p:spPr>
      </p:pic>
      <p:pic>
        <p:nvPicPr>
          <p:cNvPr id="8" name="图片 7" descr="正文页装饰2"/>
          <p:cNvPicPr>
            <a:picLocks noChangeAspect="1"/>
          </p:cNvPicPr>
          <p:nvPr>
            <p:custDataLst>
              <p:tags r:id="rId4"/>
            </p:custDataLst>
          </p:nvPr>
        </p:nvPicPr>
        <p:blipFill>
          <a:blip r:embed="rId5"/>
          <a:stretch>
            <a:fillRect/>
          </a:stretch>
        </p:blipFill>
        <p:spPr>
          <a:xfrm>
            <a:off x="8769985" y="4703197"/>
            <a:ext cx="3422015" cy="2154790"/>
          </a:xfrm>
          <a:prstGeom prst="rect">
            <a:avLst/>
          </a:prstGeom>
        </p:spPr>
      </p:pic>
      <p:sp>
        <p:nvSpPr>
          <p:cNvPr id="2" name="标题 1"/>
          <p:cNvSpPr>
            <a:spLocks noGrp="1"/>
          </p:cNvSpPr>
          <p:nvPr>
            <p:ph type="title"/>
            <p:custDataLst>
              <p:tags r:id="rId6"/>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正圆 55简" panose="00020600040101010101" charset="-122"/>
              </a:defRPr>
            </a:lvl1pPr>
            <a:lvl2pPr eaLnBrk="1" fontAlgn="auto" latinLnBrk="0" hangingPunct="1">
              <a:defRPr sz="1600">
                <a:solidFill>
                  <a:schemeClr val="tx1"/>
                </a:solidFill>
                <a:latin typeface="Arial" panose="020B0604020202020204" pitchFamily="34" charset="0"/>
                <a:ea typeface="汉仪正圆 55简" panose="00020600040101010101" charset="-122"/>
              </a:defRPr>
            </a:lvl2pPr>
            <a:lvl3pPr eaLnBrk="1" fontAlgn="auto" latinLnBrk="0" hangingPunct="1">
              <a:defRPr sz="1600">
                <a:solidFill>
                  <a:schemeClr val="tx1"/>
                </a:solidFill>
                <a:latin typeface="Arial" panose="020B0604020202020204" pitchFamily="34" charset="0"/>
                <a:ea typeface="汉仪正圆 55简" panose="00020600040101010101" charset="-122"/>
              </a:defRPr>
            </a:lvl3pPr>
            <a:lvl4pPr eaLnBrk="1" fontAlgn="auto" latinLnBrk="0" hangingPunct="1">
              <a:defRPr sz="1600">
                <a:solidFill>
                  <a:schemeClr val="tx1"/>
                </a:solidFill>
                <a:latin typeface="Arial" panose="020B0604020202020204" pitchFamily="34" charset="0"/>
                <a:ea typeface="汉仪正圆 55简" panose="00020600040101010101" charset="-122"/>
              </a:defRPr>
            </a:lvl4pPr>
            <a:lvl5pPr eaLnBrk="1" fontAlgn="auto" latinLnBrk="0" hangingPunct="1">
              <a:defRPr sz="160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7" name="灯片编号占位符 6"/>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正文页装饰1"/>
          <p:cNvPicPr>
            <a:picLocks noChangeAspect="1"/>
          </p:cNvPicPr>
          <p:nvPr>
            <p:custDataLst>
              <p:tags r:id="rId2"/>
            </p:custDataLst>
          </p:nvPr>
        </p:nvPicPr>
        <p:blipFill>
          <a:blip r:embed="rId3"/>
          <a:stretch>
            <a:fillRect/>
          </a:stretch>
        </p:blipFill>
        <p:spPr>
          <a:xfrm>
            <a:off x="0" y="0"/>
            <a:ext cx="2454025" cy="1819910"/>
          </a:xfrm>
          <a:prstGeom prst="rect">
            <a:avLst/>
          </a:prstGeom>
        </p:spPr>
      </p:pic>
      <p:pic>
        <p:nvPicPr>
          <p:cNvPr id="10" name="图片 9" descr="正文页装饰2"/>
          <p:cNvPicPr>
            <a:picLocks noChangeAspect="1"/>
          </p:cNvPicPr>
          <p:nvPr>
            <p:custDataLst>
              <p:tags r:id="rId4"/>
            </p:custDataLst>
          </p:nvPr>
        </p:nvPicPr>
        <p:blipFill>
          <a:blip r:embed="rId5"/>
          <a:stretch>
            <a:fillRect/>
          </a:stretch>
        </p:blipFill>
        <p:spPr>
          <a:xfrm>
            <a:off x="8769985" y="4703197"/>
            <a:ext cx="3422015" cy="2154790"/>
          </a:xfrm>
          <a:prstGeom prst="rect">
            <a:avLst/>
          </a:prstGeom>
        </p:spPr>
      </p:pic>
      <p:sp>
        <p:nvSpPr>
          <p:cNvPr id="2" name="标题 1"/>
          <p:cNvSpPr>
            <a:spLocks noGrp="1"/>
          </p:cNvSpPr>
          <p:nvPr>
            <p:ph type="title"/>
            <p:custDataLst>
              <p:tags r:id="rId6"/>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正圆 55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8"/>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1"/>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9" name="灯片编号占位符 8"/>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背景"/>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6" name="图片 5" descr="目录页装饰1"/>
          <p:cNvPicPr>
            <a:picLocks noChangeAspect="1"/>
          </p:cNvPicPr>
          <p:nvPr>
            <p:custDataLst>
              <p:tags r:id="rId4"/>
            </p:custDataLst>
          </p:nvPr>
        </p:nvPicPr>
        <p:blipFill>
          <a:blip r:embed="rId5"/>
          <a:stretch>
            <a:fillRect/>
          </a:stretch>
        </p:blipFill>
        <p:spPr>
          <a:xfrm>
            <a:off x="0" y="3517485"/>
            <a:ext cx="5019676" cy="3340514"/>
          </a:xfrm>
          <a:prstGeom prst="rect">
            <a:avLst/>
          </a:prstGeom>
        </p:spPr>
      </p:pic>
      <p:pic>
        <p:nvPicPr>
          <p:cNvPr id="7" name="图片 6" descr="目录页装饰2"/>
          <p:cNvPicPr>
            <a:picLocks noChangeAspect="1"/>
          </p:cNvPicPr>
          <p:nvPr>
            <p:custDataLst>
              <p:tags r:id="rId6"/>
            </p:custDataLst>
          </p:nvPr>
        </p:nvPicPr>
        <p:blipFill>
          <a:blip r:embed="rId7"/>
          <a:stretch>
            <a:fillRect/>
          </a:stretch>
        </p:blipFill>
        <p:spPr>
          <a:xfrm>
            <a:off x="8768460" y="0"/>
            <a:ext cx="3423540" cy="3048635"/>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正文页装饰1"/>
          <p:cNvPicPr>
            <a:picLocks noChangeAspect="1"/>
          </p:cNvPicPr>
          <p:nvPr>
            <p:custDataLst>
              <p:tags r:id="rId2"/>
            </p:custDataLst>
          </p:nvPr>
        </p:nvPicPr>
        <p:blipFill>
          <a:blip r:embed="rId3"/>
          <a:stretch>
            <a:fillRect/>
          </a:stretch>
        </p:blipFill>
        <p:spPr>
          <a:xfrm>
            <a:off x="0" y="0"/>
            <a:ext cx="2454025" cy="1819910"/>
          </a:xfrm>
          <a:prstGeom prst="rect">
            <a:avLst/>
          </a:prstGeom>
        </p:spPr>
      </p:pic>
      <p:pic>
        <p:nvPicPr>
          <p:cNvPr id="8" name="图片 7" descr="正文页装饰2"/>
          <p:cNvPicPr>
            <a:picLocks noChangeAspect="1"/>
          </p:cNvPicPr>
          <p:nvPr>
            <p:custDataLst>
              <p:tags r:id="rId4"/>
            </p:custDataLst>
          </p:nvPr>
        </p:nvPicPr>
        <p:blipFill>
          <a:blip r:embed="rId5"/>
          <a:stretch>
            <a:fillRect/>
          </a:stretch>
        </p:blipFill>
        <p:spPr>
          <a:xfrm>
            <a:off x="8769985" y="4703197"/>
            <a:ext cx="3422015" cy="2154790"/>
          </a:xfrm>
          <a:prstGeom prst="rect">
            <a:avLst/>
          </a:prstGeom>
        </p:spPr>
      </p:pic>
      <p:sp>
        <p:nvSpPr>
          <p:cNvPr id="2" name="标题 1"/>
          <p:cNvSpPr>
            <a:spLocks noGrp="1"/>
          </p:cNvSpPr>
          <p:nvPr>
            <p:ph type="title"/>
            <p:custDataLst>
              <p:tags r:id="rId6"/>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7"/>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dirty="0"/>
          </a:p>
        </p:txBody>
      </p:sp>
      <p:sp>
        <p:nvSpPr>
          <p:cNvPr id="7" name="灯片编号占位符 6"/>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正文页装饰1"/>
          <p:cNvPicPr>
            <a:picLocks noChangeAspect="1"/>
          </p:cNvPicPr>
          <p:nvPr>
            <p:custDataLst>
              <p:tags r:id="rId2"/>
            </p:custDataLst>
          </p:nvPr>
        </p:nvPicPr>
        <p:blipFill>
          <a:blip r:embed="rId3"/>
          <a:stretch>
            <a:fillRect/>
          </a:stretch>
        </p:blipFill>
        <p:spPr>
          <a:xfrm>
            <a:off x="0" y="0"/>
            <a:ext cx="2454025" cy="1819910"/>
          </a:xfrm>
          <a:prstGeom prst="rect">
            <a:avLst/>
          </a:prstGeom>
        </p:spPr>
      </p:pic>
      <p:pic>
        <p:nvPicPr>
          <p:cNvPr id="7" name="图片 6" descr="正文页装饰2"/>
          <p:cNvPicPr>
            <a:picLocks noChangeAspect="1"/>
          </p:cNvPicPr>
          <p:nvPr>
            <p:custDataLst>
              <p:tags r:id="rId4"/>
            </p:custDataLst>
          </p:nvPr>
        </p:nvPicPr>
        <p:blipFill>
          <a:blip r:embed="rId5"/>
          <a:stretch>
            <a:fillRect/>
          </a:stretch>
        </p:blipFill>
        <p:spPr>
          <a:xfrm>
            <a:off x="8769985" y="4703197"/>
            <a:ext cx="3422015" cy="2154790"/>
          </a:xfrm>
          <a:prstGeom prst="rect">
            <a:avLst/>
          </a:prstGeom>
        </p:spPr>
      </p:pic>
      <p:sp>
        <p:nvSpPr>
          <p:cNvPr id="2" name="竖排标题 1"/>
          <p:cNvSpPr>
            <a:spLocks noGrp="1"/>
          </p:cNvSpPr>
          <p:nvPr>
            <p:ph type="title" orient="vert"/>
            <p:custDataLst>
              <p:tags r:id="rId6"/>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正圆 55简" panose="00020600040101010101" charset="-122"/>
              </a:defRPr>
            </a:lvl1pPr>
            <a:lvl2pPr indent="0" eaLnBrk="1" fontAlgn="auto" latinLnBrk="0" hangingPunct="1">
              <a:defRPr>
                <a:solidFill>
                  <a:schemeClr val="tx1"/>
                </a:solidFill>
                <a:latin typeface="Arial" panose="020B0604020202020204" pitchFamily="34" charset="0"/>
                <a:ea typeface="汉仪正圆 55简" panose="00020600040101010101" charset="-122"/>
              </a:defRPr>
            </a:lvl2pPr>
            <a:lvl3pPr indent="0" eaLnBrk="1" fontAlgn="auto" latinLnBrk="0" hangingPunct="1">
              <a:defRPr>
                <a:solidFill>
                  <a:schemeClr val="tx1"/>
                </a:solidFill>
                <a:latin typeface="Arial" panose="020B0604020202020204" pitchFamily="34" charset="0"/>
                <a:ea typeface="汉仪正圆 55简" panose="00020600040101010101" charset="-122"/>
              </a:defRPr>
            </a:lvl3pPr>
            <a:lvl4pPr indent="0" eaLnBrk="1" fontAlgn="auto" latinLnBrk="0" hangingPunct="1">
              <a:defRPr>
                <a:solidFill>
                  <a:schemeClr val="tx1"/>
                </a:solidFill>
                <a:latin typeface="Arial" panose="020B0604020202020204" pitchFamily="34" charset="0"/>
                <a:ea typeface="汉仪正圆 55简" panose="00020600040101010101" charset="-122"/>
              </a:defRPr>
            </a:lvl4pPr>
            <a:lvl5pPr indent="0" eaLnBrk="1" fontAlgn="auto" latinLnBrk="0" hangingPunct="1">
              <a:defRPr>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6" Type="http://schemas.openxmlformats.org/officeDocument/2006/relationships/theme" Target="../theme/theme1.xml"/><Relationship Id="rId45" Type="http://schemas.openxmlformats.org/officeDocument/2006/relationships/tags" Target="../tags/tag151.xml"/><Relationship Id="rId44" Type="http://schemas.openxmlformats.org/officeDocument/2006/relationships/tags" Target="../tags/tag150.xml"/><Relationship Id="rId43" Type="http://schemas.openxmlformats.org/officeDocument/2006/relationships/tags" Target="../tags/tag149.xml"/><Relationship Id="rId42" Type="http://schemas.openxmlformats.org/officeDocument/2006/relationships/tags" Target="../tags/tag148.xml"/><Relationship Id="rId41" Type="http://schemas.openxmlformats.org/officeDocument/2006/relationships/tags" Target="../tags/tag147.xml"/><Relationship Id="rId40" Type="http://schemas.openxmlformats.org/officeDocument/2006/relationships/tags" Target="../tags/tag146.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4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正圆 55简" panose="00020600040101010101" charset="-122"/>
              </a:defRPr>
            </a:lvl1pPr>
          </a:lstStyle>
          <a:p>
            <a:endParaRPr lang="zh-CN" altLang="en-US" dirty="0"/>
          </a:p>
        </p:txBody>
      </p:sp>
      <p:sp>
        <p:nvSpPr>
          <p:cNvPr id="6" name="灯片编号占位符 5"/>
          <p:cNvSpPr>
            <a:spLocks noGrp="1"/>
          </p:cNvSpPr>
          <p:nvPr>
            <p:ph type="sldNum" sz="quarter" idx="4"/>
            <p:custDataLst>
              <p:tags r:id="rId4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4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正圆 55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正圆 55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正圆 55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正圆 55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正圆 55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正圆 55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155.xml"/><Relationship Id="rId1" Type="http://schemas.openxmlformats.org/officeDocument/2006/relationships/tags" Target="../tags/tag15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60.xml"/><Relationship Id="rId5" Type="http://schemas.openxmlformats.org/officeDocument/2006/relationships/image" Target="../media/image25.png"/><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s>
</file>

<file path=ppt/slides/_rels/slide17.xml.rels><?xml version="1.0" encoding="UTF-8" standalone="yes"?>
<Relationships xmlns="http://schemas.openxmlformats.org/package/2006/relationships"><Relationship Id="rId9" Type="http://schemas.openxmlformats.org/officeDocument/2006/relationships/image" Target="../media/image28.wmf"/><Relationship Id="rId8" Type="http://schemas.openxmlformats.org/officeDocument/2006/relationships/oleObject" Target="../embeddings/oleObject2.bin"/><Relationship Id="rId7" Type="http://schemas.openxmlformats.org/officeDocument/2006/relationships/image" Target="../media/image27.wmf"/><Relationship Id="rId6" Type="http://schemas.openxmlformats.org/officeDocument/2006/relationships/oleObject" Target="../embeddings/oleObject1.bin"/><Relationship Id="rId5" Type="http://schemas.openxmlformats.org/officeDocument/2006/relationships/image" Target="../media/image26.png"/><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5" Type="http://schemas.openxmlformats.org/officeDocument/2006/relationships/vmlDrawing" Target="../drawings/vmlDrawing1.vml"/><Relationship Id="rId14" Type="http://schemas.openxmlformats.org/officeDocument/2006/relationships/slideLayout" Target="../slideLayouts/slideLayout2.xml"/><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image" Target="../media/image29.wmf"/><Relationship Id="rId10" Type="http://schemas.openxmlformats.org/officeDocument/2006/relationships/oleObject" Target="../embeddings/oleObject3.bin"/><Relationship Id="rId1" Type="http://schemas.openxmlformats.org/officeDocument/2006/relationships/tags" Target="../tags/tag16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0.png"/><Relationship Id="rId2" Type="http://schemas.openxmlformats.org/officeDocument/2006/relationships/tags" Target="../tags/tag174.xml"/><Relationship Id="rId1" Type="http://schemas.openxmlformats.org/officeDocument/2006/relationships/tags" Target="../tags/tag173.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tags" Target="../tags/tag176.xml"/><Relationship Id="rId1" Type="http://schemas.openxmlformats.org/officeDocument/2006/relationships/tags" Target="../tags/tag175.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tags" Target="../tags/tag178.xml"/><Relationship Id="rId1" Type="http://schemas.openxmlformats.org/officeDocument/2006/relationships/tags" Target="../tags/tag177.xml"/></Relationships>
</file>

<file path=ppt/slides/_rels/slide23.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33.wmf"/><Relationship Id="rId1" Type="http://schemas.openxmlformats.org/officeDocument/2006/relationships/oleObject" Target="../embeddings/oleObject4.bin"/></Relationships>
</file>

<file path=ppt/slides/_rels/slide24.xml.rels><?xml version="1.0" encoding="UTF-8" standalone="yes"?>
<Relationships xmlns="http://schemas.openxmlformats.org/package/2006/relationships"><Relationship Id="rId9" Type="http://schemas.openxmlformats.org/officeDocument/2006/relationships/image" Target="../media/image36.wmf"/><Relationship Id="rId8" Type="http://schemas.openxmlformats.org/officeDocument/2006/relationships/oleObject" Target="../embeddings/oleObject7.bin"/><Relationship Id="rId7" Type="http://schemas.openxmlformats.org/officeDocument/2006/relationships/image" Target="../media/image35.wmf"/><Relationship Id="rId6" Type="http://schemas.openxmlformats.org/officeDocument/2006/relationships/oleObject" Target="../embeddings/oleObject6.bin"/><Relationship Id="rId5" Type="http://schemas.openxmlformats.org/officeDocument/2006/relationships/image" Target="../media/image34.wmf"/><Relationship Id="rId4" Type="http://schemas.openxmlformats.org/officeDocument/2006/relationships/oleObject" Target="../embeddings/oleObject5.bin"/><Relationship Id="rId3" Type="http://schemas.openxmlformats.org/officeDocument/2006/relationships/tags" Target="../tags/tag181.xml"/><Relationship Id="rId2" Type="http://schemas.openxmlformats.org/officeDocument/2006/relationships/tags" Target="../tags/tag180.xml"/><Relationship Id="rId15" Type="http://schemas.openxmlformats.org/officeDocument/2006/relationships/notesSlide" Target="../notesSlides/notesSlide1.xml"/><Relationship Id="rId14" Type="http://schemas.openxmlformats.org/officeDocument/2006/relationships/vmlDrawing" Target="../drawings/vmlDrawing3.vml"/><Relationship Id="rId13" Type="http://schemas.openxmlformats.org/officeDocument/2006/relationships/slideLayout" Target="../slideLayouts/slideLayout2.xml"/><Relationship Id="rId12" Type="http://schemas.openxmlformats.org/officeDocument/2006/relationships/tags" Target="../tags/tag182.xml"/><Relationship Id="rId11" Type="http://schemas.openxmlformats.org/officeDocument/2006/relationships/image" Target="../media/image37.wmf"/><Relationship Id="rId10" Type="http://schemas.openxmlformats.org/officeDocument/2006/relationships/oleObject" Target="../embeddings/oleObject8.bin"/><Relationship Id="rId1" Type="http://schemas.openxmlformats.org/officeDocument/2006/relationships/tags" Target="../tags/tag17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3.xml"/><Relationship Id="rId1" Type="http://schemas.openxmlformats.org/officeDocument/2006/relationships/image" Target="../media/image38.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4.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0.wmf"/><Relationship Id="rId1" Type="http://schemas.openxmlformats.org/officeDocument/2006/relationships/image" Target="../media/image39.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2.png"/><Relationship Id="rId2" Type="http://schemas.openxmlformats.org/officeDocument/2006/relationships/tags" Target="../tags/tag186.xml"/><Relationship Id="rId1" Type="http://schemas.openxmlformats.org/officeDocument/2006/relationships/tags" Target="../tags/tag185.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3.png"/><Relationship Id="rId2" Type="http://schemas.openxmlformats.org/officeDocument/2006/relationships/tags" Target="../tags/tag188.xml"/><Relationship Id="rId1" Type="http://schemas.openxmlformats.org/officeDocument/2006/relationships/tags" Target="../tags/tag18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image" Target="../media/image45.wmf"/><Relationship Id="rId7" Type="http://schemas.openxmlformats.org/officeDocument/2006/relationships/oleObject" Target="../embeddings/oleObject10.bin"/><Relationship Id="rId6" Type="http://schemas.openxmlformats.org/officeDocument/2006/relationships/tags" Target="../tags/tag192.xml"/><Relationship Id="rId5" Type="http://schemas.openxmlformats.org/officeDocument/2006/relationships/image" Target="../media/image44.wmf"/><Relationship Id="rId4" Type="http://schemas.openxmlformats.org/officeDocument/2006/relationships/oleObject" Target="../embeddings/oleObject9.bin"/><Relationship Id="rId3" Type="http://schemas.openxmlformats.org/officeDocument/2006/relationships/tags" Target="../tags/tag191.xml"/><Relationship Id="rId2" Type="http://schemas.openxmlformats.org/officeDocument/2006/relationships/tags" Target="../tags/tag190.xml"/><Relationship Id="rId11" Type="http://schemas.openxmlformats.org/officeDocument/2006/relationships/vmlDrawing" Target="../drawings/vmlDrawing4.vml"/><Relationship Id="rId10" Type="http://schemas.openxmlformats.org/officeDocument/2006/relationships/slideLayout" Target="../slideLayouts/slideLayout2.xml"/><Relationship Id="rId1" Type="http://schemas.openxmlformats.org/officeDocument/2006/relationships/tags" Target="../tags/tag189.xml"/></Relationships>
</file>

<file path=ppt/slides/_rels/slide34.xml.rels><?xml version="1.0" encoding="UTF-8" standalone="yes"?>
<Relationships xmlns="http://schemas.openxmlformats.org/package/2006/relationships"><Relationship Id="rId9" Type="http://schemas.openxmlformats.org/officeDocument/2006/relationships/image" Target="../media/image48.wmf"/><Relationship Id="rId8" Type="http://schemas.openxmlformats.org/officeDocument/2006/relationships/oleObject" Target="../embeddings/oleObject13.bin"/><Relationship Id="rId7" Type="http://schemas.openxmlformats.org/officeDocument/2006/relationships/image" Target="../media/image47.wmf"/><Relationship Id="rId6" Type="http://schemas.openxmlformats.org/officeDocument/2006/relationships/oleObject" Target="../embeddings/oleObject12.bin"/><Relationship Id="rId5" Type="http://schemas.openxmlformats.org/officeDocument/2006/relationships/image" Target="../media/image46.wmf"/><Relationship Id="rId4" Type="http://schemas.openxmlformats.org/officeDocument/2006/relationships/oleObject" Target="../embeddings/oleObject11.bin"/><Relationship Id="rId3" Type="http://schemas.openxmlformats.org/officeDocument/2006/relationships/tags" Target="../tags/tag196.xml"/><Relationship Id="rId2" Type="http://schemas.openxmlformats.org/officeDocument/2006/relationships/tags" Target="../tags/tag195.xml"/><Relationship Id="rId17" Type="http://schemas.openxmlformats.org/officeDocument/2006/relationships/vmlDrawing" Target="../drawings/vmlDrawing5.vml"/><Relationship Id="rId16" Type="http://schemas.openxmlformats.org/officeDocument/2006/relationships/slideLayout" Target="../slideLayouts/slideLayout2.xml"/><Relationship Id="rId15" Type="http://schemas.openxmlformats.org/officeDocument/2006/relationships/tags" Target="../tags/tag198.xml"/><Relationship Id="rId14" Type="http://schemas.openxmlformats.org/officeDocument/2006/relationships/tags" Target="../tags/tag197.xml"/><Relationship Id="rId13" Type="http://schemas.openxmlformats.org/officeDocument/2006/relationships/image" Target="../media/image50.wmf"/><Relationship Id="rId12" Type="http://schemas.openxmlformats.org/officeDocument/2006/relationships/oleObject" Target="../embeddings/oleObject15.bin"/><Relationship Id="rId11" Type="http://schemas.openxmlformats.org/officeDocument/2006/relationships/image" Target="../media/image49.wmf"/><Relationship Id="rId10" Type="http://schemas.openxmlformats.org/officeDocument/2006/relationships/oleObject" Target="../embeddings/oleObject14.bin"/><Relationship Id="rId1" Type="http://schemas.openxmlformats.org/officeDocument/2006/relationships/tags" Target="../tags/tag194.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9.xml"/><Relationship Id="rId2" Type="http://schemas.openxmlformats.org/officeDocument/2006/relationships/image" Target="../media/image52.png"/><Relationship Id="rId1" Type="http://schemas.openxmlformats.org/officeDocument/2006/relationships/image" Target="../media/image51.png"/></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image" Target="../media/image53.png"/><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image" Target="../media/image54.png"/><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38.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2.xml"/><Relationship Id="rId3" Type="http://schemas.openxmlformats.org/officeDocument/2006/relationships/tags" Target="../tags/tag212.xml"/><Relationship Id="rId2" Type="http://schemas.openxmlformats.org/officeDocument/2006/relationships/image" Target="../media/image55.wmf"/><Relationship Id="rId1" Type="http://schemas.openxmlformats.org/officeDocument/2006/relationships/oleObject" Target="../embeddings/oleObject16.bin"/></Relationships>
</file>

<file path=ppt/slides/_rels/slide39.xml.rels><?xml version="1.0" encoding="UTF-8" standalone="yes"?>
<Relationships xmlns="http://schemas.openxmlformats.org/package/2006/relationships"><Relationship Id="rId8" Type="http://schemas.openxmlformats.org/officeDocument/2006/relationships/vmlDrawing" Target="../drawings/vmlDrawing7.vml"/><Relationship Id="rId7" Type="http://schemas.openxmlformats.org/officeDocument/2006/relationships/slideLayout" Target="../slideLayouts/slideLayout2.xml"/><Relationship Id="rId6" Type="http://schemas.openxmlformats.org/officeDocument/2006/relationships/tags" Target="../tags/tag213.xml"/><Relationship Id="rId5" Type="http://schemas.openxmlformats.org/officeDocument/2006/relationships/image" Target="../media/image58.wmf"/><Relationship Id="rId4" Type="http://schemas.openxmlformats.org/officeDocument/2006/relationships/oleObject" Target="../embeddings/oleObject18.bin"/><Relationship Id="rId3" Type="http://schemas.openxmlformats.org/officeDocument/2006/relationships/image" Target="../media/image57.wmf"/><Relationship Id="rId2" Type="http://schemas.openxmlformats.org/officeDocument/2006/relationships/oleObject" Target="../embeddings/oleObject17.bin"/><Relationship Id="rId1" Type="http://schemas.openxmlformats.org/officeDocument/2006/relationships/image" Target="../media/image5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4.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3.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5.png"/><Relationship Id="rId1" Type="http://schemas.openxmlformats.org/officeDocument/2006/relationships/image" Target="../media/image64.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7.png"/><Relationship Id="rId1" Type="http://schemas.openxmlformats.org/officeDocument/2006/relationships/image" Target="../media/image66.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9.png"/><Relationship Id="rId1" Type="http://schemas.openxmlformats.org/officeDocument/2006/relationships/image" Target="../media/image6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1.png"/><Relationship Id="rId1" Type="http://schemas.openxmlformats.org/officeDocument/2006/relationships/image" Target="../media/image70.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2.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3.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75.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6.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7.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8.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9.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0.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1.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2.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3.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5.png"/><Relationship Id="rId2" Type="http://schemas.openxmlformats.org/officeDocument/2006/relationships/tags" Target="../tags/tag216.xml"/><Relationship Id="rId1" Type="http://schemas.openxmlformats.org/officeDocument/2006/relationships/tags" Target="../tags/tag21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7.png"/></Relationships>
</file>

<file path=ppt/slides/_rels/slide7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image" Target="../media/image88.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tags" Target="../tags/tag153.xml"/><Relationship Id="rId1" Type="http://schemas.openxmlformats.org/officeDocument/2006/relationships/tags" Target="../tags/tag1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
          </p:nvPr>
        </p:nvSpPr>
        <p:spPr/>
        <p:txBody>
          <a:bodyPr/>
          <a:lstStyle/>
          <a:p>
            <a:r>
              <a:t>排列与组合</a:t>
            </a:r>
          </a:p>
        </p:txBody>
      </p:sp>
      <p:sp>
        <p:nvSpPr>
          <p:cNvPr id="3" name="副标题 2"/>
          <p:cNvSpPr>
            <a:spLocks noGrp="1"/>
          </p:cNvSpPr>
          <p:nvPr>
            <p:ph type="subTitle" idx="5"/>
          </p:nvPr>
        </p:nvSpPr>
        <p:spPr/>
        <p:txBody>
          <a:bodyPr/>
          <a:lstStyle/>
          <a:p>
            <a:r>
              <a:rPr lang="zh-CN" altLang="en-US"/>
              <a:t>武汉大学</a:t>
            </a:r>
            <a:endParaRPr lang="zh-CN" altLang="en-US"/>
          </a:p>
        </p:txBody>
      </p:sp>
      <p:sp>
        <p:nvSpPr>
          <p:cNvPr id="4" name="文本占位符 3"/>
          <p:cNvSpPr>
            <a:spLocks noGrp="1"/>
          </p:cNvSpPr>
          <p:nvPr>
            <p:ph type="body" idx="6"/>
          </p:nvPr>
        </p:nvSpPr>
        <p:spPr/>
        <p:txBody>
          <a:bodyPr/>
          <a:lstStyle/>
          <a:p>
            <a:r>
              <a:rPr lang="en-US" altLang="zh-CN"/>
              <a:t>2025</a:t>
            </a:r>
            <a:r>
              <a:t>年</a:t>
            </a:r>
            <a:r>
              <a:rPr lang="en-US" altLang="zh-CN"/>
              <a:t>2</a:t>
            </a:r>
            <a:r>
              <a:t>月</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乘法原理</a:t>
            </a:r>
            <a:endParaRPr lang="zh-CN" altLang="en-US"/>
          </a:p>
        </p:txBody>
      </p:sp>
      <p:sp>
        <p:nvSpPr>
          <p:cNvPr id="3" name="内容占位符 2"/>
          <p:cNvSpPr>
            <a:spLocks noGrp="1"/>
          </p:cNvSpPr>
          <p:nvPr>
            <p:ph idx="1"/>
          </p:nvPr>
        </p:nvSpPr>
        <p:spPr/>
        <p:txBody>
          <a:bodyPr/>
          <a:p>
            <a:r>
              <a:rPr sz="2000">
                <a:sym typeface="+mn-ea"/>
              </a:rPr>
              <a:t>令</a:t>
            </a:r>
            <a:r>
              <a:rPr lang="en-US" altLang="zh-CN" sz="2000">
                <a:sym typeface="+mn-ea"/>
              </a:rPr>
              <a:t>S</a:t>
            </a:r>
            <a:r>
              <a:rPr sz="2000">
                <a:sym typeface="+mn-ea"/>
              </a:rPr>
              <a:t>是对象的有序对</a:t>
            </a:r>
            <a:r>
              <a:rPr lang="en-US" altLang="zh-CN" sz="2000">
                <a:sym typeface="+mn-ea"/>
              </a:rPr>
              <a:t>(a</a:t>
            </a:r>
            <a:r>
              <a:rPr sz="2000">
                <a:sym typeface="+mn-ea"/>
              </a:rPr>
              <a:t>，</a:t>
            </a:r>
            <a:r>
              <a:rPr lang="en-US" altLang="zh-CN" sz="2000">
                <a:sym typeface="+mn-ea"/>
              </a:rPr>
              <a:t>b)</a:t>
            </a:r>
            <a:r>
              <a:rPr sz="2000">
                <a:sym typeface="+mn-ea"/>
              </a:rPr>
              <a:t>的集合，其中第一个对象</a:t>
            </a:r>
            <a:r>
              <a:rPr lang="en-US" altLang="zh-CN" sz="2000">
                <a:sym typeface="+mn-ea"/>
              </a:rPr>
              <a:t>a</a:t>
            </a:r>
            <a:r>
              <a:rPr sz="2000">
                <a:sym typeface="+mn-ea"/>
              </a:rPr>
              <a:t>来自大小为</a:t>
            </a:r>
            <a:r>
              <a:rPr lang="en-US" altLang="zh-CN" sz="2000">
                <a:sym typeface="+mn-ea"/>
              </a:rPr>
              <a:t>p</a:t>
            </a:r>
            <a:r>
              <a:rPr sz="2000">
                <a:sym typeface="+mn-ea"/>
              </a:rPr>
              <a:t>的一个集合，而对于对象</a:t>
            </a:r>
            <a:r>
              <a:rPr lang="en-US" altLang="zh-CN" sz="2000">
                <a:sym typeface="+mn-ea"/>
              </a:rPr>
              <a:t>a</a:t>
            </a:r>
            <a:r>
              <a:rPr sz="2000">
                <a:sym typeface="+mn-ea"/>
              </a:rPr>
              <a:t>的每个选择，对象</a:t>
            </a:r>
            <a:r>
              <a:rPr lang="en-US" altLang="zh-CN" sz="2000">
                <a:sym typeface="+mn-ea"/>
              </a:rPr>
              <a:t>b</a:t>
            </a:r>
            <a:r>
              <a:rPr sz="2000">
                <a:sym typeface="+mn-ea"/>
              </a:rPr>
              <a:t>有</a:t>
            </a:r>
            <a:r>
              <a:rPr lang="en-US" altLang="zh-CN" sz="2000">
                <a:sym typeface="+mn-ea"/>
              </a:rPr>
              <a:t>q</a:t>
            </a:r>
            <a:r>
              <a:rPr sz="2000">
                <a:sym typeface="+mn-ea"/>
              </a:rPr>
              <a:t>种选择。于是，</a:t>
            </a:r>
            <a:r>
              <a:rPr lang="en-US" altLang="zh-CN" sz="2000">
                <a:sym typeface="+mn-ea"/>
              </a:rPr>
              <a:t>S</a:t>
            </a:r>
            <a:r>
              <a:rPr sz="2000">
                <a:sym typeface="+mn-ea"/>
              </a:rPr>
              <a:t>的大小为</a:t>
            </a:r>
            <a:r>
              <a:rPr lang="en-US" altLang="zh-CN" sz="2000" dirty="0" err="1">
                <a:sym typeface="+mn-ea"/>
              </a:rPr>
              <a:t>p×q</a:t>
            </a:r>
            <a:r>
              <a:rPr lang="en-US" altLang="zh-CN" sz="2000">
                <a:sym typeface="+mn-ea"/>
              </a:rPr>
              <a:t>:</a:t>
            </a:r>
            <a:endParaRPr lang="en-US" altLang="zh-CN" sz="2000" dirty="0"/>
          </a:p>
          <a:p>
            <a:pPr marL="0" indent="0">
              <a:buNone/>
            </a:pPr>
            <a:r>
              <a:rPr lang="en-US" altLang="zh-CN" sz="2000">
                <a:sym typeface="+mn-ea"/>
              </a:rPr>
              <a:t>                                 |S|= </a:t>
            </a:r>
            <a:r>
              <a:rPr lang="en-US" altLang="zh-CN" sz="2000" dirty="0" err="1">
                <a:sym typeface="+mn-ea"/>
              </a:rPr>
              <a:t>p×q</a:t>
            </a:r>
            <a:endParaRPr lang="en-US" altLang="zh-CN" sz="2000" dirty="0"/>
          </a:p>
          <a:p>
            <a:r>
              <a:rPr sz="2000">
                <a:sym typeface="+mn-ea"/>
              </a:rPr>
              <a:t>实际上，乘法原理是加法原理的一个推论。设</a:t>
            </a:r>
            <a:r>
              <a:rPr lang="en-US" altLang="zh-CN" sz="2000">
                <a:sym typeface="+mn-ea"/>
              </a:rPr>
              <a:t>a</a:t>
            </a:r>
            <a:r>
              <a:rPr lang="en-US" altLang="zh-CN" sz="2000" baseline="-25000">
                <a:sym typeface="+mn-ea"/>
              </a:rPr>
              <a:t>1</a:t>
            </a:r>
            <a:r>
              <a:rPr lang="en-US" altLang="zh-CN" sz="2000">
                <a:sym typeface="+mn-ea"/>
              </a:rPr>
              <a:t>,a</a:t>
            </a:r>
            <a:r>
              <a:rPr lang="en-US" altLang="zh-CN" sz="2000" baseline="-25000">
                <a:sym typeface="+mn-ea"/>
              </a:rPr>
              <a:t>2</a:t>
            </a:r>
            <a:r>
              <a:rPr lang="en-US" altLang="zh-CN" sz="2000">
                <a:sym typeface="+mn-ea"/>
              </a:rPr>
              <a:t>,…,a</a:t>
            </a:r>
            <a:r>
              <a:rPr lang="en-US" altLang="zh-CN" sz="2000" baseline="-25000">
                <a:sym typeface="+mn-ea"/>
              </a:rPr>
              <a:t>p</a:t>
            </a:r>
            <a:r>
              <a:rPr sz="2000">
                <a:sym typeface="+mn-ea"/>
              </a:rPr>
              <a:t>是对象</a:t>
            </a:r>
            <a:r>
              <a:rPr lang="en-US" altLang="zh-CN" sz="2000">
                <a:sym typeface="+mn-ea"/>
              </a:rPr>
              <a:t>α</a:t>
            </a:r>
            <a:r>
              <a:rPr sz="2000">
                <a:sym typeface="+mn-ea"/>
              </a:rPr>
              <a:t>的</a:t>
            </a:r>
            <a:r>
              <a:rPr lang="en-US" altLang="zh-CN" sz="2000">
                <a:sym typeface="+mn-ea"/>
              </a:rPr>
              <a:t>p</a:t>
            </a:r>
            <a:r>
              <a:rPr sz="2000">
                <a:sym typeface="+mn-ea"/>
              </a:rPr>
              <a:t>个不同选择。我们把</a:t>
            </a:r>
            <a:r>
              <a:rPr lang="en-US" altLang="zh-CN" sz="2000">
                <a:sym typeface="+mn-ea"/>
              </a:rPr>
              <a:t>S</a:t>
            </a:r>
            <a:r>
              <a:rPr sz="2000">
                <a:sym typeface="+mn-ea"/>
              </a:rPr>
              <a:t>划分成部分</a:t>
            </a:r>
            <a:r>
              <a:rPr lang="en-US" altLang="zh-CN" sz="2000">
                <a:sym typeface="+mn-ea"/>
              </a:rPr>
              <a:t>S</a:t>
            </a:r>
            <a:r>
              <a:rPr lang="en-US" altLang="zh-CN" sz="2000" baseline="-25000">
                <a:sym typeface="+mn-ea"/>
              </a:rPr>
              <a:t>1</a:t>
            </a:r>
            <a:r>
              <a:rPr lang="en-US" altLang="zh-CN" sz="2000">
                <a:sym typeface="+mn-ea"/>
              </a:rPr>
              <a:t>,S</a:t>
            </a:r>
            <a:r>
              <a:rPr lang="en-US" altLang="zh-CN" sz="2000" baseline="-25000">
                <a:sym typeface="+mn-ea"/>
              </a:rPr>
              <a:t>2</a:t>
            </a:r>
            <a:r>
              <a:rPr lang="en-US" altLang="zh-CN" sz="2000">
                <a:sym typeface="+mn-ea"/>
              </a:rPr>
              <a:t>,…,</a:t>
            </a:r>
            <a:r>
              <a:rPr lang="en-US" altLang="zh-CN" sz="2000" dirty="0" err="1">
                <a:sym typeface="+mn-ea"/>
              </a:rPr>
              <a:t>S</a:t>
            </a:r>
            <a:r>
              <a:rPr lang="en-US" altLang="zh-CN" sz="2000" baseline="-25000" dirty="0" err="1">
                <a:sym typeface="+mn-ea"/>
              </a:rPr>
              <a:t>p</a:t>
            </a:r>
            <a:r>
              <a:rPr sz="2000">
                <a:sym typeface="+mn-ea"/>
              </a:rPr>
              <a:t>，其中</a:t>
            </a:r>
            <a:r>
              <a:rPr lang="en-US" altLang="zh-CN" sz="2000">
                <a:sym typeface="+mn-ea"/>
              </a:rPr>
              <a:t>S</a:t>
            </a:r>
            <a:r>
              <a:rPr lang="en-US" altLang="zh-CN" sz="2000" baseline="-25000">
                <a:sym typeface="+mn-ea"/>
              </a:rPr>
              <a:t>i</a:t>
            </a:r>
            <a:r>
              <a:rPr sz="2000">
                <a:sym typeface="+mn-ea"/>
              </a:rPr>
              <a:t>是</a:t>
            </a:r>
            <a:r>
              <a:rPr lang="en-US" altLang="zh-CN" sz="2000">
                <a:sym typeface="+mn-ea"/>
              </a:rPr>
              <a:t>S</a:t>
            </a:r>
            <a:r>
              <a:rPr sz="2000">
                <a:sym typeface="+mn-ea"/>
              </a:rPr>
              <a:t>中第一个对象为</a:t>
            </a:r>
            <a:r>
              <a:rPr lang="en-US" altLang="zh-CN" sz="2000">
                <a:sym typeface="+mn-ea"/>
              </a:rPr>
              <a:t>a</a:t>
            </a:r>
            <a:r>
              <a:rPr lang="en-US" altLang="zh-CN" sz="2000" baseline="-25000">
                <a:sym typeface="+mn-ea"/>
              </a:rPr>
              <a:t>i</a:t>
            </a:r>
            <a:r>
              <a:rPr lang="en-US" altLang="zh-CN" sz="2000">
                <a:sym typeface="+mn-ea"/>
              </a:rPr>
              <a:t>(</a:t>
            </a:r>
            <a:r>
              <a:rPr lang="en-US" altLang="zh-CN" sz="2000" dirty="0" err="1">
                <a:sym typeface="+mn-ea"/>
              </a:rPr>
              <a:t>i</a:t>
            </a:r>
            <a:r>
              <a:rPr lang="en-US" altLang="zh-CN" sz="2000">
                <a:sym typeface="+mn-ea"/>
              </a:rPr>
              <a:t>=1,2,…,p</a:t>
            </a:r>
            <a:r>
              <a:rPr sz="2000">
                <a:sym typeface="+mn-ea"/>
              </a:rPr>
              <a:t>）的有序对的集合。每个</a:t>
            </a:r>
            <a:r>
              <a:rPr lang="en-US" altLang="zh-CN" sz="2000">
                <a:sym typeface="+mn-ea"/>
              </a:rPr>
              <a:t>S</a:t>
            </a:r>
            <a:r>
              <a:rPr lang="en-US" altLang="zh-CN" sz="2000" baseline="-25000">
                <a:sym typeface="+mn-ea"/>
              </a:rPr>
              <a:t>i</a:t>
            </a:r>
            <a:r>
              <a:rPr sz="2000">
                <a:sym typeface="+mn-ea"/>
              </a:rPr>
              <a:t>的大小为</a:t>
            </a:r>
            <a:r>
              <a:rPr lang="en-US" altLang="zh-CN" sz="2000">
                <a:sym typeface="+mn-ea"/>
              </a:rPr>
              <a:t>q</a:t>
            </a:r>
            <a:r>
              <a:rPr sz="2000">
                <a:sym typeface="+mn-ea"/>
              </a:rPr>
              <a:t>，根据加法原理有</a:t>
            </a:r>
            <a:endParaRPr lang="en-US" altLang="zh-CN" sz="2000" dirty="0"/>
          </a:p>
          <a:p>
            <a:pPr marL="0" indent="0">
              <a:buNone/>
            </a:pPr>
            <a:r>
              <a:rPr lang="en-US" altLang="zh-CN" sz="2000">
                <a:sym typeface="+mn-ea"/>
              </a:rPr>
              <a:t>                                                </a:t>
            </a:r>
            <a:endParaRPr lang="en-US" altLang="zh-CN" sz="2000" dirty="0"/>
          </a:p>
          <a:p>
            <a:r>
              <a:rPr sz="2000">
                <a:sym typeface="+mn-ea"/>
              </a:rPr>
              <a:t>上述推导过程中用到了整数的乘法就是重复的加法这样的基本事实。</a:t>
            </a:r>
            <a:endParaRPr lang="en-US" altLang="zh-CN" sz="2000" dirty="0"/>
          </a:p>
          <a:p>
            <a:endParaRPr lang="zh-CN" altLang="en-US" sz="2000"/>
          </a:p>
        </p:txBody>
      </p:sp>
      <mc:AlternateContent xmlns:mc="http://schemas.openxmlformats.org/markup-compatibility/2006">
        <mc:Choice xmlns:a14="http://schemas.microsoft.com/office/drawing/2010/main" Requires="a14">
          <p:sp>
            <p:nvSpPr>
              <p:cNvPr id="4" name="Object 20"/>
              <p:cNvSpPr txBox="1"/>
              <p:nvPr/>
            </p:nvSpPr>
            <p:spPr bwMode="auto">
              <a:xfrm>
                <a:off x="1521461" y="3764595"/>
                <a:ext cx="6376458" cy="465350"/>
              </a:xfrm>
              <a:prstGeom prst="rect">
                <a:avLst/>
              </a:prstGeom>
              <a:noFill/>
              <a:ln>
                <a:noFill/>
              </a:ln>
              <a:effectLst/>
            </p:spPr>
            <p:txBody>
              <a:bodyPr>
                <a:normAutofit/>
              </a:bodyPr>
              <a:p>
                <a:r>
                  <a:rPr lang="en-US" altLang="zh-CN" dirty="0">
                    <a:solidFill>
                      <a:srgbClr val="000000"/>
                    </a:solidFill>
                  </a:rPr>
                  <a:t>|S|</a:t>
                </a:r>
                <a14:m>
                  <m:oMath xmlns:m="http://schemas.openxmlformats.org/officeDocument/2006/math">
                    <m:r>
                      <a:rPr lang="zh-CN" altLang="en-US" i="1">
                        <a:solidFill>
                          <a:srgbClr val="000000"/>
                        </a:solidFill>
                        <a:latin typeface="Cambria Math" panose="02040503050406030204" pitchFamily="18" charset="0"/>
                      </a:rPr>
                      <m:t>=</m:t>
                    </m:r>
                    <m:d>
                      <m:dPr>
                        <m:begChr m:val="|"/>
                        <m:endChr m:val="|"/>
                        <m:ctrlPr>
                          <a:rPr lang="zh-CN" altLang="en-US" i="1">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en-US" altLang="zh-CN" b="0" i="1" smtClean="0">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1</m:t>
                            </m:r>
                          </m:sub>
                        </m:sSub>
                      </m:e>
                    </m:d>
                    <m:r>
                      <a:rPr lang="zh-CN" altLang="en-US" i="1">
                        <a:solidFill>
                          <a:srgbClr val="000000"/>
                        </a:solidFill>
                        <a:latin typeface="Cambria Math" panose="02040503050406030204" pitchFamily="18" charset="0"/>
                      </a:rPr>
                      <m:t>+</m:t>
                    </m:r>
                    <m:d>
                      <m:dPr>
                        <m:begChr m:val="|"/>
                        <m:endChr m:val="|"/>
                        <m:ctrlPr>
                          <a:rPr lang="zh-CN" altLang="en-US" i="1">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en-US" altLang="zh-CN" b="0" i="1" smtClean="0">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2</m:t>
                            </m:r>
                          </m:sub>
                        </m:sSub>
                      </m:e>
                    </m:d>
                    <m:r>
                      <a:rPr lang="zh-CN" altLang="en-US" i="1">
                        <a:solidFill>
                          <a:srgbClr val="000000"/>
                        </a:solidFill>
                        <a:latin typeface="Cambria Math" panose="02040503050406030204" pitchFamily="18" charset="0"/>
                      </a:rPr>
                      <m:t>+⋯+</m:t>
                    </m:r>
                    <m:d>
                      <m:dPr>
                        <m:begChr m:val="|"/>
                        <m:endChr m:val="|"/>
                        <m:ctrlPr>
                          <a:rPr lang="zh-CN" altLang="en-US" i="1">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en-US" altLang="zh-CN" b="0" i="1" smtClean="0">
                                <a:solidFill>
                                  <a:srgbClr val="000000"/>
                                </a:solidFill>
                                <a:latin typeface="Cambria Math" panose="02040503050406030204" pitchFamily="18" charset="0"/>
                              </a:rPr>
                              <m:t>𝑆</m:t>
                            </m:r>
                          </m:e>
                          <m:sub>
                            <m:r>
                              <a:rPr lang="en-US" altLang="zh-CN" b="0" i="1" smtClean="0">
                                <a:solidFill>
                                  <a:srgbClr val="000000"/>
                                </a:solidFill>
                                <a:latin typeface="Cambria Math" panose="02040503050406030204" pitchFamily="18" charset="0"/>
                              </a:rPr>
                              <m:t>𝑝</m:t>
                            </m:r>
                          </m:sub>
                        </m:sSub>
                      </m:e>
                    </m:d>
                    <m:r>
                      <a:rPr lang="en-US" altLang="zh-CN" b="0" i="0" smtClean="0">
                        <a:solidFill>
                          <a:srgbClr val="000000"/>
                        </a:solidFill>
                        <a:latin typeface="Cambria Math" panose="02040503050406030204" pitchFamily="18" charset="0"/>
                      </a:rPr>
                      <m:t>=</m:t>
                    </m:r>
                    <m:r>
                      <m:rPr>
                        <m:sty m:val="p"/>
                      </m:rPr>
                      <a:rPr lang="en-US" altLang="zh-CN" b="0" i="0" smtClean="0">
                        <a:solidFill>
                          <a:srgbClr val="000000"/>
                        </a:solidFill>
                        <a:latin typeface="Cambria Math" panose="02040503050406030204" pitchFamily="18" charset="0"/>
                      </a:rPr>
                      <m:t>q</m:t>
                    </m:r>
                    <m:r>
                      <a:rPr lang="en-US" altLang="zh-CN" b="0" i="0" smtClean="0">
                        <a:solidFill>
                          <a:srgbClr val="000000"/>
                        </a:solidFill>
                        <a:latin typeface="Cambria Math" panose="02040503050406030204" pitchFamily="18" charset="0"/>
                      </a:rPr>
                      <m:t>+</m:t>
                    </m:r>
                    <m:r>
                      <m:rPr>
                        <m:sty m:val="p"/>
                      </m:rPr>
                      <a:rPr lang="en-US" altLang="zh-CN" b="0" i="0" smtClean="0">
                        <a:solidFill>
                          <a:srgbClr val="000000"/>
                        </a:solidFill>
                        <a:latin typeface="Cambria Math" panose="02040503050406030204" pitchFamily="18" charset="0"/>
                      </a:rPr>
                      <m:t>q</m:t>
                    </m:r>
                    <m:r>
                      <a:rPr lang="en-US" altLang="zh-CN" b="0" i="0" smtClean="0">
                        <a:solidFill>
                          <a:srgbClr val="000000"/>
                        </a:solidFill>
                        <a:latin typeface="Cambria Math" panose="02040503050406030204" pitchFamily="18" charset="0"/>
                      </a:rPr>
                      <m:t>+…+</m:t>
                    </m:r>
                    <m:r>
                      <m:rPr>
                        <m:sty m:val="p"/>
                      </m:rPr>
                      <a:rPr lang="en-US" altLang="zh-CN" b="0" i="0" smtClean="0">
                        <a:solidFill>
                          <a:srgbClr val="000000"/>
                        </a:solidFill>
                        <a:latin typeface="Cambria Math" panose="02040503050406030204" pitchFamily="18" charset="0"/>
                      </a:rPr>
                      <m:t>q</m:t>
                    </m:r>
                    <m:d>
                      <m:dPr>
                        <m:ctrlPr>
                          <a:rPr lang="en-US" altLang="zh-CN" b="0" i="0" smtClean="0">
                            <a:solidFill>
                              <a:srgbClr val="000000"/>
                            </a:solidFill>
                            <a:latin typeface="Cambria Math" panose="02040503050406030204" pitchFamily="18" charset="0"/>
                          </a:rPr>
                        </m:ctrlPr>
                      </m:dPr>
                      <m:e>
                        <m:r>
                          <m:rPr>
                            <m:sty m:val="p"/>
                          </m:rPr>
                          <a:rPr lang="en-US" altLang="zh-CN">
                            <a:solidFill>
                              <a:srgbClr val="000000"/>
                            </a:solidFill>
                            <a:latin typeface="Cambria Math" panose="02040503050406030204" pitchFamily="18" charset="0"/>
                          </a:rPr>
                          <m:t>p</m:t>
                        </m:r>
                        <m:r>
                          <a:rPr lang="zh-CN" altLang="en-US" i="1" smtClean="0">
                            <a:solidFill>
                              <a:srgbClr val="000000"/>
                            </a:solidFill>
                            <a:latin typeface="Cambria Math" panose="02040503050406030204" pitchFamily="18" charset="0"/>
                          </a:rPr>
                          <m:t>个</m:t>
                        </m:r>
                        <m:r>
                          <m:rPr>
                            <m:sty m:val="p"/>
                          </m:rPr>
                          <a:rPr lang="en-US" altLang="zh-CN">
                            <a:solidFill>
                              <a:srgbClr val="000000"/>
                            </a:solidFill>
                            <a:latin typeface="Cambria Math" panose="02040503050406030204" pitchFamily="18" charset="0"/>
                          </a:rPr>
                          <m:t>q</m:t>
                        </m:r>
                      </m:e>
                    </m:d>
                    <m:r>
                      <a:rPr lang="en-US" altLang="zh-CN" b="0" i="0" smtClean="0">
                        <a:solidFill>
                          <a:srgbClr val="000000"/>
                        </a:solidFill>
                        <a:latin typeface="Cambria Math" panose="02040503050406030204" pitchFamily="18" charset="0"/>
                      </a:rPr>
                      <m:t>=</m:t>
                    </m:r>
                    <m:r>
                      <m:rPr>
                        <m:sty m:val="p"/>
                      </m:rPr>
                      <a:rPr lang="en-US" altLang="zh-CN" b="0" i="0" smtClean="0">
                        <a:solidFill>
                          <a:srgbClr val="000000"/>
                        </a:solidFill>
                        <a:latin typeface="Cambria Math" panose="02040503050406030204" pitchFamily="18" charset="0"/>
                      </a:rPr>
                      <m:t>p</m:t>
                    </m:r>
                    <m:r>
                      <a:rPr lang="en-US" altLang="zh-CN" b="0" i="1" smtClean="0">
                        <a:solidFill>
                          <a:srgbClr val="000000"/>
                        </a:solidFill>
                        <a:latin typeface="Cambria Math" panose="02040503050406030204" pitchFamily="18" charset="0"/>
                        <a:ea typeface="Cambria Math" panose="02040503050406030204" pitchFamily="18" charset="0"/>
                      </a:rPr>
                      <m:t>×</m:t>
                    </m:r>
                    <m:r>
                      <m:rPr>
                        <m:sty m:val="p"/>
                      </m:rPr>
                      <a:rPr lang="en-US" altLang="zh-CN" b="0" i="0" smtClean="0">
                        <a:solidFill>
                          <a:srgbClr val="000000"/>
                        </a:solidFill>
                        <a:latin typeface="Cambria Math" panose="02040503050406030204" pitchFamily="18" charset="0"/>
                      </a:rPr>
                      <m:t>q</m:t>
                    </m:r>
                  </m:oMath>
                </a14:m>
                <a:endParaRPr lang="zh-CN" altLang="en-US" dirty="0"/>
              </a:p>
            </p:txBody>
          </p:sp>
        </mc:Choice>
        <mc:Fallback>
          <p:sp>
            <p:nvSpPr>
              <p:cNvPr id="4" name="Object 20"/>
              <p:cNvSpPr txBox="1">
                <a:spLocks noRot="1" noChangeAspect="1" noMove="1" noResize="1" noEditPoints="1" noAdjustHandles="1" noChangeArrowheads="1" noChangeShapeType="1" noTextEdit="1"/>
              </p:cNvSpPr>
              <p:nvPr/>
            </p:nvSpPr>
            <p:spPr bwMode="auto">
              <a:xfrm>
                <a:off x="1521461" y="3764595"/>
                <a:ext cx="6376458" cy="465350"/>
              </a:xfrm>
              <a:prstGeom prst="rect">
                <a:avLst/>
              </a:prstGeom>
              <a:blipFill rotWithShape="1">
                <a:blip r:embed="rId1"/>
                <a:stretch>
                  <a:fillRect t="-68" r="7" b="45"/>
                </a:stretch>
              </a:blipFill>
              <a:ln>
                <a:noFill/>
              </a:ln>
              <a:effectLst/>
            </p:spPr>
            <p:txBody>
              <a:bodyPr/>
              <a:lstStyle/>
              <a:p>
                <a:r>
                  <a:rPr lang="zh-CN" altLang="en-US">
                    <a:noFill/>
                  </a:rPr>
                  <a:t> </a:t>
                </a:r>
              </a:p>
            </p:txBody>
          </p:sp>
        </mc:Fallback>
      </mc:AlternateContent>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乘法原理</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custDataLst>
                  <p:tags r:id="rId1"/>
                </p:custDataLst>
              </p:nvPr>
            </p:nvSpPr>
            <p:spPr/>
            <p:txBody>
              <a:bodyPr/>
              <a:lstStyle/>
              <a:p>
                <a:pPr algn="l">
                  <a:buClrTx/>
                  <a:buSzTx/>
                </a:pPr>
                <a:r>
                  <a:rPr sz="2400" dirty="0"/>
                  <a:t>乘法</a:t>
                </a:r>
                <a:r>
                  <a:rPr sz="2400">
                    <a:sym typeface="+mn-ea"/>
                  </a:rPr>
                  <a:t>原理的另一种描述如下</a:t>
                </a:r>
                <a:r>
                  <a:rPr lang="en-US" altLang="zh-CN" sz="2400">
                    <a:sym typeface="+mn-ea"/>
                  </a:rPr>
                  <a:t>:</a:t>
                </a:r>
                <a:r>
                  <a:rPr lang="en-US" altLang="zh-CN" sz="2400">
                    <a:sym typeface="+mn-ea"/>
                  </a:rPr>
                  <a:t> </a:t>
                </a:r>
                <a:endParaRPr lang="en-US" altLang="zh-CN" sz="2400" dirty="0"/>
              </a:p>
              <a:p>
                <a:pPr marL="0" indent="0" algn="l">
                  <a:buClrTx/>
                  <a:buSzTx/>
                  <a:buNone/>
                </a:pPr>
                <a:r>
                  <a:rPr lang="en-US" altLang="zh-CN" sz="2400" dirty="0"/>
                  <a:t>  </a:t>
                </a:r>
                <a:r>
                  <a:rPr lang="zh-CN" altLang="en-US" sz="2400" dirty="0"/>
                  <a:t>完成一个工程需要分 n 个步骤</a:t>
                </a:r>
                <a:r>
                  <a:rPr lang="en-US" altLang="zh-CN" sz="2400" dirty="0"/>
                  <a:t>,</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𝑎</m:t>
                        </m:r>
                      </m:e>
                      <m:sub>
                        <m:r>
                          <a:rPr lang="en-US" altLang="zh-CN" sz="2400" i="1">
                            <a:latin typeface="Cambria Math" panose="02040503050406030204" pitchFamily="18" charset="0"/>
                            <a:cs typeface="Cambria Math" panose="02040503050406030204" pitchFamily="18" charset="0"/>
                          </a:rPr>
                          <m:t>𝑖</m:t>
                        </m:r>
                      </m:sub>
                    </m:sSub>
                  </m:oMath>
                </a14:m>
                <a:r>
                  <a:rPr sz="2400" dirty="0">
                    <a:sym typeface="+mn-ea"/>
                  </a:rPr>
                  <a:t>(</a:t>
                </a:r>
                <a14:m>
                  <m:oMath xmlns:m="http://schemas.openxmlformats.org/officeDocument/2006/math">
                    <m:r>
                      <a:rPr lang="en-US" altLang="zh-CN" sz="2400" i="1">
                        <a:latin typeface="Cambria Math" panose="02040503050406030204" pitchFamily="18" charset="0"/>
                        <a:cs typeface="Cambria Math" panose="02040503050406030204" pitchFamily="18" charset="0"/>
                      </a:rPr>
                      <m:t>1</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𝑖</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oMath>
                </a14:m>
                <a:r>
                  <a:rPr sz="2400" dirty="0">
                    <a:sym typeface="+mn-ea"/>
                  </a:rPr>
                  <a:t>)</a:t>
                </a:r>
                <a:r>
                  <a:rPr lang="zh-CN" altLang="en-US" sz="2400" dirty="0"/>
                  <a:t>代表第 i 个步骤的不同方法数目。那么完成这件事共有 </a:t>
                </a:r>
                <a14:m>
                  <m:oMath xmlns:m="http://schemas.openxmlformats.org/officeDocument/2006/math">
                    <m:r>
                      <a:rPr lang="en-US" altLang="zh-CN" sz="2400" i="1">
                        <a:latin typeface="Cambria Math" panose="02040503050406030204" pitchFamily="18" charset="0"/>
                        <a:cs typeface="Cambria Math" panose="02040503050406030204" pitchFamily="18" charset="0"/>
                      </a:rPr>
                      <m:t>𝑆</m:t>
                    </m:r>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𝑎</m:t>
                        </m:r>
                      </m:e>
                      <m:sub>
                        <m:r>
                          <a:rPr lang="en-US" altLang="zh-CN" sz="2400" i="1">
                            <a:latin typeface="Cambria Math" panose="02040503050406030204" pitchFamily="18" charset="0"/>
                            <a:cs typeface="Cambria Math" panose="02040503050406030204" pitchFamily="18" charset="0"/>
                          </a:rPr>
                          <m:t>1</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𝑎</m:t>
                        </m:r>
                      </m:e>
                      <m:sub>
                        <m:r>
                          <a:rPr lang="en-US" altLang="zh-CN" sz="2400" i="1">
                            <a:latin typeface="Cambria Math" panose="02040503050406030204" pitchFamily="18" charset="0"/>
                            <a:cs typeface="Cambria Math" panose="02040503050406030204" pitchFamily="18" charset="0"/>
                          </a:rPr>
                          <m:t>2</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𝑎</m:t>
                        </m:r>
                      </m:e>
                      <m:sub>
                        <m:r>
                          <a:rPr lang="en-US" altLang="zh-CN" sz="2400" i="1">
                            <a:latin typeface="Cambria Math" panose="02040503050406030204" pitchFamily="18" charset="0"/>
                            <a:cs typeface="Cambria Math" panose="02040503050406030204" pitchFamily="18" charset="0"/>
                          </a:rPr>
                          <m:t>𝑛</m:t>
                        </m:r>
                      </m:sub>
                    </m:sSub>
                  </m:oMath>
                </a14:m>
                <a:r>
                  <a:rPr lang="en-US" altLang="zh-CN" sz="2400" dirty="0">
                    <a:sym typeface="+mn-ea"/>
                  </a:rPr>
                  <a:t> </a:t>
                </a:r>
                <a:r>
                  <a:rPr lang="zh-CN" altLang="en-US" sz="2400" dirty="0"/>
                  <a:t>种不同的方法</a:t>
                </a:r>
                <a:r>
                  <a:rPr sz="2400" dirty="0"/>
                  <a:t>。</a:t>
                </a:r>
                <a:endParaRPr sz="2400" dirty="0"/>
              </a:p>
              <a:p>
                <a:pPr marL="0" indent="0" algn="l">
                  <a:buClrTx/>
                  <a:buSzTx/>
                  <a:buNone/>
                </a:pPr>
                <a:endParaRPr lang="en-US" sz="2400" dirty="0"/>
              </a:p>
              <a:p>
                <a:pPr algn="l">
                  <a:buClrTx/>
                  <a:buSzTx/>
                </a:pPr>
                <a:r>
                  <a:rPr lang="zh-CN" altLang="en-US" sz="2400" dirty="0"/>
                  <a:t>例</a:t>
                </a:r>
                <a:r>
                  <a:rPr lang="zh-CN" altLang="en-US" sz="2400" dirty="0"/>
                  <a:t>如：</a:t>
                </a:r>
                <a:r>
                  <a:rPr lang="zh-CN" altLang="en-US" sz="2400"/>
                  <a:t>从北京乘坐火车到上海，需要转</a:t>
                </a:r>
                <a:r>
                  <a:rPr sz="2400"/>
                  <a:t> 3 </a:t>
                </a:r>
                <a:r>
                  <a:rPr lang="zh-CN" altLang="en-US" sz="2400"/>
                  <a:t>次车，每次专车分别有</a:t>
                </a:r>
                <a:r>
                  <a:rPr sz="2400"/>
                  <a:t> k1</a:t>
                </a:r>
                <a:r>
                  <a:rPr lang="zh-CN" altLang="en-US" sz="2400"/>
                  <a:t>，</a:t>
                </a:r>
                <a:r>
                  <a:rPr sz="2400"/>
                  <a:t>k2</a:t>
                </a:r>
                <a:r>
                  <a:rPr lang="zh-CN" altLang="en-US" sz="2400"/>
                  <a:t>，</a:t>
                </a:r>
                <a:r>
                  <a:rPr sz="2400"/>
                  <a:t>k3 </a:t>
                </a:r>
                <a:r>
                  <a:rPr lang="zh-CN" altLang="en-US" sz="2400"/>
                  <a:t>个班次，那么从北京到上海有</a:t>
                </a:r>
                <a:r>
                  <a:rPr sz="2400"/>
                  <a:t> k1</a:t>
                </a:r>
                <a:r>
                  <a:rPr altLang="en-US" sz="2400"/>
                  <a:t>×</a:t>
                </a:r>
                <a:r>
                  <a:rPr sz="2400"/>
                  <a:t>k2</a:t>
                </a:r>
                <a:r>
                  <a:rPr altLang="en-US" sz="2400"/>
                  <a:t>×</a:t>
                </a:r>
                <a:r>
                  <a:rPr sz="2400"/>
                  <a:t>k3 </a:t>
                </a:r>
                <a:r>
                  <a:rPr lang="zh-CN" altLang="en-US" sz="2400"/>
                  <a:t>种方式可以到达。</a:t>
                </a:r>
                <a:endParaRPr sz="2400" dirty="0"/>
              </a:p>
            </p:txBody>
          </p:sp>
        </mc:Choice>
        <mc:Fallback>
          <p:sp>
            <p:nvSpPr>
              <p:cNvPr id="3" name="内容占位符 2"/>
              <p:cNvSpPr>
                <a:spLocks noRot="1" noChangeAspect="1" noMove="1" noResize="1" noEditPoints="1" noAdjustHandles="1" noChangeArrowheads="1" noChangeShapeType="1" noTextEdit="1"/>
              </p:cNvSpPr>
              <p:nvPr>
                <p:ph idx="1"/>
                <p:custDataLst>
                  <p:tags r:id="rId2"/>
                </p:custDataLst>
              </p:nvPr>
            </p:nvSpPr>
            <p:spPr>
              <a:blipFill rotWithShape="1">
                <a:blip r:embed="rId3"/>
                <a:stretch>
                  <a:fillRect l="-5" r="-708" b="6"/>
                </a:stretch>
              </a:blipFill>
            </p:spPr>
            <p:txBody>
              <a:bodyPr/>
              <a:lstStyle/>
              <a:p>
                <a:r>
                  <a:rPr lang="zh-CN" altLang="en-US">
                    <a:noFill/>
                  </a:rPr>
                  <a:t> </a:t>
                </a:r>
              </a:p>
            </p:txBody>
          </p:sp>
        </mc:Fallback>
      </mc:AlternateContent>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2000"/>
              <a:t>分类加法原理和分步乘法原理是两个基本原理，回答的都是有关做一件事的不同方法种数的问题。</a:t>
            </a:r>
            <a:endParaRPr lang="zh-CN" altLang="en-US" sz="2000"/>
          </a:p>
          <a:p>
            <a:r>
              <a:rPr lang="zh-CN" altLang="en-US" sz="2000"/>
              <a:t>两者区别在于：分类计数原理针对的是分类问题，其中各种方法相互独立，用任何一种方法都可以完成这件事；分步计数原理针对的是分步问题，各步骤中的方法相互依存，只有各个步骤都完成才算完成事情。</a:t>
            </a:r>
            <a:endParaRPr lang="en-US" altLang="zh-CN" sz="2000"/>
          </a:p>
          <a:p>
            <a:r>
              <a:rPr lang="zh-CN" altLang="en-US" sz="2000"/>
              <a:t>分类要依据同一标准划分，既必须包括所有情况，又不要交错在一起产生重复；分步则应使各步依次完成，保证整个事件得到完成，既不得多余重复，也不缺少某一步骤。</a:t>
            </a:r>
            <a:endParaRPr lang="zh-CN" altLang="en-US"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应用</a:t>
            </a:r>
            <a:endParaRPr lang="zh-CN" altLang="en-US"/>
          </a:p>
        </p:txBody>
      </p:sp>
      <p:sp>
        <p:nvSpPr>
          <p:cNvPr id="3" name="内容占位符 2"/>
          <p:cNvSpPr>
            <a:spLocks noGrp="1"/>
          </p:cNvSpPr>
          <p:nvPr>
            <p:ph idx="1"/>
          </p:nvPr>
        </p:nvSpPr>
        <p:spPr/>
        <p:txBody>
          <a:bodyPr/>
          <a:p>
            <a:r>
              <a:rPr lang="zh-CN" altLang="en-US" sz="2000"/>
              <a:t>根据研究对象的有无</a:t>
            </a:r>
            <a:r>
              <a:rPr lang="zh-CN" altLang="en-US" sz="2000"/>
              <a:t>次序，一般将组合数学分为排列问题和组合问题。</a:t>
            </a:r>
            <a:endParaRPr lang="en-US" altLang="zh-CN" sz="2000"/>
          </a:p>
          <a:p>
            <a:pPr marL="0" indent="0">
              <a:buNone/>
            </a:pPr>
            <a:r>
              <a:rPr lang="en-US" altLang="zh-CN" sz="2000"/>
              <a:t>   </a:t>
            </a:r>
            <a:r>
              <a:rPr lang="zh-CN" altLang="en-US" sz="2000"/>
              <a:t>其根本不同是排列问题与元素顺序有关，组合问题与元素顺序无关。</a:t>
            </a:r>
            <a:endParaRPr lang="en-US" altLang="zh-CN" sz="2000"/>
          </a:p>
          <a:p>
            <a:r>
              <a:rPr lang="zh-CN" altLang="en-US" sz="2000"/>
              <a:t>在排列与组合问题中，经常会出现计数问题，解决计数问题的思路一般有以下三种：</a:t>
            </a:r>
            <a:endParaRPr lang="en-US" altLang="zh-CN" sz="2000"/>
          </a:p>
          <a:p>
            <a:pPr lvl="1">
              <a:buFont typeface="Wingdings" panose="05000000000000000000" charset="0"/>
              <a:buChar char="Ø"/>
            </a:pPr>
            <a:r>
              <a:rPr lang="en-US" altLang="zh-CN" sz="2000"/>
              <a:t>1</a:t>
            </a:r>
            <a:r>
              <a:rPr lang="zh-CN" altLang="en-US" sz="2000"/>
              <a:t>）只取需要的。将各种符合条件的情形枚举出来，再利用加法原理求和。</a:t>
            </a:r>
            <a:endParaRPr lang="en-US" altLang="zh-CN" sz="2000"/>
          </a:p>
          <a:p>
            <a:pPr lvl="1">
              <a:buFont typeface="Wingdings" panose="05000000000000000000" charset="0"/>
              <a:buChar char="Ø"/>
            </a:pPr>
            <a:r>
              <a:rPr lang="en-US" altLang="zh-CN" sz="2000"/>
              <a:t>2</a:t>
            </a:r>
            <a:r>
              <a:rPr lang="zh-CN" altLang="en-US" sz="2000"/>
              <a:t>）先取后排。将各步符合条件的排列或组合计算出来，再根据乘法原理求积。</a:t>
            </a:r>
            <a:endParaRPr lang="en-US" altLang="zh-CN" sz="2000"/>
          </a:p>
          <a:p>
            <a:pPr lvl="1">
              <a:buFont typeface="Wingdings" panose="05000000000000000000" charset="0"/>
              <a:buChar char="Ø"/>
            </a:pPr>
            <a:r>
              <a:rPr lang="en-US" altLang="zh-CN" sz="2000"/>
              <a:t>3</a:t>
            </a:r>
            <a:r>
              <a:rPr lang="zh-CN" altLang="en-US" sz="2000"/>
              <a:t>）先全部取，再减去不要的。利用</a:t>
            </a:r>
            <a:r>
              <a:rPr lang="zh-CN" altLang="en-US" sz="2000">
                <a:solidFill>
                  <a:srgbClr val="FF0000"/>
                </a:solidFill>
              </a:rPr>
              <a:t>容斥定理</a:t>
            </a:r>
            <a:r>
              <a:rPr lang="zh-CN" altLang="en-US" sz="2000"/>
              <a:t>，将各种符合条件的情形枚举出来，再减去不符合条件的。</a:t>
            </a:r>
            <a:endParaRPr lang="zh-CN" altLang="en-US" sz="20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sz="2800"/>
                  <a:t>例</a:t>
                </a:r>
                <a:r>
                  <a:rPr lang="en-US" altLang="zh-CN" sz="2800"/>
                  <a:t>1.2 </a:t>
                </a:r>
                <a:r>
                  <a:rPr lang="zh-CN" altLang="en-US" sz="2800"/>
                  <a:t>求比</a:t>
                </a:r>
                <a:r>
                  <a:rPr lang="en-US" altLang="zh-CN" sz="2800"/>
                  <a:t>10000</a:t>
                </a:r>
                <a:r>
                  <a:rPr lang="zh-CN" altLang="en-US" sz="2800"/>
                  <a:t>小的正整数中含有数字</a:t>
                </a:r>
                <a:r>
                  <a:rPr lang="en-US" altLang="zh-CN" sz="2800"/>
                  <a:t>1</a:t>
                </a:r>
                <a:r>
                  <a:rPr lang="zh-CN" altLang="en-US" sz="2800"/>
                  <a:t>的数的个数。</a:t>
                </a:r>
                <a:endParaRPr lang="zh-CN" altLang="en-US" sz="2800"/>
              </a:p>
              <a:p>
                <a:pPr marL="457200" lvl="1" indent="0">
                  <a:buNone/>
                </a:pPr>
                <a:r>
                  <a:rPr lang="en-US" altLang="zh-CN" sz="2800"/>
                  <a:t>   </a:t>
                </a:r>
                <a:r>
                  <a:rPr lang="zh-CN" altLang="en-US" sz="2800"/>
                  <a:t>解</a:t>
                </a:r>
                <a:r>
                  <a:rPr lang="en-US" altLang="zh-CN" sz="2800"/>
                  <a:t> :</a:t>
                </a:r>
                <a:r>
                  <a:rPr lang="zh-CN" altLang="en-US" sz="2800"/>
                  <a:t>比</a:t>
                </a:r>
                <a:r>
                  <a:rPr lang="en-US" altLang="zh-CN" sz="2800"/>
                  <a:t>10000</a:t>
                </a:r>
                <a:r>
                  <a:rPr lang="zh-CN" altLang="en-US" sz="2800"/>
                  <a:t>小的正整数可以写为</a:t>
                </a:r>
                <a:endParaRPr lang="zh-CN" altLang="en-US" sz="2800"/>
              </a:p>
              <a:p>
                <a:pPr marL="457200" lvl="1" indent="0">
                  <a:buNone/>
                </a:pPr>
                <a:r>
                  <a:rPr lang="en-US" altLang="zh-CN" sz="2800"/>
                  <a:t>        </a:t>
                </a:r>
                <a14:m>
                  <m:oMath xmlns:m="http://schemas.openxmlformats.org/officeDocument/2006/math">
                    <m:sSub>
                      <m:sSubPr>
                        <m:ctrlPr>
                          <a:rPr lang="zh-CN" sz="2800">
                            <a:solidFill>
                              <a:schemeClr val="tx1"/>
                            </a:solidFill>
                          </a:rPr>
                        </m:ctrlPr>
                      </m:sSubPr>
                      <m:e>
                        <m:r>
                          <a:rPr sz="2800">
                            <a:solidFill>
                              <a:schemeClr val="tx1"/>
                            </a:solidFill>
                            <a:latin typeface="Cambria Math" panose="02040503050406030204" pitchFamily="18" charset="0"/>
                          </a:rPr>
                          <m:t>𝑎</m:t>
                        </m:r>
                      </m:e>
                      <m:sub>
                        <m:r>
                          <a:rPr sz="2800">
                            <a:solidFill>
                              <a:schemeClr val="tx1"/>
                            </a:solidFill>
                            <a:latin typeface="Cambria Math" panose="02040503050406030204" pitchFamily="18" charset="0"/>
                          </a:rPr>
                          <m:t>1</m:t>
                        </m:r>
                      </m:sub>
                    </m:sSub>
                    <m:sSub>
                      <m:sSubPr>
                        <m:ctrlPr>
                          <a:rPr lang="zh-CN" sz="2800">
                            <a:solidFill>
                              <a:schemeClr val="tx1"/>
                            </a:solidFill>
                          </a:rPr>
                        </m:ctrlPr>
                      </m:sSubPr>
                      <m:e>
                        <m:r>
                          <a:rPr sz="2800">
                            <a:solidFill>
                              <a:schemeClr val="tx1"/>
                            </a:solidFill>
                            <a:latin typeface="Cambria Math" panose="02040503050406030204" pitchFamily="18" charset="0"/>
                          </a:rPr>
                          <m:t>𝑎</m:t>
                        </m:r>
                      </m:e>
                      <m:sub>
                        <m:r>
                          <a:rPr sz="2800">
                            <a:solidFill>
                              <a:schemeClr val="tx1"/>
                            </a:solidFill>
                            <a:latin typeface="Cambria Math" panose="02040503050406030204" pitchFamily="18" charset="0"/>
                          </a:rPr>
                          <m:t>2</m:t>
                        </m:r>
                      </m:sub>
                    </m:sSub>
                    <m:sSub>
                      <m:sSubPr>
                        <m:ctrlPr>
                          <a:rPr lang="zh-CN" sz="2800">
                            <a:solidFill>
                              <a:schemeClr val="tx1"/>
                            </a:solidFill>
                          </a:rPr>
                        </m:ctrlPr>
                      </m:sSubPr>
                      <m:e>
                        <m:r>
                          <a:rPr sz="2800">
                            <a:solidFill>
                              <a:schemeClr val="tx1"/>
                            </a:solidFill>
                            <a:latin typeface="Cambria Math" panose="02040503050406030204" pitchFamily="18" charset="0"/>
                          </a:rPr>
                          <m:t>𝑎</m:t>
                        </m:r>
                      </m:e>
                      <m:sub>
                        <m:r>
                          <a:rPr lang="en-US" altLang="zh-CN" sz="2800">
                            <a:solidFill>
                              <a:schemeClr val="tx1"/>
                            </a:solidFill>
                            <a:latin typeface="Cambria Math" panose="02040503050406030204" pitchFamily="18" charset="0"/>
                          </a:rPr>
                          <m:t>3</m:t>
                        </m:r>
                      </m:sub>
                    </m:sSub>
                    <m:sSub>
                      <m:sSubPr>
                        <m:ctrlPr>
                          <a:rPr lang="zh-CN" sz="2800">
                            <a:solidFill>
                              <a:schemeClr val="tx1"/>
                            </a:solidFill>
                          </a:rPr>
                        </m:ctrlPr>
                      </m:sSubPr>
                      <m:e>
                        <m:r>
                          <a:rPr sz="2800">
                            <a:solidFill>
                              <a:schemeClr val="tx1"/>
                            </a:solidFill>
                            <a:latin typeface="Cambria Math" panose="02040503050406030204" pitchFamily="18" charset="0"/>
                          </a:rPr>
                          <m:t>𝑎</m:t>
                        </m:r>
                      </m:e>
                      <m:sub>
                        <m:r>
                          <a:rPr lang="en-US" altLang="zh-CN" sz="2800">
                            <a:solidFill>
                              <a:schemeClr val="tx1"/>
                            </a:solidFill>
                            <a:latin typeface="Cambria Math" panose="02040503050406030204" pitchFamily="18" charset="0"/>
                          </a:rPr>
                          <m:t>4</m:t>
                        </m:r>
                      </m:sub>
                    </m:sSub>
                    <m:r>
                      <a:rPr lang="en-US" altLang="zh-CN" sz="2800">
                        <a:solidFill>
                          <a:schemeClr val="tx1"/>
                        </a:solidFill>
                        <a:latin typeface="Cambria Math" panose="02040503050406030204" pitchFamily="18" charset="0"/>
                      </a:rPr>
                      <m:t>   , </m:t>
                    </m:r>
                    <m:r>
                      <a:rPr lang="en-US" altLang="zh-CN" sz="2800">
                        <a:solidFill>
                          <a:schemeClr val="tx1"/>
                        </a:solidFill>
                        <a:latin typeface="Cambria Math" panose="02040503050406030204" pitchFamily="18" charset="0"/>
                      </a:rPr>
                      <m:t>0</m:t>
                    </m:r>
                    <m:sSub>
                      <m:sSubPr>
                        <m:ctrlPr>
                          <a:rPr lang="zh-CN" sz="2800">
                            <a:solidFill>
                              <a:schemeClr val="tx1"/>
                            </a:solidFill>
                          </a:rPr>
                        </m:ctrlPr>
                      </m:sSubPr>
                      <m:e>
                        <m:r>
                          <a:rPr lang="en-US" altLang="zh-CN" sz="2800">
                            <a:solidFill>
                              <a:schemeClr val="tx1"/>
                            </a:solidFill>
                            <a:latin typeface="Cambria Math" panose="02040503050406030204" pitchFamily="18" charset="0"/>
                            <a:cs typeface="Cambria Math" panose="02040503050406030204" pitchFamily="18" charset="0"/>
                          </a:rPr>
                          <m:t>≤</m:t>
                        </m:r>
                        <m:r>
                          <a:rPr sz="2800">
                            <a:solidFill>
                              <a:schemeClr val="tx1"/>
                            </a:solidFill>
                            <a:latin typeface="Cambria Math" panose="02040503050406030204" pitchFamily="18" charset="0"/>
                          </a:rPr>
                          <m:t>𝑎</m:t>
                        </m:r>
                      </m:e>
                      <m:sub>
                        <m:r>
                          <m:rPr>
                            <m:sty m:val="p"/>
                          </m:rPr>
                          <a:rPr lang="en-US" altLang="zh-CN" sz="2800">
                            <a:solidFill>
                              <a:schemeClr val="tx1"/>
                            </a:solidFill>
                            <a:latin typeface="Cambria Math" panose="02040503050406030204" pitchFamily="18" charset="0"/>
                          </a:rPr>
                          <m:t>i</m:t>
                        </m:r>
                      </m:sub>
                    </m:sSub>
                    <m:r>
                      <a:rPr lang="en-US" sz="2800">
                        <a:solidFill>
                          <a:schemeClr val="tx1"/>
                        </a:solidFill>
                        <a:latin typeface="Cambria Math" panose="02040503050406030204" pitchFamily="18" charset="0"/>
                        <a:cs typeface="Cambria Math" panose="02040503050406030204" pitchFamily="18" charset="0"/>
                      </a:rPr>
                      <m:t>≤</m:t>
                    </m:r>
                    <m:r>
                      <a:rPr lang="en-US" altLang="zh-CN" sz="2800">
                        <a:solidFill>
                          <a:schemeClr val="tx1"/>
                        </a:solidFill>
                        <a:latin typeface="Cambria Math" panose="02040503050406030204" pitchFamily="18" charset="0"/>
                      </a:rPr>
                      <m:t>9</m:t>
                    </m:r>
                    <m:r>
                      <a:rPr lang="en-US" altLang="zh-CN" sz="2800">
                        <a:solidFill>
                          <a:schemeClr val="tx1"/>
                        </a:solidFill>
                        <a:latin typeface="Cambria Math" panose="02040503050406030204" pitchFamily="18" charset="0"/>
                      </a:rPr>
                      <m:t>  (</m:t>
                    </m:r>
                    <m:r>
                      <m:rPr>
                        <m:sty m:val="p"/>
                      </m:rPr>
                      <a:rPr lang="en-US" altLang="zh-CN" sz="2800">
                        <a:solidFill>
                          <a:schemeClr val="tx1"/>
                        </a:solidFill>
                        <a:latin typeface="Cambria Math" panose="02040503050406030204" pitchFamily="18" charset="0"/>
                      </a:rPr>
                      <m:t>i</m:t>
                    </m:r>
                    <m:r>
                      <a:rPr lang="en-US" altLang="zh-CN" sz="2800">
                        <a:solidFill>
                          <a:schemeClr val="tx1"/>
                        </a:solidFill>
                        <a:latin typeface="Cambria Math" panose="02040503050406030204" pitchFamily="18" charset="0"/>
                      </a:rPr>
                      <m:t>=</m:t>
                    </m:r>
                    <m:r>
                      <a:rPr lang="en-US" altLang="zh-CN" sz="2800">
                        <a:solidFill>
                          <a:schemeClr val="tx1"/>
                        </a:solidFill>
                        <a:latin typeface="Cambria Math" panose="02040503050406030204" pitchFamily="18" charset="0"/>
                      </a:rPr>
                      <m:t>1</m:t>
                    </m:r>
                    <m:r>
                      <a:rPr lang="en-US" altLang="zh-CN" sz="2800">
                        <a:solidFill>
                          <a:schemeClr val="tx1"/>
                        </a:solidFill>
                        <a:latin typeface="Cambria Math" panose="02040503050406030204" pitchFamily="18" charset="0"/>
                      </a:rPr>
                      <m:t>,</m:t>
                    </m:r>
                    <m:r>
                      <a:rPr lang="en-US" altLang="zh-CN" sz="2800">
                        <a:solidFill>
                          <a:schemeClr val="tx1"/>
                        </a:solidFill>
                        <a:latin typeface="Cambria Math" panose="02040503050406030204" pitchFamily="18" charset="0"/>
                      </a:rPr>
                      <m:t>2</m:t>
                    </m:r>
                    <m:r>
                      <a:rPr lang="en-US" altLang="zh-CN" sz="2800">
                        <a:solidFill>
                          <a:schemeClr val="tx1"/>
                        </a:solidFill>
                        <a:latin typeface="Cambria Math" panose="02040503050406030204" pitchFamily="18" charset="0"/>
                      </a:rPr>
                      <m:t>,</m:t>
                    </m:r>
                    <m:r>
                      <a:rPr lang="en-US" altLang="zh-CN" sz="2800">
                        <a:solidFill>
                          <a:schemeClr val="tx1"/>
                        </a:solidFill>
                        <a:latin typeface="Cambria Math" panose="02040503050406030204" pitchFamily="18" charset="0"/>
                      </a:rPr>
                      <m:t>3</m:t>
                    </m:r>
                    <m:r>
                      <a:rPr lang="en-US" altLang="zh-CN" sz="2800">
                        <a:solidFill>
                          <a:schemeClr val="tx1"/>
                        </a:solidFill>
                        <a:latin typeface="Cambria Math" panose="02040503050406030204" pitchFamily="18" charset="0"/>
                      </a:rPr>
                      <m:t>,</m:t>
                    </m:r>
                    <m:r>
                      <a:rPr lang="en-US" altLang="zh-CN" sz="2800">
                        <a:solidFill>
                          <a:schemeClr val="tx1"/>
                        </a:solidFill>
                        <a:latin typeface="Cambria Math" panose="02040503050406030204" pitchFamily="18" charset="0"/>
                      </a:rPr>
                      <m:t>4</m:t>
                    </m:r>
                    <m:r>
                      <a:rPr lang="en-US" altLang="zh-CN" sz="2800">
                        <a:solidFill>
                          <a:schemeClr val="tx1"/>
                        </a:solidFill>
                        <a:latin typeface="Cambria Math" panose="02040503050406030204" pitchFamily="18" charset="0"/>
                      </a:rPr>
                      <m:t>)</m:t>
                    </m:r>
                  </m:oMath>
                </a14:m>
                <a:endParaRPr lang="en-US" altLang="zh-CN" sz="2800"/>
              </a:p>
              <a:p>
                <a:pPr marL="457200" lvl="1" indent="0">
                  <a:buNone/>
                </a:pPr>
                <a:r>
                  <a:rPr lang="en-US" altLang="zh-CN" sz="2800"/>
                  <a:t> </a:t>
                </a:r>
                <a:r>
                  <a:rPr lang="zh-CN" altLang="en-US" sz="2800"/>
                  <a:t>的形式。</a:t>
                </a:r>
                <a:endParaRPr lang="zh-CN" altLang="en-US" sz="2800"/>
              </a:p>
              <a:p>
                <a:pPr marL="457200" lvl="1" indent="0">
                  <a:buNone/>
                </a:pPr>
                <a:r>
                  <a:rPr lang="en-US" altLang="zh-CN" sz="2800"/>
                  <a:t> </a:t>
                </a:r>
                <a:r>
                  <a:rPr lang="zh-CN" altLang="en-US" sz="2800"/>
                  <a:t>共有</a:t>
                </a:r>
                <a:r>
                  <a:rPr lang="en-US" altLang="zh-CN" sz="2800"/>
                  <a:t>10</a:t>
                </a:r>
                <a:r>
                  <a:rPr lang="en-US" altLang="zh-CN" sz="2800" baseline="30000"/>
                  <a:t>4</a:t>
                </a:r>
                <a:r>
                  <a:rPr lang="en-US" altLang="zh-CN" sz="2800"/>
                  <a:t>-1=9999</a:t>
                </a:r>
                <a:r>
                  <a:rPr lang="zh-CN" altLang="en-US" sz="2800"/>
                  <a:t>个</a:t>
                </a:r>
                <a:endParaRPr lang="zh-CN" altLang="en-US" sz="2800"/>
              </a:p>
              <a:p>
                <a:pPr marL="457200" lvl="1" indent="0">
                  <a:buNone/>
                </a:pPr>
                <a:r>
                  <a:rPr lang="en-US" altLang="zh-CN" sz="2800"/>
                  <a:t> </a:t>
                </a:r>
                <a:r>
                  <a:rPr lang="zh-CN" altLang="en-US" sz="2800"/>
                  <a:t>其中不含</a:t>
                </a:r>
                <a:r>
                  <a:rPr lang="en-US" altLang="zh-CN" sz="2800"/>
                  <a:t>1</a:t>
                </a:r>
                <a:r>
                  <a:rPr lang="zh-CN" altLang="en-US" sz="2800"/>
                  <a:t>的正整数有</a:t>
                </a:r>
                <a:r>
                  <a:rPr lang="en-US" altLang="zh-CN" sz="2800"/>
                  <a:t> 9</a:t>
                </a:r>
                <a:r>
                  <a:rPr lang="en-US" altLang="zh-CN" sz="2800" baseline="30000"/>
                  <a:t>4</a:t>
                </a:r>
                <a:r>
                  <a:rPr lang="en-US" altLang="zh-CN" sz="2800"/>
                  <a:t>-1=6560</a:t>
                </a:r>
                <a:r>
                  <a:rPr lang="zh-CN" altLang="en-US" sz="2800"/>
                  <a:t>个</a:t>
                </a:r>
                <a:endParaRPr lang="zh-CN" altLang="en-US" sz="2800"/>
              </a:p>
              <a:p>
                <a:pPr marL="457200" lvl="1" indent="0">
                  <a:buNone/>
                </a:pPr>
                <a:r>
                  <a:rPr lang="en-US" altLang="zh-CN" sz="2800"/>
                  <a:t> </a:t>
                </a:r>
                <a:r>
                  <a:rPr lang="zh-CN" altLang="en-US" sz="2800"/>
                  <a:t>所求正整数的个数为</a:t>
                </a:r>
                <a:r>
                  <a:rPr lang="en-US" altLang="zh-CN" sz="2800"/>
                  <a:t> 9999-6560=3439</a:t>
                </a:r>
                <a:r>
                  <a:rPr lang="zh-CN" altLang="en-US" sz="2800"/>
                  <a:t>个。</a:t>
                </a:r>
                <a:endParaRPr lang="zh-CN" altLang="en-US" sz="2800"/>
              </a:p>
              <a:p>
                <a:endParaRPr lang="zh-CN" altLang="en-US" sz="28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949"/>
                </a:stretch>
              </a:blipFill>
            </p:spPr>
            <p:txBody>
              <a:bodyPr/>
              <a:lstStyle/>
              <a:p>
                <a:r>
                  <a:rPr lang="zh-CN" altLang="en-US">
                    <a:noFill/>
                  </a:rPr>
                  <a:t> </a:t>
                </a:r>
              </a:p>
            </p:txBody>
          </p:sp>
        </mc:Fallback>
      </mc:AlternateContent>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3"/>
          <p:cNvSpPr>
            <a:spLocks noGrp="1"/>
          </p:cNvSpPr>
          <p:nvPr>
            <p:custDataLst>
              <p:tags r:id="rId1"/>
            </p:custDataLst>
          </p:nvPr>
        </p:nvSpPr>
        <p:spPr>
          <a:xfrm>
            <a:off x="2438400" y="6324600"/>
            <a:ext cx="1905000" cy="457200"/>
          </a:xfrm>
          <a:prstGeom prst="rect">
            <a:avLst/>
          </a:prstGeom>
          <a:noFill/>
          <a:ln>
            <a:noFill/>
          </a:ln>
          <a:effectLst/>
        </p:spPr>
        <p:txBody>
          <a:bodyPr vert="horz" wrap="square" lIns="91440" tIns="45720" rIns="91440" bIns="45720" numCol="1" anchor="b" anchorCtr="0" compatLnSpc="1">
            <a:norm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982DD510-4C40-451F-BEF1-EB42888C04BE}" type="datetime1">
              <a:rPr kumimoji="0" lang="zh-CN" altLang="en-US" sz="1400">
                <a:solidFill>
                  <a:schemeClr val="tx1"/>
                </a:solidFill>
                <a:latin typeface="+mn-lt"/>
                <a:ea typeface="+mn-ea"/>
              </a:rPr>
            </a:fld>
            <a:endParaRPr kumimoji="0" lang="zh-CN" altLang="en-US" sz="1400">
              <a:solidFill>
                <a:schemeClr val="tx1"/>
              </a:solidFill>
              <a:latin typeface="+mn-lt"/>
              <a:ea typeface="+mn-ea"/>
            </a:endParaRPr>
          </a:p>
        </p:txBody>
      </p:sp>
      <p:sp>
        <p:nvSpPr>
          <p:cNvPr id="4" name="灯片编号占位符 5"/>
          <p:cNvSpPr>
            <a:spLocks noGrp="1"/>
          </p:cNvSpPr>
          <p:nvPr>
            <p:custDataLst>
              <p:tags r:id="rId2"/>
            </p:custDataLst>
          </p:nvPr>
        </p:nvSpPr>
        <p:spPr>
          <a:xfrm>
            <a:off x="8305800" y="6324600"/>
            <a:ext cx="1905000" cy="457200"/>
          </a:xfrm>
          <a:prstGeom prst="rect">
            <a:avLst/>
          </a:prstGeom>
          <a:noFill/>
          <a:ln>
            <a:noFill/>
          </a:ln>
          <a:effectLst/>
        </p:spPr>
        <p:txBody>
          <a:bodyPr vert="horz" wrap="square" lIns="91440" tIns="45720" rIns="91440" bIns="45720" numCol="1" anchor="b" anchorCtr="0" compatLnSpc="1">
            <a:norm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B65F34FA-0F50-494E-9C79-1272FDF5779F}" type="slidenum">
              <a:rPr kumimoji="0" lang="en-US" altLang="zh-CN" sz="1400">
                <a:solidFill>
                  <a:schemeClr val="tx1"/>
                </a:solidFill>
                <a:latin typeface="+mn-lt"/>
                <a:ea typeface="+mn-ea"/>
              </a:rPr>
            </a:fld>
            <a:endParaRPr kumimoji="0" lang="en-US" altLang="zh-CN" sz="1400">
              <a:solidFill>
                <a:schemeClr val="tx1"/>
              </a:solidFill>
              <a:latin typeface="+mn-lt"/>
              <a:ea typeface="+mn-ea"/>
            </a:endParaRPr>
          </a:p>
        </p:txBody>
      </p:sp>
      <mc:AlternateContent xmlns:mc="http://schemas.openxmlformats.org/markup-compatibility/2006">
        <mc:Choice xmlns:a14="http://schemas.microsoft.com/office/drawing/2010/main" Requires="a14">
          <p:sp>
            <p:nvSpPr>
              <p:cNvPr id="2" name="Rectangle 3"/>
              <p:cNvSpPr>
                <a:spLocks noGrp="1" noChangeArrowheads="1"/>
              </p:cNvSpPr>
              <p:nvPr>
                <p:custDataLst>
                  <p:tags r:id="rId3"/>
                </p:custDataLst>
              </p:nvPr>
            </p:nvSpPr>
            <p:spPr>
              <a:xfrm>
                <a:off x="669925" y="1264285"/>
                <a:ext cx="10605770" cy="4483735"/>
              </a:xfrm>
              <a:prstGeom prst="rect">
                <a:avLst/>
              </a:prstGeom>
              <a:noFill/>
              <a:ln>
                <a:noFill/>
              </a:ln>
              <a:effec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08000"/>
                  </a:buClr>
                  <a:buSzPct val="55000"/>
                  <a:buFont typeface="Wingdings" panose="05000000000000000000" pitchFamily="2" charset="2"/>
                  <a:buChar char="n"/>
                  <a:defRPr kumimoji="1" sz="2400" b="1"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eaLnBrk="1" fontAlgn="auto" hangingPunct="1">
                  <a:lnSpc>
                    <a:spcPct val="130000"/>
                  </a:lnSpc>
                  <a:spcBef>
                    <a:spcPts val="0"/>
                  </a:spcBef>
                  <a:spcAft>
                    <a:spcPts val="1000"/>
                  </a:spcAft>
                  <a:buClrTx/>
                  <a:buSzTx/>
                  <a:buFont typeface="Arial" panose="020B0604020202020204" pitchFamily="34" charset="0"/>
                  <a:buNone/>
                </a:pPr>
                <a:r>
                  <a:rPr kumimoji="0" lang="en-US" altLang="zh-CN" sz="2000" b="0" spc="150">
                    <a:solidFill>
                      <a:schemeClr val="tx1"/>
                    </a:solidFill>
                    <a:uFillTx/>
                    <a:latin typeface="Arial" panose="020B0604020202020204" pitchFamily="34" charset="0"/>
                    <a:ea typeface="汉仪正圆 55简" panose="00020600040101010101" charset="-122"/>
                  </a:rPr>
                  <a:t>例 1.6  </a:t>
                </a:r>
                <a14:m>
                  <m:oMath xmlns:m="http://schemas.openxmlformats.org/officeDocument/2006/math">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𝑛</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sSup>
                      <m:sSupPr>
                        <m:ctrlP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ctrlPr>
                      </m:sSupPr>
                      <m:e>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7</m:t>
                        </m:r>
                      </m:e>
                      <m:sup>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3</m:t>
                        </m:r>
                      </m:sup>
                    </m:sSup>
                    <m:r>
                      <a:rPr kumimoji="0" lang="en-US" altLang="zh-CN" sz="200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sSup>
                      <m:sSupPr>
                        <m:ctrlP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ctrlPr>
                      </m:sSupPr>
                      <m:e>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11</m:t>
                        </m:r>
                      </m:e>
                      <m:sup>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2</m:t>
                        </m:r>
                      </m:sup>
                    </m:sSup>
                    <m:r>
                      <a:rPr kumimoji="0" lang="en-US" altLang="zh-CN" sz="2000" b="1"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sSup>
                      <m:sSupPr>
                        <m:ctrlP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ctrlPr>
                      </m:sSupPr>
                      <m:e>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13</m:t>
                        </m:r>
                      </m:e>
                      <m:sup>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4</m:t>
                        </m:r>
                      </m:sup>
                    </m:sSup>
                  </m:oMath>
                </a14:m>
                <a:r>
                  <a:rPr kumimoji="0" lang="en-US" altLang="zh-CN" sz="2000" b="0" spc="150">
                    <a:solidFill>
                      <a:schemeClr val="tx1"/>
                    </a:solidFill>
                    <a:uFillTx/>
                    <a:latin typeface="Arial" panose="020B0604020202020204" pitchFamily="34" charset="0"/>
                    <a:ea typeface="汉仪正圆 55简" panose="00020600040101010101" charset="-122"/>
                  </a:rPr>
                  <a:t>   求能整除n的正整数的个数。</a:t>
                </a:r>
                <a:endParaRPr kumimoji="0" lang="en-US" altLang="zh-CN" sz="2000" b="0" spc="150">
                  <a:solidFill>
                    <a:schemeClr val="tx1"/>
                  </a:solidFill>
                  <a:uFillTx/>
                  <a:latin typeface="Arial" panose="020B0604020202020204" pitchFamily="34" charset="0"/>
                  <a:ea typeface="汉仪正圆 55简" panose="00020600040101010101" charset="-122"/>
                </a:endParaRPr>
              </a:p>
              <a:p>
                <a:pPr algn="l" eaLnBrk="1" fontAlgn="auto" hangingPunct="1">
                  <a:lnSpc>
                    <a:spcPct val="130000"/>
                  </a:lnSpc>
                  <a:spcBef>
                    <a:spcPts val="0"/>
                  </a:spcBef>
                  <a:spcAft>
                    <a:spcPts val="1000"/>
                  </a:spcAft>
                  <a:buClrTx/>
                  <a:buSzTx/>
                  <a:buFont typeface="Arial" panose="020B0604020202020204" pitchFamily="34" charset="0"/>
                  <a:buNone/>
                </a:pPr>
                <a:r>
                  <a:rPr kumimoji="0" lang="en-US" altLang="zh-CN" sz="2000" b="0" spc="150">
                    <a:solidFill>
                      <a:schemeClr val="tx1"/>
                    </a:solidFill>
                    <a:uFillTx/>
                    <a:latin typeface="Arial" panose="020B0604020202020204" pitchFamily="34" charset="0"/>
                    <a:ea typeface="汉仪正圆 55简" panose="00020600040101010101" charset="-122"/>
                  </a:rPr>
                  <a:t>  解 能整除n的正整数可以写为如下形式：</a:t>
                </a:r>
                <a:endParaRPr kumimoji="0" lang="en-US" altLang="zh-CN" sz="2000" b="0" spc="150">
                  <a:solidFill>
                    <a:schemeClr val="tx1"/>
                  </a:solidFill>
                  <a:uFillTx/>
                  <a:latin typeface="Arial" panose="020B0604020202020204" pitchFamily="34" charset="0"/>
                  <a:ea typeface="汉仪正圆 55简" panose="00020600040101010101" charset="-122"/>
                </a:endParaRPr>
              </a:p>
              <a:p>
                <a:pPr algn="l" eaLnBrk="1" fontAlgn="auto" hangingPunct="1">
                  <a:lnSpc>
                    <a:spcPct val="130000"/>
                  </a:lnSpc>
                  <a:spcBef>
                    <a:spcPts val="0"/>
                  </a:spcBef>
                  <a:spcAft>
                    <a:spcPts val="1000"/>
                  </a:spcAft>
                  <a:buClrTx/>
                  <a:buSzTx/>
                  <a:buFont typeface="Arial" panose="020B0604020202020204" pitchFamily="34" charset="0"/>
                  <a:buNone/>
                </a:pPr>
                <a:r>
                  <a:rPr kumimoji="0" lang="en-US" altLang="zh-CN" sz="2000" b="0" spc="150">
                    <a:solidFill>
                      <a:schemeClr val="tx1"/>
                    </a:solidFill>
                    <a:uFillTx/>
                    <a:latin typeface="Arial" panose="020B0604020202020204" pitchFamily="34" charset="0"/>
                    <a:ea typeface="汉仪正圆 55简" panose="00020600040101010101" charset="-122"/>
                  </a:rPr>
                  <a:t>         </a:t>
                </a:r>
                <a14:m>
                  <m:oMath xmlns:m="http://schemas.openxmlformats.org/officeDocument/2006/math">
                    <m:sSup>
                      <m:sSupPr>
                        <m:ctrlP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ctrlPr>
                      </m:sSupPr>
                      <m:e>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7</m:t>
                        </m:r>
                      </m:e>
                      <m:sup>
                        <m:sSub>
                          <m:sSubPr>
                            <m:ctrlPr>
                              <a:rPr lang="zh-CN" sz="2000">
                                <a:solidFill>
                                  <a:schemeClr val="tx1"/>
                                </a:solidFill>
                              </a:rPr>
                            </m:ctrlPr>
                          </m:sSubPr>
                          <m:e>
                            <m:r>
                              <a:rPr sz="2000">
                                <a:solidFill>
                                  <a:schemeClr val="tx1"/>
                                </a:solidFill>
                                <a:latin typeface="Cambria Math" panose="02040503050406030204" pitchFamily="18" charset="0"/>
                              </a:rPr>
                              <m:t>𝑎</m:t>
                            </m:r>
                          </m:e>
                          <m:sub>
                            <m:r>
                              <a:rPr sz="2000">
                                <a:solidFill>
                                  <a:schemeClr val="tx1"/>
                                </a:solidFill>
                                <a:latin typeface="Cambria Math" panose="02040503050406030204" pitchFamily="18" charset="0"/>
                              </a:rPr>
                              <m:t>1</m:t>
                            </m:r>
                          </m:sub>
                        </m:sSub>
                      </m:sup>
                    </m:sSup>
                    <m:r>
                      <a:rPr kumimoji="0" lang="en-US" altLang="zh-CN" sz="200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sSup>
                      <m:sSupPr>
                        <m:ctrlP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ctrlPr>
                      </m:sSupPr>
                      <m:e>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11</m:t>
                        </m:r>
                      </m:e>
                      <m:sup>
                        <m:sSub>
                          <m:sSubPr>
                            <m:ctrlPr>
                              <a:rPr lang="zh-CN" sz="2000">
                                <a:solidFill>
                                  <a:schemeClr val="tx1"/>
                                </a:solidFill>
                              </a:rPr>
                            </m:ctrlPr>
                          </m:sSubPr>
                          <m:e>
                            <m:r>
                              <a:rPr sz="2000">
                                <a:solidFill>
                                  <a:schemeClr val="tx1"/>
                                </a:solidFill>
                                <a:latin typeface="Cambria Math" panose="02040503050406030204" pitchFamily="18" charset="0"/>
                              </a:rPr>
                              <m:t>𝑎</m:t>
                            </m:r>
                          </m:e>
                          <m:sub>
                            <m:r>
                              <a:rPr lang="en-US" sz="2000">
                                <a:solidFill>
                                  <a:schemeClr val="tx1"/>
                                </a:solidFill>
                                <a:latin typeface="Cambria Math" panose="02040503050406030204" pitchFamily="18" charset="0"/>
                              </a:rPr>
                              <m:t>𝟐</m:t>
                            </m:r>
                          </m:sub>
                        </m:sSub>
                      </m:sup>
                    </m:sSup>
                    <m:r>
                      <a:rPr kumimoji="0" lang="en-US" altLang="zh-CN" sz="2000" b="1"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sSup>
                      <m:sSupPr>
                        <m:ctrlP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ctrlPr>
                      </m:sSupPr>
                      <m:e>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13</m:t>
                        </m:r>
                      </m:e>
                      <m:sup>
                        <m:sSub>
                          <m:sSubPr>
                            <m:ctrlPr>
                              <a:rPr lang="zh-CN" sz="2000">
                                <a:solidFill>
                                  <a:schemeClr val="tx1"/>
                                </a:solidFill>
                              </a:rPr>
                            </m:ctrlPr>
                          </m:sSubPr>
                          <m:e>
                            <m:r>
                              <a:rPr sz="2000">
                                <a:solidFill>
                                  <a:schemeClr val="tx1"/>
                                </a:solidFill>
                                <a:latin typeface="Cambria Math" panose="02040503050406030204" pitchFamily="18" charset="0"/>
                              </a:rPr>
                              <m:t>𝑎</m:t>
                            </m:r>
                          </m:e>
                          <m:sub>
                            <m:r>
                              <a:rPr lang="en-US" sz="2000">
                                <a:solidFill>
                                  <a:schemeClr val="tx1"/>
                                </a:solidFill>
                                <a:latin typeface="Cambria Math" panose="02040503050406030204" pitchFamily="18" charset="0"/>
                              </a:rPr>
                              <m:t>𝟑</m:t>
                            </m:r>
                          </m:sub>
                        </m:sSub>
                      </m:sup>
                    </m:sSup>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   , </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0</m:t>
                    </m:r>
                    <m:r>
                      <a:rPr kumimoji="0" lang="en-US" altLang="zh-CN" sz="200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sSub>
                      <m:sSubPr>
                        <m:ctrlPr>
                          <a:rPr lang="zh-CN" sz="2000">
                            <a:solidFill>
                              <a:schemeClr val="tx1"/>
                            </a:solidFill>
                          </a:rPr>
                        </m:ctrlPr>
                      </m:sSubPr>
                      <m:e>
                        <m:r>
                          <a:rPr sz="2000">
                            <a:solidFill>
                              <a:schemeClr val="tx1"/>
                            </a:solidFill>
                            <a:latin typeface="Cambria Math" panose="02040503050406030204" pitchFamily="18" charset="0"/>
                          </a:rPr>
                          <m:t>𝑎</m:t>
                        </m:r>
                      </m:e>
                      <m:sub>
                        <m:r>
                          <a:rPr sz="2000">
                            <a:solidFill>
                              <a:schemeClr val="tx1"/>
                            </a:solidFill>
                            <a:latin typeface="Cambria Math" panose="02040503050406030204" pitchFamily="18" charset="0"/>
                          </a:rPr>
                          <m:t>1</m:t>
                        </m:r>
                      </m:sub>
                    </m:sSub>
                    <m:r>
                      <a:rPr lang="en-US" sz="2000" b="1">
                        <a:solidFill>
                          <a:schemeClr val="tx1"/>
                        </a:solidFill>
                        <a:latin typeface="Cambria Math" panose="02040503050406030204" pitchFamily="18" charset="0"/>
                        <a:cs typeface="Cambria Math" panose="02040503050406030204" pitchFamily="18" charset="0"/>
                      </a:rPr>
                      <m:t>≤</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3</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 ,</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 </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0</m:t>
                    </m:r>
                    <m:r>
                      <a:rPr kumimoji="0" lang="en-US" altLang="zh-CN" sz="200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sSub>
                      <m:sSubPr>
                        <m:ctrlPr>
                          <a:rPr lang="zh-CN" sz="2000">
                            <a:solidFill>
                              <a:schemeClr val="tx1"/>
                            </a:solidFill>
                          </a:rPr>
                        </m:ctrlPr>
                      </m:sSubPr>
                      <m:e>
                        <m:r>
                          <a:rPr sz="2000">
                            <a:solidFill>
                              <a:schemeClr val="tx1"/>
                            </a:solidFill>
                            <a:latin typeface="Cambria Math" panose="02040503050406030204" pitchFamily="18" charset="0"/>
                          </a:rPr>
                          <m:t>𝑎</m:t>
                        </m:r>
                      </m:e>
                      <m:sub>
                        <m:r>
                          <a:rPr lang="en-US" sz="2000">
                            <a:solidFill>
                              <a:schemeClr val="tx1"/>
                            </a:solidFill>
                            <a:latin typeface="Cambria Math" panose="02040503050406030204" pitchFamily="18" charset="0"/>
                          </a:rPr>
                          <m:t>𝟐</m:t>
                        </m:r>
                      </m:sub>
                    </m:sSub>
                    <m:r>
                      <a:rPr lang="en-US" sz="2000" b="1">
                        <a:solidFill>
                          <a:schemeClr val="tx1"/>
                        </a:solidFill>
                        <a:latin typeface="Cambria Math" panose="02040503050406030204" pitchFamily="18" charset="0"/>
                        <a:cs typeface="Cambria Math" panose="02040503050406030204" pitchFamily="18" charset="0"/>
                      </a:rPr>
                      <m:t>≤</m:t>
                    </m:r>
                    <m:r>
                      <a:rPr lang="en-US" sz="2000" b="1">
                        <a:solidFill>
                          <a:schemeClr val="tx1"/>
                        </a:solidFill>
                        <a:latin typeface="Cambria Math" panose="02040503050406030204" pitchFamily="18" charset="0"/>
                        <a:cs typeface="Cambria Math" panose="02040503050406030204" pitchFamily="18" charset="0"/>
                      </a:rPr>
                      <m:t>𝟐</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 , </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0</m:t>
                    </m:r>
                    <m:r>
                      <a:rPr kumimoji="0" lang="en-US" altLang="zh-CN" sz="200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sSub>
                      <m:sSubPr>
                        <m:ctrlPr>
                          <a:rPr lang="zh-CN" sz="2000">
                            <a:solidFill>
                              <a:schemeClr val="tx1"/>
                            </a:solidFill>
                          </a:rPr>
                        </m:ctrlPr>
                      </m:sSubPr>
                      <m:e>
                        <m:r>
                          <a:rPr sz="2000">
                            <a:solidFill>
                              <a:schemeClr val="tx1"/>
                            </a:solidFill>
                            <a:latin typeface="Cambria Math" panose="02040503050406030204" pitchFamily="18" charset="0"/>
                          </a:rPr>
                          <m:t>𝑎</m:t>
                        </m:r>
                      </m:e>
                      <m:sub>
                        <m:r>
                          <a:rPr lang="en-US" sz="2000">
                            <a:solidFill>
                              <a:schemeClr val="tx1"/>
                            </a:solidFill>
                            <a:latin typeface="Cambria Math" panose="02040503050406030204" pitchFamily="18" charset="0"/>
                          </a:rPr>
                          <m:t>𝟑</m:t>
                        </m:r>
                      </m:sub>
                    </m:sSub>
                    <m:r>
                      <a:rPr lang="en-US" sz="2000" b="1">
                        <a:solidFill>
                          <a:schemeClr val="tx1"/>
                        </a:solidFill>
                        <a:latin typeface="Cambria Math" panose="02040503050406030204" pitchFamily="18" charset="0"/>
                        <a:cs typeface="Cambria Math" panose="02040503050406030204" pitchFamily="18" charset="0"/>
                      </a:rPr>
                      <m:t>≤</m:t>
                    </m:r>
                    <m:r>
                      <a:rPr lang="en-US" sz="2000" b="1">
                        <a:solidFill>
                          <a:schemeClr val="tx1"/>
                        </a:solidFill>
                        <a:latin typeface="Cambria Math" panose="02040503050406030204" pitchFamily="18" charset="0"/>
                        <a:cs typeface="Cambria Math" panose="02040503050406030204" pitchFamily="18" charset="0"/>
                      </a:rPr>
                      <m:t>𝟒</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 </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   </m:t>
                    </m:r>
                  </m:oMath>
                </a14:m>
                <a:endParaRPr kumimoji="0" lang="en-US" altLang="zh-CN" sz="2000" b="0" spc="150">
                  <a:solidFill>
                    <a:schemeClr val="tx1"/>
                  </a:solidFill>
                  <a:uFillTx/>
                  <a:latin typeface="Arial" panose="020B0604020202020204" pitchFamily="34" charset="0"/>
                  <a:ea typeface="汉仪正圆 55简" panose="00020600040101010101" charset="-122"/>
                </a:endParaRPr>
              </a:p>
              <a:p>
                <a:pPr algn="l" eaLnBrk="1" fontAlgn="auto" hangingPunct="1">
                  <a:lnSpc>
                    <a:spcPct val="130000"/>
                  </a:lnSpc>
                  <a:spcBef>
                    <a:spcPts val="0"/>
                  </a:spcBef>
                  <a:spcAft>
                    <a:spcPts val="1000"/>
                  </a:spcAft>
                  <a:buClrTx/>
                  <a:buSzTx/>
                  <a:buFont typeface="Arial" panose="020B0604020202020204" pitchFamily="34" charset="0"/>
                  <a:buNone/>
                </a:pPr>
                <a:r>
                  <a:rPr kumimoji="0" lang="en-US" altLang="zh-CN" sz="2000" b="0" spc="150">
                    <a:solidFill>
                      <a:schemeClr val="tx1"/>
                    </a:solidFill>
                    <a:uFillTx/>
                    <a:latin typeface="Arial" panose="020B0604020202020204" pitchFamily="34" charset="0"/>
                    <a:ea typeface="汉仪正圆 55简" panose="00020600040101010101" charset="-122"/>
                  </a:rPr>
                  <a:t>  故能整除n的正整数的个数为</a:t>
                </a:r>
                <a:endParaRPr kumimoji="0" lang="en-US" altLang="zh-CN" sz="2000" b="0" spc="150">
                  <a:solidFill>
                    <a:schemeClr val="tx1"/>
                  </a:solidFill>
                  <a:uFillTx/>
                  <a:latin typeface="Arial" panose="020B0604020202020204" pitchFamily="34" charset="0"/>
                  <a:ea typeface="汉仪正圆 55简" panose="00020600040101010101" charset="-122"/>
                </a:endParaRPr>
              </a:p>
              <a:p>
                <a:pPr algn="l" eaLnBrk="1" fontAlgn="auto" hangingPunct="1">
                  <a:lnSpc>
                    <a:spcPct val="130000"/>
                  </a:lnSpc>
                  <a:spcBef>
                    <a:spcPts val="0"/>
                  </a:spcBef>
                  <a:spcAft>
                    <a:spcPts val="1000"/>
                  </a:spcAft>
                  <a:buClrTx/>
                  <a:buSzTx/>
                  <a:buFont typeface="Arial" panose="020B0604020202020204" pitchFamily="34" charset="0"/>
                  <a:buNone/>
                </a:pPr>
                <a14:m>
                  <m:oMathPara xmlns:m="http://schemas.openxmlformats.org/officeDocument/2006/math">
                    <m:oMathParaPr>
                      <m:jc m:val="centerGroup"/>
                    </m:oMathParaPr>
                    <m:oMath xmlns:m="http://schemas.openxmlformats.org/officeDocument/2006/math">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4</m:t>
                      </m:r>
                      <m:r>
                        <a:rPr kumimoji="0" lang="en-US" altLang="zh-CN" sz="200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3</m:t>
                      </m:r>
                      <m:r>
                        <a:rPr kumimoji="0" lang="en-US" altLang="zh-CN" sz="200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5</m:t>
                      </m:r>
                      <m:r>
                        <a:rPr kumimoji="0" lang="en-US" altLang="zh-CN" sz="2000" b="0" spc="150">
                          <a:solidFill>
                            <a:schemeClr val="tx1"/>
                          </a:solidFill>
                          <a:uFillTx/>
                          <a:latin typeface="Arial" panose="020B0604020202020204" pitchFamily="34" charset="0"/>
                          <a:ea typeface="汉仪正圆 55简" panose="00020600040101010101" charset="-122"/>
                        </a:rPr>
                        <m:t>=</m:t>
                      </m:r>
                      <m:r>
                        <a:rPr kumimoji="0" lang="en-US" altLang="zh-CN" sz="2000" b="0" spc="150">
                          <a:solidFill>
                            <a:schemeClr val="tx1"/>
                          </a:solidFill>
                          <a:uFillTx/>
                          <a:latin typeface="Arial" panose="020B0604020202020204" pitchFamily="34" charset="0"/>
                          <a:ea typeface="汉仪正圆 55简" panose="00020600040101010101" charset="-122"/>
                        </a:rPr>
                        <m:t>60</m:t>
                      </m:r>
                    </m:oMath>
                  </m:oMathPara>
                </a14:m>
                <a:endParaRPr kumimoji="0" lang="en-US" altLang="zh-CN" sz="2000" b="0" spc="150">
                  <a:solidFill>
                    <a:schemeClr val="tx1"/>
                  </a:solidFill>
                  <a:uFillTx/>
                  <a:latin typeface="Arial" panose="020B0604020202020204" pitchFamily="34" charset="0"/>
                  <a:ea typeface="汉仪正圆 55简" panose="00020600040101010101" charset="-122"/>
                </a:endParaRPr>
              </a:p>
              <a:p>
                <a:pPr eaLnBrk="1" hangingPunct="1">
                  <a:lnSpc>
                    <a:spcPct val="120000"/>
                  </a:lnSpc>
                  <a:buFont typeface="Wingdings" panose="05000000000000000000" pitchFamily="2" charset="2"/>
                  <a:buNone/>
                </a:pPr>
                <a:endParaRPr lang="zh-CN" altLang="en-US" dirty="0">
                  <a:solidFill>
                    <a:schemeClr val="tx1"/>
                  </a:solidFill>
                </a:endParaRPr>
              </a:p>
              <a:p>
                <a:pPr eaLnBrk="1" hangingPunct="1">
                  <a:lnSpc>
                    <a:spcPct val="120000"/>
                  </a:lnSpc>
                  <a:buFont typeface="Wingdings" panose="05000000000000000000" pitchFamily="2" charset="2"/>
                  <a:buNone/>
                </a:pPr>
                <a:r>
                  <a:rPr lang="zh-CN" altLang="en-US" dirty="0">
                    <a:solidFill>
                      <a:schemeClr val="tx1"/>
                    </a:solidFill>
                  </a:rPr>
                  <a:t>       </a:t>
                </a:r>
                <a:endParaRPr lang="zh-CN" altLang="en-US" dirty="0">
                  <a:solidFill>
                    <a:schemeClr val="tx1"/>
                  </a:solidFill>
                </a:endParaRPr>
              </a:p>
            </p:txBody>
          </p:sp>
        </mc:Choice>
        <mc:Fallback>
          <p:sp>
            <p:nvSpPr>
              <p:cNvPr id="2" name="Rectangle 3"/>
              <p:cNvSpPr>
                <a:spLocks noRot="1" noChangeAspect="1" noMove="1" noResize="1" noEditPoints="1" noAdjustHandles="1" noChangeArrowheads="1" noChangeShapeType="1" noTextEdit="1"/>
              </p:cNvSpPr>
              <p:nvPr>
                <p:custDataLst>
                  <p:tags r:id="rId4"/>
                </p:custDataLst>
              </p:nvPr>
            </p:nvSpPr>
            <p:spPr>
              <a:xfrm>
                <a:off x="669925" y="1264285"/>
                <a:ext cx="10605770" cy="4483735"/>
              </a:xfrm>
              <a:prstGeom prst="rect">
                <a:avLst/>
              </a:prstGeom>
              <a:blipFill rotWithShape="1">
                <a:blip r:embed="rId5"/>
                <a:stretch>
                  <a:fillRect/>
                </a:stretch>
              </a:blipFill>
              <a:ln>
                <a:noFill/>
              </a:ln>
              <a:effectLst/>
            </p:spPr>
            <p:txBody>
              <a:bodyPr/>
              <a:lstStyle/>
              <a:p>
                <a:r>
                  <a:rPr lang="zh-CN" altLang="en-US">
                    <a:noFill/>
                  </a:rPr>
                  <a:t> </a:t>
                </a:r>
              </a:p>
            </p:txBody>
          </p:sp>
        </mc:Fallback>
      </mc:AlternateContent>
      <p:sp>
        <p:nvSpPr>
          <p:cNvPr id="19462" name="Rectangle 5"/>
          <p:cNvSpPr>
            <a:spLocks noChangeArrowheads="1"/>
          </p:cNvSpPr>
          <p:nvPr/>
        </p:nvSpPr>
        <p:spPr bwMode="auto">
          <a:xfrm>
            <a:off x="1524000" y="3095626"/>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19464" name="Rectangle 7"/>
          <p:cNvSpPr>
            <a:spLocks noChangeArrowheads="1"/>
          </p:cNvSpPr>
          <p:nvPr/>
        </p:nvSpPr>
        <p:spPr bwMode="auto">
          <a:xfrm>
            <a:off x="1524000" y="3073401"/>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19466" name="Rectangle 9"/>
          <p:cNvSpPr>
            <a:spLocks noChangeArrowheads="1"/>
          </p:cNvSpPr>
          <p:nvPr/>
        </p:nvSpPr>
        <p:spPr bwMode="auto">
          <a:xfrm>
            <a:off x="1524000" y="3111501"/>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 name="标题 2"/>
          <p:cNvSpPr/>
          <p:nvPr>
            <p:ph type="title"/>
          </p:nvPr>
        </p:nvSpPr>
        <p:spPr/>
        <p:txBody>
          <a:bodyPr/>
          <a:p>
            <a:endParaRPr lang="zh-CN" altLang="en-US"/>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2"/>
          <p:cNvSpPr>
            <a:spLocks noGrp="1"/>
          </p:cNvSpPr>
          <p:nvPr>
            <p:custDataLst>
              <p:tags r:id="rId1"/>
            </p:custDataLst>
          </p:nvPr>
        </p:nvSpPr>
        <p:spPr>
          <a:xfrm>
            <a:off x="760730" y="1265555"/>
            <a:ext cx="10246360" cy="4987290"/>
          </a:xfrm>
          <a:prstGeom prst="rect">
            <a:avLst/>
          </a:prstGeom>
          <a:noFill/>
          <a:ln>
            <a:noFill/>
          </a:ln>
          <a:effectLst/>
        </p:spPr>
        <p:txBody>
          <a:bodyPr vert="horz" wrap="square" lIns="91440" tIns="45720" rIns="91440" bIns="45720" numCol="1" anchor="t" anchorCtr="0" compatLnSpc="1">
            <a:normAutofit/>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08000"/>
              </a:buClr>
              <a:buSzPct val="55000"/>
              <a:buFont typeface="Wingdings" panose="05000000000000000000" pitchFamily="2" charset="2"/>
              <a:buChar char="n"/>
              <a:defRPr kumimoji="1" sz="2400" b="1"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l" eaLnBrk="1" fontAlgn="auto" hangingPunct="1">
              <a:lnSpc>
                <a:spcPct val="130000"/>
              </a:lnSpc>
              <a:spcBef>
                <a:spcPts val="0"/>
              </a:spcBef>
              <a:spcAft>
                <a:spcPts val="1000"/>
              </a:spcAft>
              <a:buClrTx/>
              <a:buSzTx/>
              <a:buFont typeface="Arial" panose="020B0604020202020204" pitchFamily="34" charset="0"/>
              <a:buChar char="•"/>
            </a:pPr>
            <a:r>
              <a:rPr kumimoji="0" lang="zh-CN" altLang="en-US" sz="2000" b="0" spc="150">
                <a:solidFill>
                  <a:schemeClr val="tx1"/>
                </a:solidFill>
                <a:uFillTx/>
                <a:latin typeface="Arial" panose="020B0604020202020204" pitchFamily="34" charset="0"/>
                <a:ea typeface="汉仪正圆 55简" panose="00020600040101010101" charset="-122"/>
              </a:rPr>
              <a:t>在基础的组合计数中，有很多常用的方法与思想。</a:t>
            </a:r>
            <a:endParaRPr kumimoji="0" lang="zh-CN" altLang="en-US" sz="2000" b="0" spc="150">
              <a:solidFill>
                <a:schemeClr val="tx1"/>
              </a:solidFill>
              <a:uFillTx/>
              <a:latin typeface="Arial" panose="020B0604020202020204" pitchFamily="34" charset="0"/>
              <a:ea typeface="汉仪正圆 55简" panose="00020600040101010101" charset="-122"/>
            </a:endParaRPr>
          </a:p>
          <a:p>
            <a:pPr indent="-228600" algn="l" eaLnBrk="1" fontAlgn="auto" hangingPunct="1">
              <a:lnSpc>
                <a:spcPct val="130000"/>
              </a:lnSpc>
              <a:spcBef>
                <a:spcPts val="0"/>
              </a:spcBef>
              <a:spcAft>
                <a:spcPts val="1000"/>
              </a:spcAft>
              <a:buClrTx/>
              <a:buSzTx/>
              <a:buFont typeface="Arial" panose="020B0604020202020204" pitchFamily="34" charset="0"/>
              <a:buChar char="•"/>
            </a:pPr>
            <a:r>
              <a:rPr kumimoji="0" lang="zh-CN" altLang="en-US" sz="2000" b="0" spc="150">
                <a:solidFill>
                  <a:schemeClr val="tx1"/>
                </a:solidFill>
                <a:uFillTx/>
                <a:latin typeface="Arial" panose="020B0604020202020204" pitchFamily="34" charset="0"/>
                <a:ea typeface="汉仪正圆 55简" panose="00020600040101010101" charset="-122"/>
              </a:rPr>
              <a:t>比如：捆绑法（用来处理某些物品必定相邻的问题）、</a:t>
            </a:r>
            <a:endParaRPr kumimoji="0" lang="zh-CN" altLang="en-US" sz="2000" b="0" spc="150">
              <a:solidFill>
                <a:schemeClr val="tx1"/>
              </a:solidFill>
              <a:uFillTx/>
              <a:latin typeface="Arial" panose="020B0604020202020204" pitchFamily="34" charset="0"/>
              <a:ea typeface="汉仪正圆 55简" panose="00020600040101010101" charset="-122"/>
            </a:endParaRPr>
          </a:p>
          <a:p>
            <a:pPr indent="-228600" algn="l" eaLnBrk="1" fontAlgn="auto" hangingPunct="1">
              <a:lnSpc>
                <a:spcPct val="130000"/>
              </a:lnSpc>
              <a:spcBef>
                <a:spcPts val="0"/>
              </a:spcBef>
              <a:spcAft>
                <a:spcPts val="1000"/>
              </a:spcAft>
              <a:buClrTx/>
              <a:buSzTx/>
              <a:buFont typeface="Arial" panose="020B0604020202020204" pitchFamily="34" charset="0"/>
              <a:buChar char="•"/>
            </a:pPr>
            <a:r>
              <a:rPr kumimoji="0" lang="zh-CN" altLang="en-US" sz="2000" b="0" spc="150">
                <a:solidFill>
                  <a:schemeClr val="tx1"/>
                </a:solidFill>
                <a:uFillTx/>
                <a:latin typeface="Arial" panose="020B0604020202020204" pitchFamily="34" charset="0"/>
                <a:ea typeface="汉仪正圆 55简" panose="00020600040101010101" charset="-122"/>
              </a:rPr>
              <a:t>插空法（用来处理某些物品必定两两不相邻的问题）、</a:t>
            </a:r>
            <a:endParaRPr kumimoji="0" lang="zh-CN" altLang="en-US" sz="2000" b="0" spc="150">
              <a:solidFill>
                <a:schemeClr val="tx1"/>
              </a:solidFill>
              <a:uFillTx/>
              <a:latin typeface="Arial" panose="020B0604020202020204" pitchFamily="34" charset="0"/>
              <a:ea typeface="汉仪正圆 55简" panose="00020600040101010101" charset="-122"/>
            </a:endParaRPr>
          </a:p>
          <a:p>
            <a:pPr indent="-228600" algn="l" eaLnBrk="1" fontAlgn="auto" hangingPunct="1">
              <a:lnSpc>
                <a:spcPct val="130000"/>
              </a:lnSpc>
              <a:spcBef>
                <a:spcPts val="0"/>
              </a:spcBef>
              <a:spcAft>
                <a:spcPts val="1000"/>
              </a:spcAft>
              <a:buClrTx/>
              <a:buSzTx/>
              <a:buFont typeface="Arial" panose="020B0604020202020204" pitchFamily="34" charset="0"/>
              <a:buChar char="•"/>
            </a:pPr>
            <a:r>
              <a:rPr kumimoji="0" lang="zh-CN" altLang="en-US" sz="2000" b="0" spc="150">
                <a:solidFill>
                  <a:schemeClr val="tx1"/>
                </a:solidFill>
                <a:uFillTx/>
                <a:latin typeface="Arial" panose="020B0604020202020204" pitchFamily="34" charset="0"/>
                <a:ea typeface="汉仪正圆 55简" panose="00020600040101010101" charset="-122"/>
              </a:rPr>
              <a:t>隔板法（用来处理无穷多重集的组合计数，即不定方程的根个数问题）、</a:t>
            </a:r>
            <a:endParaRPr kumimoji="0" lang="zh-CN" altLang="en-US" sz="2000" b="0" spc="150">
              <a:solidFill>
                <a:schemeClr val="tx1"/>
              </a:solidFill>
              <a:uFillTx/>
              <a:latin typeface="Arial" panose="020B0604020202020204" pitchFamily="34" charset="0"/>
              <a:ea typeface="汉仪正圆 55简" panose="00020600040101010101" charset="-122"/>
            </a:endParaRPr>
          </a:p>
          <a:p>
            <a:pPr indent="-228600" algn="l" eaLnBrk="1" fontAlgn="auto" hangingPunct="1">
              <a:lnSpc>
                <a:spcPct val="130000"/>
              </a:lnSpc>
              <a:spcBef>
                <a:spcPts val="0"/>
              </a:spcBef>
              <a:spcAft>
                <a:spcPts val="1000"/>
              </a:spcAft>
              <a:buClrTx/>
              <a:buSzTx/>
              <a:buFont typeface="Arial" panose="020B0604020202020204" pitchFamily="34" charset="0"/>
              <a:buChar char="•"/>
            </a:pPr>
            <a:r>
              <a:rPr kumimoji="0" lang="zh-CN" altLang="en-US" sz="2000" b="0" spc="150">
                <a:solidFill>
                  <a:schemeClr val="tx1"/>
                </a:solidFill>
                <a:uFillTx/>
                <a:latin typeface="Arial" panose="020B0604020202020204" pitchFamily="34" charset="0"/>
                <a:ea typeface="汉仪正圆 55简" panose="00020600040101010101" charset="-122"/>
              </a:rPr>
              <a:t>对立法（考虑事件的对立，用来处理含有“至少”这样含义的问题）等等。</a:t>
            </a:r>
            <a:endParaRPr kumimoji="0" lang="zh-CN" altLang="en-US" sz="2000" b="0" spc="150">
              <a:solidFill>
                <a:schemeClr val="tx1"/>
              </a:solidFill>
              <a:uFillTx/>
              <a:latin typeface="Arial" panose="020B0604020202020204" pitchFamily="34" charset="0"/>
              <a:ea typeface="汉仪正圆 55简" panose="00020600040101010101" charset="-122"/>
            </a:endParaRPr>
          </a:p>
        </p:txBody>
      </p:sp>
      <p:sp>
        <p:nvSpPr>
          <p:cNvPr id="7" name="日期占位符 3"/>
          <p:cNvSpPr>
            <a:spLocks noGrp="1"/>
          </p:cNvSpPr>
          <p:nvPr>
            <p:custDataLst>
              <p:tags r:id="rId2"/>
            </p:custDataLst>
          </p:nvPr>
        </p:nvSpPr>
        <p:spPr>
          <a:xfrm>
            <a:off x="2438400" y="6324600"/>
            <a:ext cx="1905000" cy="457200"/>
          </a:xfrm>
          <a:prstGeom prst="rect">
            <a:avLst/>
          </a:prstGeom>
          <a:noFill/>
          <a:ln>
            <a:noFill/>
          </a:ln>
          <a:effectLst/>
        </p:spPr>
        <p:txBody>
          <a:bodyPr vert="horz" wrap="square" lIns="91440" tIns="45720" rIns="91440" bIns="45720" numCol="1" anchor="b" anchorCtr="0" compatLnSpc="1">
            <a:normAutofit/>
          </a:bodyPr>
          <a:lstStyle>
            <a:defPPr>
              <a:defRPr lang="zh-CN"/>
            </a:defPPr>
            <a:lvl1pPr marL="0" algn="l" defTabSz="914400" rtl="0" eaLnBrk="1" latinLnBrk="0" hangingPunct="1">
              <a:defRPr kumimoji="0" sz="1400" kern="1200" smtClean="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0E3976FC-C323-41FD-84E9-99C970E0389F}" type="datetime1">
              <a:rPr lang="zh-CN" altLang="en-US" smtClean="0">
                <a:solidFill>
                  <a:schemeClr val="tx1"/>
                </a:solidFill>
                <a:ea typeface="+mn-ea"/>
              </a:rPr>
            </a:fld>
            <a:endParaRPr lang="zh-CN" altLang="en-US" smtClean="0">
              <a:solidFill>
                <a:schemeClr val="tx1"/>
              </a:solidFill>
              <a:ea typeface="+mn-ea"/>
            </a:endParaRPr>
          </a:p>
        </p:txBody>
      </p:sp>
      <p:sp>
        <p:nvSpPr>
          <p:cNvPr id="6" name="灯片编号占位符 4"/>
          <p:cNvSpPr>
            <a:spLocks noGrp="1"/>
          </p:cNvSpPr>
          <p:nvPr>
            <p:custDataLst>
              <p:tags r:id="rId3"/>
            </p:custDataLst>
          </p:nvPr>
        </p:nvSpPr>
        <p:spPr>
          <a:xfrm>
            <a:off x="8305800" y="6324600"/>
            <a:ext cx="1905000" cy="457200"/>
          </a:xfrm>
          <a:prstGeom prst="rect">
            <a:avLst/>
          </a:prstGeom>
          <a:noFill/>
          <a:ln>
            <a:noFill/>
          </a:ln>
          <a:effectLst/>
        </p:spPr>
        <p:txBody>
          <a:bodyPr vert="horz" wrap="square" lIns="91440" tIns="45720" rIns="91440" bIns="45720" numCol="1" anchor="b" anchorCtr="0" compatLnSpc="1">
            <a:normAutofit/>
          </a:bodyPr>
          <a:lstStyle>
            <a:defPPr>
              <a:defRPr lang="zh-CN"/>
            </a:defPPr>
            <a:lvl1pPr marL="0" algn="r" defTabSz="914400" rtl="0" eaLnBrk="1" latinLnBrk="0" hangingPunct="1">
              <a:defRPr kumimoji="0" sz="1400" kern="1200" smtClean="0">
                <a:solidFill>
                  <a:schemeClr val="tx1"/>
                </a:solidFill>
                <a:latin typeface="+mn-lt"/>
                <a:ea typeface="宋体" panose="02010600030101010101"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43C0F39B-905C-478D-B19E-CA3A2891A72A}" type="slidenum">
              <a:rPr lang="en-US" altLang="zh-CN" smtClean="0">
                <a:solidFill>
                  <a:schemeClr val="tx1"/>
                </a:solidFill>
                <a:ea typeface="+mn-ea"/>
              </a:rPr>
            </a:fld>
            <a:endParaRPr lang="en-US" altLang="zh-CN" smtClean="0">
              <a:solidFill>
                <a:schemeClr val="tx1"/>
              </a:solidFill>
              <a:ea typeface="+mn-ea"/>
            </a:endParaRPr>
          </a:p>
        </p:txBody>
      </p:sp>
      <p:sp>
        <p:nvSpPr>
          <p:cNvPr id="11" name="标题 10"/>
          <p:cNvSpPr>
            <a:spLocks noGrp="1"/>
          </p:cNvSpPr>
          <p:nvPr>
            <p:ph type="title"/>
            <p:custDataLst>
              <p:tags r:id="rId4"/>
            </p:custDataLst>
          </p:nvPr>
        </p:nvSpPr>
        <p:spPr/>
        <p:txBody>
          <a:bodyPr vert="horz" wrap="square" lIns="0" tIns="0" rIns="0" bIns="0" rtlCol="0" anchor="b">
            <a:normAutofit/>
          </a:bodyPr>
          <a:lstStyle>
            <a:lvl1pPr algn="l">
              <a:defRPr sz="2700">
                <a:latin typeface="+mj-ea"/>
                <a:ea typeface="+mj-ea"/>
                <a:cs typeface="+mj-ea"/>
                <a:sym typeface="+mj-ea"/>
              </a:defRPr>
            </a:lvl1pPr>
          </a:lstStyle>
          <a:p>
            <a:pPr lvl="0" algn="l">
              <a:buClrTx/>
              <a:buSzTx/>
              <a:buFontTx/>
            </a:pPr>
            <a:r>
              <a:rPr lang="zh-CN" altLang="en-US">
                <a:sym typeface="+mn-ea"/>
              </a:rPr>
              <a:t>常用的方法与思想</a:t>
            </a:r>
            <a:endParaRPr lang="zh-CN" altLang="en-US">
              <a:sym typeface="+mn-ea"/>
            </a:endParaRPr>
          </a:p>
        </p:txBody>
      </p:sp>
    </p:spTree>
    <p:custDataLst>
      <p:tags r:id="rId5"/>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日期占位符 3"/>
          <p:cNvSpPr>
            <a:spLocks noGrp="1"/>
          </p:cNvSpPr>
          <p:nvPr>
            <p:custDataLst>
              <p:tags r:id="rId1"/>
            </p:custDataLst>
          </p:nvPr>
        </p:nvSpPr>
        <p:spPr>
          <a:xfrm>
            <a:off x="2438400" y="6324600"/>
            <a:ext cx="1905000" cy="457200"/>
          </a:xfrm>
          <a:prstGeom prst="rect">
            <a:avLst/>
          </a:prstGeom>
          <a:noFill/>
          <a:ln>
            <a:noFill/>
          </a:ln>
          <a:effectLst/>
        </p:spPr>
        <p:txBody>
          <a:bodyPr vert="horz" wrap="square" lIns="91440" tIns="45720" rIns="91440" bIns="45720" numCol="1" anchor="b" anchorCtr="0" compatLnSpc="1">
            <a:norm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F44DA4C5-0BE2-4AA0-87C9-5FDDA858A8A7}" type="datetime1">
              <a:rPr kumimoji="0" lang="zh-CN" altLang="en-US" sz="1400">
                <a:solidFill>
                  <a:schemeClr val="tx1"/>
                </a:solidFill>
                <a:latin typeface="+mn-lt"/>
                <a:ea typeface="+mn-ea"/>
              </a:rPr>
            </a:fld>
            <a:endParaRPr kumimoji="0" lang="zh-CN" altLang="en-US" sz="1400">
              <a:solidFill>
                <a:schemeClr val="tx1"/>
              </a:solidFill>
              <a:latin typeface="+mn-lt"/>
              <a:ea typeface="+mn-ea"/>
            </a:endParaRPr>
          </a:p>
        </p:txBody>
      </p:sp>
      <p:sp>
        <p:nvSpPr>
          <p:cNvPr id="4" name="灯片编号占位符 5"/>
          <p:cNvSpPr>
            <a:spLocks noGrp="1"/>
          </p:cNvSpPr>
          <p:nvPr>
            <p:custDataLst>
              <p:tags r:id="rId2"/>
            </p:custDataLst>
          </p:nvPr>
        </p:nvSpPr>
        <p:spPr>
          <a:xfrm>
            <a:off x="8305800" y="6324600"/>
            <a:ext cx="1905000" cy="457200"/>
          </a:xfrm>
          <a:prstGeom prst="rect">
            <a:avLst/>
          </a:prstGeom>
          <a:noFill/>
          <a:ln>
            <a:noFill/>
          </a:ln>
          <a:effectLst/>
        </p:spPr>
        <p:txBody>
          <a:bodyPr vert="horz" wrap="square" lIns="91440" tIns="45720" rIns="91440" bIns="45720" numCol="1" anchor="b" anchorCtr="0" compatLnSpc="1">
            <a:norm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8085424F-C00C-45E4-A845-F61A1BDF67AA}" type="slidenum">
              <a:rPr kumimoji="0" lang="en-US" altLang="zh-CN" sz="1400">
                <a:solidFill>
                  <a:schemeClr val="tx1"/>
                </a:solidFill>
                <a:latin typeface="+mn-lt"/>
                <a:ea typeface="+mn-ea"/>
              </a:rPr>
            </a:fld>
            <a:endParaRPr kumimoji="0" lang="en-US" altLang="zh-CN" sz="1400">
              <a:solidFill>
                <a:schemeClr val="tx1"/>
              </a:solidFill>
              <a:latin typeface="+mn-lt"/>
              <a:ea typeface="+mn-ea"/>
            </a:endParaRPr>
          </a:p>
        </p:txBody>
      </p:sp>
      <mc:AlternateContent xmlns:mc="http://schemas.openxmlformats.org/markup-compatibility/2006">
        <mc:Choice xmlns:a14="http://schemas.microsoft.com/office/drawing/2010/main" Requires="a14">
          <p:sp>
            <p:nvSpPr>
              <p:cNvPr id="3" name="Rectangle 2"/>
              <p:cNvSpPr>
                <a:spLocks noGrp="1" noChangeArrowheads="1"/>
              </p:cNvSpPr>
              <p:nvPr>
                <p:custDataLst>
                  <p:tags r:id="rId3"/>
                </p:custDataLst>
              </p:nvPr>
            </p:nvSpPr>
            <p:spPr>
              <a:xfrm>
                <a:off x="783590" y="1340485"/>
                <a:ext cx="10485755" cy="4608195"/>
              </a:xfrm>
              <a:prstGeom prst="rect">
                <a:avLst/>
              </a:prstGeom>
              <a:noFill/>
              <a:ln>
                <a:noFill/>
              </a:ln>
              <a:effectLst/>
            </p:spPr>
            <p:txBody>
              <a:bodyPr vert="horz" wrap="square" lIns="91440" tIns="45720" rIns="91440" bIns="45720" numCol="1" anchor="t" anchorCtr="0" compatLnSpc="1">
                <a:normAutofit/>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08000"/>
                  </a:buClr>
                  <a:buSzPct val="55000"/>
                  <a:buFont typeface="Wingdings" panose="05000000000000000000" pitchFamily="2" charset="2"/>
                  <a:buChar char="n"/>
                  <a:defRPr kumimoji="1" sz="2400" b="1"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l" eaLnBrk="1" fontAlgn="auto" hangingPunct="1">
                  <a:lnSpc>
                    <a:spcPct val="130000"/>
                  </a:lnSpc>
                  <a:spcBef>
                    <a:spcPts val="0"/>
                  </a:spcBef>
                  <a:spcAft>
                    <a:spcPts val="1000"/>
                  </a:spcAft>
                  <a:buClrTx/>
                  <a:buSzTx/>
                  <a:buFont typeface="Arial" panose="020B0604020202020204" pitchFamily="34" charset="0"/>
                  <a:buChar char="•"/>
                </a:pPr>
                <a:r>
                  <a:rPr kumimoji="0" lang="zh-CN" altLang="en-US" sz="2000" b="0" spc="150">
                    <a:solidFill>
                      <a:schemeClr val="tx1"/>
                    </a:solidFill>
                    <a:uFillTx/>
                    <a:latin typeface="Arial" panose="020B0604020202020204" pitchFamily="34" charset="0"/>
                    <a:ea typeface="汉仪正圆 55简" panose="00020600040101010101" charset="-122"/>
                  </a:rPr>
                  <a:t>例1.7 求从a,b,c,d,e这5个字母中取6个所组成的字符串个数。要求(1)第1个和第6个字符必为子音字符；(2)每一字符串必有两个母音字符，且两个母音字母不相邻；(3) 相邻的两个子音字符必不相同。</a:t>
                </a:r>
                <a:endParaRPr kumimoji="0" lang="zh-CN" altLang="en-US" sz="2000" b="0" spc="150">
                  <a:solidFill>
                    <a:schemeClr val="tx1"/>
                  </a:solidFill>
                  <a:uFillTx/>
                  <a:latin typeface="Arial" panose="020B0604020202020204" pitchFamily="34" charset="0"/>
                  <a:ea typeface="汉仪正圆 55简" panose="00020600040101010101" charset="-122"/>
                </a:endParaRPr>
              </a:p>
              <a:p>
                <a:pPr marL="114300" indent="0" algn="l" eaLnBrk="1" fontAlgn="auto" hangingPunct="1">
                  <a:lnSpc>
                    <a:spcPct val="130000"/>
                  </a:lnSpc>
                  <a:spcBef>
                    <a:spcPts val="0"/>
                  </a:spcBef>
                  <a:spcAft>
                    <a:spcPts val="1000"/>
                  </a:spcAft>
                  <a:buClrTx/>
                  <a:buSzTx/>
                  <a:buFont typeface="Arial" panose="020B0604020202020204" pitchFamily="34" charset="0"/>
                  <a:buNone/>
                </a:pPr>
                <a:r>
                  <a:rPr kumimoji="0" lang="zh-CN" altLang="en-US" sz="2000" b="0" spc="150">
                    <a:solidFill>
                      <a:schemeClr val="tx1"/>
                    </a:solidFill>
                    <a:uFillTx/>
                    <a:latin typeface="Arial" panose="020B0604020202020204" pitchFamily="34" charset="0"/>
                    <a:ea typeface="汉仪正圆 55简" panose="00020600040101010101" charset="-122"/>
                  </a:rPr>
                  <a:t>解 符合要求的字符串有以下几种模式（schema）：</a:t>
                </a:r>
                <a:endParaRPr kumimoji="0" lang="zh-CN" altLang="en-US" sz="2000" b="0" spc="150">
                  <a:solidFill>
                    <a:schemeClr val="tx1"/>
                  </a:solidFill>
                  <a:uFillTx/>
                  <a:latin typeface="Arial" panose="020B0604020202020204" pitchFamily="34" charset="0"/>
                  <a:ea typeface="汉仪正圆 55简" panose="00020600040101010101" charset="-122"/>
                </a:endParaRPr>
              </a:p>
              <a:p>
                <a:pPr marL="114300" indent="0" algn="l" eaLnBrk="1" fontAlgn="auto" hangingPunct="1">
                  <a:lnSpc>
                    <a:spcPct val="130000"/>
                  </a:lnSpc>
                  <a:spcBef>
                    <a:spcPts val="0"/>
                  </a:spcBef>
                  <a:spcAft>
                    <a:spcPts val="1000"/>
                  </a:spcAft>
                  <a:buClrTx/>
                  <a:buSzTx/>
                  <a:buFont typeface="Arial" panose="020B0604020202020204" pitchFamily="34" charset="0"/>
                  <a:buNone/>
                </a:pPr>
                <a:r>
                  <a:rPr kumimoji="0" lang="zh-CN" altLang="en-US" sz="2000" b="0" spc="150">
                    <a:solidFill>
                      <a:schemeClr val="tx1"/>
                    </a:solidFill>
                    <a:uFillTx/>
                    <a:latin typeface="Arial" panose="020B0604020202020204" pitchFamily="34" charset="0"/>
                    <a:ea typeface="汉仪正圆 55简" panose="00020600040101010101" charset="-122"/>
                  </a:rPr>
                  <a:t>      </a:t>
                </a:r>
                <a:endParaRPr kumimoji="0" lang="zh-CN" altLang="en-US" sz="2000" b="0" spc="150">
                  <a:solidFill>
                    <a:schemeClr val="tx1"/>
                  </a:solidFill>
                  <a:uFillTx/>
                  <a:latin typeface="Arial" panose="020B0604020202020204" pitchFamily="34" charset="0"/>
                  <a:ea typeface="汉仪正圆 55简" panose="00020600040101010101" charset="-122"/>
                </a:endParaRPr>
              </a:p>
              <a:p>
                <a:pPr marL="114300" indent="0" algn="l" eaLnBrk="1" fontAlgn="auto" hangingPunct="1">
                  <a:lnSpc>
                    <a:spcPct val="130000"/>
                  </a:lnSpc>
                  <a:spcBef>
                    <a:spcPts val="0"/>
                  </a:spcBef>
                  <a:spcAft>
                    <a:spcPts val="1000"/>
                  </a:spcAft>
                  <a:buClrTx/>
                  <a:buSzTx/>
                  <a:buFont typeface="Arial" panose="020B0604020202020204" pitchFamily="34" charset="0"/>
                  <a:buNone/>
                </a:pPr>
                <a:endParaRPr kumimoji="0" lang="zh-CN" altLang="en-US" sz="2000" b="0" spc="150">
                  <a:solidFill>
                    <a:schemeClr val="tx1"/>
                  </a:solidFill>
                  <a:uFillTx/>
                  <a:latin typeface="Arial" panose="020B0604020202020204" pitchFamily="34" charset="0"/>
                  <a:ea typeface="汉仪正圆 55简" panose="00020600040101010101" charset="-122"/>
                </a:endParaRPr>
              </a:p>
              <a:p>
                <a:pPr marL="114300" indent="0" algn="l" eaLnBrk="1" fontAlgn="auto" hangingPunct="1">
                  <a:lnSpc>
                    <a:spcPct val="130000"/>
                  </a:lnSpc>
                  <a:spcBef>
                    <a:spcPts val="0"/>
                  </a:spcBef>
                  <a:spcAft>
                    <a:spcPts val="1000"/>
                  </a:spcAft>
                  <a:buClrTx/>
                  <a:buSzTx/>
                  <a:buFont typeface="Arial" panose="020B0604020202020204" pitchFamily="34" charset="0"/>
                  <a:buNone/>
                </a:pPr>
                <a:r>
                  <a:rPr kumimoji="0" lang="zh-CN" altLang="en-US" sz="2000" b="0" spc="150">
                    <a:solidFill>
                      <a:schemeClr val="tx1"/>
                    </a:solidFill>
                    <a:uFillTx/>
                    <a:latin typeface="Arial" panose="020B0604020202020204" pitchFamily="34" charset="0"/>
                    <a:ea typeface="汉仪正圆 55简" panose="00020600040101010101" charset="-122"/>
                  </a:rPr>
                  <a:t>   </a:t>
                </a:r>
                <a:endParaRPr kumimoji="0" lang="zh-CN" altLang="en-US" sz="2000" b="0" spc="150">
                  <a:solidFill>
                    <a:schemeClr val="tx1"/>
                  </a:solidFill>
                  <a:uFillTx/>
                  <a:latin typeface="Arial" panose="020B0604020202020204" pitchFamily="34" charset="0"/>
                  <a:ea typeface="汉仪正圆 55简" panose="00020600040101010101" charset="-122"/>
                </a:endParaRPr>
              </a:p>
              <a:p>
                <a:pPr marL="114300" indent="0" algn="l" eaLnBrk="1" fontAlgn="auto" hangingPunct="1">
                  <a:lnSpc>
                    <a:spcPct val="130000"/>
                  </a:lnSpc>
                  <a:spcBef>
                    <a:spcPts val="0"/>
                  </a:spcBef>
                  <a:spcAft>
                    <a:spcPts val="1000"/>
                  </a:spcAft>
                  <a:buClrTx/>
                  <a:buSzTx/>
                  <a:buFont typeface="Arial" panose="020B0604020202020204" pitchFamily="34" charset="0"/>
                  <a:buNone/>
                </a:pPr>
                <a:r>
                  <a:rPr kumimoji="0" lang="zh-CN" altLang="en-US" sz="2000" b="0" spc="150">
                    <a:solidFill>
                      <a:schemeClr val="tx1"/>
                    </a:solidFill>
                    <a:uFillTx/>
                    <a:latin typeface="Arial" panose="020B0604020202020204" pitchFamily="34" charset="0"/>
                    <a:ea typeface="汉仪正圆 55简" panose="00020600040101010101" charset="-122"/>
                  </a:rPr>
                  <a:t>   所求的字符串个数为：</a:t>
                </a:r>
                <a14:m>
                  <m:oMath xmlns:m="http://schemas.openxmlformats.org/officeDocument/2006/math">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3</m:t>
                    </m:r>
                    <m:r>
                      <a:rPr kumimoji="0" lang="en-US" altLang="zh-CN" sz="200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sSup>
                      <m:sSupPr>
                        <m:ctrlP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ctrlPr>
                      </m:sSupPr>
                      <m:e>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2</m:t>
                        </m:r>
                      </m:e>
                      <m:sup>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3</m:t>
                        </m:r>
                      </m:sup>
                    </m:sSup>
                    <m:r>
                      <a:rPr kumimoji="0" lang="en-US" altLang="zh-CN" sz="2000" b="1"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sSup>
                      <m:sSupPr>
                        <m:ctrlP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ctrlPr>
                      </m:sSupPr>
                      <m:e>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3</m:t>
                        </m:r>
                      </m:e>
                      <m:sup>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3</m:t>
                        </m:r>
                      </m:sup>
                    </m:sSup>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648</m:t>
                    </m:r>
                  </m:oMath>
                </a14:m>
                <a:r>
                  <a:rPr kumimoji="0" lang="zh-CN" altLang="en-US" sz="2000" b="0" spc="150">
                    <a:solidFill>
                      <a:schemeClr val="tx1"/>
                    </a:solidFill>
                    <a:uFillTx/>
                    <a:latin typeface="Arial" panose="020B0604020202020204" pitchFamily="34" charset="0"/>
                    <a:ea typeface="汉仪正圆 55简" panose="00020600040101010101" charset="-122"/>
                  </a:rPr>
                  <a:t>个。</a:t>
                </a:r>
                <a:r>
                  <a:rPr lang="zh-CN" altLang="en-US" dirty="0">
                    <a:solidFill>
                      <a:schemeClr val="tx1"/>
                    </a:solidFill>
                  </a:rPr>
                  <a:t> </a:t>
                </a:r>
                <a:endParaRPr lang="zh-CN" altLang="en-US" dirty="0">
                  <a:solidFill>
                    <a:schemeClr val="tx1"/>
                  </a:solidFill>
                </a:endParaRPr>
              </a:p>
            </p:txBody>
          </p:sp>
        </mc:Choice>
        <mc:Fallback>
          <p:sp>
            <p:nvSpPr>
              <p:cNvPr id="3" name="Rectangle 2"/>
              <p:cNvSpPr>
                <a:spLocks noRot="1" noChangeAspect="1" noMove="1" noResize="1" noEditPoints="1" noAdjustHandles="1" noChangeArrowheads="1" noChangeShapeType="1" noTextEdit="1"/>
              </p:cNvSpPr>
              <p:nvPr>
                <p:custDataLst>
                  <p:tags r:id="rId4"/>
                </p:custDataLst>
              </p:nvPr>
            </p:nvSpPr>
            <p:spPr>
              <a:xfrm>
                <a:off x="783590" y="1340485"/>
                <a:ext cx="10485755" cy="4608195"/>
              </a:xfrm>
              <a:prstGeom prst="rect">
                <a:avLst/>
              </a:prstGeom>
              <a:blipFill rotWithShape="1">
                <a:blip r:embed="rId5"/>
                <a:stretch>
                  <a:fillRect/>
                </a:stretch>
              </a:blipFill>
              <a:ln>
                <a:noFill/>
              </a:ln>
              <a:effectLst/>
            </p:spPr>
            <p:txBody>
              <a:bodyPr/>
              <a:lstStyle/>
              <a:p>
                <a:r>
                  <a:rPr lang="zh-CN" altLang="en-US">
                    <a:noFill/>
                  </a:rPr>
                  <a:t> </a:t>
                </a:r>
              </a:p>
            </p:txBody>
          </p:sp>
        </mc:Fallback>
      </mc:AlternateContent>
      <p:sp>
        <p:nvSpPr>
          <p:cNvPr id="18438"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18439" name="Rectangle 6"/>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18440" name="Rectangle 8"/>
          <p:cNvSpPr>
            <a:spLocks noChangeArrowheads="1"/>
          </p:cNvSpPr>
          <p:nvPr/>
        </p:nvSpPr>
        <p:spPr bwMode="auto">
          <a:xfrm>
            <a:off x="5091113"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18441" name="Rectangle 11"/>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graphicFrame>
        <p:nvGraphicFramePr>
          <p:cNvPr id="10345482" name="Object 10"/>
          <p:cNvGraphicFramePr>
            <a:graphicFrameLocks noChangeAspect="1"/>
          </p:cNvGraphicFramePr>
          <p:nvPr/>
        </p:nvGraphicFramePr>
        <p:xfrm>
          <a:off x="3523933" y="3368040"/>
          <a:ext cx="1855787" cy="274638"/>
        </p:xfrm>
        <a:graphic>
          <a:graphicData uri="http://schemas.openxmlformats.org/presentationml/2006/ole">
            <mc:AlternateContent xmlns:mc="http://schemas.openxmlformats.org/markup-compatibility/2006">
              <mc:Choice xmlns:v="urn:schemas-microsoft-com:vml" Requires="v">
                <p:oleObj spid="_x0000_s5130" name="公式" r:id="rId6" imgW="1866900" imgH="279400" progId="Equation.3">
                  <p:embed/>
                </p:oleObj>
              </mc:Choice>
              <mc:Fallback>
                <p:oleObj name="公式" r:id="rId6" imgW="1866900" imgH="279400" progId="Equation.3">
                  <p:embed/>
                  <p:pic>
                    <p:nvPicPr>
                      <p:cNvPr id="0" name="Object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23933" y="3368040"/>
                        <a:ext cx="18557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43" name="Rectangle 13"/>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graphicFrame>
        <p:nvGraphicFramePr>
          <p:cNvPr id="10345484" name="Object 12"/>
          <p:cNvGraphicFramePr>
            <a:graphicFrameLocks noChangeAspect="1"/>
          </p:cNvGraphicFramePr>
          <p:nvPr/>
        </p:nvGraphicFramePr>
        <p:xfrm>
          <a:off x="3523933" y="3871278"/>
          <a:ext cx="1858962" cy="274637"/>
        </p:xfrm>
        <a:graphic>
          <a:graphicData uri="http://schemas.openxmlformats.org/presentationml/2006/ole">
            <mc:AlternateContent xmlns:mc="http://schemas.openxmlformats.org/markup-compatibility/2006">
              <mc:Choice xmlns:v="urn:schemas-microsoft-com:vml" Requires="v">
                <p:oleObj spid="_x0000_s5131" name="公式" r:id="rId8" imgW="1866900" imgH="279400" progId="Equation.3">
                  <p:embed/>
                </p:oleObj>
              </mc:Choice>
              <mc:Fallback>
                <p:oleObj name="公式" r:id="rId8" imgW="1866900" imgH="279400" progId="Equation.3">
                  <p:embed/>
                  <p:pic>
                    <p:nvPicPr>
                      <p:cNvPr id="0" name="Object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23933" y="3871278"/>
                        <a:ext cx="185896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45" name="Rectangle 15"/>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graphicFrame>
        <p:nvGraphicFramePr>
          <p:cNvPr id="10345486" name="Object 14"/>
          <p:cNvGraphicFramePr>
            <a:graphicFrameLocks noChangeAspect="1"/>
          </p:cNvGraphicFramePr>
          <p:nvPr/>
        </p:nvGraphicFramePr>
        <p:xfrm>
          <a:off x="3523933" y="4303078"/>
          <a:ext cx="1858962" cy="273050"/>
        </p:xfrm>
        <a:graphic>
          <a:graphicData uri="http://schemas.openxmlformats.org/presentationml/2006/ole">
            <mc:AlternateContent xmlns:mc="http://schemas.openxmlformats.org/markup-compatibility/2006">
              <mc:Choice xmlns:v="urn:schemas-microsoft-com:vml" Requires="v">
                <p:oleObj spid="_x0000_s5132" name="公式" r:id="rId10" imgW="1866900" imgH="279400" progId="Equation.3">
                  <p:embed/>
                </p:oleObj>
              </mc:Choice>
              <mc:Fallback>
                <p:oleObj name="公式" r:id="rId10" imgW="1866900" imgH="279400" progId="Equation.3">
                  <p:embed/>
                  <p:pic>
                    <p:nvPicPr>
                      <p:cNvPr id="0" name="Object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23933" y="4303078"/>
                        <a:ext cx="185896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47" name="Rectangle 17"/>
          <p:cNvSpPr>
            <a:spLocks noChangeArrowheads="1"/>
          </p:cNvSpPr>
          <p:nvPr/>
        </p:nvSpPr>
        <p:spPr bwMode="auto">
          <a:xfrm>
            <a:off x="5576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7" name="标题 6"/>
          <p:cNvSpPr>
            <a:spLocks noGrp="1"/>
          </p:cNvSpPr>
          <p:nvPr>
            <p:ph type="title"/>
            <p:custDataLst>
              <p:tags r:id="rId12"/>
            </p:custDataLst>
          </p:nvPr>
        </p:nvSpPr>
        <p:spPr/>
        <p:txBody>
          <a:bodyPr vert="horz" wrap="square" lIns="0" tIns="0" rIns="0" bIns="0" rtlCol="0" anchor="b">
            <a:normAutofit/>
          </a:bodyPr>
          <a:lstStyle>
            <a:lvl1pPr algn="l">
              <a:defRPr sz="2700">
                <a:latin typeface="+mj-ea"/>
                <a:ea typeface="+mj-ea"/>
                <a:cs typeface="+mj-ea"/>
                <a:sym typeface="+mj-ea"/>
              </a:defRPr>
            </a:lvl1pPr>
          </a:lstStyle>
          <a:p>
            <a:pPr lvl="0" algn="l">
              <a:buClrTx/>
              <a:buSzTx/>
              <a:buFontTx/>
            </a:pPr>
            <a:r>
              <a:rPr lang="zh-CN" altLang="en-US">
                <a:sym typeface="+mn-ea"/>
              </a:rPr>
              <a:t>基本计数法则</a:t>
            </a:r>
            <a:endParaRPr lang="zh-CN" altLang="en-US">
              <a:sym typeface="+mn-ea"/>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454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34548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34548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t>练习题</a:t>
            </a:r>
          </a:p>
        </p:txBody>
      </p:sp>
      <p:sp>
        <p:nvSpPr>
          <p:cNvPr id="3" name="内容占位符 2"/>
          <p:cNvSpPr>
            <a:spLocks noGrp="1"/>
          </p:cNvSpPr>
          <p:nvPr>
            <p:ph idx="1"/>
          </p:nvPr>
        </p:nvSpPr>
        <p:spPr/>
        <p:txBody>
          <a:bodyPr/>
          <a:p>
            <a:r>
              <a:rPr>
                <a:sym typeface="+mn-ea"/>
              </a:rPr>
              <a:t>基础题</a:t>
            </a:r>
            <a:endParaRPr>
              <a:sym typeface="+mn-ea"/>
            </a:endParaRPr>
          </a:p>
          <a:p>
            <a:r>
              <a:rPr lang="zh-CN" altLang="en-US"/>
              <a:t>洛谷</a:t>
            </a:r>
            <a:r>
              <a:rPr lang="en-US" altLang="zh-CN"/>
              <a:t> P8557 </a:t>
            </a:r>
            <a:r>
              <a:rPr lang="zh-CN" altLang="en-US"/>
              <a:t>炼金术</a:t>
            </a:r>
            <a:endParaRPr lang="zh-CN" altLang="en-US"/>
          </a:p>
          <a:p>
            <a:endParaRPr lang="zh-CN" altLang="en-US"/>
          </a:p>
          <a:p>
            <a:endParaRPr lang="en-US" altLang="zh-CN">
              <a:sym typeface="+mn-ea"/>
            </a:endParaRPr>
          </a:p>
          <a:p>
            <a:r>
              <a:rPr lang="en-US" altLang="zh-CN">
                <a:sym typeface="+mn-ea"/>
              </a:rPr>
              <a:t>Lining Up</a:t>
            </a:r>
            <a:r>
              <a:rPr>
                <a:sym typeface="+mn-ea"/>
              </a:rPr>
              <a:t>（</a:t>
            </a:r>
            <a:r>
              <a:rPr lang="en-US" altLang="zh-CN">
                <a:sym typeface="+mn-ea"/>
              </a:rPr>
              <a:t>AtCoder-2271</a:t>
            </a:r>
            <a:r>
              <a:rPr>
                <a:sym typeface="+mn-ea"/>
              </a:rPr>
              <a:t>）</a:t>
            </a:r>
            <a:endParaRPr>
              <a:sym typeface="+mn-ea"/>
            </a:endParaRPr>
          </a:p>
          <a:p>
            <a:pPr marL="0" indent="0">
              <a:buNone/>
            </a:pPr>
            <a:r>
              <a:rPr lang="en-US" altLang="zh-CN"/>
              <a:t>   https://www.cnblogs.com/bianchengmao/p/16713395.html</a:t>
            </a:r>
            <a:endParaRPr lang="en-US" altLang="zh-CN"/>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p:cNvPicPr>
          <p:nvPr/>
        </p:nvPicPr>
        <p:blipFill>
          <a:blip r:embed="rId1">
            <a:duotone>
              <a:schemeClr val="accent1">
                <a:shade val="45000"/>
                <a:satMod val="135000"/>
              </a:schemeClr>
              <a:prstClr val="white"/>
            </a:duotone>
          </a:blip>
          <a:stretch>
            <a:fillRect/>
          </a:stretch>
        </p:blipFill>
        <p:spPr>
          <a:xfrm>
            <a:off x="-2372" y="2561021"/>
            <a:ext cx="12190013" cy="4296980"/>
          </a:xfrm>
          <a:prstGeom prst="rect">
            <a:avLst/>
          </a:prstGeom>
        </p:spPr>
      </p:pic>
      <p:sp>
        <p:nvSpPr>
          <p:cNvPr id="10" name="文本框 9"/>
          <p:cNvSpPr txBox="1"/>
          <p:nvPr/>
        </p:nvSpPr>
        <p:spPr>
          <a:xfrm>
            <a:off x="5354905" y="1845366"/>
            <a:ext cx="6400800" cy="1107440"/>
          </a:xfrm>
          <a:prstGeom prst="rect">
            <a:avLst/>
          </a:prstGeom>
          <a:noFill/>
        </p:spPr>
        <p:txBody>
          <a:bodyPr wrap="none" lIns="0" tIns="0" rIns="0" bIns="0" rtlCol="0" anchor="t">
            <a:spAutoFit/>
          </a:bodyPr>
          <a:lstStyle/>
          <a:p>
            <a:pPr algn="l"/>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排列与组合基础</a:t>
            </a:r>
            <a:endPar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a:spLocks noChangeAspect="1"/>
          </p:cNvSpPr>
          <p:nvPr/>
        </p:nvSpPr>
        <p:spPr>
          <a:xfrm>
            <a:off x="5383346"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椭圆 20"/>
          <p:cNvSpPr>
            <a:spLocks noChangeAspect="1"/>
          </p:cNvSpPr>
          <p:nvPr/>
        </p:nvSpPr>
        <p:spPr>
          <a:xfrm>
            <a:off x="5786758"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a:spLocks noChangeAspect="1"/>
          </p:cNvSpPr>
          <p:nvPr/>
        </p:nvSpPr>
        <p:spPr>
          <a:xfrm>
            <a:off x="6190170"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矩形 8"/>
          <p:cNvSpPr/>
          <p:nvPr/>
        </p:nvSpPr>
        <p:spPr>
          <a:xfrm>
            <a:off x="2788285" y="1924685"/>
            <a:ext cx="2153285" cy="1883410"/>
          </a:xfrm>
          <a:prstGeom prst="rect">
            <a:avLst/>
          </a:prstGeom>
          <a:no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矩形 12"/>
          <p:cNvSpPr/>
          <p:nvPr/>
        </p:nvSpPr>
        <p:spPr>
          <a:xfrm>
            <a:off x="2220595" y="1924685"/>
            <a:ext cx="1014730" cy="1883410"/>
          </a:xfrm>
          <a:prstGeom prst="rect">
            <a:avLst/>
          </a:prstGeom>
          <a:solidFill>
            <a:srgbClr val="144A74"/>
          </a:solid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文本框 13"/>
          <p:cNvSpPr txBox="1"/>
          <p:nvPr/>
        </p:nvSpPr>
        <p:spPr>
          <a:xfrm>
            <a:off x="3461350" y="2183527"/>
            <a:ext cx="1389380" cy="1477010"/>
          </a:xfrm>
          <a:prstGeom prst="rect">
            <a:avLst/>
          </a:prstGeom>
          <a:noFill/>
        </p:spPr>
        <p:txBody>
          <a:bodyPr wrap="none" lIns="0" tIns="0" rIns="0" bIns="0" rtlCol="0" anchor="t">
            <a:spAutoFit/>
          </a:bodyPr>
          <a:lstStyle/>
          <a:p>
            <a:pPr algn="l"/>
            <a:r>
              <a:rPr kumimoji="1" lang="en-US" altLang="zh-CN"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kumimoji="1" lang="zh-CN" altLang="en-US"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p:cNvPicPr>
          <p:nvPr/>
        </p:nvPicPr>
        <p:blipFill>
          <a:blip r:embed="rId1">
            <a:duotone>
              <a:schemeClr val="accent1">
                <a:shade val="45000"/>
                <a:satMod val="135000"/>
              </a:schemeClr>
              <a:prstClr val="white"/>
            </a:duotone>
          </a:blip>
          <a:stretch>
            <a:fillRect/>
          </a:stretch>
        </p:blipFill>
        <p:spPr>
          <a:xfrm>
            <a:off x="-2372" y="2561021"/>
            <a:ext cx="12190013" cy="4296980"/>
          </a:xfrm>
          <a:prstGeom prst="rect">
            <a:avLst/>
          </a:prstGeom>
        </p:spPr>
      </p:pic>
      <p:sp>
        <p:nvSpPr>
          <p:cNvPr id="10" name="文本框 9"/>
          <p:cNvSpPr txBox="1"/>
          <p:nvPr/>
        </p:nvSpPr>
        <p:spPr>
          <a:xfrm>
            <a:off x="5354905" y="1845366"/>
            <a:ext cx="1828800" cy="1107440"/>
          </a:xfrm>
          <a:prstGeom prst="rect">
            <a:avLst/>
          </a:prstGeom>
          <a:noFill/>
        </p:spPr>
        <p:txBody>
          <a:bodyPr wrap="none" lIns="0" tIns="0" rIns="0" bIns="0" rtlCol="0" anchor="t">
            <a:spAutoFit/>
          </a:bodyPr>
          <a:lstStyle/>
          <a:p>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引言</a:t>
            </a:r>
            <a:endPar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a:spLocks noChangeAspect="1"/>
          </p:cNvSpPr>
          <p:nvPr/>
        </p:nvSpPr>
        <p:spPr>
          <a:xfrm>
            <a:off x="5383346"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椭圆 20"/>
          <p:cNvSpPr>
            <a:spLocks noChangeAspect="1"/>
          </p:cNvSpPr>
          <p:nvPr/>
        </p:nvSpPr>
        <p:spPr>
          <a:xfrm>
            <a:off x="5786758"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a:spLocks noChangeAspect="1"/>
          </p:cNvSpPr>
          <p:nvPr/>
        </p:nvSpPr>
        <p:spPr>
          <a:xfrm>
            <a:off x="6190170"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矩形 7"/>
          <p:cNvSpPr/>
          <p:nvPr/>
        </p:nvSpPr>
        <p:spPr>
          <a:xfrm>
            <a:off x="2788285" y="1924685"/>
            <a:ext cx="2153285" cy="1883410"/>
          </a:xfrm>
          <a:prstGeom prst="rect">
            <a:avLst/>
          </a:prstGeom>
          <a:no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矩形 8"/>
          <p:cNvSpPr/>
          <p:nvPr/>
        </p:nvSpPr>
        <p:spPr>
          <a:xfrm>
            <a:off x="2220595" y="1924685"/>
            <a:ext cx="1014730" cy="1883410"/>
          </a:xfrm>
          <a:prstGeom prst="rect">
            <a:avLst/>
          </a:prstGeom>
          <a:solidFill>
            <a:srgbClr val="144A74"/>
          </a:solid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3461350" y="2183527"/>
            <a:ext cx="1442703" cy="1477328"/>
          </a:xfrm>
          <a:prstGeom prst="rect">
            <a:avLst/>
          </a:prstGeom>
          <a:noFill/>
        </p:spPr>
        <p:txBody>
          <a:bodyPr wrap="none" lIns="0" tIns="0" rIns="0" bIns="0" rtlCol="0" anchor="t">
            <a:spAutoFit/>
          </a:bodyPr>
          <a:lstStyle/>
          <a:p>
            <a:pPr algn="l"/>
            <a:r>
              <a:rPr kumimoji="1" lang="en-US" altLang="zh-CN"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kumimoji="1" lang="zh-CN" altLang="en-US"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排列数</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custDataLst>
                  <p:tags r:id="rId1"/>
                </p:custDataLst>
              </p:nvPr>
            </p:nvSpPr>
            <p:spPr/>
            <p:txBody>
              <a:bodyPr/>
              <a:lstStyle/>
              <a:p>
                <a:pPr algn="l">
                  <a:buClrTx/>
                  <a:buSzTx/>
                </a:pPr>
                <a:r>
                  <a:rPr lang="zh-CN" altLang="en-US" sz="2400"/>
                  <a:t>从 n 个不同元素中，任取 m（m≤n，m 与 n 均为自然数，下同）个元素按照一定的顺序排成一列，叫做从 n 个不同元素中取出 m 个元素的一个排列。</a:t>
                </a:r>
                <a:endParaRPr lang="zh-CN" altLang="en-US" sz="2400"/>
              </a:p>
              <a:p>
                <a:pPr algn="l">
                  <a:buClrTx/>
                  <a:buSzTx/>
                </a:pPr>
                <a:r>
                  <a:rPr lang="zh-CN" altLang="en-US" sz="2400"/>
                  <a:t>从 n 个不同元素中取出 m(m≤n) 个元素的所有排列的个数，叫做从 n 个不同元素中取出 m 个元素的排列数，用符号 </a:t>
                </a:r>
                <a14:m>
                  <m:oMath xmlns:m="http://schemas.openxmlformats.org/officeDocument/2006/math">
                    <m:sSubSup>
                      <m:sSubSupPr>
                        <m:ctrlPr>
                          <a:rPr lang="en-US" altLang="zh-CN" sz="2400" i="1">
                            <a:latin typeface="Cambria Math" panose="02040503050406030204" pitchFamily="18" charset="0"/>
                            <a:cs typeface="Cambria Math" panose="02040503050406030204" pitchFamily="18" charset="0"/>
                          </a:rPr>
                        </m:ctrlPr>
                      </m:sSubSupPr>
                      <m:e>
                        <m:r>
                          <a:rPr lang="en-US" altLang="zh-CN" sz="2400" i="1">
                            <a:latin typeface="Cambria Math" panose="02040503050406030204" pitchFamily="18" charset="0"/>
                            <a:cs typeface="Cambria Math" panose="02040503050406030204" pitchFamily="18" charset="0"/>
                          </a:rPr>
                          <m:t>𝐴</m:t>
                        </m:r>
                      </m:e>
                      <m:sub>
                        <m:r>
                          <a:rPr lang="en-US" altLang="zh-CN" sz="2400" i="1">
                            <a:latin typeface="Cambria Math" panose="02040503050406030204" pitchFamily="18" charset="0"/>
                            <a:cs typeface="Cambria Math" panose="02040503050406030204" pitchFamily="18" charset="0"/>
                          </a:rPr>
                          <m:t>𝑛</m:t>
                        </m:r>
                      </m:sub>
                      <m:sup>
                        <m:r>
                          <a:rPr lang="en-US" altLang="zh-CN" sz="2400" i="1">
                            <a:latin typeface="Cambria Math" panose="02040503050406030204" pitchFamily="18" charset="0"/>
                            <a:cs typeface="Cambria Math" panose="02040503050406030204" pitchFamily="18" charset="0"/>
                          </a:rPr>
                          <m:t>𝑚</m:t>
                        </m:r>
                      </m:sup>
                    </m:sSubSup>
                  </m:oMath>
                </a14:m>
                <a:r>
                  <a:rPr lang="zh-CN" altLang="en-US" sz="2400"/>
                  <a:t>（或者</a:t>
                </a:r>
                <a14:m>
                  <m:oMath xmlns:m="http://schemas.openxmlformats.org/officeDocument/2006/math">
                    <m:sSubSup>
                      <m:sSubSupPr>
                        <m:ctrlPr>
                          <a:rPr lang="en-US" altLang="zh-CN" sz="2400" i="1">
                            <a:latin typeface="Cambria Math" panose="02040503050406030204" pitchFamily="18" charset="0"/>
                            <a:cs typeface="Cambria Math" panose="02040503050406030204" pitchFamily="18" charset="0"/>
                          </a:rPr>
                        </m:ctrlPr>
                      </m:sSubSupPr>
                      <m:e>
                        <m:r>
                          <a:rPr lang="en-US" altLang="zh-CN" sz="2400" i="1">
                            <a:latin typeface="Cambria Math" panose="02040503050406030204" pitchFamily="18" charset="0"/>
                            <a:cs typeface="Cambria Math" panose="02040503050406030204" pitchFamily="18" charset="0"/>
                          </a:rPr>
                          <m:t>𝑃</m:t>
                        </m:r>
                      </m:e>
                      <m:sub>
                        <m:r>
                          <a:rPr lang="en-US" altLang="zh-CN" sz="2400" i="1">
                            <a:latin typeface="Cambria Math" panose="02040503050406030204" pitchFamily="18" charset="0"/>
                            <a:cs typeface="Cambria Math" panose="02040503050406030204" pitchFamily="18" charset="0"/>
                          </a:rPr>
                          <m:t>𝑛</m:t>
                        </m:r>
                      </m:sub>
                      <m:sup>
                        <m:r>
                          <a:rPr lang="en-US" altLang="zh-CN" sz="2400" i="1">
                            <a:latin typeface="Cambria Math" panose="02040503050406030204" pitchFamily="18" charset="0"/>
                            <a:cs typeface="Cambria Math" panose="02040503050406030204" pitchFamily="18" charset="0"/>
                          </a:rPr>
                          <m:t>𝑚</m:t>
                        </m:r>
                      </m:sup>
                    </m:sSubSup>
                  </m:oMath>
                </a14:m>
                <a:r>
                  <a:rPr sz="2400">
                    <a:latin typeface="Cambria Math" panose="02040503050406030204" pitchFamily="18" charset="0"/>
                    <a:cs typeface="Cambria Math" panose="02040503050406030204" pitchFamily="18" charset="0"/>
                  </a:rPr>
                  <a:t>或者</a:t>
                </a:r>
                <a14:m>
                  <m:oMath xmlns:m="http://schemas.openxmlformats.org/officeDocument/2006/math">
                    <m:r>
                      <m:rPr>
                        <m:sty m:val="p"/>
                      </m:rPr>
                      <a:rPr lang="en-US" altLang="zh-CN" sz="2400" dirty="0">
                        <a:solidFill>
                          <a:schemeClr val="tx1"/>
                        </a:solidFill>
                        <a:latin typeface="Cambria Math" panose="02040503050406030204" pitchFamily="18" charset="0"/>
                        <a:cs typeface="Cambria Math" panose="02040503050406030204" pitchFamily="18" charset="0"/>
                      </a:rPr>
                      <m:t>P</m:t>
                    </m:r>
                    <m:d>
                      <m:dPr>
                        <m:ctrlPr>
                          <a:rPr lang="zh-CN" altLang="zh-CN" sz="2400" i="1">
                            <a:solidFill>
                              <a:schemeClr val="tx1"/>
                            </a:solidFill>
                            <a:latin typeface="Cambria Math" panose="02040503050406030204" pitchFamily="18" charset="0"/>
                            <a:cs typeface="Cambria Math" panose="02040503050406030204" pitchFamily="18" charset="0"/>
                          </a:rPr>
                        </m:ctrlPr>
                      </m:dPr>
                      <m:e>
                        <m:r>
                          <m:rPr>
                            <m:sty m:val="p"/>
                          </m:rPr>
                          <a:rPr lang="en-US" altLang="zh-CN" sz="2400">
                            <a:solidFill>
                              <a:schemeClr val="tx1"/>
                            </a:solidFill>
                            <a:latin typeface="Cambria Math" panose="02040503050406030204" pitchFamily="18" charset="0"/>
                            <a:cs typeface="Cambria Math" panose="02040503050406030204" pitchFamily="18" charset="0"/>
                          </a:rPr>
                          <m:t>n</m:t>
                        </m:r>
                        <m:r>
                          <a:rPr lang="en-US" altLang="zh-CN" sz="2400">
                            <a:solidFill>
                              <a:schemeClr val="tx1"/>
                            </a:solidFill>
                            <a:latin typeface="Cambria Math" panose="02040503050406030204" pitchFamily="18" charset="0"/>
                            <a:ea typeface="MS Mincho" charset="0"/>
                            <a:cs typeface="Cambria Math" panose="02040503050406030204" pitchFamily="18" charset="0"/>
                          </a:rPr>
                          <m:t>,</m:t>
                        </m:r>
                        <m:r>
                          <m:rPr>
                            <m:sty m:val="p"/>
                          </m:rPr>
                          <a:rPr lang="en-US" altLang="zh-CN" sz="2400">
                            <a:solidFill>
                              <a:schemeClr val="tx1"/>
                            </a:solidFill>
                            <a:latin typeface="Cambria Math" panose="02040503050406030204" pitchFamily="18" charset="0"/>
                            <a:cs typeface="Cambria Math" panose="02040503050406030204" pitchFamily="18" charset="0"/>
                          </a:rPr>
                          <m:t>m</m:t>
                        </m:r>
                      </m:e>
                    </m:d>
                  </m:oMath>
                </a14:m>
                <a:r>
                  <a:rPr lang="zh-CN" altLang="en-US" sz="2400"/>
                  <a:t>）表示。</a:t>
                </a:r>
                <a:endParaRPr lang="zh-CN" altLang="en-US" sz="2400"/>
              </a:p>
              <a:p>
                <a:pPr algn="l">
                  <a:buClrTx/>
                  <a:buSzTx/>
                </a:pPr>
                <a:r>
                  <a:rPr sz="2400">
                    <a:sym typeface="+mn-ea"/>
                  </a:rPr>
                  <a:t>排列的计算公式如下：</a:t>
                </a:r>
                <a:endParaRPr lang="zh-CN" altLang="en-US" sz="2400"/>
              </a:p>
              <a:p>
                <a:pPr marL="0" indent="0" algn="l">
                  <a:buClrTx/>
                  <a:buSzTx/>
                  <a:buNone/>
                </a:pPr>
                <a:r>
                  <a:rPr lang="en-US" altLang="zh-CN" sz="2400">
                    <a:latin typeface="Cambria Math" panose="02040503050406030204" pitchFamily="18" charset="0"/>
                    <a:cs typeface="Cambria Math" panose="02040503050406030204" pitchFamily="18" charset="0"/>
                    <a:sym typeface="+mn-ea"/>
                  </a:rPr>
                  <a:t>                       </a:t>
                </a:r>
                <a14:m>
                  <m:oMath xmlns:m="http://schemas.openxmlformats.org/officeDocument/2006/math">
                    <m:sSubSup>
                      <m:sSubSupPr>
                        <m:ctrlPr>
                          <a:rPr lang="en-US" altLang="zh-CN" sz="2400" i="1">
                            <a:latin typeface="Cambria Math" panose="02040503050406030204" pitchFamily="18" charset="0"/>
                            <a:cs typeface="Cambria Math" panose="02040503050406030204" pitchFamily="18" charset="0"/>
                          </a:rPr>
                        </m:ctrlPr>
                      </m:sSubSupPr>
                      <m:e>
                        <m:r>
                          <a:rPr lang="en-US" altLang="zh-CN" sz="2400" i="1">
                            <a:latin typeface="Cambria Math" panose="02040503050406030204" pitchFamily="18" charset="0"/>
                            <a:cs typeface="Cambria Math" panose="02040503050406030204" pitchFamily="18" charset="0"/>
                          </a:rPr>
                          <m:t>𝐴</m:t>
                        </m:r>
                      </m:e>
                      <m:sub>
                        <m:r>
                          <a:rPr lang="en-US" altLang="zh-CN" sz="2400" i="1">
                            <a:latin typeface="Cambria Math" panose="02040503050406030204" pitchFamily="18" charset="0"/>
                            <a:cs typeface="Cambria Math" panose="02040503050406030204" pitchFamily="18" charset="0"/>
                          </a:rPr>
                          <m:t>𝑛</m:t>
                        </m:r>
                      </m:sub>
                      <m:sup>
                        <m:r>
                          <a:rPr lang="en-US" altLang="zh-CN" sz="2400" i="1">
                            <a:latin typeface="Cambria Math" panose="02040503050406030204" pitchFamily="18" charset="0"/>
                            <a:cs typeface="Cambria Math" panose="02040503050406030204" pitchFamily="18" charset="0"/>
                          </a:rPr>
                          <m:t>𝑚</m:t>
                        </m:r>
                      </m:sup>
                    </m:sSubSup>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1</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2</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1</m:t>
                    </m:r>
                    <m:r>
                      <a:rPr lang="en-US" altLang="zh-CN" sz="2400" i="1">
                        <a:latin typeface="Cambria Math" panose="02040503050406030204" pitchFamily="18" charset="0"/>
                        <a:cs typeface="Cambria Math" panose="02040503050406030204" pitchFamily="18" charset="0"/>
                      </a:rPr>
                      <m:t>)=</m:t>
                    </m:r>
                    <m:f>
                      <m:fPr>
                        <m:ctrlPr>
                          <a:rPr lang="en-US" altLang="zh-CN" sz="2400" i="1">
                            <a:latin typeface="Cambria Math" panose="02040503050406030204" pitchFamily="18" charset="0"/>
                            <a:cs typeface="Cambria Math" panose="02040503050406030204" pitchFamily="18" charset="0"/>
                          </a:rPr>
                        </m:ctrlPr>
                      </m:fPr>
                      <m:num>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num>
                      <m:den>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den>
                    </m:f>
                  </m:oMath>
                </a14:m>
                <a:r>
                  <a:rPr sz="2400">
                    <a:sym typeface="+mn-ea"/>
                  </a:rPr>
                  <a:t> </a:t>
                </a:r>
                <a:endParaRPr sz="2400"/>
              </a:p>
              <a:p>
                <a:pPr algn="l">
                  <a:buClrTx/>
                  <a:buSzTx/>
                </a:pPr>
                <a14:m>
                  <m:oMath xmlns:m="http://schemas.openxmlformats.org/officeDocument/2006/math">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oMath>
                </a14:m>
                <a:r>
                  <a:rPr sz="2400">
                    <a:sym typeface="+mn-ea"/>
                  </a:rPr>
                  <a:t>代表 n 的阶乘，即 </a:t>
                </a:r>
                <a14:m>
                  <m:oMath xmlns:m="http://schemas.openxmlformats.org/officeDocument/2006/math">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1</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2</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2</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1</m:t>
                    </m:r>
                  </m:oMath>
                </a14:m>
                <a:r>
                  <a:rPr sz="2400">
                    <a:sym typeface="+mn-ea"/>
                  </a:rPr>
                  <a:t>。</a:t>
                </a:r>
                <a:endParaRPr lang="zh-CN" altLang="en-US" sz="2400"/>
              </a:p>
            </p:txBody>
          </p:sp>
        </mc:Choice>
        <mc:Fallback>
          <p:sp>
            <p:nvSpPr>
              <p:cNvPr id="3" name="内容占位符 2"/>
              <p:cNvSpPr>
                <a:spLocks noRot="1" noChangeAspect="1" noMove="1" noResize="1" noEditPoints="1" noAdjustHandles="1" noChangeArrowheads="1" noChangeShapeType="1" noTextEdit="1"/>
              </p:cNvSpPr>
              <p:nvPr>
                <p:ph idx="1"/>
                <p:custDataLst>
                  <p:tags r:id="rId2"/>
                </p:custDataLst>
              </p:nvPr>
            </p:nvSpPr>
            <p:spPr>
              <a:blipFill rotWithShape="1">
                <a:blip r:embed="rId3"/>
                <a:stretch>
                  <a:fillRect l="-5" b="6"/>
                </a:stretch>
              </a:blipFill>
            </p:spPr>
            <p:txBody>
              <a:bodyPr/>
              <a:lstStyle/>
              <a:p>
                <a:r>
                  <a:rPr lang="zh-CN" altLang="en-US">
                    <a:noFill/>
                  </a:rPr>
                  <a:t> </a:t>
                </a:r>
              </a:p>
            </p:txBody>
          </p:sp>
        </mc:Fallback>
      </mc:AlternateContent>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custDataLst>
                  <p:tags r:id="rId1"/>
                </p:custDataLst>
              </p:nvPr>
            </p:nvSpPr>
            <p:spPr/>
            <p:txBody>
              <a:bodyPr>
                <a:normAutofit lnSpcReduction="10000"/>
              </a:bodyPr>
              <a:lstStyle/>
              <a:p>
                <a:pPr algn="l">
                  <a:buClrTx/>
                  <a:buSzTx/>
                </a:pPr>
                <a:r>
                  <a:rPr lang="zh-CN" altLang="en-US" sz="2400"/>
                  <a:t>公式可以这样理解：</a:t>
                </a:r>
                <a:endParaRPr lang="zh-CN" altLang="en-US" sz="2400"/>
              </a:p>
              <a:p>
                <a:pPr marL="0" indent="0" algn="l">
                  <a:buClrTx/>
                  <a:buSzTx/>
                  <a:buNone/>
                </a:pPr>
                <a:r>
                  <a:rPr lang="en-US" altLang="zh-CN" sz="2400"/>
                  <a:t>   </a:t>
                </a:r>
                <a:r>
                  <a:rPr lang="zh-CN" altLang="en-US" sz="2400"/>
                  <a:t>从</a:t>
                </a:r>
                <a:r>
                  <a:rPr sz="2400"/>
                  <a:t> n </a:t>
                </a:r>
                <a:r>
                  <a:rPr lang="zh-CN" altLang="en-US" sz="2400"/>
                  <a:t>个不同元素取出</a:t>
                </a:r>
                <a:r>
                  <a:rPr sz="2400"/>
                  <a:t> </a:t>
                </a:r>
                <a:r>
                  <a:rPr lang="en-US" altLang="zh-CN" sz="2400"/>
                  <a:t>m</a:t>
                </a:r>
                <a:r>
                  <a:rPr sz="2400"/>
                  <a:t> </a:t>
                </a:r>
                <a:r>
                  <a:rPr lang="zh-CN" altLang="en-US" sz="2400"/>
                  <a:t>个元素来排队</a:t>
                </a:r>
                <a14:m>
                  <m:oMath xmlns:m="http://schemas.openxmlformats.org/officeDocument/2006/math">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oMath>
                </a14:m>
                <a:r>
                  <a:rPr lang="zh-CN" altLang="en-US" sz="2400"/>
                  <a:t>。第一个位置可以选</a:t>
                </a:r>
                <a:r>
                  <a:rPr sz="2400"/>
                  <a:t> n </a:t>
                </a:r>
                <a:r>
                  <a:rPr lang="zh-CN" altLang="en-US" sz="2400"/>
                  <a:t>个，第二位置可以选</a:t>
                </a:r>
                <a:r>
                  <a:rPr sz="2400"/>
                  <a:t> n-1 </a:t>
                </a:r>
                <a:r>
                  <a:rPr lang="zh-CN" altLang="en-US" sz="2400"/>
                  <a:t>个，以此类推，第</a:t>
                </a:r>
                <a:r>
                  <a:rPr sz="2400"/>
                  <a:t> m </a:t>
                </a:r>
                <a:r>
                  <a:rPr lang="zh-CN" altLang="en-US" sz="2400"/>
                  <a:t>个（最后一个）可以选</a:t>
                </a:r>
                <a:r>
                  <a:rPr sz="2400"/>
                  <a:t> n-m+1 </a:t>
                </a:r>
                <a:r>
                  <a:rPr lang="zh-CN" altLang="en-US" sz="2400"/>
                  <a:t>个，得：</a:t>
                </a:r>
                <a:endParaRPr lang="zh-CN" altLang="en-US" sz="2400"/>
              </a:p>
              <a:p>
                <a:pPr marL="0" indent="0" algn="l">
                  <a:buClrTx/>
                  <a:buSzTx/>
                  <a:buNone/>
                </a:pPr>
                <a14:m>
                  <m:oMathPara xmlns:m="http://schemas.openxmlformats.org/officeDocument/2006/math">
                    <m:oMathParaPr>
                      <m:jc m:val="centerGroup"/>
                    </m:oMathParaPr>
                    <m:oMath xmlns:m="http://schemas.openxmlformats.org/officeDocument/2006/math">
                      <m:sSubSup>
                        <m:sSubSupPr>
                          <m:ctrlPr>
                            <a:rPr lang="en-US" altLang="zh-CN" sz="2400" i="1">
                              <a:latin typeface="Cambria Math" panose="02040503050406030204" pitchFamily="18" charset="0"/>
                              <a:cs typeface="Cambria Math" panose="02040503050406030204" pitchFamily="18" charset="0"/>
                            </a:rPr>
                          </m:ctrlPr>
                        </m:sSubSupPr>
                        <m:e>
                          <m:r>
                            <a:rPr lang="en-US" altLang="zh-CN" sz="2400" i="1">
                              <a:latin typeface="Cambria Math" panose="02040503050406030204" pitchFamily="18" charset="0"/>
                              <a:cs typeface="Cambria Math" panose="02040503050406030204" pitchFamily="18" charset="0"/>
                            </a:rPr>
                            <m:t>𝐴</m:t>
                          </m:r>
                        </m:e>
                        <m:sub>
                          <m:r>
                            <a:rPr lang="en-US" altLang="zh-CN" sz="2400" i="1">
                              <a:latin typeface="Cambria Math" panose="02040503050406030204" pitchFamily="18" charset="0"/>
                              <a:cs typeface="Cambria Math" panose="02040503050406030204" pitchFamily="18" charset="0"/>
                            </a:rPr>
                            <m:t>𝑛</m:t>
                          </m:r>
                        </m:sub>
                        <m:sup>
                          <m:r>
                            <a:rPr lang="en-US" altLang="zh-CN" sz="2400" i="1">
                              <a:latin typeface="Cambria Math" panose="02040503050406030204" pitchFamily="18" charset="0"/>
                              <a:cs typeface="Cambria Math" panose="02040503050406030204" pitchFamily="18" charset="0"/>
                            </a:rPr>
                            <m:t>𝑚</m:t>
                          </m:r>
                        </m:sup>
                      </m:sSubSup>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1</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2</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1</m:t>
                      </m:r>
                      <m:r>
                        <a:rPr lang="en-US" altLang="zh-CN" sz="2400" i="1">
                          <a:latin typeface="Cambria Math" panose="02040503050406030204" pitchFamily="18" charset="0"/>
                          <a:cs typeface="Cambria Math" panose="02040503050406030204" pitchFamily="18" charset="0"/>
                        </a:rPr>
                        <m:t>)=</m:t>
                      </m:r>
                      <m:f>
                        <m:fPr>
                          <m:ctrlPr>
                            <a:rPr lang="en-US" altLang="zh-CN" sz="2400" i="1">
                              <a:latin typeface="Cambria Math" panose="02040503050406030204" pitchFamily="18" charset="0"/>
                              <a:cs typeface="Cambria Math" panose="02040503050406030204" pitchFamily="18" charset="0"/>
                            </a:rPr>
                          </m:ctrlPr>
                        </m:fPr>
                        <m:num>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num>
                        <m:den>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den>
                      </m:f>
                    </m:oMath>
                  </m:oMathPara>
                </a14:m>
                <a:endParaRPr lang="en-US" altLang="zh-CN" sz="2400" i="1">
                  <a:latin typeface="Cambria Math" panose="02040503050406030204" pitchFamily="18" charset="0"/>
                  <a:cs typeface="Cambria Math" panose="02040503050406030204" pitchFamily="18" charset="0"/>
                </a:endParaRPr>
              </a:p>
              <a:p>
                <a:pPr marL="0" indent="0" algn="l">
                  <a:buClrTx/>
                  <a:buSzTx/>
                  <a:buNone/>
                </a:pPr>
                <a:endParaRPr lang="zh-CN" altLang="en-US" sz="2400"/>
              </a:p>
              <a:p>
                <a:pPr algn="l">
                  <a:buClrTx/>
                  <a:buSzTx/>
                </a:pPr>
                <a:r>
                  <a:rPr lang="zh-CN" altLang="en-US" sz="2400"/>
                  <a:t>理解示例：</a:t>
                </a:r>
                <a:r>
                  <a:rPr sz="2400"/>
                  <a:t>5 </a:t>
                </a:r>
                <a:r>
                  <a:rPr lang="zh-CN" altLang="en-US" sz="2400"/>
                  <a:t>个人选</a:t>
                </a:r>
                <a:r>
                  <a:rPr sz="2400"/>
                  <a:t> 3 </a:t>
                </a:r>
                <a:r>
                  <a:rPr lang="zh-CN" altLang="en-US" sz="2400"/>
                  <a:t>个排队，第一个位置</a:t>
                </a:r>
                <a:r>
                  <a:rPr sz="2400"/>
                  <a:t> 5 </a:t>
                </a:r>
                <a:r>
                  <a:rPr lang="zh-CN" altLang="en-US" sz="2400"/>
                  <a:t>种选法，第二个位置</a:t>
                </a:r>
                <a:r>
                  <a:rPr sz="2400"/>
                  <a:t> 4 </a:t>
                </a:r>
                <a:r>
                  <a:rPr lang="zh-CN" altLang="en-US" sz="2400"/>
                  <a:t>种选法，第三个位置</a:t>
                </a:r>
                <a:r>
                  <a:rPr sz="2400"/>
                  <a:t> 3 </a:t>
                </a:r>
                <a:r>
                  <a:rPr lang="zh-CN" altLang="en-US" sz="2400"/>
                  <a:t>种选法，共</a:t>
                </a:r>
                <a:r>
                  <a:rPr lang="en-US" altLang="zh-CN" sz="2400"/>
                  <a:t>5*4*3=60</a:t>
                </a:r>
                <a:r>
                  <a:rPr lang="zh-CN" altLang="en-US" sz="2400"/>
                  <a:t>种。</a:t>
                </a:r>
                <a:endParaRPr lang="zh-CN" altLang="en-US" sz="2400"/>
              </a:p>
            </p:txBody>
          </p:sp>
        </mc:Choice>
        <mc:Fallback>
          <p:sp>
            <p:nvSpPr>
              <p:cNvPr id="3" name="内容占位符 2"/>
              <p:cNvSpPr>
                <a:spLocks noRot="1" noChangeAspect="1" noMove="1" noResize="1" noEditPoints="1" noAdjustHandles="1" noChangeArrowheads="1" noChangeShapeType="1" noTextEdit="1"/>
              </p:cNvSpPr>
              <p:nvPr>
                <p:ph idx="1"/>
                <p:custDataLst>
                  <p:tags r:id="rId2"/>
                </p:custDataLst>
              </p:nvPr>
            </p:nvSpPr>
            <p:spPr>
              <a:blipFill rotWithShape="1">
                <a:blip r:embed="rId3"/>
                <a:stretch>
                  <a:fillRect l="-5" b="6"/>
                </a:stretch>
              </a:blipFill>
            </p:spPr>
            <p:txBody>
              <a:bodyPr/>
              <a:lstStyle/>
              <a:p>
                <a:r>
                  <a:rPr lang="zh-CN" altLang="en-US">
                    <a:noFill/>
                  </a:rPr>
                  <a:t> </a:t>
                </a:r>
              </a:p>
            </p:txBody>
          </p:sp>
        </mc:Fallback>
      </mc:AlternateContent>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custDataLst>
                  <p:tags r:id="rId1"/>
                </p:custDataLst>
              </p:nvPr>
            </p:nvSpPr>
            <p:spPr/>
            <p:txBody>
              <a:bodyPr/>
              <a:lstStyle/>
              <a:p>
                <a:pPr algn="l">
                  <a:buClrTx/>
                  <a:buSzTx/>
                </a:pPr>
                <a:r>
                  <a:rPr lang="zh-CN" altLang="en-US" sz="2400"/>
                  <a:t>全排列：</a:t>
                </a:r>
                <a:endParaRPr lang="zh-CN" altLang="en-US" sz="2400"/>
              </a:p>
              <a:p>
                <a:pPr marL="0" indent="0" algn="l">
                  <a:buClrTx/>
                  <a:buSzTx/>
                  <a:buNone/>
                </a:pPr>
                <a:r>
                  <a:rPr lang="en-US" altLang="zh-CN" sz="2400">
                    <a:sym typeface="+mn-ea"/>
                  </a:rPr>
                  <a:t>   </a:t>
                </a:r>
                <a:r>
                  <a:rPr sz="2400">
                    <a:sym typeface="+mn-ea"/>
                  </a:rPr>
                  <a:t>从 n 个不同元素取出 </a:t>
                </a:r>
                <a:r>
                  <a:rPr lang="en-US" altLang="zh-CN" sz="2400">
                    <a:sym typeface="+mn-ea"/>
                  </a:rPr>
                  <a:t>m</a:t>
                </a:r>
                <a:r>
                  <a:rPr sz="2400">
                    <a:sym typeface="+mn-ea"/>
                  </a:rPr>
                  <a:t> 个元素来排队</a:t>
                </a:r>
                <a:r>
                  <a:rPr lang="en-US" altLang="zh-CN" sz="2400">
                    <a:sym typeface="+mn-ea"/>
                  </a:rPr>
                  <a:t>,</a:t>
                </a:r>
                <a:r>
                  <a:rPr sz="2400">
                    <a:sym typeface="+mn-ea"/>
                  </a:rPr>
                  <a:t>当</a:t>
                </a:r>
                <a:r>
                  <a:rPr lang="en-US" altLang="zh-CN" sz="2400">
                    <a:sym typeface="+mn-ea"/>
                  </a:rPr>
                  <a:t>m=n</a:t>
                </a:r>
                <a:r>
                  <a:rPr sz="2400">
                    <a:sym typeface="+mn-ea"/>
                  </a:rPr>
                  <a:t>时，</a:t>
                </a:r>
                <a:r>
                  <a:rPr lang="zh-CN" altLang="en-US" sz="2400"/>
                  <a:t>叫做</a:t>
                </a:r>
                <a:r>
                  <a:rPr sz="2400"/>
                  <a:t> n </a:t>
                </a:r>
                <a:r>
                  <a:rPr lang="zh-CN" altLang="en-US" sz="2400"/>
                  <a:t>个不同元素的全排列。第一个位置可以选</a:t>
                </a:r>
                <a:r>
                  <a:rPr sz="2400"/>
                  <a:t> n </a:t>
                </a:r>
                <a:r>
                  <a:rPr lang="zh-CN" altLang="en-US" sz="2400"/>
                  <a:t>个，第二位置可以选</a:t>
                </a:r>
                <a:r>
                  <a:rPr sz="2400"/>
                  <a:t> n-1 </a:t>
                </a:r>
                <a:r>
                  <a:rPr lang="zh-CN" altLang="en-US" sz="2400"/>
                  <a:t>个，以此类推得：</a:t>
                </a:r>
                <a:endParaRPr lang="zh-CN" altLang="en-US" sz="2400"/>
              </a:p>
              <a:p>
                <a:pPr marL="0" indent="0" algn="l">
                  <a:buClrTx/>
                  <a:buSzTx/>
                  <a:buNone/>
                </a:pPr>
                <a14:m>
                  <m:oMathPara xmlns:m="http://schemas.openxmlformats.org/officeDocument/2006/math">
                    <m:oMathParaPr>
                      <m:jc m:val="centerGroup"/>
                    </m:oMathParaPr>
                    <m:oMath xmlns:m="http://schemas.openxmlformats.org/officeDocument/2006/math">
                      <m:sSubSup>
                        <m:sSubSupPr>
                          <m:ctrlPr>
                            <a:rPr lang="en-US" altLang="zh-CN" sz="2400" i="1">
                              <a:latin typeface="Cambria Math" panose="02040503050406030204" pitchFamily="18" charset="0"/>
                              <a:cs typeface="Cambria Math" panose="02040503050406030204" pitchFamily="18" charset="0"/>
                            </a:rPr>
                          </m:ctrlPr>
                        </m:sSubSupPr>
                        <m:e>
                          <m:r>
                            <a:rPr lang="en-US" altLang="zh-CN" sz="2400" i="1">
                              <a:latin typeface="Cambria Math" panose="02040503050406030204" pitchFamily="18" charset="0"/>
                              <a:cs typeface="Cambria Math" panose="02040503050406030204" pitchFamily="18" charset="0"/>
                            </a:rPr>
                            <m:t>𝐴</m:t>
                          </m:r>
                        </m:e>
                        <m:sub>
                          <m:r>
                            <a:rPr lang="en-US" altLang="zh-CN" sz="2400" i="1">
                              <a:latin typeface="Cambria Math" panose="02040503050406030204" pitchFamily="18" charset="0"/>
                              <a:cs typeface="Cambria Math" panose="02040503050406030204" pitchFamily="18" charset="0"/>
                            </a:rPr>
                            <m:t>𝑛</m:t>
                          </m:r>
                        </m:sub>
                        <m:sup>
                          <m:r>
                            <a:rPr lang="en-US" altLang="zh-CN" sz="2400" i="1">
                              <a:latin typeface="Cambria Math" panose="02040503050406030204" pitchFamily="18" charset="0"/>
                              <a:cs typeface="Cambria Math" panose="02040503050406030204" pitchFamily="18" charset="0"/>
                            </a:rPr>
                            <m:t>𝑛</m:t>
                          </m:r>
                        </m:sup>
                      </m:sSubSup>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1</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2</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2</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1</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oMath>
                  </m:oMathPara>
                </a14:m>
                <a:endParaRPr sz="2400"/>
              </a:p>
              <a:p>
                <a:pPr algn="l">
                  <a:buClrTx/>
                  <a:buSzTx/>
                </a:pPr>
                <a:r>
                  <a:rPr lang="zh-CN" altLang="en-US" sz="2400"/>
                  <a:t>全排列是排列数的一个特殊情况。</a:t>
                </a:r>
                <a:endParaRPr lang="zh-CN" altLang="en-US" sz="2400"/>
              </a:p>
              <a:p>
                <a:pPr algn="l">
                  <a:buClrTx/>
                  <a:buSzTx/>
                </a:pPr>
                <a:r>
                  <a:rPr lang="zh-CN" altLang="en-US" sz="2400"/>
                  <a:t>示例：</a:t>
                </a:r>
                <a:r>
                  <a:rPr lang="en-US" altLang="zh-CN" sz="2400"/>
                  <a:t>5</a:t>
                </a:r>
                <a:r>
                  <a:rPr sz="2400"/>
                  <a:t> </a:t>
                </a:r>
                <a:r>
                  <a:rPr lang="zh-CN" altLang="en-US" sz="2400"/>
                  <a:t>个人全排列，有</a:t>
                </a:r>
                <a:r>
                  <a:rPr lang="en-US" altLang="zh-CN" sz="2400"/>
                  <a:t>5*4*3*2*1=120</a:t>
                </a:r>
                <a:r>
                  <a:rPr lang="zh-CN" altLang="en-US" sz="2400"/>
                  <a:t>种排列方式。</a:t>
                </a:r>
                <a:endParaRPr lang="zh-CN" altLang="en-US" sz="2400"/>
              </a:p>
            </p:txBody>
          </p:sp>
        </mc:Choice>
        <mc:Fallback>
          <p:sp>
            <p:nvSpPr>
              <p:cNvPr id="3" name="内容占位符 2"/>
              <p:cNvSpPr>
                <a:spLocks noRot="1" noChangeAspect="1" noMove="1" noResize="1" noEditPoints="1" noAdjustHandles="1" noChangeArrowheads="1" noChangeShapeType="1" noTextEdit="1"/>
              </p:cNvSpPr>
              <p:nvPr>
                <p:ph idx="1"/>
                <p:custDataLst>
                  <p:tags r:id="rId2"/>
                </p:custDataLst>
              </p:nvPr>
            </p:nvSpPr>
            <p:spPr>
              <a:blipFill rotWithShape="1">
                <a:blip r:embed="rId3"/>
                <a:stretch>
                  <a:fillRect l="-5" b="6"/>
                </a:stretch>
              </a:blipFill>
            </p:spPr>
            <p:txBody>
              <a:bodyPr/>
              <a:lstStyle/>
              <a:p>
                <a:r>
                  <a:rPr lang="zh-CN" altLang="en-US">
                    <a:noFill/>
                  </a:rPr>
                  <a:t> </a:t>
                </a:r>
              </a:p>
            </p:txBody>
          </p:sp>
        </mc:Fallback>
      </mc:AlternateContent>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algn="just" eaLnBrk="1" hangingPunct="1">
              <a:buSzTx/>
            </a:pPr>
            <a:r>
              <a:rPr sz="2000">
                <a:sym typeface="+mn-ea"/>
              </a:rPr>
              <a:t>例</a:t>
            </a:r>
            <a:r>
              <a:rPr lang="en-US" altLang="zh-CN" sz="2000">
                <a:sym typeface="+mn-ea"/>
              </a:rPr>
              <a:t>1.13 </a:t>
            </a:r>
            <a:r>
              <a:rPr sz="2000">
                <a:sym typeface="+mn-ea"/>
              </a:rPr>
              <a:t>由</a:t>
            </a:r>
            <a:r>
              <a:rPr lang="en-US" altLang="zh-CN" sz="2000">
                <a:sym typeface="+mn-ea"/>
              </a:rPr>
              <a:t>5</a:t>
            </a:r>
            <a:r>
              <a:rPr sz="2000">
                <a:sym typeface="+mn-ea"/>
              </a:rPr>
              <a:t>种颜色的星状物，</a:t>
            </a:r>
            <a:r>
              <a:rPr lang="en-US" altLang="zh-CN" sz="2000">
                <a:sym typeface="+mn-ea"/>
              </a:rPr>
              <a:t>20</a:t>
            </a:r>
            <a:r>
              <a:rPr sz="2000">
                <a:sym typeface="+mn-ea"/>
              </a:rPr>
              <a:t>种不同的花排成如下的图案：两边是星状物，中间是</a:t>
            </a:r>
            <a:r>
              <a:rPr lang="en-US" altLang="zh-CN" sz="2000">
                <a:sym typeface="+mn-ea"/>
              </a:rPr>
              <a:t>3</a:t>
            </a:r>
            <a:r>
              <a:rPr sz="2000">
                <a:sym typeface="+mn-ea"/>
              </a:rPr>
              <a:t>朵花，问共有多少种这样的图案？</a:t>
            </a:r>
            <a:endParaRPr lang="zh-CN" altLang="en-US" sz="2000" dirty="0">
              <a:solidFill>
                <a:schemeClr val="tx1"/>
              </a:solidFill>
            </a:endParaRPr>
          </a:p>
          <a:p>
            <a:pPr marL="571500" indent="-571500" algn="just" eaLnBrk="1" hangingPunct="1">
              <a:buSzTx/>
              <a:buFont typeface="Wingdings" panose="05000000000000000000" pitchFamily="2" charset="2"/>
              <a:buNone/>
            </a:pPr>
            <a:r>
              <a:rPr sz="2000">
                <a:sym typeface="+mn-ea"/>
              </a:rPr>
              <a:t>   解</a:t>
            </a:r>
            <a:r>
              <a:rPr lang="en-US" altLang="zh-CN" sz="2000">
                <a:sym typeface="+mn-ea"/>
              </a:rPr>
              <a:t>:</a:t>
            </a:r>
            <a:r>
              <a:rPr sz="2000">
                <a:sym typeface="+mn-ea"/>
              </a:rPr>
              <a:t> 图案的形状为                                                                                                 </a:t>
            </a:r>
            <a:endParaRPr lang="en-US" altLang="zh-CN" sz="2000" dirty="0">
              <a:solidFill>
                <a:schemeClr val="tx1"/>
              </a:solidFill>
            </a:endParaRPr>
          </a:p>
          <a:p>
            <a:pPr marL="571500" indent="-571500" algn="just" eaLnBrk="1" hangingPunct="1">
              <a:buSzTx/>
              <a:buFont typeface="Wingdings" panose="05000000000000000000" pitchFamily="2" charset="2"/>
              <a:buNone/>
            </a:pPr>
            <a:r>
              <a:rPr lang="en-US" altLang="zh-CN" sz="2000">
                <a:sym typeface="+mn-ea"/>
              </a:rPr>
              <a:t>                             </a:t>
            </a:r>
            <a:r>
              <a:rPr sz="2000">
                <a:sym typeface="+mn-ea"/>
              </a:rPr>
              <a:t>★〇〇〇★</a:t>
            </a:r>
            <a:endParaRPr lang="zh-CN" altLang="en-US" sz="2000" dirty="0">
              <a:solidFill>
                <a:schemeClr val="tx1"/>
              </a:solidFill>
            </a:endParaRPr>
          </a:p>
          <a:p>
            <a:pPr marL="571500" indent="-571500" algn="just" eaLnBrk="1" hangingPunct="1">
              <a:buSzTx/>
              <a:buFont typeface="Wingdings" panose="05000000000000000000" pitchFamily="2" charset="2"/>
              <a:buNone/>
            </a:pPr>
            <a:r>
              <a:rPr sz="2000">
                <a:sym typeface="+mn-ea"/>
              </a:rPr>
              <a:t>   共有</a:t>
            </a:r>
            <a:endParaRPr lang="zh-CN" altLang="en-US" sz="2000" dirty="0">
              <a:solidFill>
                <a:schemeClr val="tx1"/>
              </a:solidFill>
            </a:endParaRPr>
          </a:p>
          <a:p>
            <a:pPr marL="0" indent="0" algn="just" eaLnBrk="1" hangingPunct="1">
              <a:buSzTx/>
              <a:buFont typeface="Wingdings" panose="05000000000000000000" pitchFamily="2" charset="2"/>
              <a:buNone/>
            </a:pPr>
            <a:endParaRPr lang="zh-CN" altLang="en-US" sz="2000" dirty="0">
              <a:solidFill>
                <a:schemeClr val="tx1"/>
              </a:solidFill>
            </a:endParaRPr>
          </a:p>
          <a:p>
            <a:pPr marL="571500" indent="-571500" algn="just" eaLnBrk="1" hangingPunct="1">
              <a:buSzTx/>
              <a:buFont typeface="Wingdings" panose="05000000000000000000" pitchFamily="2" charset="2"/>
              <a:buNone/>
            </a:pPr>
            <a:r>
              <a:rPr sz="2000">
                <a:sym typeface="+mn-ea"/>
              </a:rPr>
              <a:t>   种图案。 </a:t>
            </a:r>
            <a:endParaRPr lang="zh-CN" altLang="en-US" sz="2000" dirty="0">
              <a:solidFill>
                <a:schemeClr val="tx1"/>
              </a:solidFill>
            </a:endParaRPr>
          </a:p>
          <a:p>
            <a:endParaRPr lang="zh-CN" altLang="en-US" sz="2000"/>
          </a:p>
        </p:txBody>
      </p:sp>
      <p:graphicFrame>
        <p:nvGraphicFramePr>
          <p:cNvPr id="4" name="对象 3"/>
          <p:cNvGraphicFramePr/>
          <p:nvPr/>
        </p:nvGraphicFramePr>
        <p:xfrm>
          <a:off x="1956435" y="3406140"/>
          <a:ext cx="7200265" cy="481330"/>
        </p:xfrm>
        <a:graphic>
          <a:graphicData uri="http://schemas.openxmlformats.org/presentationml/2006/ole">
            <mc:AlternateContent xmlns:mc="http://schemas.openxmlformats.org/markup-compatibility/2006">
              <mc:Choice xmlns:v="urn:schemas-microsoft-com:vml" Requires="v">
                <p:oleObj spid="_x0000_s5" name="" r:id="rId1" imgW="6731635" imgH="481330" progId="Equation.KSEE3">
                  <p:embed/>
                </p:oleObj>
              </mc:Choice>
              <mc:Fallback>
                <p:oleObj name="" r:id="rId1" imgW="6731635" imgH="481330" progId="Equation.KSEE3">
                  <p:embed/>
                  <p:pic>
                    <p:nvPicPr>
                      <p:cNvPr id="0" name="图片 4"/>
                      <p:cNvPicPr/>
                      <p:nvPr/>
                    </p:nvPicPr>
                    <p:blipFill>
                      <a:blip r:embed="rId2"/>
                      <a:stretch>
                        <a:fillRect/>
                      </a:stretch>
                    </p:blipFill>
                    <p:spPr>
                      <a:xfrm>
                        <a:off x="1956435" y="3406140"/>
                        <a:ext cx="7200265" cy="481330"/>
                      </a:xfrm>
                      <a:prstGeom prst="rect">
                        <a:avLst/>
                      </a:prstGeom>
                    </p:spPr>
                  </p:pic>
                </p:oleObj>
              </mc:Fallback>
            </mc:AlternateContent>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日期占位符 3"/>
          <p:cNvSpPr>
            <a:spLocks noGrp="1"/>
          </p:cNvSpPr>
          <p:nvPr>
            <p:custDataLst>
              <p:tags r:id="rId1"/>
            </p:custDataLst>
          </p:nvPr>
        </p:nvSpPr>
        <p:spPr>
          <a:xfrm>
            <a:off x="2438400" y="6324600"/>
            <a:ext cx="1905000" cy="457200"/>
          </a:xfrm>
          <a:prstGeom prst="rect">
            <a:avLst/>
          </a:prstGeom>
          <a:noFill/>
          <a:ln>
            <a:noFill/>
          </a:ln>
          <a:effectLst/>
        </p:spPr>
        <p:txBody>
          <a:bodyPr vert="horz" wrap="square" lIns="91440" tIns="45720" rIns="91440" bIns="45720" numCol="1" anchor="b" anchorCtr="0" compatLnSpc="1">
            <a:norm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9A8E789D-CBAC-4319-9B2A-8D0F7F640AB4}" type="datetime1">
              <a:rPr kumimoji="0" lang="zh-CN" altLang="en-US" sz="1400">
                <a:solidFill>
                  <a:schemeClr val="tx1"/>
                </a:solidFill>
                <a:latin typeface="+mn-lt"/>
                <a:ea typeface="+mn-ea"/>
              </a:rPr>
            </a:fld>
            <a:endParaRPr kumimoji="0" lang="zh-CN" altLang="en-US" sz="1400">
              <a:solidFill>
                <a:schemeClr val="tx1"/>
              </a:solidFill>
              <a:latin typeface="+mn-lt"/>
              <a:ea typeface="+mn-ea"/>
            </a:endParaRPr>
          </a:p>
        </p:txBody>
      </p:sp>
      <p:sp>
        <p:nvSpPr>
          <p:cNvPr id="4" name="灯片编号占位符 5"/>
          <p:cNvSpPr>
            <a:spLocks noGrp="1"/>
          </p:cNvSpPr>
          <p:nvPr>
            <p:custDataLst>
              <p:tags r:id="rId2"/>
            </p:custDataLst>
          </p:nvPr>
        </p:nvSpPr>
        <p:spPr>
          <a:xfrm>
            <a:off x="8305800" y="6324600"/>
            <a:ext cx="1905000" cy="457200"/>
          </a:xfrm>
          <a:prstGeom prst="rect">
            <a:avLst/>
          </a:prstGeom>
          <a:noFill/>
          <a:ln>
            <a:noFill/>
          </a:ln>
          <a:effectLst/>
        </p:spPr>
        <p:txBody>
          <a:bodyPr vert="horz" wrap="square" lIns="91440" tIns="45720" rIns="91440" bIns="45720" numCol="1" anchor="b" anchorCtr="0" compatLnSpc="1">
            <a:norm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27D31346-1570-4205-846C-572D746EE7B9}" type="slidenum">
              <a:rPr kumimoji="0" lang="en-US" altLang="zh-CN" sz="1400">
                <a:solidFill>
                  <a:schemeClr val="tx1"/>
                </a:solidFill>
                <a:latin typeface="+mn-lt"/>
                <a:ea typeface="+mn-ea"/>
              </a:rPr>
            </a:fld>
            <a:endParaRPr kumimoji="0" lang="en-US" altLang="zh-CN" sz="1400">
              <a:solidFill>
                <a:schemeClr val="tx1"/>
              </a:solidFill>
              <a:latin typeface="+mn-lt"/>
              <a:ea typeface="+mn-ea"/>
            </a:endParaRPr>
          </a:p>
        </p:txBody>
      </p:sp>
      <p:sp>
        <p:nvSpPr>
          <p:cNvPr id="3" name="Rectangle 2"/>
          <p:cNvSpPr>
            <a:spLocks noGrp="1" noChangeArrowheads="1"/>
          </p:cNvSpPr>
          <p:nvPr>
            <p:custDataLst>
              <p:tags r:id="rId3"/>
            </p:custDataLst>
          </p:nvPr>
        </p:nvSpPr>
        <p:spPr>
          <a:xfrm>
            <a:off x="669925" y="1222375"/>
            <a:ext cx="11005820" cy="4949825"/>
          </a:xfrm>
          <a:prstGeom prst="rect">
            <a:avLst/>
          </a:prstGeom>
          <a:noFill/>
          <a:ln>
            <a:noFill/>
          </a:ln>
          <a:effectLst/>
        </p:spPr>
        <p:txBody>
          <a:bodyPr vert="horz" wrap="square" lIns="91440" tIns="45720" rIns="91440" bIns="45720" numCol="1" anchor="t" anchorCtr="0" compatLnSpc="1">
            <a:normAutofit/>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08000"/>
              </a:buClr>
              <a:buSzPct val="55000"/>
              <a:buFont typeface="Wingdings" panose="05000000000000000000" pitchFamily="2" charset="2"/>
              <a:buChar char="n"/>
              <a:defRPr kumimoji="1" sz="2400" b="1"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gn="just" eaLnBrk="1" fontAlgn="auto" hangingPunct="1">
              <a:lnSpc>
                <a:spcPct val="130000"/>
              </a:lnSpc>
              <a:spcBef>
                <a:spcPts val="0"/>
              </a:spcBef>
              <a:spcAft>
                <a:spcPts val="1000"/>
              </a:spcAft>
              <a:buClrTx/>
              <a:buSzTx/>
              <a:buFont typeface="Arial" panose="020B0604020202020204" pitchFamily="34" charset="0"/>
              <a:buChar char="•"/>
            </a:pPr>
            <a:r>
              <a:rPr kumimoji="0" lang="zh-CN" altLang="en-US" sz="2000" b="0" spc="150">
                <a:solidFill>
                  <a:schemeClr val="tx1"/>
                </a:solidFill>
                <a:uFillTx/>
                <a:latin typeface="Arial" panose="020B0604020202020204" pitchFamily="34" charset="0"/>
                <a:ea typeface="汉仪正圆 55简" panose="00020600040101010101" charset="-122"/>
              </a:rPr>
              <a:t>例1. A单位有7位代表，B单位有3位代表，排在一列合影，要求B单位的人排在一起，问有多少种不同的排列方案？</a:t>
            </a:r>
            <a:endParaRPr kumimoji="0" lang="zh-CN" altLang="en-US" sz="2000" b="0" spc="150">
              <a:solidFill>
                <a:schemeClr val="tx1"/>
              </a:solidFill>
              <a:uFillTx/>
              <a:latin typeface="Arial" panose="020B0604020202020204" pitchFamily="34" charset="0"/>
              <a:ea typeface="汉仪正圆 55简" panose="00020600040101010101" charset="-122"/>
            </a:endParaRPr>
          </a:p>
          <a:p>
            <a:pPr marL="228600" indent="-228600" algn="just" eaLnBrk="1" fontAlgn="auto" hangingPunct="1">
              <a:lnSpc>
                <a:spcPct val="130000"/>
              </a:lnSpc>
              <a:spcBef>
                <a:spcPts val="0"/>
              </a:spcBef>
              <a:spcAft>
                <a:spcPts val="1000"/>
              </a:spcAft>
              <a:buClrTx/>
              <a:buSzTx/>
              <a:buFont typeface="Arial" panose="020B0604020202020204" pitchFamily="34" charset="0"/>
              <a:buChar char="•"/>
            </a:pPr>
            <a:r>
              <a:rPr kumimoji="0" lang="zh-CN" altLang="en-US" sz="2000" b="0" spc="150">
                <a:solidFill>
                  <a:schemeClr val="tx1"/>
                </a:solidFill>
                <a:uFillTx/>
                <a:latin typeface="Arial" panose="020B0604020202020204" pitchFamily="34" charset="0"/>
                <a:ea typeface="汉仪正圆 55简" panose="00020600040101010101" charset="-122"/>
              </a:rPr>
              <a:t> 解: B单位的某一排列作为一个元素参加单位A进行排列，可得           </a:t>
            </a:r>
            <a:endParaRPr kumimoji="0" lang="zh-CN" altLang="en-US" sz="2000" b="0" spc="150">
              <a:solidFill>
                <a:schemeClr val="tx1"/>
              </a:solidFill>
              <a:uFillTx/>
              <a:latin typeface="Arial" panose="020B0604020202020204" pitchFamily="34" charset="0"/>
              <a:ea typeface="汉仪正圆 55简" panose="00020600040101010101" charset="-122"/>
            </a:endParaRPr>
          </a:p>
          <a:p>
            <a:pPr marL="0" indent="0" algn="just" eaLnBrk="1" fontAlgn="auto" hangingPunct="1">
              <a:lnSpc>
                <a:spcPct val="130000"/>
              </a:lnSpc>
              <a:spcBef>
                <a:spcPts val="0"/>
              </a:spcBef>
              <a:spcAft>
                <a:spcPts val="1000"/>
              </a:spcAft>
              <a:buClrTx/>
              <a:buSzTx/>
              <a:buFont typeface="Arial" panose="020B0604020202020204" pitchFamily="34" charset="0"/>
              <a:buNone/>
            </a:pPr>
            <a:r>
              <a:rPr kumimoji="0" lang="en-US" altLang="zh-CN" sz="2000" b="0" spc="150">
                <a:solidFill>
                  <a:schemeClr val="tx1"/>
                </a:solidFill>
                <a:uFillTx/>
                <a:latin typeface="Arial" panose="020B0604020202020204" pitchFamily="34" charset="0"/>
                <a:ea typeface="汉仪正圆 55简" panose="00020600040101010101" charset="-122"/>
              </a:rPr>
              <a:t>   </a:t>
            </a:r>
            <a:r>
              <a:rPr kumimoji="0" lang="zh-CN" altLang="en-US" sz="2000" b="0" spc="150">
                <a:solidFill>
                  <a:schemeClr val="tx1"/>
                </a:solidFill>
                <a:uFillTx/>
                <a:latin typeface="Arial" panose="020B0604020202020204" pitchFamily="34" charset="0"/>
                <a:ea typeface="汉仪正圆 55简" panose="00020600040101010101" charset="-122"/>
              </a:rPr>
              <a:t>           种排列。</a:t>
            </a:r>
            <a:endParaRPr kumimoji="0" lang="zh-CN" altLang="en-US" sz="2000" b="0" spc="150">
              <a:solidFill>
                <a:schemeClr val="tx1"/>
              </a:solidFill>
              <a:uFillTx/>
              <a:latin typeface="Arial" panose="020B0604020202020204" pitchFamily="34" charset="0"/>
              <a:ea typeface="汉仪正圆 55简" panose="00020600040101010101" charset="-122"/>
            </a:endParaRPr>
          </a:p>
          <a:p>
            <a:pPr marL="0" indent="0" algn="just" eaLnBrk="1" fontAlgn="auto" hangingPunct="1">
              <a:lnSpc>
                <a:spcPct val="130000"/>
              </a:lnSpc>
              <a:spcBef>
                <a:spcPts val="0"/>
              </a:spcBef>
              <a:spcAft>
                <a:spcPts val="1000"/>
              </a:spcAft>
              <a:buClrTx/>
              <a:buSzTx/>
              <a:buFont typeface="Arial" panose="020B0604020202020204" pitchFamily="34" charset="0"/>
              <a:buNone/>
            </a:pPr>
            <a:r>
              <a:rPr kumimoji="0" lang="zh-CN" altLang="en-US" sz="2000" b="0" spc="150">
                <a:solidFill>
                  <a:schemeClr val="tx1"/>
                </a:solidFill>
                <a:uFillTx/>
                <a:latin typeface="Arial" panose="020B0604020202020204" pitchFamily="34" charset="0"/>
                <a:ea typeface="汉仪正圆 55简" panose="00020600040101010101" charset="-122"/>
              </a:rPr>
              <a:t> </a:t>
            </a:r>
            <a:r>
              <a:rPr kumimoji="0" lang="en-US" altLang="zh-CN" sz="2000" b="0" spc="150">
                <a:solidFill>
                  <a:schemeClr val="tx1"/>
                </a:solidFill>
                <a:uFillTx/>
                <a:latin typeface="Arial" panose="020B0604020202020204" pitchFamily="34" charset="0"/>
                <a:ea typeface="汉仪正圆 55简" panose="00020600040101010101" charset="-122"/>
              </a:rPr>
              <a:t>   </a:t>
            </a:r>
            <a:r>
              <a:rPr kumimoji="0" lang="zh-CN" altLang="en-US" sz="2000" b="0" spc="150">
                <a:solidFill>
                  <a:schemeClr val="tx1"/>
                </a:solidFill>
                <a:uFillTx/>
                <a:latin typeface="Arial" panose="020B0604020202020204" pitchFamily="34" charset="0"/>
                <a:ea typeface="汉仪正圆 55简" panose="00020600040101010101" charset="-122"/>
              </a:rPr>
              <a:t>  B单位的3人共有      个排列，</a:t>
            </a:r>
            <a:endParaRPr kumimoji="0" lang="zh-CN" altLang="en-US" sz="2000" b="0" spc="150">
              <a:solidFill>
                <a:schemeClr val="tx1"/>
              </a:solidFill>
              <a:uFillTx/>
              <a:latin typeface="Arial" panose="020B0604020202020204" pitchFamily="34" charset="0"/>
              <a:ea typeface="汉仪正圆 55简" panose="00020600040101010101" charset="-122"/>
            </a:endParaRPr>
          </a:p>
          <a:p>
            <a:pPr marL="0" indent="0" algn="just" eaLnBrk="1" fontAlgn="auto" hangingPunct="1">
              <a:lnSpc>
                <a:spcPct val="130000"/>
              </a:lnSpc>
              <a:spcBef>
                <a:spcPts val="0"/>
              </a:spcBef>
              <a:spcAft>
                <a:spcPts val="1000"/>
              </a:spcAft>
              <a:buClrTx/>
              <a:buSzTx/>
              <a:buFont typeface="Arial" panose="020B0604020202020204" pitchFamily="34" charset="0"/>
              <a:buNone/>
            </a:pPr>
            <a:r>
              <a:rPr kumimoji="0" lang="en-US" altLang="zh-CN" sz="2000" b="0" spc="150">
                <a:solidFill>
                  <a:schemeClr val="tx1"/>
                </a:solidFill>
                <a:uFillTx/>
                <a:latin typeface="Arial" panose="020B0604020202020204" pitchFamily="34" charset="0"/>
                <a:ea typeface="汉仪正圆 55简" panose="00020600040101010101" charset="-122"/>
              </a:rPr>
              <a:t>      </a:t>
            </a:r>
            <a:r>
              <a:rPr kumimoji="0" lang="zh-CN" altLang="en-US" sz="2000" b="0" spc="150">
                <a:solidFill>
                  <a:schemeClr val="tx1"/>
                </a:solidFill>
                <a:uFillTx/>
                <a:latin typeface="Arial" panose="020B0604020202020204" pitchFamily="34" charset="0"/>
                <a:ea typeface="汉仪正圆 55简" panose="00020600040101010101" charset="-122"/>
              </a:rPr>
              <a:t>故共有        排列方案。</a:t>
            </a:r>
            <a:endParaRPr kumimoji="0" lang="zh-CN" altLang="en-US" sz="2000" b="0" spc="150">
              <a:solidFill>
                <a:schemeClr val="tx1"/>
              </a:solidFill>
              <a:uFillTx/>
              <a:latin typeface="Arial" panose="020B0604020202020204" pitchFamily="34" charset="0"/>
              <a:ea typeface="汉仪正圆 55简" panose="00020600040101010101" charset="-122"/>
            </a:endParaRPr>
          </a:p>
          <a:p>
            <a:pPr marL="228600" indent="-228600" algn="just" eaLnBrk="1" fontAlgn="auto" hangingPunct="1">
              <a:lnSpc>
                <a:spcPct val="130000"/>
              </a:lnSpc>
              <a:spcBef>
                <a:spcPts val="0"/>
              </a:spcBef>
              <a:spcAft>
                <a:spcPts val="1000"/>
              </a:spcAft>
              <a:buClrTx/>
              <a:buSzTx/>
              <a:buFont typeface="Arial" panose="020B0604020202020204" pitchFamily="34" charset="0"/>
              <a:buChar char="•"/>
            </a:pPr>
            <a:r>
              <a:rPr kumimoji="0" lang="zh-CN" altLang="en-US" sz="2000" b="0" spc="150">
                <a:solidFill>
                  <a:schemeClr val="tx1"/>
                </a:solidFill>
                <a:uFillTx/>
                <a:latin typeface="Arial" panose="020B0604020202020204" pitchFamily="34" charset="0"/>
                <a:ea typeface="汉仪正圆 55简" panose="00020600040101010101" charset="-122"/>
              </a:rPr>
              <a:t>例</a:t>
            </a:r>
            <a:r>
              <a:rPr kumimoji="0" lang="en-US" altLang="zh-CN" sz="2000" b="0" spc="150">
                <a:solidFill>
                  <a:schemeClr val="tx1"/>
                </a:solidFill>
                <a:uFillTx/>
                <a:latin typeface="Arial" panose="020B0604020202020204" pitchFamily="34" charset="0"/>
                <a:ea typeface="汉仪正圆 55简" panose="00020600040101010101" charset="-122"/>
              </a:rPr>
              <a:t>2.</a:t>
            </a:r>
            <a:r>
              <a:rPr kumimoji="0" lang="zh-CN" altLang="en-US" sz="2000" b="0" spc="150">
                <a:solidFill>
                  <a:schemeClr val="tx1"/>
                </a:solidFill>
                <a:uFillTx/>
                <a:latin typeface="Arial" panose="020B0604020202020204" pitchFamily="34" charset="0"/>
                <a:ea typeface="汉仪正圆 55简" panose="00020600040101010101" charset="-122"/>
              </a:rPr>
              <a:t>若</a:t>
            </a:r>
            <a:r>
              <a:rPr kumimoji="0" lang="zh-CN" altLang="en-US" sz="2000" b="0" spc="150">
                <a:solidFill>
                  <a:schemeClr val="tx1"/>
                </a:solidFill>
                <a:uFillTx/>
                <a:latin typeface="Arial" panose="020B0604020202020204" pitchFamily="34" charset="0"/>
                <a:ea typeface="汉仪正圆 55简" panose="00020600040101010101" charset="-122"/>
              </a:rPr>
              <a:t>上例中</a:t>
            </a:r>
            <a:r>
              <a:rPr kumimoji="0" lang="en-US" altLang="zh-CN" sz="2000" b="0" spc="150">
                <a:solidFill>
                  <a:schemeClr val="tx1"/>
                </a:solidFill>
                <a:uFillTx/>
                <a:latin typeface="Arial" panose="020B0604020202020204" pitchFamily="34" charset="0"/>
                <a:ea typeface="汉仪正圆 55简" panose="00020600040101010101" charset="-122"/>
              </a:rPr>
              <a:t>A</a:t>
            </a:r>
            <a:r>
              <a:rPr kumimoji="0" lang="zh-CN" altLang="en-US" sz="2000" b="0" spc="150">
                <a:solidFill>
                  <a:schemeClr val="tx1"/>
                </a:solidFill>
                <a:uFillTx/>
                <a:latin typeface="Arial" panose="020B0604020202020204" pitchFamily="34" charset="0"/>
                <a:ea typeface="汉仪正圆 55简" panose="00020600040101010101" charset="-122"/>
              </a:rPr>
              <a:t>单位的两人排在两端，</a:t>
            </a:r>
            <a:r>
              <a:rPr kumimoji="0" lang="en-US" altLang="zh-CN" sz="2000" b="0" spc="150">
                <a:solidFill>
                  <a:schemeClr val="tx1"/>
                </a:solidFill>
                <a:uFillTx/>
                <a:latin typeface="Arial" panose="020B0604020202020204" pitchFamily="34" charset="0"/>
                <a:ea typeface="汉仪正圆 55简" panose="00020600040101010101" charset="-122"/>
              </a:rPr>
              <a:t>B</a:t>
            </a:r>
            <a:r>
              <a:rPr kumimoji="0" lang="zh-CN" altLang="en-US" sz="2000" b="0" spc="150">
                <a:solidFill>
                  <a:schemeClr val="tx1"/>
                </a:solidFill>
                <a:uFillTx/>
                <a:latin typeface="Arial" panose="020B0604020202020204" pitchFamily="34" charset="0"/>
                <a:ea typeface="汉仪正圆 55简" panose="00020600040101010101" charset="-122"/>
              </a:rPr>
              <a:t>单位的</a:t>
            </a:r>
            <a:r>
              <a:rPr kumimoji="0" lang="en-US" altLang="zh-CN" sz="2000" b="0" spc="150">
                <a:solidFill>
                  <a:schemeClr val="tx1"/>
                </a:solidFill>
                <a:uFillTx/>
                <a:latin typeface="Arial" panose="020B0604020202020204" pitchFamily="34" charset="0"/>
                <a:ea typeface="汉仪正圆 55简" panose="00020600040101010101" charset="-122"/>
              </a:rPr>
              <a:t>3</a:t>
            </a:r>
            <a:r>
              <a:rPr kumimoji="0" lang="zh-CN" altLang="en-US" sz="2000" b="0" spc="150">
                <a:solidFill>
                  <a:schemeClr val="tx1"/>
                </a:solidFill>
                <a:uFillTx/>
                <a:latin typeface="Arial" panose="020B0604020202020204" pitchFamily="34" charset="0"/>
                <a:ea typeface="汉仪正圆 55简" panose="00020600040101010101" charset="-122"/>
              </a:rPr>
              <a:t>人不能相邻，问有多少种不同的排列方案？</a:t>
            </a:r>
            <a:endParaRPr kumimoji="0" lang="zh-CN" altLang="en-US" sz="2000" b="0" spc="150">
              <a:solidFill>
                <a:schemeClr val="tx1"/>
              </a:solidFill>
              <a:uFillTx/>
              <a:latin typeface="Arial" panose="020B0604020202020204" pitchFamily="34" charset="0"/>
              <a:ea typeface="汉仪正圆 55简" panose="00020600040101010101" charset="-122"/>
            </a:endParaRPr>
          </a:p>
          <a:p>
            <a:pPr marL="228600" indent="-228600" algn="just" eaLnBrk="1" fontAlgn="auto" hangingPunct="1">
              <a:lnSpc>
                <a:spcPct val="130000"/>
              </a:lnSpc>
              <a:spcBef>
                <a:spcPts val="0"/>
              </a:spcBef>
              <a:spcAft>
                <a:spcPts val="1000"/>
              </a:spcAft>
              <a:buClrTx/>
              <a:buSzTx/>
              <a:buFont typeface="Arial" panose="020B0604020202020204" pitchFamily="34" charset="0"/>
              <a:buChar char="•"/>
            </a:pPr>
            <a:r>
              <a:rPr kumimoji="0" lang="zh-CN" altLang="en-US" sz="2000" b="0" spc="150">
                <a:solidFill>
                  <a:schemeClr val="tx1"/>
                </a:solidFill>
                <a:uFillTx/>
                <a:latin typeface="Arial" panose="020B0604020202020204" pitchFamily="34" charset="0"/>
                <a:ea typeface="汉仪正圆 55简" panose="00020600040101010101" charset="-122"/>
              </a:rPr>
              <a:t>解</a:t>
            </a:r>
            <a:r>
              <a:rPr kumimoji="0" lang="en-US" altLang="zh-CN" sz="2000" b="0" spc="150">
                <a:solidFill>
                  <a:schemeClr val="tx1"/>
                </a:solidFill>
                <a:uFillTx/>
                <a:latin typeface="Arial" panose="020B0604020202020204" pitchFamily="34" charset="0"/>
                <a:ea typeface="汉仪正圆 55简" panose="00020600040101010101" charset="-122"/>
              </a:rPr>
              <a:t>:  </a:t>
            </a:r>
            <a:r>
              <a:rPr kumimoji="0" lang="zh-CN" altLang="en-US" sz="2000" b="0" spc="150">
                <a:solidFill>
                  <a:schemeClr val="tx1"/>
                </a:solidFill>
                <a:uFillTx/>
                <a:latin typeface="Arial" panose="020B0604020202020204" pitchFamily="34" charset="0"/>
                <a:ea typeface="汉仪正圆 55简" panose="00020600040101010101" charset="-122"/>
              </a:rPr>
              <a:t>共有</a:t>
            </a:r>
            <a:r>
              <a:rPr kumimoji="0" lang="en-US" altLang="zh-CN" sz="2000" b="0" spc="150">
                <a:solidFill>
                  <a:schemeClr val="tx1"/>
                </a:solidFill>
                <a:uFillTx/>
                <a:latin typeface="Arial" panose="020B0604020202020204" pitchFamily="34" charset="0"/>
                <a:ea typeface="汉仪正圆 55简" panose="00020600040101010101" charset="-122"/>
              </a:rPr>
              <a:t>                                 </a:t>
            </a:r>
            <a:r>
              <a:rPr kumimoji="0" lang="zh-CN" altLang="en-US" sz="2000" b="0" spc="150">
                <a:solidFill>
                  <a:schemeClr val="tx1"/>
                </a:solidFill>
                <a:uFillTx/>
                <a:latin typeface="Arial" panose="020B0604020202020204" pitchFamily="34" charset="0"/>
                <a:ea typeface="汉仪正圆 55简" panose="00020600040101010101" charset="-122"/>
              </a:rPr>
              <a:t>种方案。</a:t>
            </a:r>
            <a:r>
              <a:rPr kumimoji="0" lang="en-US" altLang="zh-CN" sz="2000" b="0" spc="150">
                <a:solidFill>
                  <a:schemeClr val="tx1"/>
                </a:solidFill>
                <a:uFillTx/>
                <a:latin typeface="Arial" panose="020B0604020202020204" pitchFamily="34" charset="0"/>
                <a:ea typeface="汉仪正圆 55简" panose="00020600040101010101" charset="-122"/>
              </a:rPr>
              <a:t> </a:t>
            </a:r>
            <a:endParaRPr kumimoji="0" lang="en-US" altLang="zh-CN" sz="2000" b="0" spc="150">
              <a:solidFill>
                <a:schemeClr val="tx1"/>
              </a:solidFill>
              <a:uFillTx/>
              <a:latin typeface="Arial" panose="020B0604020202020204" pitchFamily="34" charset="0"/>
              <a:ea typeface="汉仪正圆 55简" panose="00020600040101010101" charset="-122"/>
            </a:endParaRPr>
          </a:p>
          <a:p>
            <a:pPr marL="0" indent="0" algn="just" eaLnBrk="1" fontAlgn="auto" hangingPunct="1">
              <a:lnSpc>
                <a:spcPct val="130000"/>
              </a:lnSpc>
              <a:spcBef>
                <a:spcPts val="0"/>
              </a:spcBef>
              <a:spcAft>
                <a:spcPts val="1000"/>
              </a:spcAft>
              <a:buClrTx/>
              <a:buSzTx/>
              <a:buFont typeface="Arial" panose="020B0604020202020204" pitchFamily="34" charset="0"/>
              <a:buNone/>
            </a:pPr>
            <a:endParaRPr kumimoji="0" lang="en-US" altLang="zh-CN" sz="2000" b="0" spc="150">
              <a:solidFill>
                <a:schemeClr val="tx1"/>
              </a:solidFill>
              <a:uFillTx/>
              <a:latin typeface="Arial" panose="020B0604020202020204" pitchFamily="34" charset="0"/>
              <a:ea typeface="汉仪正圆 55简" panose="00020600040101010101" charset="-122"/>
            </a:endParaRPr>
          </a:p>
        </p:txBody>
      </p:sp>
      <p:sp>
        <p:nvSpPr>
          <p:cNvPr id="26630"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26631" name="Rectangle 5"/>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26632" name="Rectangle 6"/>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26633" name="Rectangle 7"/>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26634" name="Rectangle 8"/>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26635" name="Rectangle 9"/>
          <p:cNvSpPr>
            <a:spLocks noChangeArrowheads="1"/>
          </p:cNvSpPr>
          <p:nvPr/>
        </p:nvSpPr>
        <p:spPr bwMode="auto">
          <a:xfrm>
            <a:off x="5576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26636" name="Rectangle 10"/>
          <p:cNvSpPr>
            <a:spLocks noChangeArrowheads="1"/>
          </p:cNvSpPr>
          <p:nvPr/>
        </p:nvSpPr>
        <p:spPr bwMode="auto">
          <a:xfrm>
            <a:off x="5867400"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26638" name="Rectangle 12"/>
          <p:cNvSpPr>
            <a:spLocks noChangeArrowheads="1"/>
          </p:cNvSpPr>
          <p:nvPr/>
        </p:nvSpPr>
        <p:spPr bwMode="auto">
          <a:xfrm>
            <a:off x="5491163"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26639" name="Rectangle 13"/>
          <p:cNvSpPr>
            <a:spLocks noChangeArrowheads="1"/>
          </p:cNvSpPr>
          <p:nvPr/>
        </p:nvSpPr>
        <p:spPr bwMode="auto">
          <a:xfrm>
            <a:off x="5195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26640" name="Rectangle 15"/>
          <p:cNvSpPr>
            <a:spLocks noChangeArrowheads="1"/>
          </p:cNvSpPr>
          <p:nvPr/>
        </p:nvSpPr>
        <p:spPr bwMode="auto">
          <a:xfrm>
            <a:off x="6024563" y="33385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26642" name="Rectangle 17"/>
          <p:cNvSpPr>
            <a:spLocks noChangeArrowheads="1"/>
          </p:cNvSpPr>
          <p:nvPr/>
        </p:nvSpPr>
        <p:spPr bwMode="auto">
          <a:xfrm>
            <a:off x="6024563" y="33385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graphicFrame>
        <p:nvGraphicFramePr>
          <p:cNvPr id="10350608" name="Object 16"/>
          <p:cNvGraphicFramePr>
            <a:graphicFrameLocks noChangeAspect="1"/>
          </p:cNvGraphicFramePr>
          <p:nvPr/>
        </p:nvGraphicFramePr>
        <p:xfrm>
          <a:off x="3333750" y="3314700"/>
          <a:ext cx="273050" cy="323850"/>
        </p:xfrm>
        <a:graphic>
          <a:graphicData uri="http://schemas.openxmlformats.org/presentationml/2006/ole">
            <mc:AlternateContent xmlns:mc="http://schemas.openxmlformats.org/markup-compatibility/2006">
              <mc:Choice xmlns:v="urn:schemas-microsoft-com:vml" Requires="v">
                <p:oleObj spid="_x0000_s9225" name="Equation" r:id="rId4" imgW="266065" imgH="316865" progId="Equation.3">
                  <p:embed/>
                </p:oleObj>
              </mc:Choice>
              <mc:Fallback>
                <p:oleObj name="Equation" r:id="rId4" imgW="266065" imgH="316865" progId="Equation.3">
                  <p:embed/>
                  <p:pic>
                    <p:nvPicPr>
                      <p:cNvPr id="0" name="Object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3750" y="3314700"/>
                        <a:ext cx="2730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644" name="Rectangle 19"/>
          <p:cNvSpPr>
            <a:spLocks noChangeArrowheads="1"/>
          </p:cNvSpPr>
          <p:nvPr/>
        </p:nvSpPr>
        <p:spPr bwMode="auto">
          <a:xfrm>
            <a:off x="5938838" y="33385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graphicFrame>
        <p:nvGraphicFramePr>
          <p:cNvPr id="10350610" name="Object 18"/>
          <p:cNvGraphicFramePr>
            <a:graphicFrameLocks noChangeAspect="1"/>
          </p:cNvGraphicFramePr>
          <p:nvPr/>
        </p:nvGraphicFramePr>
        <p:xfrm>
          <a:off x="2169795" y="3808730"/>
          <a:ext cx="628015" cy="361950"/>
        </p:xfrm>
        <a:graphic>
          <a:graphicData uri="http://schemas.openxmlformats.org/presentationml/2006/ole">
            <mc:AlternateContent xmlns:mc="http://schemas.openxmlformats.org/markup-compatibility/2006">
              <mc:Choice xmlns:v="urn:schemas-microsoft-com:vml" Requires="v">
                <p:oleObj spid="_x0000_s9226" name="Equation" r:id="rId6" imgW="316865" imgH="177165" progId="Equation.3">
                  <p:embed/>
                </p:oleObj>
              </mc:Choice>
              <mc:Fallback>
                <p:oleObj name="Equation" r:id="rId6" imgW="316865" imgH="177165" progId="Equation.3">
                  <p:embed/>
                  <p:pic>
                    <p:nvPicPr>
                      <p:cNvPr id="0" name="Object 18"/>
                      <p:cNvPicPr>
                        <a:picLocks noChangeAspect="1" noChangeArrowheads="1"/>
                      </p:cNvPicPr>
                      <p:nvPr/>
                    </p:nvPicPr>
                    <p:blipFill>
                      <a:blip r:embed="rId7"/>
                      <a:srcRect/>
                      <a:stretch>
                        <a:fillRect/>
                      </a:stretch>
                    </p:blipFill>
                    <p:spPr bwMode="auto">
                      <a:xfrm>
                        <a:off x="2169795" y="3808730"/>
                        <a:ext cx="62801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4"/>
          <p:cNvGraphicFramePr>
            <a:graphicFrameLocks noChangeAspect="1"/>
          </p:cNvGraphicFramePr>
          <p:nvPr/>
        </p:nvGraphicFramePr>
        <p:xfrm>
          <a:off x="1701800" y="2840355"/>
          <a:ext cx="203835" cy="241300"/>
        </p:xfrm>
        <a:graphic>
          <a:graphicData uri="http://schemas.openxmlformats.org/presentationml/2006/ole">
            <mc:AlternateContent xmlns:mc="http://schemas.openxmlformats.org/markup-compatibility/2006">
              <mc:Choice xmlns:v="urn:schemas-microsoft-com:vml" Requires="v">
                <p:oleObj spid="_x0000_s6" name="Equation" r:id="rId8" imgW="266065" imgH="316865" progId="Equation.3">
                  <p:embed/>
                </p:oleObj>
              </mc:Choice>
              <mc:Fallback>
                <p:oleObj name="Equation" r:id="rId8" imgW="266065" imgH="316865" progId="Equation.3">
                  <p:embed/>
                  <p:pic>
                    <p:nvPicPr>
                      <p:cNvPr id="0" name="Object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01800" y="2840355"/>
                        <a:ext cx="203835"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351630" name="Object 14"/>
          <p:cNvGraphicFramePr>
            <a:graphicFrameLocks noChangeAspect="1"/>
          </p:cNvGraphicFramePr>
          <p:nvPr/>
        </p:nvGraphicFramePr>
        <p:xfrm>
          <a:off x="2169795" y="5212715"/>
          <a:ext cx="2787650" cy="400050"/>
        </p:xfrm>
        <a:graphic>
          <a:graphicData uri="http://schemas.openxmlformats.org/presentationml/2006/ole">
            <mc:AlternateContent xmlns:mc="http://schemas.openxmlformats.org/markup-compatibility/2006">
              <mc:Choice xmlns:v="urn:schemas-microsoft-com:vml" Requires="v">
                <p:oleObj spid="_x0000_s10244" name="公式" r:id="rId10" imgW="1397000" imgH="203200" progId="Equation.3">
                  <p:embed/>
                </p:oleObj>
              </mc:Choice>
              <mc:Fallback>
                <p:oleObj name="公式" r:id="rId10" imgW="1397000" imgH="203200" progId="Equation.3">
                  <p:embed/>
                  <p:pic>
                    <p:nvPicPr>
                      <p:cNvPr id="0" name="Object 14"/>
                      <p:cNvPicPr>
                        <a:picLocks noChangeAspect="1" noChangeArrowheads="1"/>
                      </p:cNvPicPr>
                      <p:nvPr/>
                    </p:nvPicPr>
                    <p:blipFill>
                      <a:blip r:embed="rId11"/>
                      <a:srcRect/>
                      <a:stretch>
                        <a:fillRect/>
                      </a:stretch>
                    </p:blipFill>
                    <p:spPr bwMode="auto">
                      <a:xfrm>
                        <a:off x="2169795" y="5212715"/>
                        <a:ext cx="2787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标题 7"/>
          <p:cNvSpPr/>
          <p:nvPr>
            <p:ph type="title"/>
          </p:nvPr>
        </p:nvSpPr>
        <p:spPr/>
        <p:txBody>
          <a:bodyPr/>
          <a:p>
            <a:endParaRPr lang="zh-CN" altLang="en-US"/>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035060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35061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childTnLst>
                                </p:cTn>
                              </p:par>
                            </p:childTnLst>
                          </p:cTn>
                        </p:par>
                        <p:par>
                          <p:cTn id="37" fill="hold">
                            <p:stCondLst>
                              <p:cond delay="0"/>
                            </p:stCondLst>
                            <p:childTnLst>
                              <p:par>
                                <p:cTn id="38" presetID="1" presetClass="entr" presetSubtype="0" fill="hold" nodeType="afterEffect">
                                  <p:stCondLst>
                                    <p:cond delay="0"/>
                                  </p:stCondLst>
                                  <p:childTnLst>
                                    <p:set>
                                      <p:cBhvr>
                                        <p:cTn id="39" dur="1" fill="hold">
                                          <p:stCondLst>
                                            <p:cond delay="0"/>
                                          </p:stCondLst>
                                        </p:cTn>
                                        <p:tgtEl>
                                          <p:spTgt spid="103516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sz="2000"/>
                  <a:t>例</a:t>
                </a:r>
                <a:r>
                  <a:rPr lang="en-US" altLang="zh-CN" sz="2000"/>
                  <a:t>. </a:t>
                </a:r>
                <a:r>
                  <a:rPr lang="zh-CN" altLang="en-US" sz="2000"/>
                  <a:t>求</a:t>
                </a:r>
                <a:r>
                  <a:rPr lang="en-US" altLang="zh-CN" sz="2000"/>
                  <a:t>20000</a:t>
                </a:r>
                <a:r>
                  <a:rPr lang="zh-CN" altLang="en-US" sz="2000"/>
                  <a:t>到</a:t>
                </a:r>
                <a:r>
                  <a:rPr lang="en-US" altLang="zh-CN" sz="2000"/>
                  <a:t>70000</a:t>
                </a:r>
                <a:r>
                  <a:rPr lang="zh-CN" altLang="en-US" sz="2000"/>
                  <a:t>之间的偶数中由不同的数字所组成的</a:t>
                </a:r>
                <a:r>
                  <a:rPr lang="en-US" altLang="zh-CN" sz="2000"/>
                  <a:t>5</a:t>
                </a:r>
                <a:r>
                  <a:rPr lang="zh-CN" altLang="en-US" sz="2000"/>
                  <a:t>位数的个数。</a:t>
                </a:r>
                <a:r>
                  <a:rPr lang="en-US" altLang="zh-CN" sz="2000"/>
                  <a:t> </a:t>
                </a:r>
                <a:endParaRPr lang="en-US" altLang="zh-CN" sz="2000"/>
              </a:p>
              <a:p>
                <a:pPr marL="0" indent="0">
                  <a:buNone/>
                </a:pPr>
                <a:r>
                  <a:rPr lang="en-US" altLang="zh-CN" sz="2000"/>
                  <a:t>   </a:t>
                </a:r>
                <a:r>
                  <a:rPr lang="zh-CN" altLang="en-US" sz="2000"/>
                  <a:t>解</a:t>
                </a:r>
                <a:r>
                  <a:rPr lang="en-US" altLang="zh-CN" sz="2000"/>
                  <a:t> </a:t>
                </a:r>
                <a:r>
                  <a:rPr lang="zh-CN" altLang="en-US" sz="2000"/>
                  <a:t>设所求的数的形式为</a:t>
                </a:r>
                <a:r>
                  <a:rPr lang="en-US" altLang="zh-CN" sz="2000"/>
                  <a:t>  abcde      </a:t>
                </a:r>
                <a:endParaRPr lang="en-US" altLang="zh-CN" sz="2000"/>
              </a:p>
              <a:p>
                <a:pPr marL="0" indent="0">
                  <a:buNone/>
                </a:pPr>
                <a:r>
                  <a:rPr lang="en-US" altLang="zh-CN" sz="2000"/>
                  <a:t>    </a:t>
                </a:r>
                <a:r>
                  <a:rPr lang="zh-CN" altLang="en-US" sz="2000"/>
                  <a:t>其中</a:t>
                </a:r>
                <a:r>
                  <a:rPr lang="en-US" altLang="zh-CN" sz="2000"/>
                  <a:t>  </a:t>
                </a:r>
                <a14:m>
                  <m:oMath xmlns:m="http://schemas.openxmlformats.org/officeDocument/2006/math">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𝑎</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6</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𝑒</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0</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4</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6</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8</m:t>
                    </m:r>
                    <m:r>
                      <a:rPr lang="en-US" altLang="zh-CN" sz="2000" i="1">
                        <a:latin typeface="Cambria Math" panose="02040503050406030204" pitchFamily="18" charset="0"/>
                        <a:cs typeface="Cambria Math" panose="02040503050406030204" pitchFamily="18" charset="0"/>
                      </a:rPr>
                      <m:t>} , </m:t>
                    </m:r>
                    <m:r>
                      <a:rPr lang="en-US" altLang="zh-CN" sz="2000" i="1">
                        <a:latin typeface="Cambria Math" panose="02040503050406030204" pitchFamily="18" charset="0"/>
                        <a:cs typeface="Cambria Math" panose="02040503050406030204" pitchFamily="18" charset="0"/>
                      </a:rPr>
                      <m:t>0</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𝑏</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𝑐</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𝑑</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9</m:t>
                    </m:r>
                  </m:oMath>
                </a14:m>
                <a:r>
                  <a:rPr lang="en-US" altLang="zh-CN" sz="2000"/>
                  <a:t> </a:t>
                </a:r>
                <a:endParaRPr lang="en-US" altLang="zh-CN" sz="2000"/>
              </a:p>
              <a:p>
                <a:pPr marL="0" indent="0">
                  <a:buNone/>
                </a:pPr>
                <a:r>
                  <a:rPr lang="en-US" altLang="zh-CN" sz="2000"/>
                  <a:t>   (1)</a:t>
                </a:r>
                <a:r>
                  <a:rPr lang="zh-CN" altLang="en-US" sz="2000"/>
                  <a:t>若</a:t>
                </a:r>
                <a14:m>
                  <m:oMath xmlns:m="http://schemas.openxmlformats.org/officeDocument/2006/math">
                    <m:r>
                      <a:rPr lang="en-US" altLang="zh-CN" sz="2000" i="1">
                        <a:latin typeface="Cambria Math" panose="02040503050406030204" pitchFamily="18" charset="0"/>
                        <a:cs typeface="Cambria Math" panose="02040503050406030204" pitchFamily="18" charset="0"/>
                      </a:rPr>
                      <m:t>𝑎</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4</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6</m:t>
                    </m:r>
                    <m:r>
                      <a:rPr lang="en-US" altLang="zh-CN" sz="2000" i="1">
                        <a:latin typeface="Cambria Math" panose="02040503050406030204" pitchFamily="18" charset="0"/>
                        <a:cs typeface="Cambria Math" panose="02040503050406030204" pitchFamily="18" charset="0"/>
                      </a:rPr>
                      <m:t>}</m:t>
                    </m:r>
                  </m:oMath>
                </a14:m>
                <a:r>
                  <a:rPr lang="zh-CN" altLang="en-US" sz="2000"/>
                  <a:t>，这时</a:t>
                </a:r>
                <a:r>
                  <a:rPr lang="en-US" altLang="zh-CN" sz="2000"/>
                  <a:t>e</a:t>
                </a:r>
                <a:r>
                  <a:rPr lang="zh-CN" altLang="en-US" sz="2000"/>
                  <a:t>有</a:t>
                </a:r>
                <a:r>
                  <a:rPr lang="en-US" altLang="zh-CN" sz="2000"/>
                  <a:t>4</a:t>
                </a:r>
                <a:r>
                  <a:rPr lang="zh-CN" altLang="en-US" sz="2000"/>
                  <a:t>种选择，有</a:t>
                </a:r>
                <a:r>
                  <a:rPr lang="en-US" altLang="zh-CN" sz="2000"/>
                  <a:t> </a:t>
                </a:r>
                <a:endParaRPr lang="en-US" altLang="zh-CN" sz="2000"/>
              </a:p>
              <a:p>
                <a:pPr marL="0" indent="0">
                  <a:buNone/>
                </a:pPr>
                <a:r>
                  <a:rPr lang="en-US" altLang="zh-CN" sz="2000"/>
                  <a:t>                          </a:t>
                </a:r>
                <a14:m>
                  <m:oMath xmlns:m="http://schemas.openxmlformats.org/officeDocument/2006/math">
                    <m:r>
                      <a:rPr lang="en-US" altLang="zh-CN" sz="2000" i="1">
                        <a:latin typeface="Cambria Math" panose="02040503050406030204" pitchFamily="18" charset="0"/>
                        <a:cs typeface="Cambria Math" panose="02040503050406030204" pitchFamily="18" charset="0"/>
                      </a:rPr>
                      <m:t>3</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4</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𝑃</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8</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3</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4032</m:t>
                    </m:r>
                  </m:oMath>
                </a14:m>
                <a:endParaRPr lang="en-US" altLang="zh-CN" sz="2000"/>
              </a:p>
              <a:p>
                <a:pPr marL="0" indent="0">
                  <a:buNone/>
                </a:pPr>
                <a:r>
                  <a:rPr lang="en-US" altLang="zh-CN" sz="2000"/>
                  <a:t>   (2)</a:t>
                </a:r>
                <a:r>
                  <a:rPr lang="zh-CN" altLang="en-US" sz="2000"/>
                  <a:t>若</a:t>
                </a:r>
                <a14:m>
                  <m:oMath xmlns:m="http://schemas.openxmlformats.org/officeDocument/2006/math">
                    <m:r>
                      <a:rPr lang="en-US" altLang="zh-CN" sz="2000" i="1">
                        <a:latin typeface="Cambria Math" panose="02040503050406030204" pitchFamily="18" charset="0"/>
                        <a:cs typeface="Cambria Math" panose="02040503050406030204" pitchFamily="18" charset="0"/>
                      </a:rPr>
                      <m:t>𝑎</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3</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5</m:t>
                    </m:r>
                    <m:r>
                      <a:rPr lang="en-US" altLang="zh-CN" sz="2000" i="1">
                        <a:latin typeface="Cambria Math" panose="02040503050406030204" pitchFamily="18" charset="0"/>
                        <a:cs typeface="Cambria Math" panose="02040503050406030204" pitchFamily="18" charset="0"/>
                      </a:rPr>
                      <m:t>}</m:t>
                    </m:r>
                  </m:oMath>
                </a14:m>
                <a:r>
                  <a:rPr lang="zh-CN" altLang="en-US" sz="2000"/>
                  <a:t>，这时</a:t>
                </a:r>
                <a:r>
                  <a:rPr lang="en-US" altLang="zh-CN" sz="2000"/>
                  <a:t>e</a:t>
                </a:r>
                <a:r>
                  <a:rPr lang="zh-CN" altLang="en-US" sz="2000"/>
                  <a:t>有</a:t>
                </a:r>
                <a:r>
                  <a:rPr lang="en-US" altLang="zh-CN" sz="2000"/>
                  <a:t>5</a:t>
                </a:r>
                <a:r>
                  <a:rPr lang="zh-CN" altLang="en-US" sz="2000"/>
                  <a:t>种选择，有</a:t>
                </a:r>
                <a:endParaRPr lang="zh-CN" altLang="en-US" sz="2000"/>
              </a:p>
              <a:p>
                <a:pPr marL="0" indent="0">
                  <a:buNone/>
                </a:pPr>
                <a:r>
                  <a:rPr lang="zh-CN" altLang="en-US" sz="2000"/>
                  <a:t> </a:t>
                </a:r>
                <a:r>
                  <a:rPr lang="en-US" altLang="zh-CN" sz="2000"/>
                  <a:t>                         </a:t>
                </a:r>
                <a14:m>
                  <m:oMath xmlns:m="http://schemas.openxmlformats.org/officeDocument/2006/math">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5</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𝑃</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8</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3</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3360</m:t>
                    </m:r>
                  </m:oMath>
                </a14:m>
                <a:r>
                  <a:rPr lang="en-US" altLang="zh-CN" sz="2000"/>
                  <a:t> </a:t>
                </a:r>
                <a:endParaRPr lang="en-US" altLang="zh-CN" sz="2000"/>
              </a:p>
              <a:p>
                <a:pPr marL="0" indent="0">
                  <a:buNone/>
                </a:pPr>
                <a:r>
                  <a:rPr lang="en-US" altLang="zh-CN" sz="2000"/>
                  <a:t>   </a:t>
                </a:r>
                <a:r>
                  <a:rPr lang="zh-CN" altLang="en-US" sz="2000"/>
                  <a:t>共有</a:t>
                </a:r>
                <a:r>
                  <a:rPr lang="en-US" altLang="zh-CN" sz="2000"/>
                  <a:t>4032+3360=7392</a:t>
                </a:r>
                <a:r>
                  <a:rPr lang="zh-CN" altLang="en-US" sz="2000"/>
                  <a:t>个。</a:t>
                </a:r>
                <a:r>
                  <a:rPr lang="en-US" altLang="zh-CN" sz="2000"/>
                  <a:t> </a:t>
                </a:r>
                <a:endParaRPr lang="en-US" altLang="zh-CN" sz="2000"/>
              </a:p>
              <a:p>
                <a:endParaRPr lang="en-US" altLang="zh-CN" sz="20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t>练习题</a:t>
            </a:r>
          </a:p>
        </p:txBody>
      </p:sp>
      <p:sp>
        <p:nvSpPr>
          <p:cNvPr id="3" name="内容占位符 2"/>
          <p:cNvSpPr>
            <a:spLocks noGrp="1"/>
          </p:cNvSpPr>
          <p:nvPr>
            <p:ph idx="1"/>
          </p:nvPr>
        </p:nvSpPr>
        <p:spPr/>
        <p:txBody>
          <a:bodyPr/>
          <a:p>
            <a:r>
              <a:rPr lang="zh-CN" altLang="en-US"/>
              <a:t>排列</a:t>
            </a:r>
            <a:r>
              <a:rPr lang="en-US" altLang="zh-CN"/>
              <a:t>2</a:t>
            </a:r>
            <a:r>
              <a:rPr lang="zh-CN" altLang="en-US"/>
              <a:t>（</a:t>
            </a:r>
            <a:r>
              <a:rPr lang="en-US" altLang="zh-CN"/>
              <a:t>HDU-1716</a:t>
            </a:r>
            <a:r>
              <a:rPr lang="zh-CN" altLang="en-US"/>
              <a:t>）：</a:t>
            </a:r>
            <a:endParaRPr lang="zh-CN" altLang="en-US"/>
          </a:p>
          <a:p>
            <a:pPr marL="0" indent="0">
              <a:buNone/>
            </a:pPr>
            <a:r>
              <a:rPr lang="en-US" altLang="zh-CN"/>
              <a:t>   https://acm.hdu.edu.cn/showproblem.php?pid=1716</a:t>
            </a:r>
            <a:endParaRPr lang="en-US" altLang="zh-CN"/>
          </a:p>
          <a:p>
            <a:r>
              <a:rPr lang="en-US" altLang="zh-CN"/>
              <a:t>Reconciled?</a:t>
            </a:r>
            <a:r>
              <a:rPr lang="zh-CN" altLang="en-US"/>
              <a:t>（</a:t>
            </a:r>
            <a:r>
              <a:rPr lang="en-US" altLang="zh-CN"/>
              <a:t>AtCoder-2642</a:t>
            </a:r>
            <a:r>
              <a:rPr lang="zh-CN" altLang="en-US"/>
              <a:t>）：</a:t>
            </a:r>
            <a:endParaRPr lang="zh-CN" altLang="en-US"/>
          </a:p>
          <a:p>
            <a:pPr marL="0" indent="0">
              <a:buNone/>
            </a:pPr>
            <a:r>
              <a:rPr lang="en-US" altLang="zh-CN"/>
              <a:t>    https://blog.csdn.net/u011815404/article/details/96433854</a:t>
            </a:r>
            <a:endParaRPr lang="en-US" altLang="zh-CN"/>
          </a:p>
          <a:p>
            <a:r>
              <a:rPr lang="en-US" altLang="zh-CN"/>
              <a:t>luogu P1088 </a:t>
            </a:r>
            <a:r>
              <a:rPr lang="zh-CN" altLang="en-US"/>
              <a:t>火星人</a:t>
            </a:r>
            <a:r>
              <a:rPr lang="zh-CN" altLang="en-US"/>
              <a:t>：</a:t>
            </a:r>
            <a:endParaRPr lang="en-US" altLang="zh-CN"/>
          </a:p>
          <a:p>
            <a:r>
              <a:rPr lang="zh-CN" altLang="en-US"/>
              <a:t>重排列得到</a:t>
            </a:r>
            <a:r>
              <a:rPr lang="en-US" altLang="zh-CN"/>
              <a:t>2</a:t>
            </a:r>
            <a:r>
              <a:rPr lang="zh-CN" altLang="en-US"/>
              <a:t>的幂（</a:t>
            </a:r>
            <a:r>
              <a:rPr lang="en-US" altLang="zh-CN"/>
              <a:t>51Nod-2515</a:t>
            </a:r>
            <a:r>
              <a:rPr lang="zh-CN" altLang="en-US"/>
              <a:t>）：</a:t>
            </a:r>
            <a:endParaRPr lang="zh-CN" altLang="en-US"/>
          </a:p>
          <a:p>
            <a:pPr marL="0" indent="0">
              <a:buNone/>
            </a:pPr>
            <a:r>
              <a:rPr lang="en-US" altLang="zh-CN"/>
              <a:t>   https://www.cnblogs.com/bianchengmao/p/16713426.html</a:t>
            </a:r>
            <a:endParaRPr lang="en-US" altLang="zh-CN"/>
          </a:p>
          <a:p>
            <a:r>
              <a:rPr lang="en-US" altLang="zh-CN"/>
              <a:t>permutation 1</a:t>
            </a:r>
            <a:r>
              <a:rPr lang="zh-CN" altLang="en-US"/>
              <a:t>（</a:t>
            </a:r>
            <a:r>
              <a:rPr lang="en-US" altLang="zh-CN"/>
              <a:t>HDU-6628</a:t>
            </a:r>
            <a:r>
              <a:rPr lang="zh-CN" altLang="en-US"/>
              <a:t>）：</a:t>
            </a:r>
            <a:endParaRPr lang="zh-CN" altLang="en-US"/>
          </a:p>
          <a:p>
            <a:pPr marL="0" indent="0">
              <a:buNone/>
            </a:pPr>
            <a:r>
              <a:rPr lang="en-US" altLang="zh-CN"/>
              <a:t>   https://acm.hdu.edu.cn/showproblem.php?pid=6628</a:t>
            </a:r>
            <a:endParaRPr lang="en-US" altLang="zh-CN"/>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圆排列</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r>
                  <a:rPr lang="zh-CN" altLang="en-US"/>
                  <a:t>从</a:t>
                </a:r>
                <a:r>
                  <a:rPr lang="en-US" altLang="zh-CN"/>
                  <a:t> n  </a:t>
                </a:r>
                <a:r>
                  <a:rPr lang="zh-CN" altLang="en-US"/>
                  <a:t>个不同元素中选取</a:t>
                </a:r>
                <a:r>
                  <a:rPr lang="en-US" altLang="zh-CN"/>
                  <a:t> r </a:t>
                </a:r>
                <a:r>
                  <a:rPr lang="zh-CN" altLang="en-US"/>
                  <a:t>个元素，不分首尾地围成一个圆圈的排列叫做圆排列，其排列方案数为：</a:t>
                </a:r>
                <a14:m>
                  <m:oMath xmlns:m="http://schemas.openxmlformats.org/officeDocument/2006/math">
                    <m:sSubSup>
                      <m:sSubSupPr>
                        <m:ctrlPr>
                          <a:rPr lang="en-US" altLang="zh-CN" i="1">
                            <a:latin typeface="Cambria Math" panose="02040503050406030204" pitchFamily="18" charset="0"/>
                            <a:cs typeface="Cambria Math" panose="02040503050406030204" pitchFamily="18" charset="0"/>
                          </a:rPr>
                        </m:ctrlPr>
                      </m:sSubSupPr>
                      <m:e>
                        <m:r>
                          <a:rPr lang="en-US" altLang="zh-CN" i="1">
                            <a:latin typeface="Cambria Math" panose="02040503050406030204" pitchFamily="18" charset="0"/>
                            <a:cs typeface="Cambria Math" panose="02040503050406030204" pitchFamily="18" charset="0"/>
                          </a:rPr>
                          <m:t>𝑄</m:t>
                        </m:r>
                      </m:e>
                      <m:sub>
                        <m:r>
                          <a:rPr lang="en-US" altLang="zh-CN" i="1">
                            <a:latin typeface="Cambria Math" panose="02040503050406030204" pitchFamily="18" charset="0"/>
                            <a:cs typeface="Cambria Math" panose="02040503050406030204" pitchFamily="18" charset="0"/>
                          </a:rPr>
                          <m:t>𝑛</m:t>
                        </m:r>
                      </m:sub>
                      <m:sup>
                        <m:r>
                          <a:rPr lang="en-US" altLang="zh-CN" i="1">
                            <a:latin typeface="Cambria Math" panose="02040503050406030204" pitchFamily="18" charset="0"/>
                            <a:cs typeface="Cambria Math" panose="02040503050406030204" pitchFamily="18" charset="0"/>
                          </a:rPr>
                          <m:t>𝑟</m:t>
                        </m:r>
                      </m:sup>
                    </m:sSubSup>
                  </m:oMath>
                </a14:m>
                <a:endParaRPr lang="zh-CN" altLang="en-US"/>
              </a:p>
              <a:p>
                <a:r>
                  <a:rPr lang="zh-CN" altLang="en-US"/>
                  <a:t>当</a:t>
                </a:r>
                <a:r>
                  <a:rPr lang="en-US" altLang="zh-CN"/>
                  <a:t> r=n </a:t>
                </a:r>
                <a:r>
                  <a:rPr lang="zh-CN" altLang="en-US"/>
                  <a:t>时，则为圆排列的全排列，其</a:t>
                </a:r>
                <a:r>
                  <a:rPr>
                    <a:sym typeface="+mn-ea"/>
                  </a:rPr>
                  <a:t>圆排列</a:t>
                </a:r>
                <a:r>
                  <a:rPr lang="zh-CN" altLang="en-US"/>
                  <a:t>数记为</a:t>
                </a:r>
                <a14:m>
                  <m:oMath xmlns:m="http://schemas.openxmlformats.org/officeDocument/2006/math">
                    <m:sSubSup>
                      <m:sSubSupPr>
                        <m:ctrlPr>
                          <a:rPr lang="en-US" altLang="zh-CN" i="1">
                            <a:latin typeface="Cambria Math" panose="02040503050406030204" pitchFamily="18" charset="0"/>
                            <a:cs typeface="Cambria Math" panose="02040503050406030204" pitchFamily="18" charset="0"/>
                          </a:rPr>
                        </m:ctrlPr>
                      </m:sSubSupPr>
                      <m:e>
                        <m:r>
                          <a:rPr lang="en-US" altLang="zh-CN" i="1">
                            <a:latin typeface="Cambria Math" panose="02040503050406030204" pitchFamily="18" charset="0"/>
                            <a:cs typeface="Cambria Math" panose="02040503050406030204" pitchFamily="18" charset="0"/>
                          </a:rPr>
                          <m:t>𝑄</m:t>
                        </m:r>
                      </m:e>
                      <m:sub>
                        <m:r>
                          <a:rPr lang="en-US" altLang="zh-CN" i="1">
                            <a:latin typeface="Cambria Math" panose="02040503050406030204" pitchFamily="18" charset="0"/>
                            <a:cs typeface="Cambria Math" panose="02040503050406030204" pitchFamily="18" charset="0"/>
                          </a:rPr>
                          <m:t>𝑛</m:t>
                        </m:r>
                      </m:sub>
                      <m:sup>
                        <m:r>
                          <a:rPr lang="en-US" altLang="zh-CN" i="1">
                            <a:latin typeface="Cambria Math" panose="02040503050406030204" pitchFamily="18" charset="0"/>
                            <a:cs typeface="Cambria Math" panose="02040503050406030204" pitchFamily="18" charset="0"/>
                          </a:rPr>
                          <m:t>𝑛</m:t>
                        </m:r>
                      </m:sup>
                    </m:sSubSup>
                  </m:oMath>
                </a14:m>
                <a:r>
                  <a:rPr lang="zh-CN" altLang="en-US"/>
                  <a:t>。考虑其中已经排好的一圈，从不同位置断开，又变成不同的队列。</a:t>
                </a:r>
                <a:r>
                  <a:rPr lang="en-US" altLang="zh-CN"/>
                  <a:t> </a:t>
                </a:r>
                <a:r>
                  <a:rPr lang="zh-CN" altLang="en-US"/>
                  <a:t>所以有</a:t>
                </a:r>
                <a:endParaRPr lang="zh-CN" altLang="en-US"/>
              </a:p>
              <a:p>
                <a:pPr marL="0" indent="0">
                  <a:buNone/>
                </a:pPr>
                <a14:m>
                  <m:oMathPara xmlns:m="http://schemas.openxmlformats.org/officeDocument/2006/math">
                    <m:oMathParaPr>
                      <m:jc m:val="centerGroup"/>
                    </m:oMathParaPr>
                    <m:oMath xmlns:m="http://schemas.openxmlformats.org/officeDocument/2006/math">
                      <m:sSubSup>
                        <m:sSubSupPr>
                          <m:ctrlPr>
                            <a:rPr lang="en-US" altLang="zh-CN" i="1">
                              <a:latin typeface="Cambria Math" panose="02040503050406030204" pitchFamily="18" charset="0"/>
                              <a:cs typeface="Cambria Math" panose="02040503050406030204" pitchFamily="18" charset="0"/>
                            </a:rPr>
                          </m:ctrlPr>
                        </m:sSubSupPr>
                        <m:e>
                          <m:r>
                            <a:rPr lang="en-US" altLang="zh-CN" i="1">
                              <a:latin typeface="Cambria Math" panose="02040503050406030204" pitchFamily="18" charset="0"/>
                              <a:cs typeface="Cambria Math" panose="02040503050406030204" pitchFamily="18" charset="0"/>
                            </a:rPr>
                            <m:t>𝑄</m:t>
                          </m:r>
                        </m:e>
                        <m:sub>
                          <m:r>
                            <a:rPr lang="en-US" altLang="zh-CN" i="1">
                              <a:latin typeface="Cambria Math" panose="02040503050406030204" pitchFamily="18" charset="0"/>
                              <a:cs typeface="Cambria Math" panose="02040503050406030204" pitchFamily="18" charset="0"/>
                            </a:rPr>
                            <m:t>𝑛</m:t>
                          </m:r>
                        </m:sub>
                        <m:sup>
                          <m:r>
                            <a:rPr lang="en-US" altLang="zh-CN" i="1">
                              <a:latin typeface="Cambria Math" panose="02040503050406030204" pitchFamily="18" charset="0"/>
                              <a:cs typeface="Cambria Math" panose="02040503050406030204" pitchFamily="18" charset="0"/>
                            </a:rPr>
                            <m:t>𝑛</m:t>
                          </m:r>
                        </m:sup>
                      </m:sSubSup>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sSubSup>
                        <m:sSubSupPr>
                          <m:ctrlPr>
                            <a:rPr lang="en-US" altLang="zh-CN" i="1">
                              <a:latin typeface="Cambria Math" panose="02040503050406030204" pitchFamily="18" charset="0"/>
                              <a:cs typeface="Cambria Math" panose="02040503050406030204" pitchFamily="18" charset="0"/>
                            </a:rPr>
                          </m:ctrlPr>
                        </m:sSubSupPr>
                        <m:e>
                          <m:r>
                            <a:rPr lang="en-US" altLang="zh-CN" i="1">
                              <a:latin typeface="Cambria Math" panose="02040503050406030204" pitchFamily="18" charset="0"/>
                              <a:cs typeface="Cambria Math" panose="02040503050406030204" pitchFamily="18" charset="0"/>
                            </a:rPr>
                            <m:t>𝐴</m:t>
                          </m:r>
                        </m:e>
                        <m:sub>
                          <m:r>
                            <a:rPr lang="en-US" altLang="zh-CN" i="1">
                              <a:latin typeface="Cambria Math" panose="02040503050406030204" pitchFamily="18" charset="0"/>
                              <a:cs typeface="Cambria Math" panose="02040503050406030204" pitchFamily="18" charset="0"/>
                            </a:rPr>
                            <m:t>𝑛</m:t>
                          </m:r>
                        </m:sub>
                        <m:sup>
                          <m:r>
                            <a:rPr lang="en-US" altLang="zh-CN" i="1">
                              <a:latin typeface="Cambria Math" panose="02040503050406030204" pitchFamily="18" charset="0"/>
                              <a:cs typeface="Cambria Math" panose="02040503050406030204" pitchFamily="18" charset="0"/>
                            </a:rPr>
                            <m:t>𝑛</m:t>
                          </m:r>
                        </m:sup>
                      </m:sSubSup>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ea typeface="微软雅黑" panose="020B0503020204020204" pitchFamily="34" charset="-122"/>
                          <a:cs typeface="Cambria Math" panose="02040503050406030204" pitchFamily="18" charset="0"/>
                          <a:sym typeface="+mn-ea"/>
                        </a:rPr>
                        <m:t>➯</m:t>
                      </m:r>
                      <m:r>
                        <a:rPr lang="en-US" altLang="zh-CN" i="1">
                          <a:latin typeface="Cambria Math" panose="02040503050406030204" pitchFamily="18" charset="0"/>
                          <a:ea typeface="微软雅黑" panose="020B0503020204020204" pitchFamily="34" charset="-122"/>
                          <a:cs typeface="Cambria Math" panose="02040503050406030204" pitchFamily="18" charset="0"/>
                          <a:sym typeface="+mn-ea"/>
                        </a:rPr>
                        <m:t>    </m:t>
                      </m:r>
                      <m:sSubSup>
                        <m:sSubSupPr>
                          <m:ctrlPr>
                            <a:rPr lang="en-US" altLang="zh-CN" i="1">
                              <a:latin typeface="Cambria Math" panose="02040503050406030204" pitchFamily="18" charset="0"/>
                              <a:cs typeface="Cambria Math" panose="02040503050406030204" pitchFamily="18" charset="0"/>
                            </a:rPr>
                          </m:ctrlPr>
                        </m:sSubSupPr>
                        <m:e>
                          <m:r>
                            <a:rPr lang="en-US" altLang="zh-CN" i="1">
                              <a:latin typeface="Cambria Math" panose="02040503050406030204" pitchFamily="18" charset="0"/>
                              <a:cs typeface="Cambria Math" panose="02040503050406030204" pitchFamily="18" charset="0"/>
                            </a:rPr>
                            <m:t>𝑄</m:t>
                          </m:r>
                        </m:e>
                        <m:sub>
                          <m:r>
                            <a:rPr lang="en-US" altLang="zh-CN" i="1">
                              <a:latin typeface="Cambria Math" panose="02040503050406030204" pitchFamily="18" charset="0"/>
                              <a:cs typeface="Cambria Math" panose="02040503050406030204" pitchFamily="18" charset="0"/>
                            </a:rPr>
                            <m:t>𝑛</m:t>
                          </m:r>
                        </m:sub>
                        <m:sup>
                          <m:r>
                            <a:rPr lang="en-US" altLang="zh-CN" i="1">
                              <a:latin typeface="Cambria Math" panose="02040503050406030204" pitchFamily="18" charset="0"/>
                              <a:cs typeface="Cambria Math" panose="02040503050406030204" pitchFamily="18" charset="0"/>
                            </a:rPr>
                            <m:t>𝑛</m:t>
                          </m:r>
                        </m:sup>
                      </m:sSubSup>
                      <m:r>
                        <a:rPr lang="en-US" altLang="zh-CN" i="1">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sSubSup>
                            <m:sSubSupPr>
                              <m:ctrlPr>
                                <a:rPr lang="en-US" altLang="zh-CN" i="1">
                                  <a:latin typeface="Cambria Math" panose="02040503050406030204" pitchFamily="18" charset="0"/>
                                  <a:cs typeface="Cambria Math" panose="02040503050406030204" pitchFamily="18" charset="0"/>
                                </a:rPr>
                              </m:ctrlPr>
                            </m:sSubSupPr>
                            <m:e>
                              <m:r>
                                <a:rPr lang="en-US" altLang="zh-CN" i="1">
                                  <a:latin typeface="Cambria Math" panose="02040503050406030204" pitchFamily="18" charset="0"/>
                                  <a:cs typeface="Cambria Math" panose="02040503050406030204" pitchFamily="18" charset="0"/>
                                </a:rPr>
                                <m:t>𝐴</m:t>
                              </m:r>
                            </m:e>
                            <m:sub>
                              <m:r>
                                <a:rPr lang="en-US" altLang="zh-CN" i="1">
                                  <a:latin typeface="Cambria Math" panose="02040503050406030204" pitchFamily="18" charset="0"/>
                                  <a:cs typeface="Cambria Math" panose="02040503050406030204" pitchFamily="18" charset="0"/>
                                </a:rPr>
                                <m:t>𝑛</m:t>
                              </m:r>
                            </m:sub>
                            <m:sup>
                              <m:r>
                                <a:rPr lang="en-US" altLang="zh-CN" i="1">
                                  <a:latin typeface="Cambria Math" panose="02040503050406030204" pitchFamily="18" charset="0"/>
                                  <a:cs typeface="Cambria Math" panose="02040503050406030204" pitchFamily="18" charset="0"/>
                                </a:rPr>
                                <m:t>𝑛</m:t>
                              </m:r>
                            </m:sup>
                          </m:sSubSup>
                        </m:num>
                        <m:den>
                          <m:r>
                            <a:rPr lang="en-US" altLang="zh-CN" i="1">
                              <a:latin typeface="Cambria Math" panose="02040503050406030204" pitchFamily="18" charset="0"/>
                              <a:cs typeface="Cambria Math" panose="02040503050406030204" pitchFamily="18" charset="0"/>
                            </a:rPr>
                            <m:t>𝑛</m:t>
                          </m:r>
                        </m:den>
                      </m:f>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oMath>
                  </m:oMathPara>
                </a14:m>
                <a:endParaRPr lang="en-US" altLang="zh-CN" i="1">
                  <a:latin typeface="Cambria Math" panose="02040503050406030204" pitchFamily="18" charset="0"/>
                  <a:cs typeface="Cambria Math" panose="02040503050406030204" pitchFamily="18" charset="0"/>
                </a:endParaRPr>
              </a:p>
              <a:p>
                <a:pPr marL="0" indent="0">
                  <a:buNone/>
                </a:pPr>
                <a:endParaRPr lang="zh-CN" altLang="en-US"/>
              </a:p>
              <a:p>
                <a:pPr marL="0" indent="0">
                  <a:buNone/>
                </a:pPr>
                <a:r>
                  <a:rPr lang="en-US" altLang="zh-CN" dirty="0" err="1">
                    <a:latin typeface="宋体" panose="02010600030101010101" pitchFamily="2" charset="-122"/>
                    <a:ea typeface="宋体" panose="02010600030101010101" pitchFamily="2" charset="-122"/>
                    <a:sym typeface="+mn-ea"/>
                  </a:rPr>
                  <a:t>   </a:t>
                </a:r>
                <a:r>
                  <a:rPr dirty="0" err="1">
                    <a:latin typeface="宋体" panose="02010600030101010101" pitchFamily="2" charset="-122"/>
                    <a:ea typeface="宋体" panose="02010600030101010101" pitchFamily="2" charset="-122"/>
                    <a:sym typeface="+mn-ea"/>
                  </a:rPr>
                  <a:t>例如：</a:t>
                </a:r>
                <a:r>
                  <a:rPr lang="en-US" altLang="zh-CN" dirty="0" err="1">
                    <a:latin typeface="宋体" panose="02010600030101010101" pitchFamily="2" charset="-122"/>
                    <a:ea typeface="宋体" panose="02010600030101010101" pitchFamily="2" charset="-122"/>
                    <a:sym typeface="+mn-ea"/>
                  </a:rPr>
                  <a:t>abcd</a:t>
                </a:r>
                <a:r>
                  <a:rPr lang="en-US" altLang="zh-CN">
                    <a:latin typeface="宋体" panose="02010600030101010101" pitchFamily="2" charset="-122"/>
                    <a:ea typeface="宋体" panose="02010600030101010101" pitchFamily="2" charset="-122"/>
                    <a:sym typeface="+mn-ea"/>
                  </a:rPr>
                  <a:t>, </a:t>
                </a:r>
                <a:r>
                  <a:rPr lang="en-US" altLang="zh-CN" dirty="0" err="1">
                    <a:latin typeface="宋体" panose="02010600030101010101" pitchFamily="2" charset="-122"/>
                    <a:ea typeface="宋体" panose="02010600030101010101" pitchFamily="2" charset="-122"/>
                    <a:sym typeface="+mn-ea"/>
                  </a:rPr>
                  <a:t>dabc</a:t>
                </a:r>
                <a:r>
                  <a:rPr lang="en-US" altLang="zh-CN">
                    <a:latin typeface="宋体" panose="02010600030101010101" pitchFamily="2" charset="-122"/>
                    <a:ea typeface="宋体" panose="02010600030101010101" pitchFamily="2" charset="-122"/>
                    <a:sym typeface="+mn-ea"/>
                  </a:rPr>
                  <a:t>, </a:t>
                </a:r>
                <a:r>
                  <a:rPr lang="en-US" altLang="zh-CN" dirty="0" err="1">
                    <a:latin typeface="宋体" panose="02010600030101010101" pitchFamily="2" charset="-122"/>
                    <a:ea typeface="宋体" panose="02010600030101010101" pitchFamily="2" charset="-122"/>
                    <a:sym typeface="+mn-ea"/>
                  </a:rPr>
                  <a:t>cdab</a:t>
                </a:r>
                <a:r>
                  <a:rPr lang="en-US" altLang="zh-CN">
                    <a:latin typeface="宋体" panose="02010600030101010101" pitchFamily="2" charset="-122"/>
                    <a:ea typeface="宋体" panose="02010600030101010101" pitchFamily="2" charset="-122"/>
                    <a:sym typeface="+mn-ea"/>
                  </a:rPr>
                  <a:t>, </a:t>
                </a:r>
                <a:r>
                  <a:rPr lang="en-US" altLang="zh-CN" dirty="0" err="1">
                    <a:latin typeface="宋体" panose="02010600030101010101" pitchFamily="2" charset="-122"/>
                    <a:ea typeface="宋体" panose="02010600030101010101" pitchFamily="2" charset="-122"/>
                    <a:sym typeface="+mn-ea"/>
                  </a:rPr>
                  <a:t>bcda</a:t>
                </a:r>
                <a:endParaRPr lang="zh-CN" altLang="en-US"/>
              </a:p>
              <a:p>
                <a:pPr marL="0" indent="0">
                  <a:buNone/>
                </a:pPr>
                <a:endParaRPr lang="zh-CN" altLang="en-US"/>
              </a:p>
              <a:p>
                <a:pPr marL="0" indent="0">
                  <a:buNone/>
                </a:pPr>
                <a:r>
                  <a:rPr lang="zh-CN" altLang="en-US"/>
                  <a:t> </a:t>
                </a:r>
                <a:r>
                  <a:rPr lang="en-US" altLang="zh-CN"/>
                  <a:t>    </a:t>
                </a:r>
                <a:r>
                  <a:rPr lang="zh-CN" altLang="en-US"/>
                  <a:t>由此可知部分圆排列的公式：</a:t>
                </a:r>
                <a:endParaRPr lang="zh-CN" altLang="en-US"/>
              </a:p>
              <a:p>
                <a:pPr marL="0" indent="0">
                  <a:buNone/>
                </a:pPr>
                <a14:m>
                  <m:oMathPara xmlns:m="http://schemas.openxmlformats.org/officeDocument/2006/math">
                    <m:oMathParaPr>
                      <m:jc m:val="centerGroup"/>
                    </m:oMathParaPr>
                    <m:oMath xmlns:m="http://schemas.openxmlformats.org/officeDocument/2006/math">
                      <m:sSubSup>
                        <m:sSubSupPr>
                          <m:ctrlPr>
                            <a:rPr lang="en-US" altLang="zh-CN" i="1">
                              <a:latin typeface="Cambria Math" panose="02040503050406030204" pitchFamily="18" charset="0"/>
                              <a:cs typeface="Cambria Math" panose="02040503050406030204" pitchFamily="18" charset="0"/>
                            </a:rPr>
                          </m:ctrlPr>
                        </m:sSubSupPr>
                        <m:e>
                          <m:r>
                            <a:rPr lang="en-US" altLang="zh-CN" i="1">
                              <a:latin typeface="Cambria Math" panose="02040503050406030204" pitchFamily="18" charset="0"/>
                              <a:cs typeface="Cambria Math" panose="02040503050406030204" pitchFamily="18" charset="0"/>
                            </a:rPr>
                            <m:t>𝑄</m:t>
                          </m:r>
                        </m:e>
                        <m:sub>
                          <m:r>
                            <a:rPr lang="en-US" altLang="zh-CN" i="1">
                              <a:latin typeface="Cambria Math" panose="02040503050406030204" pitchFamily="18" charset="0"/>
                              <a:cs typeface="Cambria Math" panose="02040503050406030204" pitchFamily="18" charset="0"/>
                            </a:rPr>
                            <m:t>𝑛</m:t>
                          </m:r>
                        </m:sub>
                        <m:sup>
                          <m:r>
                            <a:rPr lang="en-US" altLang="zh-CN" i="1">
                              <a:latin typeface="Cambria Math" panose="02040503050406030204" pitchFamily="18" charset="0"/>
                              <a:cs typeface="Cambria Math" panose="02040503050406030204" pitchFamily="18" charset="0"/>
                            </a:rPr>
                            <m:t>𝑟</m:t>
                          </m:r>
                        </m:sup>
                      </m:sSubSup>
                      <m:r>
                        <a:rPr lang="en-US" altLang="zh-CN" i="1">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sSubSup>
                            <m:sSubSupPr>
                              <m:ctrlPr>
                                <a:rPr lang="en-US" altLang="zh-CN" i="1">
                                  <a:latin typeface="Cambria Math" panose="02040503050406030204" pitchFamily="18" charset="0"/>
                                  <a:cs typeface="Cambria Math" panose="02040503050406030204" pitchFamily="18" charset="0"/>
                                </a:rPr>
                              </m:ctrlPr>
                            </m:sSubSupPr>
                            <m:e>
                              <m:r>
                                <a:rPr lang="en-US" altLang="zh-CN" i="1">
                                  <a:latin typeface="Cambria Math" panose="02040503050406030204" pitchFamily="18" charset="0"/>
                                  <a:cs typeface="Cambria Math" panose="02040503050406030204" pitchFamily="18" charset="0"/>
                                </a:rPr>
                                <m:t>𝐴</m:t>
                              </m:r>
                            </m:e>
                            <m:sub>
                              <m:r>
                                <a:rPr lang="en-US" altLang="zh-CN" i="1">
                                  <a:latin typeface="Cambria Math" panose="02040503050406030204" pitchFamily="18" charset="0"/>
                                  <a:cs typeface="Cambria Math" panose="02040503050406030204" pitchFamily="18" charset="0"/>
                                </a:rPr>
                                <m:t>𝑛</m:t>
                              </m:r>
                            </m:sub>
                            <m:sup>
                              <m:r>
                                <a:rPr lang="en-US" altLang="zh-CN" i="1">
                                  <a:latin typeface="Cambria Math" panose="02040503050406030204" pitchFamily="18" charset="0"/>
                                  <a:cs typeface="Cambria Math" panose="02040503050406030204" pitchFamily="18" charset="0"/>
                                </a:rPr>
                                <m:t>𝑟</m:t>
                              </m:r>
                            </m:sup>
                          </m:sSubSup>
                        </m:num>
                        <m:den>
                          <m:r>
                            <a:rPr lang="en-US" altLang="zh-CN" i="1">
                              <a:latin typeface="Cambria Math" panose="02040503050406030204" pitchFamily="18" charset="0"/>
                              <a:cs typeface="Cambria Math" panose="02040503050406030204" pitchFamily="18" charset="0"/>
                            </a:rPr>
                            <m:t>𝑟</m:t>
                          </m:r>
                        </m:den>
                      </m:f>
                      <m:r>
                        <a:rPr lang="en-US" altLang="zh-CN" i="1">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num>
                        <m:den>
                          <m:r>
                            <a:rPr lang="en-US" altLang="zh-CN" i="1">
                              <a:latin typeface="Cambria Math" panose="02040503050406030204" pitchFamily="18" charset="0"/>
                              <a:cs typeface="Cambria Math" panose="02040503050406030204" pitchFamily="18" charset="0"/>
                            </a:rPr>
                            <m:t>𝑟</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𝑟</m:t>
                          </m:r>
                          <m:r>
                            <a:rPr lang="en-US" altLang="zh-CN" i="1">
                              <a:latin typeface="Cambria Math" panose="02040503050406030204" pitchFamily="18" charset="0"/>
                              <a:cs typeface="Cambria Math" panose="02040503050406030204" pitchFamily="18" charset="0"/>
                            </a:rPr>
                            <m:t>)!</m:t>
                          </m:r>
                        </m:den>
                      </m:f>
                    </m:oMath>
                  </m:oMathPara>
                </a14:m>
                <a:endParaRPr lang="en-US" altLang="zh-CN" i="1">
                  <a:latin typeface="微软雅黑" panose="020B0503020204020204" pitchFamily="34" charset="-122"/>
                  <a:ea typeface="微软雅黑" panose="020B0503020204020204" pitchFamily="34" charset="-122"/>
                  <a:cs typeface="Cambria Math" panose="02040503050406030204" pitchFamily="18" charset="0"/>
                </a:endParaRPr>
              </a:p>
              <a:p>
                <a:pPr marL="0" indent="0">
                  <a:buNone/>
                </a:pPr>
                <a:endParaRPr lang="zh-CN" altLang="en-US"/>
              </a:p>
              <a:p>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grpSp>
        <p:nvGrpSpPr>
          <p:cNvPr id="10353701" name="Group 37"/>
          <p:cNvGrpSpPr/>
          <p:nvPr/>
        </p:nvGrpSpPr>
        <p:grpSpPr bwMode="auto">
          <a:xfrm>
            <a:off x="4468337" y="2944813"/>
            <a:ext cx="3024187" cy="1083600"/>
            <a:chOff x="2925" y="2024"/>
            <a:chExt cx="1905" cy="910"/>
          </a:xfrm>
        </p:grpSpPr>
        <p:pic>
          <p:nvPicPr>
            <p:cNvPr id="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3438" y="3716338"/>
              <a:ext cx="576262"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19" name="Group 36"/>
            <p:cNvGrpSpPr/>
            <p:nvPr/>
          </p:nvGrpSpPr>
          <p:grpSpPr bwMode="auto">
            <a:xfrm>
              <a:off x="3742" y="2024"/>
              <a:ext cx="1088" cy="910"/>
              <a:chOff x="3742" y="2024"/>
              <a:chExt cx="1088" cy="910"/>
            </a:xfrm>
          </p:grpSpPr>
          <p:sp>
            <p:nvSpPr>
              <p:cNvPr id="29720" name="Text Box 23"/>
              <p:cNvSpPr txBox="1">
                <a:spLocks noChangeArrowheads="1"/>
              </p:cNvSpPr>
              <p:nvPr/>
            </p:nvSpPr>
            <p:spPr bwMode="auto">
              <a:xfrm>
                <a:off x="4195" y="2024"/>
                <a:ext cx="181" cy="230"/>
              </a:xfrm>
              <a:prstGeom prst="rect">
                <a:avLst/>
              </a:prstGeom>
              <a:noFill/>
              <a:ln>
                <a:noFill/>
              </a:ln>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0" tIns="0" rIns="0" bIns="0">
                <a:spAutoFit/>
              </a:bodyPr>
              <a:lstStyle>
                <a:defPPr>
                  <a:defRPr lang="zh-CN"/>
                </a:defPPr>
                <a:lvl1pPr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1pPr>
                <a:lvl2pPr marL="4572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2pPr>
                <a:lvl3pPr marL="9144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3pPr>
                <a:lvl4pPr marL="13716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4pPr>
                <a:lvl5pPr marL="18288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5pPr>
                <a:lvl6pPr marL="22860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6pPr>
                <a:lvl7pPr marL="27432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7pPr>
                <a:lvl8pPr marL="32004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8pPr>
                <a:lvl9pPr marL="36576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9pPr>
              </a:lstStyle>
              <a:p>
                <a:pPr eaLnBrk="1" hangingPunct="1">
                  <a:spcBef>
                    <a:spcPct val="50000"/>
                  </a:spcBef>
                </a:pPr>
                <a:r>
                  <a:rPr lang="en-US" altLang="zh-CN"/>
                  <a:t>a</a:t>
                </a:r>
                <a:endParaRPr lang="en-US" altLang="zh-CN"/>
              </a:p>
            </p:txBody>
          </p:sp>
          <p:sp>
            <p:nvSpPr>
              <p:cNvPr id="29721" name="Text Box 24"/>
              <p:cNvSpPr txBox="1">
                <a:spLocks noChangeArrowheads="1"/>
              </p:cNvSpPr>
              <p:nvPr/>
            </p:nvSpPr>
            <p:spPr bwMode="auto">
              <a:xfrm>
                <a:off x="4649" y="2387"/>
                <a:ext cx="181" cy="230"/>
              </a:xfrm>
              <a:prstGeom prst="rect">
                <a:avLst/>
              </a:prstGeom>
              <a:noFill/>
              <a:ln>
                <a:noFill/>
              </a:ln>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0" tIns="0" rIns="0" bIns="0">
                <a:spAutoFit/>
              </a:bodyPr>
              <a:lstStyle>
                <a:defPPr>
                  <a:defRPr lang="zh-CN"/>
                </a:defPPr>
                <a:lvl1pPr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1pPr>
                <a:lvl2pPr marL="4572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2pPr>
                <a:lvl3pPr marL="9144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3pPr>
                <a:lvl4pPr marL="13716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4pPr>
                <a:lvl5pPr marL="18288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5pPr>
                <a:lvl6pPr marL="22860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6pPr>
                <a:lvl7pPr marL="27432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7pPr>
                <a:lvl8pPr marL="32004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8pPr>
                <a:lvl9pPr marL="36576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9pPr>
              </a:lstStyle>
              <a:p>
                <a:pPr eaLnBrk="1" hangingPunct="1">
                  <a:spcBef>
                    <a:spcPct val="50000"/>
                  </a:spcBef>
                </a:pPr>
                <a:r>
                  <a:rPr lang="en-US" altLang="zh-CN"/>
                  <a:t>b</a:t>
                </a:r>
                <a:endParaRPr lang="en-US" altLang="zh-CN"/>
              </a:p>
            </p:txBody>
          </p:sp>
          <p:sp>
            <p:nvSpPr>
              <p:cNvPr id="29722" name="Text Box 25"/>
              <p:cNvSpPr txBox="1">
                <a:spLocks noChangeArrowheads="1"/>
              </p:cNvSpPr>
              <p:nvPr/>
            </p:nvSpPr>
            <p:spPr bwMode="auto">
              <a:xfrm>
                <a:off x="4195" y="2704"/>
                <a:ext cx="181" cy="230"/>
              </a:xfrm>
              <a:prstGeom prst="rect">
                <a:avLst/>
              </a:prstGeom>
              <a:noFill/>
              <a:ln>
                <a:noFill/>
              </a:ln>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0" tIns="0" rIns="0" bIns="0">
                <a:spAutoFit/>
              </a:bodyPr>
              <a:lstStyle>
                <a:defPPr>
                  <a:defRPr lang="zh-CN"/>
                </a:defPPr>
                <a:lvl1pPr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1pPr>
                <a:lvl2pPr marL="4572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2pPr>
                <a:lvl3pPr marL="9144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3pPr>
                <a:lvl4pPr marL="13716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4pPr>
                <a:lvl5pPr marL="18288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5pPr>
                <a:lvl6pPr marL="22860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6pPr>
                <a:lvl7pPr marL="27432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7pPr>
                <a:lvl8pPr marL="32004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8pPr>
                <a:lvl9pPr marL="36576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9pPr>
              </a:lstStyle>
              <a:p>
                <a:pPr eaLnBrk="1" hangingPunct="1">
                  <a:spcBef>
                    <a:spcPct val="50000"/>
                  </a:spcBef>
                </a:pPr>
                <a:r>
                  <a:rPr lang="en-US" altLang="zh-CN"/>
                  <a:t>c</a:t>
                </a:r>
                <a:endParaRPr lang="en-US" altLang="zh-CN"/>
              </a:p>
            </p:txBody>
          </p:sp>
          <p:sp>
            <p:nvSpPr>
              <p:cNvPr id="29723" name="Text Box 26"/>
              <p:cNvSpPr txBox="1">
                <a:spLocks noChangeArrowheads="1"/>
              </p:cNvSpPr>
              <p:nvPr/>
            </p:nvSpPr>
            <p:spPr bwMode="auto">
              <a:xfrm>
                <a:off x="3742" y="2387"/>
                <a:ext cx="181" cy="230"/>
              </a:xfrm>
              <a:prstGeom prst="rect">
                <a:avLst/>
              </a:prstGeom>
              <a:noFill/>
              <a:ln>
                <a:noFill/>
              </a:ln>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0" tIns="0" rIns="0" bIns="0">
                <a:spAutoFit/>
              </a:bodyPr>
              <a:lstStyle>
                <a:defPPr>
                  <a:defRPr lang="zh-CN"/>
                </a:defPPr>
                <a:lvl1pPr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1pPr>
                <a:lvl2pPr marL="4572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2pPr>
                <a:lvl3pPr marL="9144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3pPr>
                <a:lvl4pPr marL="13716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4pPr>
                <a:lvl5pPr marL="18288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5pPr>
                <a:lvl6pPr marL="22860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6pPr>
                <a:lvl7pPr marL="27432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7pPr>
                <a:lvl8pPr marL="32004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8pPr>
                <a:lvl9pPr marL="36576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9pPr>
              </a:lstStyle>
              <a:p>
                <a:pPr eaLnBrk="1" hangingPunct="1">
                  <a:spcBef>
                    <a:spcPct val="50000"/>
                  </a:spcBef>
                </a:pPr>
                <a:r>
                  <a:rPr lang="en-US" altLang="zh-CN"/>
                  <a:t>d</a:t>
                </a:r>
                <a:endParaRPr lang="en-US" altLang="zh-CN"/>
              </a:p>
            </p:txBody>
          </p:sp>
          <p:sp>
            <p:nvSpPr>
              <p:cNvPr id="29724" name="Arc 31"/>
              <p:cNvSpPr/>
              <p:nvPr/>
            </p:nvSpPr>
            <p:spPr bwMode="auto">
              <a:xfrm flipV="1">
                <a:off x="4307" y="2582"/>
                <a:ext cx="362" cy="272"/>
              </a:xfrm>
              <a:custGeom>
                <a:avLst/>
                <a:gdLst>
                  <a:gd name="T0" fmla="*/ 0 w 21600"/>
                  <a:gd name="T1" fmla="*/ 0 h 21600"/>
                  <a:gd name="T2" fmla="*/ 362 w 21600"/>
                  <a:gd name="T3" fmla="*/ 272 h 21600"/>
                  <a:gd name="T4" fmla="*/ 0 w 21600"/>
                  <a:gd name="T5" fmla="*/ 272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lnTo>
                      <a:pt x="0" y="0"/>
                    </a:lnTo>
                    <a:close/>
                  </a:path>
                </a:pathLst>
              </a:custGeom>
              <a:noFill/>
              <a:ln w="19050">
                <a:solidFill>
                  <a:schemeClr val="tx1"/>
                </a:solidFill>
                <a:round/>
              </a:ln>
              <a:effectLst/>
              <a:extLst>
                <a:ext uri="{909E8E84-426E-40DD-AFC4-6F175D3DCCD1}">
                  <a14:hiddenFill xmlns:a14="http://schemas.microsoft.com/office/drawing/2010/main">
                    <a:solidFill>
                      <a:srgbClr val="CC99FF">
                        <a:alpha val="50195"/>
                      </a:srgbClr>
                    </a:solid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defPPr>
                  <a:defRPr lang="zh-CN"/>
                </a:defPPr>
                <a:lvl1pPr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1pPr>
                <a:lvl2pPr marL="4572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2pPr>
                <a:lvl3pPr marL="9144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3pPr>
                <a:lvl4pPr marL="13716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4pPr>
                <a:lvl5pPr marL="18288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5pPr>
                <a:lvl6pPr marL="22860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6pPr>
                <a:lvl7pPr marL="27432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7pPr>
                <a:lvl8pPr marL="32004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8pPr>
                <a:lvl9pPr marL="36576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9pPr>
              </a:lstStyle>
              <a:p>
                <a:endParaRPr lang="zh-CN" altLang="en-US"/>
              </a:p>
            </p:txBody>
          </p:sp>
          <p:sp>
            <p:nvSpPr>
              <p:cNvPr id="29725" name="Arc 33"/>
              <p:cNvSpPr/>
              <p:nvPr/>
            </p:nvSpPr>
            <p:spPr bwMode="auto">
              <a:xfrm flipH="1" flipV="1">
                <a:off x="3833" y="2614"/>
                <a:ext cx="317" cy="226"/>
              </a:xfrm>
              <a:custGeom>
                <a:avLst/>
                <a:gdLst>
                  <a:gd name="T0" fmla="*/ 0 w 21600"/>
                  <a:gd name="T1" fmla="*/ 0 h 21600"/>
                  <a:gd name="T2" fmla="*/ 317 w 21600"/>
                  <a:gd name="T3" fmla="*/ 226 h 21600"/>
                  <a:gd name="T4" fmla="*/ 0 w 21600"/>
                  <a:gd name="T5" fmla="*/ 226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lnTo>
                      <a:pt x="0" y="0"/>
                    </a:lnTo>
                    <a:close/>
                  </a:path>
                </a:pathLst>
              </a:custGeom>
              <a:noFill/>
              <a:ln w="19050">
                <a:solidFill>
                  <a:schemeClr val="tx1"/>
                </a:solidFill>
                <a:round/>
              </a:ln>
              <a:effectLst/>
              <a:extLst>
                <a:ext uri="{909E8E84-426E-40DD-AFC4-6F175D3DCCD1}">
                  <a14:hiddenFill xmlns:a14="http://schemas.microsoft.com/office/drawing/2010/main">
                    <a:solidFill>
                      <a:srgbClr val="CC99FF">
                        <a:alpha val="50195"/>
                      </a:srgbClr>
                    </a:solid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defPPr>
                  <a:defRPr lang="zh-CN"/>
                </a:defPPr>
                <a:lvl1pPr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1pPr>
                <a:lvl2pPr marL="4572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2pPr>
                <a:lvl3pPr marL="9144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3pPr>
                <a:lvl4pPr marL="13716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4pPr>
                <a:lvl5pPr marL="18288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5pPr>
                <a:lvl6pPr marL="22860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6pPr>
                <a:lvl7pPr marL="27432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7pPr>
                <a:lvl8pPr marL="32004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8pPr>
                <a:lvl9pPr marL="36576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9pPr>
              </a:lstStyle>
              <a:p>
                <a:endParaRPr lang="zh-CN" altLang="en-US"/>
              </a:p>
            </p:txBody>
          </p:sp>
          <p:sp>
            <p:nvSpPr>
              <p:cNvPr id="29726" name="Arc 34"/>
              <p:cNvSpPr/>
              <p:nvPr/>
            </p:nvSpPr>
            <p:spPr bwMode="auto">
              <a:xfrm flipH="1">
                <a:off x="3826" y="2174"/>
                <a:ext cx="362" cy="227"/>
              </a:xfrm>
              <a:custGeom>
                <a:avLst/>
                <a:gdLst>
                  <a:gd name="T0" fmla="*/ 0 w 21600"/>
                  <a:gd name="T1" fmla="*/ 0 h 21600"/>
                  <a:gd name="T2" fmla="*/ 362 w 21600"/>
                  <a:gd name="T3" fmla="*/ 227 h 21600"/>
                  <a:gd name="T4" fmla="*/ 0 w 21600"/>
                  <a:gd name="T5" fmla="*/ 227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lnTo>
                      <a:pt x="0" y="0"/>
                    </a:lnTo>
                    <a:close/>
                  </a:path>
                </a:pathLst>
              </a:custGeom>
              <a:noFill/>
              <a:ln w="19050">
                <a:solidFill>
                  <a:schemeClr val="tx1"/>
                </a:solidFill>
                <a:round/>
              </a:ln>
              <a:effectLst/>
              <a:extLst>
                <a:ext uri="{909E8E84-426E-40DD-AFC4-6F175D3DCCD1}">
                  <a14:hiddenFill xmlns:a14="http://schemas.microsoft.com/office/drawing/2010/main">
                    <a:solidFill>
                      <a:srgbClr val="CC99FF">
                        <a:alpha val="50195"/>
                      </a:srgbClr>
                    </a:solid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defPPr>
                  <a:defRPr lang="zh-CN"/>
                </a:defPPr>
                <a:lvl1pPr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1pPr>
                <a:lvl2pPr marL="4572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2pPr>
                <a:lvl3pPr marL="9144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3pPr>
                <a:lvl4pPr marL="13716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4pPr>
                <a:lvl5pPr marL="18288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5pPr>
                <a:lvl6pPr marL="22860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6pPr>
                <a:lvl7pPr marL="27432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7pPr>
                <a:lvl8pPr marL="32004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8pPr>
                <a:lvl9pPr marL="36576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9pPr>
              </a:lstStyle>
              <a:p>
                <a:endParaRPr lang="zh-CN" altLang="en-US"/>
              </a:p>
            </p:txBody>
          </p:sp>
          <p:sp>
            <p:nvSpPr>
              <p:cNvPr id="29727" name="Arc 35"/>
              <p:cNvSpPr/>
              <p:nvPr/>
            </p:nvSpPr>
            <p:spPr bwMode="auto">
              <a:xfrm>
                <a:off x="4293" y="2174"/>
                <a:ext cx="363" cy="227"/>
              </a:xfrm>
              <a:custGeom>
                <a:avLst/>
                <a:gdLst>
                  <a:gd name="T0" fmla="*/ 0 w 21600"/>
                  <a:gd name="T1" fmla="*/ 0 h 21600"/>
                  <a:gd name="T2" fmla="*/ 363 w 21600"/>
                  <a:gd name="T3" fmla="*/ 227 h 21600"/>
                  <a:gd name="T4" fmla="*/ 0 w 21600"/>
                  <a:gd name="T5" fmla="*/ 227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lnTo>
                      <a:pt x="0" y="0"/>
                    </a:lnTo>
                    <a:close/>
                  </a:path>
                </a:pathLst>
              </a:custGeom>
              <a:noFill/>
              <a:ln w="19050">
                <a:solidFill>
                  <a:schemeClr val="tx1"/>
                </a:solidFill>
                <a:round/>
              </a:ln>
              <a:effectLst/>
              <a:extLst>
                <a:ext uri="{909E8E84-426E-40DD-AFC4-6F175D3DCCD1}">
                  <a14:hiddenFill xmlns:a14="http://schemas.microsoft.com/office/drawing/2010/main">
                    <a:solidFill>
                      <a:srgbClr val="CC99FF">
                        <a:alpha val="50195"/>
                      </a:srgbClr>
                    </a:solid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defPPr>
                  <a:defRPr lang="zh-CN"/>
                </a:defPPr>
                <a:lvl1pPr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1pPr>
                <a:lvl2pPr marL="4572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2pPr>
                <a:lvl3pPr marL="9144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3pPr>
                <a:lvl4pPr marL="13716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4pPr>
                <a:lvl5pPr marL="18288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5pPr>
                <a:lvl6pPr marL="22860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6pPr>
                <a:lvl7pPr marL="27432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7pPr>
                <a:lvl8pPr marL="32004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8pPr>
                <a:lvl9pPr marL="36576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9pPr>
              </a:lstStyle>
              <a:p>
                <a:endParaRPr lang="zh-CN" altLang="en-US"/>
              </a:p>
            </p:txBody>
          </p:sp>
        </p:grpSp>
      </p:grpSp>
      <p:sp>
        <p:nvSpPr>
          <p:cNvPr id="4" name="右箭头 3"/>
          <p:cNvSpPr/>
          <p:nvPr/>
        </p:nvSpPr>
        <p:spPr>
          <a:xfrm>
            <a:off x="4648200" y="3492500"/>
            <a:ext cx="992505" cy="197485"/>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a:sym typeface="+mn-ea"/>
                  </a:rPr>
                  <a:t>例题：有男女各</a:t>
                </a:r>
                <a:r>
                  <a:rPr lang="en-US" altLang="zh-CN">
                    <a:sym typeface="+mn-ea"/>
                  </a:rPr>
                  <a:t> 5 </a:t>
                </a:r>
                <a:r>
                  <a:rPr>
                    <a:sym typeface="+mn-ea"/>
                  </a:rPr>
                  <a:t>人，其中有</a:t>
                </a:r>
                <a:r>
                  <a:rPr lang="en-US" altLang="zh-CN">
                    <a:sym typeface="+mn-ea"/>
                  </a:rPr>
                  <a:t> 3 </a:t>
                </a:r>
                <a:r>
                  <a:rPr>
                    <a:sym typeface="+mn-ea"/>
                  </a:rPr>
                  <a:t>对夫妇，沿</a:t>
                </a:r>
                <a:r>
                  <a:rPr lang="en-US" altLang="zh-CN">
                    <a:sym typeface="+mn-ea"/>
                  </a:rPr>
                  <a:t> 10 </a:t>
                </a:r>
                <a:r>
                  <a:rPr>
                    <a:sym typeface="+mn-ea"/>
                  </a:rPr>
                  <a:t>个位置的圆桌就座，若每对夫妇都要坐在相邻的位置上，有多少种坐法？</a:t>
                </a:r>
                <a:endParaRPr lang="zh-CN" altLang="en-US"/>
              </a:p>
              <a:p>
                <a:pPr marL="0" indent="0">
                  <a:buNone/>
                </a:pPr>
                <a:r>
                  <a:rPr lang="en-US" altLang="zh-CN">
                    <a:sym typeface="+mn-ea"/>
                  </a:rPr>
                  <a:t>    </a:t>
                </a:r>
                <a:r>
                  <a:rPr>
                    <a:sym typeface="+mn-ea"/>
                  </a:rPr>
                  <a:t>分析：先让</a:t>
                </a:r>
                <a:r>
                  <a:rPr lang="en-US" altLang="zh-CN">
                    <a:sym typeface="+mn-ea"/>
                  </a:rPr>
                  <a:t> 3 </a:t>
                </a:r>
                <a:r>
                  <a:rPr>
                    <a:sym typeface="+mn-ea"/>
                  </a:rPr>
                  <a:t>对夫妇中的妻子和其他</a:t>
                </a:r>
                <a:r>
                  <a:rPr lang="en-US" altLang="zh-CN">
                    <a:sym typeface="+mn-ea"/>
                  </a:rPr>
                  <a:t> 4 </a:t>
                </a:r>
                <a:r>
                  <a:rPr>
                    <a:sym typeface="+mn-ea"/>
                  </a:rPr>
                  <a:t>人就坐，根据圆排列公式，共有</a:t>
                </a:r>
                <a:r>
                  <a:rPr lang="en-US" altLang="zh-CN">
                    <a:sym typeface="+mn-ea"/>
                  </a:rPr>
                  <a:t> </a:t>
                </a:r>
                <a14:m>
                  <m:oMath xmlns:m="http://schemas.openxmlformats.org/officeDocument/2006/math">
                    <m:sSubSup>
                      <m:sSubSupPr>
                        <m:ctrlPr>
                          <a:rPr lang="en-US" altLang="zh-CN" i="1">
                            <a:latin typeface="Cambria Math" panose="02040503050406030204" pitchFamily="18" charset="0"/>
                            <a:cs typeface="Cambria Math" panose="02040503050406030204" pitchFamily="18" charset="0"/>
                          </a:rPr>
                        </m:ctrlPr>
                      </m:sSubSupPr>
                      <m:e>
                        <m:r>
                          <a:rPr lang="en-US" altLang="zh-CN" i="1">
                            <a:latin typeface="Cambria Math" panose="02040503050406030204" pitchFamily="18" charset="0"/>
                            <a:cs typeface="Cambria Math" panose="02040503050406030204" pitchFamily="18" charset="0"/>
                          </a:rPr>
                          <m:t>𝑄</m:t>
                        </m:r>
                      </m:e>
                      <m:sub>
                        <m:r>
                          <a:rPr lang="en-US" altLang="zh-CN" i="1">
                            <a:latin typeface="Cambria Math" panose="02040503050406030204" pitchFamily="18" charset="0"/>
                            <a:cs typeface="Cambria Math" panose="02040503050406030204" pitchFamily="18" charset="0"/>
                          </a:rPr>
                          <m:t>7</m:t>
                        </m:r>
                      </m:sub>
                      <m:sup>
                        <m:r>
                          <a:rPr lang="en-US" altLang="zh-CN" i="1">
                            <a:latin typeface="Cambria Math" panose="02040503050406030204" pitchFamily="18" charset="0"/>
                            <a:cs typeface="Cambria Math" panose="02040503050406030204" pitchFamily="18" charset="0"/>
                          </a:rPr>
                          <m:t>7</m:t>
                        </m:r>
                      </m:sup>
                    </m:sSubSup>
                    <m:r>
                      <a:rPr lang="en-US" altLang="zh-CN" i="1">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7</m:t>
                        </m:r>
                        <m:r>
                          <a:rPr lang="en-US" altLang="zh-CN" i="1">
                            <a:latin typeface="Cambria Math" panose="02040503050406030204" pitchFamily="18" charset="0"/>
                            <a:cs typeface="Cambria Math" panose="02040503050406030204" pitchFamily="18" charset="0"/>
                          </a:rPr>
                          <m:t>！</m:t>
                        </m:r>
                      </m:num>
                      <m:den>
                        <m:r>
                          <a:rPr lang="en-US" altLang="zh-CN" i="1">
                            <a:latin typeface="Cambria Math" panose="02040503050406030204" pitchFamily="18" charset="0"/>
                            <a:cs typeface="Cambria Math" panose="02040503050406030204" pitchFamily="18" charset="0"/>
                          </a:rPr>
                          <m:t>7</m:t>
                        </m:r>
                      </m:den>
                    </m:f>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6</m:t>
                    </m:r>
                    <m:r>
                      <a:rPr lang="en-US" altLang="zh-CN" i="1">
                        <a:latin typeface="Cambria Math" panose="02040503050406030204" pitchFamily="18" charset="0"/>
                        <a:cs typeface="Cambria Math" panose="02040503050406030204" pitchFamily="18" charset="0"/>
                      </a:rPr>
                      <m:t>！</m:t>
                    </m:r>
                  </m:oMath>
                </a14:m>
                <a:r>
                  <a:rPr>
                    <a:sym typeface="+mn-ea"/>
                  </a:rPr>
                  <a:t>种坐法，然后每位丈夫都可以做到自己的妻子左右两边，因此共有</a:t>
                </a:r>
                <a:r>
                  <a:rPr lang="en-US" altLang="zh-CN">
                    <a:sym typeface="+mn-ea"/>
                  </a:rPr>
                  <a:t> 6!*2*2*2=5760 </a:t>
                </a:r>
                <a:r>
                  <a:rPr>
                    <a:sym typeface="+mn-ea"/>
                  </a:rPr>
                  <a:t>种坐法。</a:t>
                </a:r>
                <a:endParaRPr lang="zh-CN" altLang="en-US"/>
              </a:p>
              <a:p>
                <a:endParaRPr lang="zh-CN" altLang="en-US"/>
              </a:p>
              <a:p>
                <a:r>
                  <a:rPr lang="zh-CN" altLang="en-US"/>
                  <a:t>例</a:t>
                </a:r>
                <a:r>
                  <a:rPr lang="en-US" altLang="zh-CN"/>
                  <a:t>1.19 5</a:t>
                </a:r>
                <a:r>
                  <a:rPr lang="zh-CN" altLang="en-US"/>
                  <a:t>颗红色的珠子，</a:t>
                </a:r>
                <a:r>
                  <a:rPr lang="en-US" altLang="zh-CN"/>
                  <a:t>3</a:t>
                </a:r>
                <a:r>
                  <a:rPr lang="zh-CN" altLang="en-US"/>
                  <a:t>颗蓝色的珠子装在圆板的四周，试问有多少种排列方案？若蓝色的珠子不相邻又有多少种排列方案？蓝色珠子在一起又如何？</a:t>
                </a:r>
                <a:endParaRPr lang="zh-CN" altLang="en-US"/>
              </a:p>
              <a:p>
                <a:pPr marL="0" indent="0">
                  <a:buNone/>
                </a:pPr>
                <a:r>
                  <a:rPr lang="en-US" altLang="zh-CN"/>
                  <a:t>    </a:t>
                </a:r>
                <a:r>
                  <a:rPr lang="zh-CN" altLang="en-US"/>
                  <a:t>解</a:t>
                </a:r>
                <a:r>
                  <a:rPr lang="en-US" altLang="zh-CN"/>
                  <a:t> (1)</a:t>
                </a:r>
                <a:r>
                  <a:rPr lang="zh-CN" altLang="en-US"/>
                  <a:t>有</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7</m:t>
                    </m:r>
                    <m:r>
                      <a:rPr lang="en-US" altLang="zh-CN" i="1">
                        <a:latin typeface="Cambria Math" panose="02040503050406030204" pitchFamily="18" charset="0"/>
                        <a:cs typeface="Cambria Math" panose="02040503050406030204" pitchFamily="18" charset="0"/>
                      </a:rPr>
                      <m:t>! </m:t>
                    </m:r>
                  </m:oMath>
                </a14:m>
                <a:r>
                  <a:rPr lang="zh-CN" altLang="en-US"/>
                  <a:t>种；</a:t>
                </a:r>
                <a:endParaRPr lang="zh-CN" altLang="en-US"/>
              </a:p>
              <a:p>
                <a:pPr marL="0" indent="0">
                  <a:buNone/>
                </a:pPr>
                <a:r>
                  <a:rPr lang="zh-CN" altLang="en-US"/>
                  <a:t> </a:t>
                </a:r>
                <a:r>
                  <a:rPr lang="en-US" altLang="zh-CN"/>
                  <a:t>       (2)</a:t>
                </a:r>
                <a:r>
                  <a:rPr lang="zh-CN" altLang="en-US"/>
                  <a:t>有</a:t>
                </a:r>
                <a14:m>
                  <m:oMath xmlns:m="http://schemas.openxmlformats.org/officeDocument/2006/math">
                    <m:r>
                      <a:rPr lang="en-US" altLang="zh-CN" i="1">
                        <a:latin typeface="Cambria Math" panose="02040503050406030204" pitchFamily="18" charset="0"/>
                        <a:cs typeface="Cambria Math" panose="02040503050406030204" pitchFamily="18" charset="0"/>
                      </a:rPr>
                      <m:t>4</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5</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4</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3</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1440</m:t>
                    </m:r>
                  </m:oMath>
                </a14:m>
                <a:r>
                  <a:rPr lang="en-US" altLang="zh-CN"/>
                  <a:t> </a:t>
                </a:r>
                <a:r>
                  <a:rPr lang="zh-CN" altLang="en-US"/>
                  <a:t>种；</a:t>
                </a:r>
                <a:endParaRPr lang="zh-CN" altLang="en-US"/>
              </a:p>
              <a:p>
                <a:pPr marL="0" indent="0">
                  <a:buNone/>
                </a:pPr>
                <a:r>
                  <a:rPr lang="en-US" altLang="zh-CN"/>
                  <a:t>        (3)</a:t>
                </a:r>
                <a:r>
                  <a:rPr lang="zh-CN" altLang="en-US"/>
                  <a:t>有</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5</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3</m:t>
                    </m:r>
                    <m:r>
                      <a:rPr lang="en-US" altLang="zh-CN" i="1">
                        <a:latin typeface="Cambria Math" panose="02040503050406030204" pitchFamily="18" charset="0"/>
                        <a:cs typeface="Cambria Math" panose="02040503050406030204" pitchFamily="18" charset="0"/>
                      </a:rPr>
                      <m:t>!</m:t>
                    </m:r>
                  </m:oMath>
                </a14:m>
                <a:r>
                  <a:rPr lang="en-US" altLang="zh-CN"/>
                  <a:t> </a:t>
                </a:r>
                <a:r>
                  <a:rPr lang="zh-CN" altLang="en-US"/>
                  <a:t>种。</a:t>
                </a:r>
                <a:endParaRPr lang="zh-CN" altLang="en-US"/>
              </a:p>
              <a:p>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训练题</a:t>
            </a:r>
            <a:endParaRPr lang="zh-CN" altLang="en-US"/>
          </a:p>
        </p:txBody>
      </p:sp>
      <p:sp>
        <p:nvSpPr>
          <p:cNvPr id="3" name="内容占位符 2"/>
          <p:cNvSpPr>
            <a:spLocks noGrp="1"/>
          </p:cNvSpPr>
          <p:nvPr>
            <p:ph idx="1"/>
          </p:nvPr>
        </p:nvSpPr>
        <p:spPr/>
        <p:txBody>
          <a:bodyPr/>
          <a:p>
            <a:r>
              <a:rPr lang="en-US" altLang="zh-CN">
                <a:sym typeface="+mn-ea"/>
              </a:rPr>
              <a:t>Hard to prepare</a:t>
            </a:r>
            <a:r>
              <a:rPr>
                <a:sym typeface="+mn-ea"/>
              </a:rPr>
              <a:t>（</a:t>
            </a:r>
            <a:r>
              <a:rPr lang="en-US" altLang="zh-CN">
                <a:sym typeface="+mn-ea"/>
              </a:rPr>
              <a:t>2018 ACM-ICPC </a:t>
            </a:r>
            <a:r>
              <a:rPr>
                <a:sym typeface="+mn-ea"/>
              </a:rPr>
              <a:t>徐州赛区网络赛</a:t>
            </a:r>
            <a:r>
              <a:rPr lang="en-US" altLang="zh-CN">
                <a:sym typeface="+mn-ea"/>
              </a:rPr>
              <a:t> A</a:t>
            </a:r>
            <a:r>
              <a:rPr>
                <a:sym typeface="+mn-ea"/>
              </a:rPr>
              <a:t>）</a:t>
            </a:r>
            <a:endParaRPr lang="en-US" altLang="zh-CN"/>
          </a:p>
          <a:p>
            <a:pPr marL="0" indent="0">
              <a:buNone/>
            </a:pPr>
            <a:r>
              <a:rPr lang="en-US" altLang="zh-CN"/>
              <a:t>   https://blog.csdn.net/m0_49959202/article/details/108774068</a:t>
            </a:r>
            <a:endParaRPr lang="en-US" altLang="zh-CN"/>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前言</a:t>
            </a:r>
            <a:endParaRPr lang="zh-CN" altLang="en-US" dirty="0"/>
          </a:p>
        </p:txBody>
      </p:sp>
      <p:sp>
        <p:nvSpPr>
          <p:cNvPr id="3" name="内容占位符 2"/>
          <p:cNvSpPr>
            <a:spLocks noGrp="1"/>
          </p:cNvSpPr>
          <p:nvPr>
            <p:ph idx="1"/>
          </p:nvPr>
        </p:nvSpPr>
        <p:spPr>
          <a:xfrm>
            <a:off x="1056005" y="1341755"/>
            <a:ext cx="10066020" cy="4899660"/>
          </a:xfrm>
        </p:spPr>
        <p:txBody>
          <a:bodyPr>
            <a:normAutofit/>
          </a:bodyPr>
          <a:lstStyle/>
          <a:p>
            <a:r>
              <a:rPr lang="zh-CN" altLang="en-US" sz="2000" dirty="0"/>
              <a:t>组合数学所关心的问题就是把某个集合中的对象排列成</a:t>
            </a:r>
            <a:r>
              <a:rPr lang="zh-CN" altLang="en-US" sz="2000" dirty="0">
                <a:solidFill>
                  <a:srgbClr val="FF0000"/>
                </a:solidFill>
              </a:rPr>
              <a:t>某种模式（组态）</a:t>
            </a:r>
            <a:r>
              <a:rPr lang="zh-CN" altLang="en-US" sz="2000" dirty="0"/>
              <a:t>，使其满足一些指定的</a:t>
            </a:r>
            <a:r>
              <a:rPr lang="zh-CN" altLang="en-US" sz="2000" dirty="0">
                <a:solidFill>
                  <a:srgbClr val="FF0000"/>
                </a:solidFill>
              </a:rPr>
              <a:t>规则</a:t>
            </a:r>
            <a:r>
              <a:rPr lang="zh-CN" altLang="en-US" sz="2000" dirty="0"/>
              <a:t>。</a:t>
            </a:r>
            <a:endParaRPr lang="en-US" altLang="zh-CN" sz="2000" dirty="0"/>
          </a:p>
          <a:p>
            <a:pPr marL="0" indent="0">
              <a:buNone/>
            </a:pPr>
            <a:r>
              <a:rPr lang="en-US" altLang="zh-CN" sz="2000" dirty="0"/>
              <a:t>   </a:t>
            </a:r>
            <a:r>
              <a:rPr lang="zh-CN" altLang="en-US" sz="2000" dirty="0"/>
              <a:t>下面是两种反复出现的通用问题：</a:t>
            </a:r>
            <a:endParaRPr lang="zh-CN" altLang="en-US" sz="2000" dirty="0"/>
          </a:p>
          <a:p>
            <a:r>
              <a:rPr lang="en-US" altLang="zh-CN" sz="2000" dirty="0"/>
              <a:t> </a:t>
            </a:r>
            <a:r>
              <a:rPr lang="zh-CN" altLang="en-US" sz="2000" dirty="0"/>
              <a:t>排列的存在性。</a:t>
            </a:r>
            <a:endParaRPr lang="en-US" altLang="zh-CN" sz="2000" dirty="0"/>
          </a:p>
          <a:p>
            <a:pPr marL="0" indent="0">
              <a:buNone/>
            </a:pPr>
            <a:r>
              <a:rPr lang="en-US" altLang="zh-CN" sz="2000" dirty="0"/>
              <a:t>    </a:t>
            </a:r>
            <a:r>
              <a:rPr lang="zh-CN" altLang="en-US" sz="2000" dirty="0"/>
              <a:t>当我们想排列一个集合的对象使其满足特定条件时，这样的排列是否存 在也许不是显然的。这是最基本的问题。如果这样的排列不总是可行的，那么我们很自 然就要问，在什么样的条件</a:t>
            </a:r>
            <a:r>
              <a:rPr lang="en-US" altLang="zh-CN" sz="2000" dirty="0"/>
              <a:t>(</a:t>
            </a:r>
            <a:r>
              <a:rPr lang="zh-CN" altLang="en-US" sz="2000" dirty="0"/>
              <a:t>必要条件和充分条件</a:t>
            </a:r>
            <a:r>
              <a:rPr lang="en-US" altLang="zh-CN" sz="2000" dirty="0"/>
              <a:t>)</a:t>
            </a:r>
            <a:r>
              <a:rPr lang="zh-CN" altLang="en-US" sz="2000" dirty="0"/>
              <a:t>下可以实现所希望的排列。</a:t>
            </a:r>
            <a:endParaRPr lang="zh-CN" altLang="en-US" sz="2000" dirty="0"/>
          </a:p>
          <a:p>
            <a:r>
              <a:rPr lang="zh-CN" altLang="en-US" sz="2000" dirty="0"/>
              <a:t>排列的列举或分类。</a:t>
            </a:r>
            <a:endParaRPr lang="en-US" altLang="zh-CN" sz="2000" dirty="0"/>
          </a:p>
          <a:p>
            <a:pPr marL="0" indent="0">
              <a:buNone/>
            </a:pPr>
            <a:r>
              <a:rPr lang="en-US" altLang="zh-CN" sz="2000" dirty="0"/>
              <a:t>   </a:t>
            </a:r>
            <a:r>
              <a:rPr lang="zh-CN" altLang="en-US" sz="2000" dirty="0"/>
              <a:t>当指定的排列可行时，就有可能存在很多种实现它的方法。于是我们就要计数或分类不同类型的排列。</a:t>
            </a:r>
            <a:endParaRPr lang="zh-CN" altLang="en-US" sz="20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组合数</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custDataLst>
                  <p:tags r:id="rId1"/>
                </p:custDataLst>
              </p:nvPr>
            </p:nvSpPr>
            <p:spPr/>
            <p:txBody>
              <a:bodyPr>
                <a:normAutofit/>
              </a:bodyPr>
              <a:lstStyle/>
              <a:p>
                <a:pPr algn="l">
                  <a:buClrTx/>
                  <a:buSzTx/>
                </a:pPr>
                <a:r>
                  <a:rPr lang="zh-CN" altLang="en-US" sz="2400"/>
                  <a:t>从</a:t>
                </a:r>
                <a:r>
                  <a:rPr sz="2400"/>
                  <a:t> n </a:t>
                </a:r>
                <a:r>
                  <a:rPr lang="zh-CN" altLang="en-US" sz="2400"/>
                  <a:t>个不同元素中，任取</a:t>
                </a:r>
                <a:r>
                  <a:rPr sz="2400"/>
                  <a:t> </a:t>
                </a:r>
                <a14:m>
                  <m:oMath xmlns:m="http://schemas.openxmlformats.org/officeDocument/2006/math">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oMath>
                </a14:m>
                <a:r>
                  <a:rPr lang="zh-CN" altLang="en-US" sz="2400"/>
                  <a:t>个元素组成一个集合，叫做从</a:t>
                </a:r>
                <a:r>
                  <a:rPr sz="2400"/>
                  <a:t> n </a:t>
                </a:r>
                <a:r>
                  <a:rPr lang="zh-CN" altLang="en-US" sz="2400"/>
                  <a:t>个不同元素中取出</a:t>
                </a:r>
                <a:r>
                  <a:rPr sz="2400"/>
                  <a:t> m </a:t>
                </a:r>
                <a:r>
                  <a:rPr lang="zh-CN" altLang="en-US" sz="2400"/>
                  <a:t>个元素的一个组合；</a:t>
                </a:r>
                <a:endParaRPr lang="zh-CN" altLang="en-US" sz="2400"/>
              </a:p>
              <a:p>
                <a:pPr algn="l">
                  <a:buClrTx/>
                  <a:buSzTx/>
                </a:pPr>
                <a:r>
                  <a:rPr lang="zh-CN" altLang="en-US" sz="2400"/>
                  <a:t>从</a:t>
                </a:r>
                <a:r>
                  <a:rPr sz="2400"/>
                  <a:t> n </a:t>
                </a:r>
                <a:r>
                  <a:rPr lang="zh-CN" altLang="en-US" sz="2400"/>
                  <a:t>个不同元素中取出</a:t>
                </a:r>
                <a:r>
                  <a:rPr sz="2400"/>
                  <a:t> </a:t>
                </a:r>
                <a14:m>
                  <m:oMath xmlns:m="http://schemas.openxmlformats.org/officeDocument/2006/math">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oMath>
                </a14:m>
                <a:r>
                  <a:rPr lang="zh-CN" altLang="en-US" sz="2400"/>
                  <a:t>个元素的所有组合的个数，叫做从</a:t>
                </a:r>
                <a:r>
                  <a:rPr sz="2400"/>
                  <a:t> n </a:t>
                </a:r>
                <a:r>
                  <a:rPr lang="zh-CN" altLang="en-US" sz="2400"/>
                  <a:t>个不同元素中取出</a:t>
                </a:r>
                <a:r>
                  <a:rPr sz="2400"/>
                  <a:t> m </a:t>
                </a:r>
                <a:r>
                  <a:rPr lang="zh-CN" altLang="en-US" sz="2400"/>
                  <a:t>个元素的组合数，用符号</a:t>
                </a:r>
                <a:r>
                  <a:rPr sz="2400"/>
                  <a:t> </a:t>
                </a:r>
                <a14:m>
                  <m:oMath xmlns:m="http://schemas.openxmlformats.org/officeDocument/2006/math">
                    <m:d>
                      <m:dPr>
                        <m:ctrlPr>
                          <a:rPr lang="en-US" sz="2400" i="1">
                            <a:latin typeface="Cambria Math" panose="02040503050406030204" pitchFamily="18" charset="0"/>
                            <a:cs typeface="Cambria Math" panose="02040503050406030204" pitchFamily="18" charset="0"/>
                          </a:rPr>
                        </m:ctrlPr>
                      </m:dPr>
                      <m:e>
                        <m:m>
                          <m:mPr>
                            <m:mcs>
                              <m:mc>
                                <m:mcPr>
                                  <m:count m:val="1"/>
                                  <m:mcJc m:val="center"/>
                                </m:mcPr>
                              </m:mc>
                            </m:mcs>
                            <m:ctrlPr>
                              <a:rPr lang="en-US" sz="2400" i="1">
                                <a:latin typeface="Cambria Math" panose="02040503050406030204" pitchFamily="18" charset="0"/>
                                <a:cs typeface="Cambria Math" panose="02040503050406030204" pitchFamily="18" charset="0"/>
                              </a:rPr>
                            </m:ctrlPr>
                          </m:mPr>
                          <m:mr>
                            <m:e>
                              <m:r>
                                <a:rPr lang="en-US" sz="2400" i="1">
                                  <a:latin typeface="Cambria Math" panose="02040503050406030204" pitchFamily="18" charset="0"/>
                                  <a:cs typeface="Cambria Math" panose="02040503050406030204" pitchFamily="18" charset="0"/>
                                </a:rPr>
                                <m:t>𝑛</m:t>
                              </m:r>
                            </m:e>
                          </m:mr>
                          <m:mr>
                            <m:e>
                              <m:r>
                                <a:rPr lang="en-US" sz="2400" i="1">
                                  <a:latin typeface="Cambria Math" panose="02040503050406030204" pitchFamily="18" charset="0"/>
                                  <a:cs typeface="Cambria Math" panose="02040503050406030204" pitchFamily="18" charset="0"/>
                                </a:rPr>
                                <m:t>𝑚</m:t>
                              </m:r>
                            </m:e>
                          </m:mr>
                        </m:m>
                      </m:e>
                    </m:d>
                  </m:oMath>
                </a14:m>
                <a:r>
                  <a:rPr lang="zh-CN" altLang="en-US" sz="2400"/>
                  <a:t>来表示，读作「</a:t>
                </a:r>
                <a:r>
                  <a:rPr sz="2400"/>
                  <a:t>n </a:t>
                </a:r>
                <a:r>
                  <a:rPr lang="zh-CN" altLang="en-US" sz="2400"/>
                  <a:t>选</a:t>
                </a:r>
                <a:r>
                  <a:rPr sz="2400"/>
                  <a:t> m</a:t>
                </a:r>
                <a:r>
                  <a:rPr lang="zh-CN" altLang="en-US" sz="2400"/>
                  <a:t>」。</a:t>
                </a:r>
                <a:endParaRPr lang="zh-CN" altLang="en-US" sz="2400"/>
              </a:p>
              <a:p>
                <a:pPr algn="l">
                  <a:buClrTx/>
                  <a:buSzTx/>
                </a:pPr>
                <a:r>
                  <a:rPr sz="2400">
                    <a:sym typeface="+mn-ea"/>
                  </a:rPr>
                  <a:t>组合数计算公式如下：</a:t>
                </a:r>
                <a:endParaRPr lang="zh-CN" altLang="en-US" sz="2400"/>
              </a:p>
              <a:p>
                <a:pPr marL="0" indent="0" algn="l">
                  <a:buClrTx/>
                  <a:buSzTx/>
                  <a:buNone/>
                </a:pPr>
                <a:r>
                  <a:rPr lang="en-US" altLang="zh-CN" sz="2400">
                    <a:latin typeface="Cambria Math" panose="02040503050406030204" pitchFamily="18" charset="0"/>
                    <a:cs typeface="Cambria Math" panose="02040503050406030204" pitchFamily="18" charset="0"/>
                    <a:sym typeface="+mn-ea"/>
                  </a:rPr>
                  <a:t>                                         </a:t>
                </a:r>
                <a14:m>
                  <m:oMath xmlns:m="http://schemas.openxmlformats.org/officeDocument/2006/math">
                    <m:d>
                      <m:dPr>
                        <m:ctrlPr>
                          <a:rPr lang="en-US" sz="2400" i="1">
                            <a:latin typeface="Cambria Math" panose="02040503050406030204" pitchFamily="18" charset="0"/>
                            <a:cs typeface="Cambria Math" panose="02040503050406030204" pitchFamily="18" charset="0"/>
                          </a:rPr>
                        </m:ctrlPr>
                      </m:dPr>
                      <m:e>
                        <m:m>
                          <m:mPr>
                            <m:mcs>
                              <m:mc>
                                <m:mcPr>
                                  <m:count m:val="1"/>
                                  <m:mcJc m:val="center"/>
                                </m:mcPr>
                              </m:mc>
                            </m:mcs>
                            <m:ctrlPr>
                              <a:rPr lang="en-US" sz="2400" i="1">
                                <a:latin typeface="Cambria Math" panose="02040503050406030204" pitchFamily="18" charset="0"/>
                                <a:cs typeface="Cambria Math" panose="02040503050406030204" pitchFamily="18" charset="0"/>
                              </a:rPr>
                            </m:ctrlPr>
                          </m:mPr>
                          <m:mr>
                            <m:e>
                              <m:r>
                                <a:rPr lang="en-US" sz="2400" i="1">
                                  <a:latin typeface="Cambria Math" panose="02040503050406030204" pitchFamily="18" charset="0"/>
                                  <a:cs typeface="Cambria Math" panose="02040503050406030204" pitchFamily="18" charset="0"/>
                                </a:rPr>
                                <m:t>𝑛</m:t>
                              </m:r>
                            </m:e>
                          </m:mr>
                          <m:mr>
                            <m:e>
                              <m:r>
                                <a:rPr lang="en-US" sz="2400" i="1">
                                  <a:latin typeface="Cambria Math" panose="02040503050406030204" pitchFamily="18" charset="0"/>
                                  <a:cs typeface="Cambria Math" panose="02040503050406030204" pitchFamily="18" charset="0"/>
                                </a:rPr>
                                <m:t>𝑚</m:t>
                              </m:r>
                            </m:e>
                          </m:mr>
                        </m:m>
                      </m:e>
                    </m:d>
                    <m:r>
                      <a:rPr lang="en-US" altLang="zh-CN" sz="2400" i="1">
                        <a:latin typeface="Cambria Math" panose="02040503050406030204" pitchFamily="18" charset="0"/>
                        <a:cs typeface="Cambria Math" panose="02040503050406030204" pitchFamily="18" charset="0"/>
                      </a:rPr>
                      <m:t>=</m:t>
                    </m:r>
                    <m:f>
                      <m:fPr>
                        <m:ctrlPr>
                          <a:rPr lang="en-US" altLang="zh-CN" sz="2400" i="1">
                            <a:latin typeface="Cambria Math" panose="02040503050406030204" pitchFamily="18" charset="0"/>
                            <a:cs typeface="Cambria Math" panose="02040503050406030204" pitchFamily="18" charset="0"/>
                          </a:rPr>
                        </m:ctrlPr>
                      </m:fPr>
                      <m:num>
                        <m:sSubSup>
                          <m:sSubSupPr>
                            <m:ctrlPr>
                              <a:rPr lang="en-US" altLang="zh-CN" sz="2400" i="1">
                                <a:latin typeface="Cambria Math" panose="02040503050406030204" pitchFamily="18" charset="0"/>
                                <a:cs typeface="Cambria Math" panose="02040503050406030204" pitchFamily="18" charset="0"/>
                              </a:rPr>
                            </m:ctrlPr>
                          </m:sSubSupPr>
                          <m:e>
                            <m:r>
                              <a:rPr lang="en-US" altLang="zh-CN" sz="2400" i="1">
                                <a:latin typeface="Cambria Math" panose="02040503050406030204" pitchFamily="18" charset="0"/>
                                <a:cs typeface="Cambria Math" panose="02040503050406030204" pitchFamily="18" charset="0"/>
                              </a:rPr>
                              <m:t>𝐴</m:t>
                            </m:r>
                          </m:e>
                          <m:sub>
                            <m:r>
                              <a:rPr lang="en-US" altLang="zh-CN" sz="2400" i="1">
                                <a:latin typeface="Cambria Math" panose="02040503050406030204" pitchFamily="18" charset="0"/>
                                <a:cs typeface="Cambria Math" panose="02040503050406030204" pitchFamily="18" charset="0"/>
                              </a:rPr>
                              <m:t>𝑛</m:t>
                            </m:r>
                          </m:sub>
                          <m:sup>
                            <m:r>
                              <a:rPr lang="en-US" altLang="zh-CN" sz="2400" i="1">
                                <a:latin typeface="Cambria Math" panose="02040503050406030204" pitchFamily="18" charset="0"/>
                                <a:cs typeface="Cambria Math" panose="02040503050406030204" pitchFamily="18" charset="0"/>
                              </a:rPr>
                              <m:t>𝑚</m:t>
                            </m:r>
                          </m:sup>
                        </m:sSubSup>
                      </m:num>
                      <m:den>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den>
                    </m:f>
                    <m:r>
                      <a:rPr lang="en-US" altLang="zh-CN" sz="2400" i="1">
                        <a:latin typeface="Cambria Math" panose="02040503050406030204" pitchFamily="18" charset="0"/>
                        <a:cs typeface="Cambria Math" panose="02040503050406030204" pitchFamily="18" charset="0"/>
                      </a:rPr>
                      <m:t>=</m:t>
                    </m:r>
                    <m:f>
                      <m:fPr>
                        <m:ctrlPr>
                          <a:rPr lang="en-US" altLang="zh-CN" sz="2400" i="1">
                            <a:latin typeface="Cambria Math" panose="02040503050406030204" pitchFamily="18" charset="0"/>
                            <a:cs typeface="Cambria Math" panose="02040503050406030204" pitchFamily="18" charset="0"/>
                          </a:rPr>
                        </m:ctrlPr>
                      </m:fPr>
                      <m:num>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num>
                      <m:den>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den>
                    </m:f>
                  </m:oMath>
                </a14:m>
                <a:r>
                  <a:rPr sz="2400">
                    <a:sym typeface="+mn-ea"/>
                  </a:rPr>
                  <a:t> </a:t>
                </a:r>
                <a:endParaRPr sz="2400"/>
              </a:p>
              <a:p>
                <a:pPr algn="l">
                  <a:buClrTx/>
                  <a:buSzTx/>
                </a:pPr>
                <a:endParaRPr lang="zh-CN" altLang="en-US" sz="2400"/>
              </a:p>
            </p:txBody>
          </p:sp>
        </mc:Choice>
        <mc:Fallback>
          <p:sp>
            <p:nvSpPr>
              <p:cNvPr id="3" name="内容占位符 2"/>
              <p:cNvSpPr>
                <a:spLocks noRot="1" noChangeAspect="1" noMove="1" noResize="1" noEditPoints="1" noAdjustHandles="1" noChangeArrowheads="1" noChangeShapeType="1" noTextEdit="1"/>
              </p:cNvSpPr>
              <p:nvPr>
                <p:ph idx="1"/>
                <p:custDataLst>
                  <p:tags r:id="rId2"/>
                </p:custDataLst>
              </p:nvPr>
            </p:nvSpPr>
            <p:spPr>
              <a:blipFill rotWithShape="1">
                <a:blip r:embed="rId3"/>
                <a:stretch>
                  <a:fillRect l="-5" r="-321" b="6"/>
                </a:stretch>
              </a:blipFill>
            </p:spPr>
            <p:txBody>
              <a:bodyPr/>
              <a:lstStyle/>
              <a:p>
                <a:r>
                  <a:rPr lang="zh-CN" altLang="en-US">
                    <a:noFill/>
                  </a:rPr>
                  <a:t> </a:t>
                </a:r>
              </a:p>
            </p:txBody>
          </p:sp>
        </mc:Fallback>
      </mc:AlternateContent>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custDataLst>
                  <p:tags r:id="rId1"/>
                </p:custDataLst>
              </p:nvPr>
            </p:nvSpPr>
            <p:spPr>
              <a:xfrm>
                <a:off x="511175" y="379095"/>
                <a:ext cx="10852150" cy="6266180"/>
              </a:xfrm>
            </p:spPr>
            <p:txBody>
              <a:bodyPr>
                <a:normAutofit fontScale="77500"/>
              </a:bodyPr>
              <a:lstStyle/>
              <a:p>
                <a:pPr algn="l">
                  <a:buClrTx/>
                  <a:buSzTx/>
                </a:pPr>
                <a:r>
                  <a:rPr lang="zh-CN" altLang="en-US" sz="2400"/>
                  <a:t>如何理解上述公式？我们考虑</a:t>
                </a:r>
                <a:r>
                  <a:rPr sz="2400"/>
                  <a:t> n </a:t>
                </a:r>
                <a:r>
                  <a:rPr lang="zh-CN" altLang="en-US" sz="2400"/>
                  <a:t>个人选</a:t>
                </a:r>
                <a:r>
                  <a:rPr sz="2400"/>
                  <a:t> m </a:t>
                </a:r>
                <a:r>
                  <a:rPr lang="zh-CN" altLang="en-US" sz="2400"/>
                  <a:t>个出来（</a:t>
                </a:r>
                <a14:m>
                  <m:oMath xmlns:m="http://schemas.openxmlformats.org/officeDocument/2006/math">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oMath>
                </a14:m>
                <a:r>
                  <a:rPr lang="zh-CN" altLang="en-US" sz="2400"/>
                  <a:t>），不排队，不在乎顺序。如果在乎顺序那么就是</a:t>
                </a:r>
                <a14:m>
                  <m:oMath xmlns:m="http://schemas.openxmlformats.org/officeDocument/2006/math">
                    <m:sSubSup>
                      <m:sSubSupPr>
                        <m:ctrlPr>
                          <a:rPr lang="en-US" altLang="zh-CN" sz="2400" i="1">
                            <a:latin typeface="Cambria Math" panose="02040503050406030204" pitchFamily="18" charset="0"/>
                            <a:cs typeface="Cambria Math" panose="02040503050406030204" pitchFamily="18" charset="0"/>
                          </a:rPr>
                        </m:ctrlPr>
                      </m:sSubSupPr>
                      <m:e>
                        <m:r>
                          <a:rPr lang="en-US" altLang="zh-CN" sz="2400" i="1">
                            <a:latin typeface="Cambria Math" panose="02040503050406030204" pitchFamily="18" charset="0"/>
                            <a:cs typeface="Cambria Math" panose="02040503050406030204" pitchFamily="18" charset="0"/>
                          </a:rPr>
                          <m:t>𝐴</m:t>
                        </m:r>
                      </m:e>
                      <m:sub>
                        <m:r>
                          <a:rPr lang="en-US" altLang="zh-CN" sz="2400" i="1">
                            <a:latin typeface="Cambria Math" panose="02040503050406030204" pitchFamily="18" charset="0"/>
                            <a:cs typeface="Cambria Math" panose="02040503050406030204" pitchFamily="18" charset="0"/>
                          </a:rPr>
                          <m:t>𝑛</m:t>
                        </m:r>
                      </m:sub>
                      <m:sup>
                        <m:r>
                          <a:rPr lang="en-US" altLang="zh-CN" sz="2400" i="1">
                            <a:latin typeface="Cambria Math" panose="02040503050406030204" pitchFamily="18" charset="0"/>
                            <a:cs typeface="Cambria Math" panose="02040503050406030204" pitchFamily="18" charset="0"/>
                          </a:rPr>
                          <m:t>𝑚</m:t>
                        </m:r>
                      </m:sup>
                    </m:sSubSup>
                  </m:oMath>
                </a14:m>
                <a:r>
                  <a:rPr lang="zh-CN" altLang="en-US" sz="2400"/>
                  <a:t>，如果不在乎那么就要除掉重复，那么重复了多少？同样选出来的</a:t>
                </a:r>
                <a:r>
                  <a:rPr sz="2400"/>
                  <a:t> m </a:t>
                </a:r>
                <a:r>
                  <a:rPr lang="zh-CN" altLang="en-US" sz="2400"/>
                  <a:t>个人，他们还要「全排」得</a:t>
                </a:r>
                <a:r>
                  <a:rPr sz="2400"/>
                  <a:t> </a:t>
                </a:r>
                <a14:m>
                  <m:oMath xmlns:m="http://schemas.openxmlformats.org/officeDocument/2006/math">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oMath>
                </a14:m>
                <a:r>
                  <a:rPr lang="zh-CN" altLang="en-US" sz="2400"/>
                  <a:t>，所以得：</a:t>
                </a:r>
                <a:endParaRPr lang="zh-CN" altLang="en-US" sz="2400"/>
              </a:p>
              <a:p>
                <a:pPr marL="0" indent="0" algn="l">
                  <a:buClrTx/>
                  <a:buSzTx/>
                  <a:buNone/>
                </a:pPr>
                <a14:m>
                  <m:oMathPara xmlns:m="http://schemas.openxmlformats.org/officeDocument/2006/math">
                    <m:oMathParaPr>
                      <m:jc m:val="center"/>
                    </m:oMathParaPr>
                    <m:oMath xmlns:m="http://schemas.openxmlformats.org/officeDocument/2006/math">
                      <m:sSubSup>
                        <m:sSubSupPr>
                          <m:ctrlPr>
                            <a:rPr lang="en-US" altLang="zh-CN" sz="2400" i="1">
                              <a:latin typeface="Cambria Math" panose="02040503050406030204" pitchFamily="18" charset="0"/>
                              <a:cs typeface="Cambria Math" panose="02040503050406030204" pitchFamily="18" charset="0"/>
                            </a:rPr>
                          </m:ctrlPr>
                        </m:sSubSupPr>
                        <m:e>
                          <m:d>
                            <m:dPr>
                              <m:ctrlPr>
                                <a:rPr lang="en-US" sz="2400" i="1">
                                  <a:latin typeface="Cambria Math" panose="02040503050406030204" pitchFamily="18" charset="0"/>
                                  <a:cs typeface="Cambria Math" panose="02040503050406030204" pitchFamily="18" charset="0"/>
                                </a:rPr>
                              </m:ctrlPr>
                            </m:dPr>
                            <m:e>
                              <m:m>
                                <m:mPr>
                                  <m:mcs>
                                    <m:mc>
                                      <m:mcPr>
                                        <m:count m:val="1"/>
                                        <m:mcJc m:val="center"/>
                                      </m:mcPr>
                                    </m:mc>
                                  </m:mcs>
                                  <m:ctrlPr>
                                    <a:rPr lang="en-US" sz="2400" i="1">
                                      <a:latin typeface="Cambria Math" panose="02040503050406030204" pitchFamily="18" charset="0"/>
                                      <a:cs typeface="Cambria Math" panose="02040503050406030204" pitchFamily="18" charset="0"/>
                                    </a:rPr>
                                  </m:ctrlPr>
                                </m:mPr>
                                <m:mr>
                                  <m:e>
                                    <m:r>
                                      <a:rPr lang="en-US" sz="2400" i="1">
                                        <a:latin typeface="Cambria Math" panose="02040503050406030204" pitchFamily="18" charset="0"/>
                                        <a:cs typeface="Cambria Math" panose="02040503050406030204" pitchFamily="18" charset="0"/>
                                      </a:rPr>
                                      <m:t>𝑛</m:t>
                                    </m:r>
                                  </m:e>
                                </m:mr>
                                <m:mr>
                                  <m:e>
                                    <m:r>
                                      <a:rPr lang="en-US" sz="2400" i="1">
                                        <a:latin typeface="Cambria Math" panose="02040503050406030204" pitchFamily="18" charset="0"/>
                                        <a:cs typeface="Cambria Math" panose="02040503050406030204" pitchFamily="18" charset="0"/>
                                      </a:rPr>
                                      <m:t>𝑚</m:t>
                                    </m:r>
                                  </m:e>
                                </m:mr>
                              </m:m>
                            </m:e>
                          </m:d>
                          <m:r>
                            <a:rPr lang="en-US"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𝐴</m:t>
                          </m:r>
                        </m:e>
                        <m:sub>
                          <m:r>
                            <a:rPr lang="en-US" altLang="zh-CN" sz="2400" i="1">
                              <a:latin typeface="Cambria Math" panose="02040503050406030204" pitchFamily="18" charset="0"/>
                              <a:cs typeface="Cambria Math" panose="02040503050406030204" pitchFamily="18" charset="0"/>
                            </a:rPr>
                            <m:t>𝑛</m:t>
                          </m:r>
                        </m:sub>
                        <m:sup>
                          <m:r>
                            <a:rPr lang="en-US" altLang="zh-CN" sz="2400" i="1">
                              <a:latin typeface="Cambria Math" panose="02040503050406030204" pitchFamily="18" charset="0"/>
                              <a:cs typeface="Cambria Math" panose="02040503050406030204" pitchFamily="18" charset="0"/>
                            </a:rPr>
                            <m:t>𝑚</m:t>
                          </m:r>
                        </m:sup>
                      </m:sSubSup>
                    </m:oMath>
                  </m:oMathPara>
                </a14:m>
                <a:endParaRPr lang="en-US" altLang="zh-CN" sz="2400" i="1">
                  <a:latin typeface="Cambria Math" panose="02040503050406030204" pitchFamily="18" charset="0"/>
                  <a:cs typeface="Cambria Math" panose="02040503050406030204" pitchFamily="18" charset="0"/>
                </a:endParaRPr>
              </a:p>
              <a:p>
                <a:pPr marL="0" indent="0" algn="l">
                  <a:buClrTx/>
                  <a:buSzTx/>
                  <a:buNone/>
                </a:pPr>
                <a:r>
                  <a:rPr sz="2400">
                    <a:latin typeface="Cambria Math" panose="02040503050406030204" pitchFamily="18" charset="0"/>
                    <a:cs typeface="Cambria Math" panose="02040503050406030204" pitchFamily="18" charset="0"/>
                    <a:sym typeface="+mn-ea"/>
                  </a:rPr>
                  <a:t>则</a:t>
                </a:r>
                <a:r>
                  <a:rPr lang="en-US" altLang="zh-CN" sz="2400">
                    <a:latin typeface="Cambria Math" panose="02040503050406030204" pitchFamily="18" charset="0"/>
                    <a:cs typeface="Cambria Math" panose="02040503050406030204" pitchFamily="18" charset="0"/>
                    <a:sym typeface="+mn-ea"/>
                  </a:rPr>
                  <a:t>   </a:t>
                </a:r>
                <a14:m>
                  <m:oMath xmlns:m="http://schemas.openxmlformats.org/officeDocument/2006/math">
                    <m:d>
                      <m:dPr>
                        <m:ctrlPr>
                          <a:rPr lang="en-US" sz="2400" i="1">
                            <a:latin typeface="Cambria Math" panose="02040503050406030204" pitchFamily="18" charset="0"/>
                            <a:cs typeface="Cambria Math" panose="02040503050406030204" pitchFamily="18" charset="0"/>
                          </a:rPr>
                        </m:ctrlPr>
                      </m:dPr>
                      <m:e>
                        <m:m>
                          <m:mPr>
                            <m:mcs>
                              <m:mc>
                                <m:mcPr>
                                  <m:count m:val="1"/>
                                  <m:mcJc m:val="center"/>
                                </m:mcPr>
                              </m:mc>
                            </m:mcs>
                            <m:ctrlPr>
                              <a:rPr lang="en-US" sz="2400" i="1">
                                <a:latin typeface="Cambria Math" panose="02040503050406030204" pitchFamily="18" charset="0"/>
                                <a:cs typeface="Cambria Math" panose="02040503050406030204" pitchFamily="18" charset="0"/>
                              </a:rPr>
                            </m:ctrlPr>
                          </m:mPr>
                          <m:mr>
                            <m:e>
                              <m:r>
                                <a:rPr lang="en-US" sz="2400" i="1">
                                  <a:latin typeface="Cambria Math" panose="02040503050406030204" pitchFamily="18" charset="0"/>
                                  <a:cs typeface="Cambria Math" panose="02040503050406030204" pitchFamily="18" charset="0"/>
                                </a:rPr>
                                <m:t>𝑛</m:t>
                              </m:r>
                            </m:e>
                          </m:mr>
                          <m:mr>
                            <m:e>
                              <m:r>
                                <a:rPr lang="en-US" sz="2400" i="1">
                                  <a:latin typeface="Cambria Math" panose="02040503050406030204" pitchFamily="18" charset="0"/>
                                  <a:cs typeface="Cambria Math" panose="02040503050406030204" pitchFamily="18" charset="0"/>
                                </a:rPr>
                                <m:t>𝑚</m:t>
                              </m:r>
                            </m:e>
                          </m:mr>
                        </m:m>
                      </m:e>
                    </m:d>
                    <m:r>
                      <a:rPr lang="en-US" altLang="zh-CN" sz="2400" i="1">
                        <a:latin typeface="Cambria Math" panose="02040503050406030204" pitchFamily="18" charset="0"/>
                        <a:cs typeface="Cambria Math" panose="02040503050406030204" pitchFamily="18" charset="0"/>
                      </a:rPr>
                      <m:t>=</m:t>
                    </m:r>
                    <m:f>
                      <m:fPr>
                        <m:ctrlPr>
                          <a:rPr lang="en-US" altLang="zh-CN" sz="2400" i="1">
                            <a:latin typeface="Cambria Math" panose="02040503050406030204" pitchFamily="18" charset="0"/>
                            <a:cs typeface="Cambria Math" panose="02040503050406030204" pitchFamily="18" charset="0"/>
                          </a:rPr>
                        </m:ctrlPr>
                      </m:fPr>
                      <m:num>
                        <m:sSubSup>
                          <m:sSubSupPr>
                            <m:ctrlPr>
                              <a:rPr lang="en-US" altLang="zh-CN" sz="2400" i="1">
                                <a:latin typeface="Cambria Math" panose="02040503050406030204" pitchFamily="18" charset="0"/>
                                <a:cs typeface="Cambria Math" panose="02040503050406030204" pitchFamily="18" charset="0"/>
                              </a:rPr>
                            </m:ctrlPr>
                          </m:sSubSupPr>
                          <m:e>
                            <m:r>
                              <a:rPr lang="en-US" altLang="zh-CN" sz="2400" i="1">
                                <a:latin typeface="Cambria Math" panose="02040503050406030204" pitchFamily="18" charset="0"/>
                                <a:cs typeface="Cambria Math" panose="02040503050406030204" pitchFamily="18" charset="0"/>
                              </a:rPr>
                              <m:t>𝐴</m:t>
                            </m:r>
                          </m:e>
                          <m:sub>
                            <m:r>
                              <a:rPr lang="en-US" altLang="zh-CN" sz="2400" i="1">
                                <a:latin typeface="Cambria Math" panose="02040503050406030204" pitchFamily="18" charset="0"/>
                                <a:cs typeface="Cambria Math" panose="02040503050406030204" pitchFamily="18" charset="0"/>
                              </a:rPr>
                              <m:t>𝑛</m:t>
                            </m:r>
                          </m:sub>
                          <m:sup>
                            <m:r>
                              <a:rPr lang="en-US" altLang="zh-CN" sz="2400" i="1">
                                <a:latin typeface="Cambria Math" panose="02040503050406030204" pitchFamily="18" charset="0"/>
                                <a:cs typeface="Cambria Math" panose="02040503050406030204" pitchFamily="18" charset="0"/>
                              </a:rPr>
                              <m:t>𝑚</m:t>
                            </m:r>
                          </m:sup>
                        </m:sSubSup>
                      </m:num>
                      <m:den>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den>
                    </m:f>
                    <m:r>
                      <a:rPr lang="en-US" altLang="zh-CN" sz="2400" i="1">
                        <a:latin typeface="Cambria Math" panose="02040503050406030204" pitchFamily="18" charset="0"/>
                        <a:cs typeface="Cambria Math" panose="02040503050406030204" pitchFamily="18" charset="0"/>
                      </a:rPr>
                      <m:t>=</m:t>
                    </m:r>
                    <m:f>
                      <m:fPr>
                        <m:ctrlPr>
                          <a:rPr lang="en-US" altLang="zh-CN" sz="2400" i="1">
                            <a:latin typeface="Cambria Math" panose="02040503050406030204" pitchFamily="18" charset="0"/>
                            <a:cs typeface="Cambria Math" panose="02040503050406030204" pitchFamily="18" charset="0"/>
                          </a:rPr>
                        </m:ctrlPr>
                      </m:fPr>
                      <m:num>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num>
                      <m:den>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den>
                    </m:f>
                  </m:oMath>
                </a14:m>
                <a:r>
                  <a:rPr sz="2400">
                    <a:sym typeface="+mn-ea"/>
                  </a:rPr>
                  <a:t> </a:t>
                </a:r>
                <a:endParaRPr sz="2400">
                  <a:sym typeface="+mn-ea"/>
                </a:endParaRPr>
              </a:p>
              <a:p>
                <a:pPr algn="l">
                  <a:buClrTx/>
                  <a:buSzTx/>
                </a:pPr>
                <a:r>
                  <a:rPr lang="zh-CN" altLang="en-US" sz="2400"/>
                  <a:t>理解示例：</a:t>
                </a:r>
                <a:r>
                  <a:rPr sz="2400"/>
                  <a:t>5 </a:t>
                </a:r>
                <a:r>
                  <a:rPr lang="zh-CN" altLang="en-US" sz="2400"/>
                  <a:t>个人选</a:t>
                </a:r>
                <a:r>
                  <a:rPr sz="2400"/>
                  <a:t> 3 </a:t>
                </a:r>
                <a:r>
                  <a:rPr lang="zh-CN" altLang="en-US" sz="2400"/>
                  <a:t>个不排队，先按排列选有</a:t>
                </a:r>
                <a14:m>
                  <m:oMath xmlns:m="http://schemas.openxmlformats.org/officeDocument/2006/math">
                    <m:sSubSup>
                      <m:sSubSupPr>
                        <m:ctrlPr>
                          <a:rPr lang="en-US" altLang="zh-CN" sz="2400" i="1">
                            <a:latin typeface="Cambria Math" panose="02040503050406030204" pitchFamily="18" charset="0"/>
                            <a:cs typeface="Cambria Math" panose="02040503050406030204" pitchFamily="18" charset="0"/>
                          </a:rPr>
                        </m:ctrlPr>
                      </m:sSubSupPr>
                      <m:e>
                        <m:r>
                          <a:rPr lang="en-US" altLang="zh-CN" sz="2400" i="1">
                            <a:latin typeface="Cambria Math" panose="02040503050406030204" pitchFamily="18" charset="0"/>
                            <a:cs typeface="Cambria Math" panose="02040503050406030204" pitchFamily="18" charset="0"/>
                          </a:rPr>
                          <m:t>𝐴</m:t>
                        </m:r>
                      </m:e>
                      <m:sub>
                        <m:r>
                          <a:rPr lang="en-US" altLang="zh-CN" sz="2400" i="1">
                            <a:latin typeface="Cambria Math" panose="02040503050406030204" pitchFamily="18" charset="0"/>
                            <a:cs typeface="Cambria Math" panose="02040503050406030204" pitchFamily="18" charset="0"/>
                          </a:rPr>
                          <m:t>5</m:t>
                        </m:r>
                      </m:sub>
                      <m:sup>
                        <m:r>
                          <a:rPr lang="en-US" altLang="zh-CN" sz="2400" i="1">
                            <a:latin typeface="Cambria Math" panose="02040503050406030204" pitchFamily="18" charset="0"/>
                            <a:cs typeface="Cambria Math" panose="02040503050406030204" pitchFamily="18" charset="0"/>
                          </a:rPr>
                          <m:t>3</m:t>
                        </m:r>
                      </m:sup>
                    </m:sSubSup>
                  </m:oMath>
                </a14:m>
                <a:r>
                  <a:rPr lang="zh-CN" altLang="en-US" sz="2400"/>
                  <a:t>种，再除掉这</a:t>
                </a:r>
                <a:r>
                  <a:rPr sz="2400"/>
                  <a:t> 3 </a:t>
                </a:r>
                <a:r>
                  <a:rPr lang="zh-CN" altLang="en-US" sz="2400"/>
                  <a:t>个人的全排列</a:t>
                </a:r>
                <a14:m>
                  <m:oMath xmlns:m="http://schemas.openxmlformats.org/officeDocument/2006/math">
                    <m:sSubSup>
                      <m:sSubSupPr>
                        <m:ctrlPr>
                          <a:rPr lang="en-US" altLang="zh-CN" sz="2400" i="1">
                            <a:latin typeface="Cambria Math" panose="02040503050406030204" pitchFamily="18" charset="0"/>
                            <a:cs typeface="Cambria Math" panose="02040503050406030204" pitchFamily="18" charset="0"/>
                          </a:rPr>
                        </m:ctrlPr>
                      </m:sSubSupPr>
                      <m:e>
                        <m:r>
                          <a:rPr lang="en-US" altLang="zh-CN" sz="2400" i="1">
                            <a:latin typeface="Cambria Math" panose="02040503050406030204" pitchFamily="18" charset="0"/>
                            <a:cs typeface="Cambria Math" panose="02040503050406030204" pitchFamily="18" charset="0"/>
                          </a:rPr>
                          <m:t>𝐴</m:t>
                        </m:r>
                      </m:e>
                      <m:sub>
                        <m:r>
                          <a:rPr lang="en-US" altLang="zh-CN" sz="2400" i="1">
                            <a:latin typeface="Cambria Math" panose="02040503050406030204" pitchFamily="18" charset="0"/>
                            <a:cs typeface="Cambria Math" panose="02040503050406030204" pitchFamily="18" charset="0"/>
                          </a:rPr>
                          <m:t>3</m:t>
                        </m:r>
                      </m:sub>
                      <m:sup>
                        <m:r>
                          <a:rPr lang="en-US" altLang="zh-CN" sz="2400" i="1">
                            <a:latin typeface="Cambria Math" panose="02040503050406030204" pitchFamily="18" charset="0"/>
                            <a:cs typeface="Cambria Math" panose="02040503050406030204" pitchFamily="18" charset="0"/>
                          </a:rPr>
                          <m:t>3</m:t>
                        </m:r>
                      </m:sup>
                    </m:sSubSup>
                  </m:oMath>
                </a14:m>
                <a:r>
                  <a:rPr lang="zh-CN" altLang="en-US" sz="2400"/>
                  <a:t>，即</a:t>
                </a:r>
                <a14:m>
                  <m:oMath xmlns:m="http://schemas.openxmlformats.org/officeDocument/2006/math">
                    <m:d>
                      <m:dPr>
                        <m:ctrlPr>
                          <a:rPr lang="en-US" sz="2400" i="1">
                            <a:latin typeface="Cambria Math" panose="02040503050406030204" pitchFamily="18" charset="0"/>
                            <a:cs typeface="Cambria Math" panose="02040503050406030204" pitchFamily="18" charset="0"/>
                          </a:rPr>
                        </m:ctrlPr>
                      </m:dPr>
                      <m:e>
                        <m:m>
                          <m:mPr>
                            <m:mcs>
                              <m:mc>
                                <m:mcPr>
                                  <m:count m:val="1"/>
                                  <m:mcJc m:val="center"/>
                                </m:mcPr>
                              </m:mc>
                            </m:mcs>
                            <m:ctrlPr>
                              <a:rPr lang="en-US" sz="2400" i="1">
                                <a:latin typeface="Cambria Math" panose="02040503050406030204" pitchFamily="18" charset="0"/>
                                <a:cs typeface="Cambria Math" panose="02040503050406030204" pitchFamily="18" charset="0"/>
                              </a:rPr>
                            </m:ctrlPr>
                          </m:mPr>
                          <m:mr>
                            <m:e>
                              <m:r>
                                <a:rPr lang="en-US" sz="2400" i="1">
                                  <a:latin typeface="Cambria Math" panose="02040503050406030204" pitchFamily="18" charset="0"/>
                                  <a:cs typeface="Cambria Math" panose="02040503050406030204" pitchFamily="18" charset="0"/>
                                </a:rPr>
                                <m:t>5</m:t>
                              </m:r>
                            </m:e>
                          </m:mr>
                          <m:mr>
                            <m:e>
                              <m:r>
                                <a:rPr lang="en-US" sz="2400" i="1">
                                  <a:latin typeface="Cambria Math" panose="02040503050406030204" pitchFamily="18" charset="0"/>
                                  <a:cs typeface="Cambria Math" panose="02040503050406030204" pitchFamily="18" charset="0"/>
                                </a:rPr>
                                <m:t>3</m:t>
                              </m:r>
                            </m:e>
                          </m:mr>
                        </m:m>
                      </m:e>
                    </m:d>
                    <m:r>
                      <a:rPr lang="en-US" altLang="zh-CN" sz="2400" i="1">
                        <a:latin typeface="Cambria Math" panose="02040503050406030204" pitchFamily="18" charset="0"/>
                        <a:cs typeface="Cambria Math" panose="02040503050406030204" pitchFamily="18" charset="0"/>
                      </a:rPr>
                      <m:t>=</m:t>
                    </m:r>
                    <m:f>
                      <m:fPr>
                        <m:ctrlPr>
                          <a:rPr lang="en-US" altLang="zh-CN" sz="2400" i="1">
                            <a:latin typeface="Cambria Math" panose="02040503050406030204" pitchFamily="18" charset="0"/>
                            <a:cs typeface="Cambria Math" panose="02040503050406030204" pitchFamily="18" charset="0"/>
                          </a:rPr>
                        </m:ctrlPr>
                      </m:fPr>
                      <m:num>
                        <m:sSubSup>
                          <m:sSubSupPr>
                            <m:ctrlPr>
                              <a:rPr lang="en-US" altLang="zh-CN" sz="2400" i="1">
                                <a:latin typeface="Cambria Math" panose="02040503050406030204" pitchFamily="18" charset="0"/>
                                <a:cs typeface="Cambria Math" panose="02040503050406030204" pitchFamily="18" charset="0"/>
                              </a:rPr>
                            </m:ctrlPr>
                          </m:sSubSupPr>
                          <m:e>
                            <m:r>
                              <a:rPr lang="en-US" altLang="zh-CN" sz="2400" i="1">
                                <a:latin typeface="Cambria Math" panose="02040503050406030204" pitchFamily="18" charset="0"/>
                                <a:cs typeface="Cambria Math" panose="02040503050406030204" pitchFamily="18" charset="0"/>
                              </a:rPr>
                              <m:t>𝐴</m:t>
                            </m:r>
                          </m:e>
                          <m:sub>
                            <m:r>
                              <a:rPr lang="en-US" altLang="zh-CN" sz="2400" i="1">
                                <a:latin typeface="Cambria Math" panose="02040503050406030204" pitchFamily="18" charset="0"/>
                                <a:cs typeface="Cambria Math" panose="02040503050406030204" pitchFamily="18" charset="0"/>
                              </a:rPr>
                              <m:t>5</m:t>
                            </m:r>
                          </m:sub>
                          <m:sup>
                            <m:r>
                              <a:rPr lang="en-US" altLang="zh-CN" sz="2400" i="1">
                                <a:latin typeface="Cambria Math" panose="02040503050406030204" pitchFamily="18" charset="0"/>
                                <a:cs typeface="Cambria Math" panose="02040503050406030204" pitchFamily="18" charset="0"/>
                              </a:rPr>
                              <m:t>3</m:t>
                            </m:r>
                          </m:sup>
                        </m:sSubSup>
                      </m:num>
                      <m:den>
                        <m:r>
                          <a:rPr lang="en-US" altLang="zh-CN" sz="2400" i="1">
                            <a:latin typeface="Cambria Math" panose="02040503050406030204" pitchFamily="18" charset="0"/>
                            <a:cs typeface="Cambria Math" panose="02040503050406030204" pitchFamily="18" charset="0"/>
                          </a:rPr>
                          <m:t>3</m:t>
                        </m:r>
                        <m:r>
                          <a:rPr lang="en-US" altLang="zh-CN" sz="2400" i="1">
                            <a:latin typeface="Cambria Math" panose="02040503050406030204" pitchFamily="18" charset="0"/>
                            <a:cs typeface="Cambria Math" panose="02040503050406030204" pitchFamily="18" charset="0"/>
                          </a:rPr>
                          <m:t>!</m:t>
                        </m:r>
                      </m:den>
                    </m:f>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10</m:t>
                    </m:r>
                  </m:oMath>
                </a14:m>
                <a:r>
                  <a:rPr lang="zh-CN" altLang="en-US" sz="2400"/>
                  <a:t>种。</a:t>
                </a:r>
                <a:endParaRPr lang="zh-CN" altLang="en-US" sz="2400"/>
              </a:p>
              <a:p>
                <a:pPr algn="l">
                  <a:buClrTx/>
                  <a:buSzTx/>
                </a:pPr>
                <a:r>
                  <a:rPr lang="zh-CN" altLang="en-US" sz="2400"/>
                  <a:t>组合数也常用</a:t>
                </a:r>
                <a14:m>
                  <m:oMath xmlns:m="http://schemas.openxmlformats.org/officeDocument/2006/math">
                    <m:sSubSup>
                      <m:sSubSupPr>
                        <m:ctrlPr>
                          <a:rPr lang="en-US" altLang="zh-CN" sz="2400" i="1">
                            <a:latin typeface="Cambria Math" panose="02040503050406030204" pitchFamily="18" charset="0"/>
                            <a:cs typeface="Cambria Math" panose="02040503050406030204" pitchFamily="18" charset="0"/>
                          </a:rPr>
                        </m:ctrlPr>
                      </m:sSubSupPr>
                      <m:e>
                        <m:r>
                          <a:rPr lang="en-US" altLang="zh-CN" sz="2400" i="1">
                            <a:latin typeface="Cambria Math" panose="02040503050406030204" pitchFamily="18" charset="0"/>
                            <a:cs typeface="Cambria Math" panose="02040503050406030204" pitchFamily="18" charset="0"/>
                          </a:rPr>
                          <m:t>𝐶</m:t>
                        </m:r>
                      </m:e>
                      <m:sub>
                        <m:r>
                          <a:rPr lang="en-US" altLang="zh-CN" sz="2400" i="1">
                            <a:latin typeface="Cambria Math" panose="02040503050406030204" pitchFamily="18" charset="0"/>
                            <a:cs typeface="Cambria Math" panose="02040503050406030204" pitchFamily="18" charset="0"/>
                          </a:rPr>
                          <m:t>𝑛</m:t>
                        </m:r>
                      </m:sub>
                      <m:sup>
                        <m:r>
                          <a:rPr lang="en-US" altLang="zh-CN" sz="2400" i="1">
                            <a:latin typeface="Cambria Math" panose="02040503050406030204" pitchFamily="18" charset="0"/>
                            <a:cs typeface="Cambria Math" panose="02040503050406030204" pitchFamily="18" charset="0"/>
                          </a:rPr>
                          <m:t>𝑚</m:t>
                        </m:r>
                      </m:sup>
                    </m:sSubSup>
                    <m:r>
                      <a:rPr sz="2400" i="1">
                        <a:latin typeface="Cambria Math" panose="02040503050406030204" pitchFamily="18" charset="0"/>
                        <a:cs typeface="Cambria Math" panose="02040503050406030204" pitchFamily="18" charset="0"/>
                      </a:rPr>
                      <m:t>或</m:t>
                    </m:r>
                    <m:r>
                      <a:rPr lang="en-US" altLang="zh-CN" sz="2400" i="1">
                        <a:latin typeface="Cambria Math" panose="02040503050406030204" pitchFamily="18" charset="0"/>
                        <a:cs typeface="Cambria Math" panose="02040503050406030204" pitchFamily="18" charset="0"/>
                      </a:rPr>
                      <m:t>𝐶</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oMath>
                </a14:m>
                <a:r>
                  <a:rPr sz="2400"/>
                  <a:t> </a:t>
                </a:r>
                <a:r>
                  <a:rPr lang="zh-CN" altLang="en-US" sz="2400"/>
                  <a:t>表示，即</a:t>
                </a:r>
                <a:r>
                  <a:rPr sz="2400"/>
                  <a:t> </a:t>
                </a:r>
                <a14:m>
                  <m:oMath xmlns:m="http://schemas.openxmlformats.org/officeDocument/2006/math">
                    <m:sSubSup>
                      <m:sSubSupPr>
                        <m:ctrlPr>
                          <a:rPr lang="en-US" altLang="zh-CN" sz="2400" i="1">
                            <a:latin typeface="Cambria Math" panose="02040503050406030204" pitchFamily="18" charset="0"/>
                            <a:cs typeface="Cambria Math" panose="02040503050406030204" pitchFamily="18" charset="0"/>
                          </a:rPr>
                        </m:ctrlPr>
                      </m:sSubSupPr>
                      <m:e>
                        <m:r>
                          <a:rPr lang="en-US" altLang="zh-CN" sz="2400" i="1">
                            <a:latin typeface="Cambria Math" panose="02040503050406030204" pitchFamily="18" charset="0"/>
                            <a:cs typeface="Cambria Math" panose="02040503050406030204" pitchFamily="18" charset="0"/>
                          </a:rPr>
                          <m:t>𝐶</m:t>
                        </m:r>
                      </m:e>
                      <m:sub>
                        <m:r>
                          <a:rPr lang="en-US" altLang="zh-CN" sz="2400" i="1">
                            <a:latin typeface="Cambria Math" panose="02040503050406030204" pitchFamily="18" charset="0"/>
                            <a:cs typeface="Cambria Math" panose="02040503050406030204" pitchFamily="18" charset="0"/>
                          </a:rPr>
                          <m:t>𝑛</m:t>
                        </m:r>
                      </m:sub>
                      <m:sup>
                        <m:r>
                          <a:rPr lang="en-US" altLang="zh-CN" sz="2400" i="1">
                            <a:latin typeface="Cambria Math" panose="02040503050406030204" pitchFamily="18" charset="0"/>
                            <a:cs typeface="Cambria Math" panose="02040503050406030204" pitchFamily="18" charset="0"/>
                          </a:rPr>
                          <m:t>𝑚</m:t>
                        </m:r>
                      </m:sup>
                    </m:sSubSup>
                    <m:r>
                      <a:rPr lang="en-US" altLang="zh-CN" sz="2400" i="1">
                        <a:latin typeface="Cambria Math" panose="02040503050406030204" pitchFamily="18" charset="0"/>
                        <a:cs typeface="Cambria Math" panose="02040503050406030204" pitchFamily="18" charset="0"/>
                      </a:rPr>
                      <m:t>=</m:t>
                    </m:r>
                    <m:d>
                      <m:dPr>
                        <m:ctrlPr>
                          <a:rPr lang="en-US" sz="2400" i="1">
                            <a:latin typeface="Cambria Math" panose="02040503050406030204" pitchFamily="18" charset="0"/>
                            <a:cs typeface="Cambria Math" panose="02040503050406030204" pitchFamily="18" charset="0"/>
                          </a:rPr>
                        </m:ctrlPr>
                      </m:dPr>
                      <m:e>
                        <m:m>
                          <m:mPr>
                            <m:mcs>
                              <m:mc>
                                <m:mcPr>
                                  <m:count m:val="1"/>
                                  <m:mcJc m:val="center"/>
                                </m:mcPr>
                              </m:mc>
                            </m:mcs>
                            <m:ctrlPr>
                              <a:rPr lang="en-US" sz="2400" i="1">
                                <a:latin typeface="Cambria Math" panose="02040503050406030204" pitchFamily="18" charset="0"/>
                                <a:cs typeface="Cambria Math" panose="02040503050406030204" pitchFamily="18" charset="0"/>
                              </a:rPr>
                            </m:ctrlPr>
                          </m:mPr>
                          <m:mr>
                            <m:e>
                              <m:r>
                                <a:rPr lang="en-US" sz="2400" i="1">
                                  <a:latin typeface="Cambria Math" panose="02040503050406030204" pitchFamily="18" charset="0"/>
                                  <a:cs typeface="Cambria Math" panose="02040503050406030204" pitchFamily="18" charset="0"/>
                                </a:rPr>
                                <m:t>𝑛</m:t>
                              </m:r>
                            </m:e>
                          </m:mr>
                          <m:mr>
                            <m:e>
                              <m:r>
                                <a:rPr lang="en-US" sz="2400" i="1">
                                  <a:latin typeface="Cambria Math" panose="02040503050406030204" pitchFamily="18" charset="0"/>
                                  <a:cs typeface="Cambria Math" panose="02040503050406030204" pitchFamily="18" charset="0"/>
                                </a:rPr>
                                <m:t>𝑚</m:t>
                              </m:r>
                            </m:e>
                          </m:mr>
                        </m:m>
                      </m:e>
                    </m:d>
                  </m:oMath>
                </a14:m>
                <a:r>
                  <a:rPr lang="zh-CN" altLang="en-US" sz="2400"/>
                  <a:t>。现在数学界普遍采用</a:t>
                </a:r>
                <a:r>
                  <a:rPr sz="2400"/>
                  <a:t> </a:t>
                </a:r>
                <a14:m>
                  <m:oMath xmlns:m="http://schemas.openxmlformats.org/officeDocument/2006/math">
                    <m:d>
                      <m:dPr>
                        <m:ctrlPr>
                          <a:rPr lang="en-US" sz="2400" i="1">
                            <a:latin typeface="Cambria Math" panose="02040503050406030204" pitchFamily="18" charset="0"/>
                            <a:cs typeface="Cambria Math" panose="02040503050406030204" pitchFamily="18" charset="0"/>
                          </a:rPr>
                        </m:ctrlPr>
                      </m:dPr>
                      <m:e>
                        <m:m>
                          <m:mPr>
                            <m:mcs>
                              <m:mc>
                                <m:mcPr>
                                  <m:count m:val="1"/>
                                  <m:mcJc m:val="center"/>
                                </m:mcPr>
                              </m:mc>
                            </m:mcs>
                            <m:ctrlPr>
                              <a:rPr lang="en-US" sz="2400" i="1">
                                <a:latin typeface="Cambria Math" panose="02040503050406030204" pitchFamily="18" charset="0"/>
                                <a:cs typeface="Cambria Math" panose="02040503050406030204" pitchFamily="18" charset="0"/>
                              </a:rPr>
                            </m:ctrlPr>
                          </m:mPr>
                          <m:mr>
                            <m:e>
                              <m:r>
                                <a:rPr lang="en-US" sz="2400" i="1">
                                  <a:latin typeface="Cambria Math" panose="02040503050406030204" pitchFamily="18" charset="0"/>
                                  <a:cs typeface="Cambria Math" panose="02040503050406030204" pitchFamily="18" charset="0"/>
                                </a:rPr>
                                <m:t>𝑛</m:t>
                              </m:r>
                            </m:e>
                          </m:mr>
                          <m:mr>
                            <m:e>
                              <m:r>
                                <a:rPr lang="en-US" sz="2400" i="1">
                                  <a:latin typeface="Cambria Math" panose="02040503050406030204" pitchFamily="18" charset="0"/>
                                  <a:cs typeface="Cambria Math" panose="02040503050406030204" pitchFamily="18" charset="0"/>
                                </a:rPr>
                                <m:t>𝑚</m:t>
                              </m:r>
                            </m:e>
                          </m:mr>
                        </m:m>
                      </m:e>
                    </m:d>
                  </m:oMath>
                </a14:m>
                <a:r>
                  <a:rPr lang="zh-CN" altLang="en-US" sz="2400"/>
                  <a:t>的记号而非</a:t>
                </a:r>
                <a:r>
                  <a:rPr sz="2400"/>
                  <a:t> </a:t>
                </a:r>
                <a14:m>
                  <m:oMath xmlns:m="http://schemas.openxmlformats.org/officeDocument/2006/math">
                    <m:sSubSup>
                      <m:sSubSupPr>
                        <m:ctrlPr>
                          <a:rPr lang="en-US" altLang="zh-CN" sz="2400" i="1">
                            <a:latin typeface="Cambria Math" panose="02040503050406030204" pitchFamily="18" charset="0"/>
                            <a:cs typeface="Cambria Math" panose="02040503050406030204" pitchFamily="18" charset="0"/>
                          </a:rPr>
                        </m:ctrlPr>
                      </m:sSubSupPr>
                      <m:e>
                        <m:r>
                          <a:rPr lang="en-US" altLang="zh-CN" sz="2400" i="1">
                            <a:latin typeface="Cambria Math" panose="02040503050406030204" pitchFamily="18" charset="0"/>
                            <a:cs typeface="Cambria Math" panose="02040503050406030204" pitchFamily="18" charset="0"/>
                          </a:rPr>
                          <m:t>𝐶</m:t>
                        </m:r>
                      </m:e>
                      <m:sub>
                        <m:r>
                          <a:rPr lang="en-US" altLang="zh-CN" sz="2400" i="1">
                            <a:latin typeface="Cambria Math" panose="02040503050406030204" pitchFamily="18" charset="0"/>
                            <a:cs typeface="Cambria Math" panose="02040503050406030204" pitchFamily="18" charset="0"/>
                          </a:rPr>
                          <m:t>𝑛</m:t>
                        </m:r>
                      </m:sub>
                      <m:sup>
                        <m:r>
                          <a:rPr lang="en-US" altLang="zh-CN" sz="2400" i="1">
                            <a:latin typeface="Cambria Math" panose="02040503050406030204" pitchFamily="18" charset="0"/>
                            <a:cs typeface="Cambria Math" panose="02040503050406030204" pitchFamily="18" charset="0"/>
                          </a:rPr>
                          <m:t>𝑚</m:t>
                        </m:r>
                      </m:sup>
                    </m:sSubSup>
                  </m:oMath>
                </a14:m>
                <a:r>
                  <a:rPr lang="zh-CN" altLang="en-US" sz="2400"/>
                  <a:t>。</a:t>
                </a:r>
                <a:endParaRPr sz="2400"/>
              </a:p>
              <a:p>
                <a:pPr algn="l">
                  <a:buClrTx/>
                  <a:buSzTx/>
                </a:pPr>
                <a:r>
                  <a:rPr lang="zh-CN" altLang="en-US" sz="2400"/>
                  <a:t>组合数也被称为「二项式系数」，后面二项式定理将会阐述其中的联系。</a:t>
                </a:r>
                <a:endParaRPr lang="zh-CN" altLang="en-US" sz="2400"/>
              </a:p>
              <a:p>
                <a:pPr algn="l">
                  <a:buClrTx/>
                  <a:buSzTx/>
                </a:pPr>
                <a:r>
                  <a:rPr lang="zh-CN" altLang="en-US" sz="2400"/>
                  <a:t>特别地，规定当</a:t>
                </a:r>
                <a:r>
                  <a:rPr sz="2400"/>
                  <a:t> m&gt;n </a:t>
                </a:r>
                <a:r>
                  <a:rPr lang="zh-CN" altLang="en-US" sz="2400"/>
                  <a:t>时，</a:t>
                </a:r>
                <a14:m>
                  <m:oMath xmlns:m="http://schemas.openxmlformats.org/officeDocument/2006/math">
                    <m:sSubSup>
                      <m:sSubSupPr>
                        <m:ctrlPr>
                          <a:rPr lang="en-US" altLang="zh-CN" sz="2400" i="1">
                            <a:latin typeface="Cambria Math" panose="02040503050406030204" pitchFamily="18" charset="0"/>
                            <a:cs typeface="Cambria Math" panose="02040503050406030204" pitchFamily="18" charset="0"/>
                          </a:rPr>
                        </m:ctrlPr>
                      </m:sSubSupPr>
                      <m:e>
                        <m:r>
                          <a:rPr lang="en-US" altLang="zh-CN" sz="2400" i="1">
                            <a:latin typeface="Cambria Math" panose="02040503050406030204" pitchFamily="18" charset="0"/>
                            <a:cs typeface="Cambria Math" panose="02040503050406030204" pitchFamily="18" charset="0"/>
                          </a:rPr>
                          <m:t>𝐴</m:t>
                        </m:r>
                      </m:e>
                      <m:sub>
                        <m:r>
                          <a:rPr lang="en-US" altLang="zh-CN" sz="2400" i="1">
                            <a:latin typeface="Cambria Math" panose="02040503050406030204" pitchFamily="18" charset="0"/>
                            <a:cs typeface="Cambria Math" panose="02040503050406030204" pitchFamily="18" charset="0"/>
                          </a:rPr>
                          <m:t>𝑛</m:t>
                        </m:r>
                      </m:sub>
                      <m:sup>
                        <m:r>
                          <a:rPr lang="en-US" altLang="zh-CN" sz="2400" i="1">
                            <a:latin typeface="Cambria Math" panose="02040503050406030204" pitchFamily="18" charset="0"/>
                            <a:cs typeface="Cambria Math" panose="02040503050406030204" pitchFamily="18" charset="0"/>
                          </a:rPr>
                          <m:t>𝑚</m:t>
                        </m:r>
                      </m:sup>
                    </m:sSubSup>
                    <m:r>
                      <a:rPr lang="en-US" altLang="zh-CN" sz="2400" i="1">
                        <a:latin typeface="Cambria Math" panose="02040503050406030204" pitchFamily="18" charset="0"/>
                        <a:cs typeface="Cambria Math" panose="02040503050406030204" pitchFamily="18" charset="0"/>
                      </a:rPr>
                      <m:t>=</m:t>
                    </m:r>
                    <m:d>
                      <m:dPr>
                        <m:ctrlPr>
                          <a:rPr lang="en-US" sz="2400" i="1">
                            <a:latin typeface="Cambria Math" panose="02040503050406030204" pitchFamily="18" charset="0"/>
                            <a:cs typeface="Cambria Math" panose="02040503050406030204" pitchFamily="18" charset="0"/>
                          </a:rPr>
                        </m:ctrlPr>
                      </m:dPr>
                      <m:e>
                        <m:m>
                          <m:mPr>
                            <m:mcs>
                              <m:mc>
                                <m:mcPr>
                                  <m:count m:val="1"/>
                                  <m:mcJc m:val="center"/>
                                </m:mcPr>
                              </m:mc>
                            </m:mcs>
                            <m:ctrlPr>
                              <a:rPr lang="en-US" sz="2400" i="1">
                                <a:latin typeface="Cambria Math" panose="02040503050406030204" pitchFamily="18" charset="0"/>
                                <a:cs typeface="Cambria Math" panose="02040503050406030204" pitchFamily="18" charset="0"/>
                              </a:rPr>
                            </m:ctrlPr>
                          </m:mPr>
                          <m:mr>
                            <m:e>
                              <m:r>
                                <a:rPr lang="en-US" sz="2400" i="1">
                                  <a:latin typeface="Cambria Math" panose="02040503050406030204" pitchFamily="18" charset="0"/>
                                  <a:cs typeface="Cambria Math" panose="02040503050406030204" pitchFamily="18" charset="0"/>
                                </a:rPr>
                                <m:t>𝑛</m:t>
                              </m:r>
                            </m:e>
                          </m:mr>
                          <m:mr>
                            <m:e>
                              <m:r>
                                <a:rPr lang="en-US" sz="2400" i="1">
                                  <a:latin typeface="Cambria Math" panose="02040503050406030204" pitchFamily="18" charset="0"/>
                                  <a:cs typeface="Cambria Math" panose="02040503050406030204" pitchFamily="18" charset="0"/>
                                </a:rPr>
                                <m:t>𝑚</m:t>
                              </m:r>
                            </m:e>
                          </m:mr>
                        </m:m>
                      </m:e>
                    </m:d>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0</m:t>
                    </m:r>
                  </m:oMath>
                </a14:m>
                <a:r>
                  <a:rPr lang="zh-CN" altLang="en-US" sz="2400"/>
                  <a:t>。</a:t>
                </a:r>
                <a:endParaRPr lang="zh-CN" altLang="en-US" sz="2400"/>
              </a:p>
            </p:txBody>
          </p:sp>
        </mc:Choice>
        <mc:Fallback>
          <p:sp>
            <p:nvSpPr>
              <p:cNvPr id="3" name="内容占位符 2"/>
              <p:cNvSpPr>
                <a:spLocks noRot="1" noChangeAspect="1" noMove="1" noResize="1" noEditPoints="1" noAdjustHandles="1" noChangeArrowheads="1" noChangeShapeType="1" noTextEdit="1"/>
              </p:cNvSpPr>
              <p:nvPr>
                <p:ph idx="1"/>
                <p:custDataLst>
                  <p:tags r:id="rId2"/>
                </p:custDataLst>
              </p:nvPr>
            </p:nvSpPr>
            <p:spPr>
              <a:xfrm>
                <a:off x="511175" y="379095"/>
                <a:ext cx="10852150" cy="6266180"/>
              </a:xfrm>
              <a:blipFill rotWithShape="1">
                <a:blip r:embed="rId3"/>
                <a:stretch>
                  <a:fillRect r="-345"/>
                </a:stretch>
              </a:blipFill>
            </p:spPr>
            <p:txBody>
              <a:bodyPr/>
              <a:lstStyle/>
              <a:p>
                <a:r>
                  <a:rPr lang="zh-CN" altLang="en-US">
                    <a:noFill/>
                  </a:rPr>
                  <a:t> </a:t>
                </a:r>
              </a:p>
            </p:txBody>
          </p:sp>
        </mc:Fallback>
      </mc:AlternateContent>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1800"/>
              <a:t>例题：</a:t>
            </a:r>
            <a:endParaRPr lang="en-US" altLang="zh-CN" sz="1800"/>
          </a:p>
          <a:p>
            <a:r>
              <a:rPr lang="en-US" altLang="en-US" sz="1800"/>
              <a:t>①</a:t>
            </a:r>
            <a:r>
              <a:rPr lang="en-US" altLang="zh-CN" sz="1800"/>
              <a:t> </a:t>
            </a:r>
            <a:r>
              <a:rPr lang="zh-CN" altLang="en-US" sz="1800"/>
              <a:t>一班有</a:t>
            </a:r>
            <a:r>
              <a:rPr lang="en-US" altLang="zh-CN" sz="1800"/>
              <a:t>10</a:t>
            </a:r>
            <a:r>
              <a:rPr lang="zh-CN" altLang="en-US" sz="1800"/>
              <a:t>名同学，二班有</a:t>
            </a:r>
            <a:r>
              <a:rPr lang="en-US" altLang="zh-CN" sz="1800"/>
              <a:t>8</a:t>
            </a:r>
            <a:r>
              <a:rPr lang="zh-CN" altLang="en-US" sz="1800"/>
              <a:t>名同学，现每个班级要选出</a:t>
            </a:r>
            <a:r>
              <a:rPr lang="en-US" altLang="zh-CN" sz="1800"/>
              <a:t>2</a:t>
            </a:r>
            <a:r>
              <a:rPr lang="zh-CN" altLang="en-US" sz="1800"/>
              <a:t>名学生参加一个座谈会，求有多少种选法？</a:t>
            </a:r>
            <a:endParaRPr lang="en-US" altLang="zh-CN" sz="1800"/>
          </a:p>
          <a:p>
            <a:pPr marL="0" indent="0">
              <a:buNone/>
            </a:pPr>
            <a:r>
              <a:rPr lang="en-US" altLang="zh-CN" sz="1800"/>
              <a:t>   </a:t>
            </a:r>
            <a:r>
              <a:rPr lang="zh-CN" altLang="en-US" sz="1800"/>
              <a:t>根据组合数与乘法原理，共有：</a:t>
            </a:r>
            <a:r>
              <a:rPr lang="en-US" altLang="zh-CN" sz="1800"/>
              <a:t>C(10,2)*C(8,2)=1260 </a:t>
            </a:r>
            <a:r>
              <a:rPr lang="zh-CN" altLang="en-US" sz="1800"/>
              <a:t>种</a:t>
            </a:r>
            <a:endParaRPr lang="zh-CN" altLang="en-US" sz="1800"/>
          </a:p>
          <a:p>
            <a:pPr marL="0" indent="0">
              <a:buNone/>
            </a:pPr>
            <a:endParaRPr lang="en-US" altLang="zh-CN" sz="1800"/>
          </a:p>
          <a:p>
            <a:r>
              <a:rPr lang="en-US" altLang="en-US" sz="1800"/>
              <a:t>②</a:t>
            </a:r>
            <a:r>
              <a:rPr lang="en-US" altLang="zh-CN" sz="1800"/>
              <a:t> </a:t>
            </a:r>
            <a:r>
              <a:rPr lang="zh-CN" altLang="en-US" sz="1800"/>
              <a:t>某班有</a:t>
            </a:r>
            <a:r>
              <a:rPr lang="en-US" altLang="zh-CN" sz="1800"/>
              <a:t>6</a:t>
            </a:r>
            <a:r>
              <a:rPr lang="zh-CN" altLang="en-US" sz="1800"/>
              <a:t>名同学，有</a:t>
            </a:r>
            <a:r>
              <a:rPr lang="en-US" altLang="zh-CN" sz="1800"/>
              <a:t>4</a:t>
            </a:r>
            <a:r>
              <a:rPr lang="zh-CN" altLang="en-US" sz="1800"/>
              <a:t>名女同学，现要选出</a:t>
            </a:r>
            <a:r>
              <a:rPr lang="en-US" altLang="zh-CN" sz="1800"/>
              <a:t>3</a:t>
            </a:r>
            <a:r>
              <a:rPr lang="zh-CN" altLang="en-US" sz="1800"/>
              <a:t>名学生，其中至少有一名女同学，求有多少种选法？</a:t>
            </a:r>
            <a:endParaRPr lang="en-US" altLang="zh-CN" sz="1800"/>
          </a:p>
          <a:p>
            <a:pPr marL="0" indent="0">
              <a:buNone/>
            </a:pPr>
            <a:r>
              <a:rPr lang="en-US" altLang="zh-CN" sz="1800"/>
              <a:t>    </a:t>
            </a:r>
            <a:r>
              <a:rPr sz="1800"/>
              <a:t>解：</a:t>
            </a:r>
            <a:r>
              <a:rPr lang="zh-CN" altLang="en-US" sz="1800"/>
              <a:t>根据组合数与加法原理，共有：</a:t>
            </a:r>
            <a:r>
              <a:rPr lang="en-US" altLang="zh-CN" sz="1800"/>
              <a:t>   </a:t>
            </a:r>
            <a:endParaRPr lang="en-US" altLang="zh-CN" sz="1800"/>
          </a:p>
          <a:p>
            <a:pPr marL="0" indent="0">
              <a:buNone/>
            </a:pPr>
            <a:r>
              <a:rPr lang="en-US" altLang="zh-CN" sz="1800"/>
              <a:t>           C(4,1)*C(6,2)+C(4,2)*C(6,1)+C(4,3)*C(6,0)=60+36+4=100 </a:t>
            </a:r>
            <a:r>
              <a:rPr lang="zh-CN" altLang="en-US" sz="1800"/>
              <a:t>种</a:t>
            </a:r>
            <a:endParaRPr lang="zh-CN" altLang="en-US" sz="1800"/>
          </a:p>
          <a:p>
            <a:pPr marL="0" indent="0">
              <a:buNone/>
            </a:pPr>
            <a:r>
              <a:rPr lang="en-US" altLang="zh-CN" sz="1800"/>
              <a:t>    </a:t>
            </a:r>
            <a:r>
              <a:rPr sz="1800"/>
              <a:t>或者：先考虑</a:t>
            </a:r>
            <a:r>
              <a:rPr sz="1800">
                <a:sym typeface="+mn-ea"/>
              </a:rPr>
              <a:t>选出</a:t>
            </a:r>
            <a:r>
              <a:rPr lang="en-US" altLang="zh-CN" sz="1800">
                <a:sym typeface="+mn-ea"/>
              </a:rPr>
              <a:t>3</a:t>
            </a:r>
            <a:r>
              <a:rPr sz="1800">
                <a:sym typeface="+mn-ea"/>
              </a:rPr>
              <a:t>名学生的方案，有</a:t>
            </a:r>
            <a:r>
              <a:rPr lang="en-US" altLang="zh-CN" sz="1800">
                <a:sym typeface="+mn-ea"/>
              </a:rPr>
              <a:t>C(10,3),</a:t>
            </a:r>
            <a:r>
              <a:rPr sz="1800">
                <a:sym typeface="+mn-ea"/>
              </a:rPr>
              <a:t>然后去除不含女生的方案，有</a:t>
            </a:r>
            <a:r>
              <a:rPr lang="en-US" altLang="zh-CN" sz="1800">
                <a:sym typeface="+mn-ea"/>
              </a:rPr>
              <a:t>C(6,3)</a:t>
            </a:r>
            <a:r>
              <a:rPr sz="1800">
                <a:sym typeface="+mn-ea"/>
              </a:rPr>
              <a:t>，</a:t>
            </a:r>
            <a:endParaRPr sz="1800">
              <a:sym typeface="+mn-ea"/>
            </a:endParaRPr>
          </a:p>
          <a:p>
            <a:pPr marL="0" indent="0">
              <a:buNone/>
            </a:pPr>
            <a:r>
              <a:rPr sz="1800">
                <a:sym typeface="+mn-ea"/>
              </a:rPr>
              <a:t> </a:t>
            </a:r>
            <a:r>
              <a:rPr lang="en-US" altLang="zh-CN" sz="1800">
                <a:sym typeface="+mn-ea"/>
              </a:rPr>
              <a:t>          </a:t>
            </a:r>
            <a:r>
              <a:rPr sz="1800">
                <a:sym typeface="+mn-ea"/>
              </a:rPr>
              <a:t>故所求方案有</a:t>
            </a:r>
            <a:r>
              <a:rPr lang="en-US" altLang="zh-CN" sz="1800">
                <a:sym typeface="+mn-ea"/>
              </a:rPr>
              <a:t>    </a:t>
            </a:r>
            <a:r>
              <a:rPr lang="en-US" altLang="zh-CN" sz="1800">
                <a:sym typeface="+mn-ea"/>
              </a:rPr>
              <a:t>C(10,3)-C(6,3)=120-20=100</a:t>
            </a:r>
            <a:endParaRPr lang="en-US" altLang="zh-CN" sz="1800">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日期占位符 3"/>
          <p:cNvSpPr>
            <a:spLocks noGrp="1"/>
          </p:cNvSpPr>
          <p:nvPr>
            <p:custDataLst>
              <p:tags r:id="rId1"/>
            </p:custDataLst>
          </p:nvPr>
        </p:nvSpPr>
        <p:spPr>
          <a:xfrm>
            <a:off x="2438400" y="6324600"/>
            <a:ext cx="1905000" cy="457200"/>
          </a:xfrm>
          <a:prstGeom prst="rect">
            <a:avLst/>
          </a:prstGeom>
          <a:noFill/>
          <a:ln>
            <a:noFill/>
          </a:ln>
          <a:effectLst/>
        </p:spPr>
        <p:txBody>
          <a:bodyPr vert="horz" wrap="square" lIns="91440" tIns="45720" rIns="91440" bIns="45720" numCol="1" anchor="b" anchorCtr="0" compatLnSpc="1">
            <a:norm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6381B11F-09B1-45D2-8C56-C7184C99265E}" type="datetime1">
              <a:rPr kumimoji="0" lang="zh-CN" altLang="en-US" sz="1400">
                <a:solidFill>
                  <a:schemeClr val="tx1"/>
                </a:solidFill>
                <a:latin typeface="+mn-lt"/>
                <a:ea typeface="+mn-ea"/>
              </a:rPr>
            </a:fld>
            <a:endParaRPr kumimoji="0" lang="zh-CN" altLang="en-US" sz="1400">
              <a:solidFill>
                <a:schemeClr val="tx1"/>
              </a:solidFill>
              <a:latin typeface="+mn-lt"/>
              <a:ea typeface="+mn-ea"/>
            </a:endParaRPr>
          </a:p>
        </p:txBody>
      </p:sp>
      <p:sp>
        <p:nvSpPr>
          <p:cNvPr id="4" name="灯片编号占位符 5"/>
          <p:cNvSpPr>
            <a:spLocks noGrp="1"/>
          </p:cNvSpPr>
          <p:nvPr>
            <p:custDataLst>
              <p:tags r:id="rId2"/>
            </p:custDataLst>
          </p:nvPr>
        </p:nvSpPr>
        <p:spPr>
          <a:xfrm>
            <a:off x="8305800" y="6324600"/>
            <a:ext cx="1905000" cy="457200"/>
          </a:xfrm>
          <a:prstGeom prst="rect">
            <a:avLst/>
          </a:prstGeom>
          <a:noFill/>
          <a:ln>
            <a:noFill/>
          </a:ln>
          <a:effectLst/>
        </p:spPr>
        <p:txBody>
          <a:bodyPr vert="horz" wrap="square" lIns="91440" tIns="45720" rIns="91440" bIns="45720" numCol="1" anchor="b" anchorCtr="0" compatLnSpc="1">
            <a:norm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F3C7736C-9C34-465C-BD1E-47999A6809C4}" type="slidenum">
              <a:rPr kumimoji="0" lang="en-US" altLang="zh-CN" sz="1400">
                <a:solidFill>
                  <a:schemeClr val="tx1"/>
                </a:solidFill>
                <a:latin typeface="+mn-lt"/>
                <a:ea typeface="+mn-ea"/>
              </a:rPr>
            </a:fld>
            <a:endParaRPr kumimoji="0" lang="en-US" altLang="zh-CN" sz="1400">
              <a:solidFill>
                <a:schemeClr val="tx1"/>
              </a:solidFill>
              <a:latin typeface="+mn-lt"/>
              <a:ea typeface="+mn-ea"/>
            </a:endParaRPr>
          </a:p>
        </p:txBody>
      </p:sp>
      <p:sp>
        <p:nvSpPr>
          <p:cNvPr id="3" name="Rectangle 2"/>
          <p:cNvSpPr>
            <a:spLocks noGrp="1" noChangeArrowheads="1"/>
          </p:cNvSpPr>
          <p:nvPr>
            <p:custDataLst>
              <p:tags r:id="rId3"/>
            </p:custDataLst>
          </p:nvPr>
        </p:nvSpPr>
        <p:spPr>
          <a:xfrm>
            <a:off x="740410" y="1501775"/>
            <a:ext cx="10689590" cy="4670425"/>
          </a:xfrm>
          <a:prstGeom prst="rect">
            <a:avLst/>
          </a:prstGeom>
          <a:noFill/>
          <a:ln>
            <a:noFill/>
          </a:ln>
          <a:effectLst/>
        </p:spPr>
        <p:txBody>
          <a:bodyPr vert="horz" wrap="square" lIns="91440" tIns="45720" rIns="91440" bIns="45720" numCol="1" anchor="t" anchorCtr="0" compatLnSpc="1">
            <a:normAutofit/>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08000"/>
              </a:buClr>
              <a:buSzPct val="55000"/>
              <a:buFont typeface="Wingdings" panose="05000000000000000000" pitchFamily="2" charset="2"/>
              <a:buChar char="n"/>
              <a:defRPr kumimoji="1" sz="2400" b="1"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gn="l" eaLnBrk="1" fontAlgn="auto" hangingPunct="1">
              <a:lnSpc>
                <a:spcPct val="130000"/>
              </a:lnSpc>
              <a:spcBef>
                <a:spcPts val="0"/>
              </a:spcBef>
              <a:spcAft>
                <a:spcPts val="1000"/>
              </a:spcAft>
              <a:buClrTx/>
              <a:buSzTx/>
              <a:buFont typeface="Arial" panose="020B0604020202020204" pitchFamily="34" charset="0"/>
              <a:buChar char="•"/>
            </a:pPr>
            <a:r>
              <a:rPr kumimoji="0" lang="en-US" altLang="en-US" sz="2000" b="0" spc="150">
                <a:solidFill>
                  <a:schemeClr val="tx1"/>
                </a:solidFill>
                <a:uFillTx/>
                <a:latin typeface="Arial" panose="020B0604020202020204" pitchFamily="34" charset="0"/>
                <a:ea typeface="汉仪正圆 55简" panose="00020600040101010101" charset="-122"/>
              </a:rPr>
              <a:t>例1.23 假定有8位成员，两两配对分成4组，问有多少种分配方案？</a:t>
            </a:r>
            <a:endParaRPr kumimoji="0" lang="en-US" altLang="en-US" sz="2000" b="0" spc="150">
              <a:solidFill>
                <a:schemeClr val="tx1"/>
              </a:solidFill>
              <a:uFillTx/>
              <a:latin typeface="Arial" panose="020B0604020202020204" pitchFamily="34" charset="0"/>
              <a:ea typeface="汉仪正圆 55简" panose="00020600040101010101" charset="-122"/>
            </a:endParaRPr>
          </a:p>
          <a:p>
            <a:pPr marL="228600" indent="-228600" algn="l" eaLnBrk="1" fontAlgn="auto" hangingPunct="1">
              <a:lnSpc>
                <a:spcPct val="130000"/>
              </a:lnSpc>
              <a:spcBef>
                <a:spcPts val="0"/>
              </a:spcBef>
              <a:spcAft>
                <a:spcPts val="1000"/>
              </a:spcAft>
              <a:buClrTx/>
              <a:buSzTx/>
              <a:buFont typeface="Arial" panose="020B0604020202020204" pitchFamily="34" charset="0"/>
              <a:buChar char="•"/>
            </a:pPr>
            <a:r>
              <a:rPr kumimoji="0" lang="en-US" altLang="en-US" sz="2000" b="0" spc="150">
                <a:solidFill>
                  <a:schemeClr val="tx1"/>
                </a:solidFill>
                <a:uFillTx/>
                <a:latin typeface="Arial" panose="020B0604020202020204" pitchFamily="34" charset="0"/>
                <a:ea typeface="汉仪正圆 55简" panose="00020600040101010101" charset="-122"/>
              </a:rPr>
              <a:t>解 方法1：</a:t>
            </a:r>
            <a:endParaRPr kumimoji="0" lang="en-US" altLang="en-US" sz="2000" b="0" spc="150">
              <a:solidFill>
                <a:schemeClr val="tx1"/>
              </a:solidFill>
              <a:uFillTx/>
              <a:latin typeface="Arial" panose="020B0604020202020204" pitchFamily="34" charset="0"/>
              <a:ea typeface="汉仪正圆 55简" panose="00020600040101010101" charset="-122"/>
            </a:endParaRPr>
          </a:p>
          <a:p>
            <a:pPr marL="0" indent="0" algn="l" eaLnBrk="1" fontAlgn="auto" hangingPunct="1">
              <a:lnSpc>
                <a:spcPct val="130000"/>
              </a:lnSpc>
              <a:spcBef>
                <a:spcPts val="0"/>
              </a:spcBef>
              <a:spcAft>
                <a:spcPts val="1000"/>
              </a:spcAft>
              <a:buClrTx/>
              <a:buSzTx/>
              <a:buFont typeface="Arial" panose="020B0604020202020204" pitchFamily="34" charset="0"/>
              <a:buNone/>
            </a:pPr>
            <a:r>
              <a:rPr kumimoji="0" lang="en-US" altLang="en-US" sz="2000" b="0" spc="150">
                <a:solidFill>
                  <a:schemeClr val="tx1"/>
                </a:solidFill>
                <a:uFillTx/>
                <a:latin typeface="Arial" panose="020B0604020202020204" pitchFamily="34" charset="0"/>
                <a:ea typeface="汉仪正圆 55简" panose="00020600040101010101" charset="-122"/>
              </a:rPr>
              <a:t>           ＊＊ ＊＊ ＊＊ ＊＊</a:t>
            </a:r>
            <a:endParaRPr kumimoji="0" lang="en-US" altLang="en-US" sz="2000" b="0" spc="150">
              <a:solidFill>
                <a:schemeClr val="tx1"/>
              </a:solidFill>
              <a:uFillTx/>
              <a:latin typeface="Arial" panose="020B0604020202020204" pitchFamily="34" charset="0"/>
              <a:ea typeface="汉仪正圆 55简" panose="00020600040101010101" charset="-122"/>
            </a:endParaRPr>
          </a:p>
          <a:p>
            <a:pPr marL="0" indent="0" algn="l" eaLnBrk="1" fontAlgn="auto" hangingPunct="1">
              <a:lnSpc>
                <a:spcPct val="130000"/>
              </a:lnSpc>
              <a:spcBef>
                <a:spcPts val="0"/>
              </a:spcBef>
              <a:spcAft>
                <a:spcPts val="1000"/>
              </a:spcAft>
              <a:buClrTx/>
              <a:buSzTx/>
              <a:buFont typeface="Arial" panose="020B0604020202020204" pitchFamily="34" charset="0"/>
              <a:buNone/>
            </a:pPr>
            <a:r>
              <a:rPr kumimoji="0" lang="en-US" altLang="en-US" sz="2000" b="0" spc="150">
                <a:solidFill>
                  <a:schemeClr val="tx1"/>
                </a:solidFill>
                <a:uFillTx/>
                <a:latin typeface="Arial" panose="020B0604020202020204" pitchFamily="34" charset="0"/>
                <a:ea typeface="汉仪正圆 55简" panose="00020600040101010101" charset="-122"/>
              </a:rPr>
              <a:t>    将8位成员排列，共有8!个排列，每个排列两两划分，分成4组，其重复数为      ，所求分配方案数为</a:t>
            </a:r>
            <a:endParaRPr kumimoji="0" lang="en-US" altLang="en-US" sz="2000" b="0" spc="150">
              <a:solidFill>
                <a:schemeClr val="tx1"/>
              </a:solidFill>
              <a:uFillTx/>
              <a:latin typeface="Arial" panose="020B0604020202020204" pitchFamily="34" charset="0"/>
              <a:ea typeface="汉仪正圆 55简" panose="00020600040101010101" charset="-122"/>
            </a:endParaRPr>
          </a:p>
          <a:p>
            <a:pPr marL="571500" indent="-571500" algn="just" eaLnBrk="1" hangingPunct="1">
              <a:lnSpc>
                <a:spcPct val="90000"/>
              </a:lnSpc>
              <a:buSzTx/>
              <a:buFont typeface="Wingdings" panose="05000000000000000000" pitchFamily="2" charset="2"/>
              <a:buChar char="§"/>
            </a:pPr>
            <a:endParaRPr lang="zh-CN" altLang="en-US" dirty="0">
              <a:solidFill>
                <a:schemeClr val="tx1"/>
              </a:solidFill>
            </a:endParaRPr>
          </a:p>
          <a:p>
            <a:pPr marL="571500" indent="-571500" algn="just" eaLnBrk="1" hangingPunct="1">
              <a:lnSpc>
                <a:spcPct val="90000"/>
              </a:lnSpc>
              <a:buSzTx/>
              <a:buFont typeface="Wingdings" panose="05000000000000000000" pitchFamily="2" charset="2"/>
              <a:buNone/>
            </a:pPr>
            <a:r>
              <a:rPr lang="zh-CN" altLang="en-US" dirty="0">
                <a:solidFill>
                  <a:schemeClr val="tx1"/>
                </a:solidFill>
              </a:rPr>
              <a:t> </a:t>
            </a:r>
            <a:endParaRPr lang="zh-CN" altLang="en-US" dirty="0">
              <a:solidFill>
                <a:schemeClr val="tx1"/>
              </a:solidFill>
            </a:endParaRPr>
          </a:p>
        </p:txBody>
      </p:sp>
      <p:sp>
        <p:nvSpPr>
          <p:cNvPr id="35846"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5847" name="Rectangle 5"/>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5848" name="Rectangle 6"/>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5849" name="Rectangle 7"/>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5850" name="Rectangle 8"/>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5851" name="Rectangle 9"/>
          <p:cNvSpPr>
            <a:spLocks noChangeArrowheads="1"/>
          </p:cNvSpPr>
          <p:nvPr/>
        </p:nvSpPr>
        <p:spPr bwMode="auto">
          <a:xfrm>
            <a:off x="5576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5852" name="Rectangle 10"/>
          <p:cNvSpPr>
            <a:spLocks noChangeArrowheads="1"/>
          </p:cNvSpPr>
          <p:nvPr/>
        </p:nvSpPr>
        <p:spPr bwMode="auto">
          <a:xfrm>
            <a:off x="5867400"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5853" name="Rectangle 11"/>
          <p:cNvSpPr>
            <a:spLocks noChangeArrowheads="1"/>
          </p:cNvSpPr>
          <p:nvPr/>
        </p:nvSpPr>
        <p:spPr bwMode="auto">
          <a:xfrm>
            <a:off x="4872038" y="321945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5854" name="Rectangle 12"/>
          <p:cNvSpPr>
            <a:spLocks noChangeArrowheads="1"/>
          </p:cNvSpPr>
          <p:nvPr/>
        </p:nvSpPr>
        <p:spPr bwMode="auto">
          <a:xfrm>
            <a:off x="5491163"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5855" name="Rectangle 13"/>
          <p:cNvSpPr>
            <a:spLocks noChangeArrowheads="1"/>
          </p:cNvSpPr>
          <p:nvPr/>
        </p:nvSpPr>
        <p:spPr bwMode="auto">
          <a:xfrm>
            <a:off x="5195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5856" name="Rectangle 14"/>
          <p:cNvSpPr>
            <a:spLocks noChangeArrowheads="1"/>
          </p:cNvSpPr>
          <p:nvPr/>
        </p:nvSpPr>
        <p:spPr bwMode="auto">
          <a:xfrm>
            <a:off x="6024563" y="33385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5857" name="Rectangle 16"/>
          <p:cNvSpPr>
            <a:spLocks noChangeArrowheads="1"/>
          </p:cNvSpPr>
          <p:nvPr/>
        </p:nvSpPr>
        <p:spPr bwMode="auto">
          <a:xfrm>
            <a:off x="54244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5858" name="Rectangle 19"/>
          <p:cNvSpPr>
            <a:spLocks noChangeArrowheads="1"/>
          </p:cNvSpPr>
          <p:nvPr/>
        </p:nvSpPr>
        <p:spPr bwMode="auto">
          <a:xfrm>
            <a:off x="5253038" y="324326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5860" name="Rectangle 21"/>
          <p:cNvSpPr>
            <a:spLocks noChangeArrowheads="1"/>
          </p:cNvSpPr>
          <p:nvPr/>
        </p:nvSpPr>
        <p:spPr bwMode="auto">
          <a:xfrm>
            <a:off x="5753100" y="32337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graphicFrame>
        <p:nvGraphicFramePr>
          <p:cNvPr id="10359828" name="Object 20"/>
          <p:cNvGraphicFramePr>
            <a:graphicFrameLocks noChangeAspect="1"/>
          </p:cNvGraphicFramePr>
          <p:nvPr/>
        </p:nvGraphicFramePr>
        <p:xfrm>
          <a:off x="3601720" y="4217035"/>
          <a:ext cx="1220470" cy="706755"/>
        </p:xfrm>
        <a:graphic>
          <a:graphicData uri="http://schemas.openxmlformats.org/presentationml/2006/ole">
            <mc:AlternateContent xmlns:mc="http://schemas.openxmlformats.org/markup-compatibility/2006">
              <mc:Choice xmlns:v="urn:schemas-microsoft-com:vml" Requires="v">
                <p:oleObj spid="_x0000_s17412" name="公式" r:id="rId4" imgW="673100" imgH="393700" progId="Equation.3">
                  <p:embed/>
                </p:oleObj>
              </mc:Choice>
              <mc:Fallback>
                <p:oleObj name="公式" r:id="rId4" imgW="673100" imgH="393700" progId="Equation.3">
                  <p:embed/>
                  <p:pic>
                    <p:nvPicPr>
                      <p:cNvPr id="0" name="Object 20"/>
                      <p:cNvPicPr>
                        <a:picLocks noChangeAspect="1" noChangeArrowheads="1"/>
                      </p:cNvPicPr>
                      <p:nvPr/>
                    </p:nvPicPr>
                    <p:blipFill>
                      <a:blip r:embed="rId5"/>
                      <a:srcRect/>
                      <a:stretch>
                        <a:fillRect/>
                      </a:stretch>
                    </p:blipFill>
                    <p:spPr bwMode="auto">
                      <a:xfrm>
                        <a:off x="3601720" y="4217035"/>
                        <a:ext cx="122047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标题 6"/>
          <p:cNvSpPr>
            <a:spLocks noGrp="1"/>
          </p:cNvSpPr>
          <p:nvPr>
            <p:ph type="title"/>
            <p:custDataLst>
              <p:tags r:id="rId6"/>
            </p:custDataLst>
          </p:nvPr>
        </p:nvSpPr>
        <p:spPr/>
        <p:txBody>
          <a:bodyPr vert="horz" wrap="square" lIns="0" tIns="0" rIns="0" bIns="0" rtlCol="0" anchor="b">
            <a:normAutofit/>
          </a:bodyPr>
          <a:lstStyle>
            <a:lvl1pPr algn="l">
              <a:defRPr sz="2700">
                <a:latin typeface="+mj-ea"/>
                <a:ea typeface="+mj-ea"/>
                <a:cs typeface="+mj-ea"/>
                <a:sym typeface="+mj-ea"/>
              </a:defRPr>
            </a:lvl1pPr>
          </a:lstStyle>
          <a:p>
            <a:pPr lvl="0" algn="l">
              <a:buClrTx/>
              <a:buSzTx/>
              <a:buFontTx/>
            </a:pPr>
            <a:r>
              <a:rPr lang="zh-CN" altLang="en-US">
                <a:sym typeface="+mn-ea"/>
              </a:rPr>
              <a:t>组合</a:t>
            </a:r>
            <a:endParaRPr lang="zh-CN" altLang="en-US">
              <a:sym typeface="+mn-ea"/>
            </a:endParaRPr>
          </a:p>
        </p:txBody>
      </p:sp>
      <p:graphicFrame>
        <p:nvGraphicFramePr>
          <p:cNvPr id="2" name="对象 1"/>
          <p:cNvGraphicFramePr/>
          <p:nvPr/>
        </p:nvGraphicFramePr>
        <p:xfrm>
          <a:off x="10265410" y="3103245"/>
          <a:ext cx="551180" cy="443865"/>
        </p:xfrm>
        <a:graphic>
          <a:graphicData uri="http://schemas.openxmlformats.org/presentationml/2006/ole">
            <mc:AlternateContent xmlns:mc="http://schemas.openxmlformats.org/markup-compatibility/2006">
              <mc:Choice xmlns:v="urn:schemas-microsoft-com:vml" Requires="v">
                <p:oleObj spid="_x0000_s6" name="" r:id="rId7" imgW="608965" imgH="457835" progId="Equation.KSEE3">
                  <p:embed/>
                </p:oleObj>
              </mc:Choice>
              <mc:Fallback>
                <p:oleObj name="" r:id="rId7" imgW="608965" imgH="457835" progId="Equation.KSEE3">
                  <p:embed/>
                  <p:pic>
                    <p:nvPicPr>
                      <p:cNvPr id="0" name="图片 5"/>
                      <p:cNvPicPr/>
                      <p:nvPr/>
                    </p:nvPicPr>
                    <p:blipFill>
                      <a:blip r:embed="rId8"/>
                      <a:stretch>
                        <a:fillRect/>
                      </a:stretch>
                    </p:blipFill>
                    <p:spPr>
                      <a:xfrm>
                        <a:off x="10265410" y="3103245"/>
                        <a:ext cx="551180" cy="443865"/>
                      </a:xfrm>
                      <a:prstGeom prst="rect">
                        <a:avLst/>
                      </a:prstGeom>
                    </p:spPr>
                  </p:pic>
                </p:oleObj>
              </mc:Fallback>
            </mc:AlternateContent>
          </a:graphicData>
        </a:graphic>
      </p:graphicFrame>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03598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日期占位符 3"/>
          <p:cNvSpPr>
            <a:spLocks noGrp="1"/>
          </p:cNvSpPr>
          <p:nvPr>
            <p:custDataLst>
              <p:tags r:id="rId1"/>
            </p:custDataLst>
          </p:nvPr>
        </p:nvSpPr>
        <p:spPr>
          <a:xfrm>
            <a:off x="2438400" y="6324600"/>
            <a:ext cx="1905000" cy="457200"/>
          </a:xfrm>
          <a:prstGeom prst="rect">
            <a:avLst/>
          </a:prstGeom>
          <a:noFill/>
          <a:ln>
            <a:noFill/>
          </a:ln>
          <a:effectLst/>
        </p:spPr>
        <p:txBody>
          <a:bodyPr vert="horz" wrap="square" lIns="91440" tIns="45720" rIns="91440" bIns="45720" numCol="1" anchor="b" anchorCtr="0" compatLnSpc="1">
            <a:norm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D65A54BA-193B-4BBE-A257-F25E67827376}" type="datetime1">
              <a:rPr kumimoji="0" lang="zh-CN" altLang="en-US" sz="1400">
                <a:solidFill>
                  <a:schemeClr val="tx1"/>
                </a:solidFill>
                <a:latin typeface="+mn-lt"/>
                <a:ea typeface="+mn-ea"/>
              </a:rPr>
            </a:fld>
            <a:endParaRPr kumimoji="0" lang="zh-CN" altLang="en-US" sz="1400">
              <a:solidFill>
                <a:schemeClr val="tx1"/>
              </a:solidFill>
              <a:latin typeface="+mn-lt"/>
              <a:ea typeface="+mn-ea"/>
            </a:endParaRPr>
          </a:p>
        </p:txBody>
      </p:sp>
      <p:sp>
        <p:nvSpPr>
          <p:cNvPr id="4" name="灯片编号占位符 5"/>
          <p:cNvSpPr>
            <a:spLocks noGrp="1"/>
          </p:cNvSpPr>
          <p:nvPr>
            <p:custDataLst>
              <p:tags r:id="rId2"/>
            </p:custDataLst>
          </p:nvPr>
        </p:nvSpPr>
        <p:spPr>
          <a:xfrm>
            <a:off x="8305800" y="6324600"/>
            <a:ext cx="1905000" cy="457200"/>
          </a:xfrm>
          <a:prstGeom prst="rect">
            <a:avLst/>
          </a:prstGeom>
          <a:noFill/>
          <a:ln>
            <a:noFill/>
          </a:ln>
          <a:effectLst/>
        </p:spPr>
        <p:txBody>
          <a:bodyPr vert="horz" wrap="square" lIns="91440" tIns="45720" rIns="91440" bIns="45720" numCol="1" anchor="b" anchorCtr="0" compatLnSpc="1">
            <a:norm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475DAFD6-3B83-488B-868B-7C81637A947C}" type="slidenum">
              <a:rPr kumimoji="0" lang="en-US" altLang="zh-CN" sz="1400">
                <a:solidFill>
                  <a:schemeClr val="tx1"/>
                </a:solidFill>
                <a:latin typeface="+mn-lt"/>
                <a:ea typeface="+mn-ea"/>
              </a:rPr>
            </a:fld>
            <a:endParaRPr kumimoji="0" lang="en-US" altLang="zh-CN" sz="1400">
              <a:solidFill>
                <a:schemeClr val="tx1"/>
              </a:solidFill>
              <a:latin typeface="+mn-lt"/>
              <a:ea typeface="+mn-ea"/>
            </a:endParaRPr>
          </a:p>
        </p:txBody>
      </p:sp>
      <p:sp>
        <p:nvSpPr>
          <p:cNvPr id="3" name="Rectangle 2"/>
          <p:cNvSpPr>
            <a:spLocks noGrp="1" noChangeArrowheads="1"/>
          </p:cNvSpPr>
          <p:nvPr>
            <p:custDataLst>
              <p:tags r:id="rId3"/>
            </p:custDataLst>
          </p:nvPr>
        </p:nvSpPr>
        <p:spPr>
          <a:xfrm>
            <a:off x="910590" y="1501775"/>
            <a:ext cx="10526395" cy="4670425"/>
          </a:xfrm>
          <a:prstGeom prst="rect">
            <a:avLst/>
          </a:prstGeom>
          <a:noFill/>
          <a:ln>
            <a:noFill/>
          </a:ln>
          <a:effectLst/>
        </p:spPr>
        <p:txBody>
          <a:bodyPr vert="horz" wrap="square" lIns="91440" tIns="45720" rIns="91440" bIns="45720" numCol="1" anchor="t" anchorCtr="0" compatLnSpc="1">
            <a:normAutofit/>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08000"/>
              </a:buClr>
              <a:buSzPct val="55000"/>
              <a:buFont typeface="Wingdings" panose="05000000000000000000" pitchFamily="2" charset="2"/>
              <a:buChar char="n"/>
              <a:defRPr kumimoji="1" sz="2400" b="1"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571500" algn="l" eaLnBrk="1" hangingPunct="1">
              <a:buSzTx/>
              <a:buFont typeface="Wingdings" panose="05000000000000000000" pitchFamily="2" charset="2"/>
              <a:buChar char="§"/>
            </a:pPr>
            <a:r>
              <a:rPr kumimoji="0" lang="en-US" altLang="en-US" sz="2000" b="0" spc="150">
                <a:solidFill>
                  <a:schemeClr val="tx1"/>
                </a:solidFill>
                <a:uFillTx/>
                <a:latin typeface="Arial" panose="020B0604020202020204" pitchFamily="34" charset="0"/>
                <a:ea typeface="汉仪正圆 55简" panose="00020600040101010101" charset="-122"/>
              </a:rPr>
              <a:t> </a:t>
            </a:r>
            <a:r>
              <a:rPr kumimoji="0" lang="en-US" altLang="en-US" sz="2400" b="0" spc="150">
                <a:solidFill>
                  <a:schemeClr val="tx1"/>
                </a:solidFill>
                <a:uFillTx/>
                <a:latin typeface="Arial" panose="020B0604020202020204" pitchFamily="34" charset="0"/>
                <a:ea typeface="汉仪正圆 55简" panose="00020600040101010101" charset="-122"/>
              </a:rPr>
              <a:t>方法2：</a:t>
            </a:r>
            <a:endParaRPr kumimoji="0" lang="en-US" altLang="en-US" sz="2400" b="0" spc="150">
              <a:solidFill>
                <a:schemeClr val="tx1"/>
              </a:solidFill>
              <a:uFillTx/>
              <a:latin typeface="Arial" panose="020B0604020202020204" pitchFamily="34" charset="0"/>
              <a:ea typeface="汉仪正圆 55简" panose="00020600040101010101" charset="-122"/>
            </a:endParaRPr>
          </a:p>
          <a:p>
            <a:pPr marL="0" indent="0" algn="l" eaLnBrk="1" hangingPunct="1">
              <a:buSzTx/>
              <a:buFont typeface="Wingdings" panose="05000000000000000000" pitchFamily="2" charset="2"/>
              <a:buNone/>
            </a:pPr>
            <a:r>
              <a:rPr kumimoji="0" lang="en-US" altLang="en-US" sz="2400" b="0" spc="150">
                <a:solidFill>
                  <a:schemeClr val="tx1"/>
                </a:solidFill>
                <a:uFillTx/>
                <a:latin typeface="Arial" panose="020B0604020202020204" pitchFamily="34" charset="0"/>
                <a:ea typeface="汉仪正圆 55简" panose="00020600040101010101" charset="-122"/>
              </a:rPr>
              <a:t>       (＊＊) (＊＊) (＊＊)  (＊＊)</a:t>
            </a:r>
            <a:endParaRPr kumimoji="0" lang="en-US" altLang="en-US" sz="2400" b="0" spc="150">
              <a:solidFill>
                <a:schemeClr val="tx1"/>
              </a:solidFill>
              <a:uFillTx/>
              <a:latin typeface="Arial" panose="020B0604020202020204" pitchFamily="34" charset="0"/>
              <a:ea typeface="汉仪正圆 55简" panose="00020600040101010101" charset="-122"/>
            </a:endParaRPr>
          </a:p>
          <a:p>
            <a:pPr marL="0" indent="0" algn="l" eaLnBrk="1" hangingPunct="1">
              <a:buSzTx/>
              <a:buFont typeface="Wingdings" panose="05000000000000000000" pitchFamily="2" charset="2"/>
              <a:buNone/>
            </a:pPr>
            <a:r>
              <a:rPr kumimoji="0" lang="en-US" altLang="en-US" sz="2400" b="0" spc="150">
                <a:solidFill>
                  <a:schemeClr val="tx1"/>
                </a:solidFill>
                <a:uFillTx/>
                <a:latin typeface="Arial" panose="020B0604020202020204" pitchFamily="34" charset="0"/>
                <a:ea typeface="汉仪正圆 55简" panose="00020600040101010101" charset="-122"/>
              </a:rPr>
              <a:t>           1        2       3         4</a:t>
            </a:r>
            <a:endParaRPr kumimoji="0" lang="en-US" altLang="en-US" sz="2400" b="0" spc="150">
              <a:solidFill>
                <a:schemeClr val="tx1"/>
              </a:solidFill>
              <a:uFillTx/>
              <a:latin typeface="Arial" panose="020B0604020202020204" pitchFamily="34" charset="0"/>
              <a:ea typeface="汉仪正圆 55简" panose="00020600040101010101" charset="-122"/>
            </a:endParaRPr>
          </a:p>
          <a:p>
            <a:pPr marL="571500" indent="-571500" algn="l" eaLnBrk="1" hangingPunct="1">
              <a:buSzTx/>
              <a:buFont typeface="Wingdings" panose="05000000000000000000" pitchFamily="2" charset="2"/>
              <a:buNone/>
            </a:pPr>
            <a:r>
              <a:rPr kumimoji="0" lang="en-US" altLang="en-US" sz="2400" b="0" spc="150">
                <a:solidFill>
                  <a:schemeClr val="tx1"/>
                </a:solidFill>
                <a:uFillTx/>
                <a:latin typeface="Arial" panose="020B0604020202020204" pitchFamily="34" charset="0"/>
                <a:ea typeface="汉仪正圆 55简" panose="00020600040101010101" charset="-122"/>
              </a:rPr>
              <a:t>     将8个人分为4组，第1组有          种选择，第2组有         种选择，第3组有            种选择，第4组有           种选择，但由于各组与顺序无关，故所求分配方案数为</a:t>
            </a:r>
            <a:r>
              <a:rPr kumimoji="0" lang="en-US" altLang="en-US" sz="2000" b="0" spc="150">
                <a:solidFill>
                  <a:schemeClr val="tx1"/>
                </a:solidFill>
                <a:uFillTx/>
                <a:latin typeface="Arial" panose="020B0604020202020204" pitchFamily="34" charset="0"/>
                <a:ea typeface="汉仪正圆 55简" panose="00020600040101010101" charset="-122"/>
              </a:rPr>
              <a:t>：</a:t>
            </a:r>
            <a:endParaRPr kumimoji="0" lang="en-US" altLang="en-US" sz="2000" b="0" spc="150">
              <a:solidFill>
                <a:schemeClr val="tx1"/>
              </a:solidFill>
              <a:uFillTx/>
              <a:latin typeface="Arial" panose="020B0604020202020204" pitchFamily="34" charset="0"/>
              <a:ea typeface="汉仪正圆 55简" panose="00020600040101010101" charset="-122"/>
            </a:endParaRPr>
          </a:p>
          <a:p>
            <a:pPr marL="571500" indent="-571500" algn="just" eaLnBrk="1" hangingPunct="1">
              <a:buSzTx/>
              <a:buFont typeface="Wingdings" panose="05000000000000000000" pitchFamily="2" charset="2"/>
              <a:buChar char="§"/>
            </a:pPr>
            <a:endParaRPr lang="zh-CN" altLang="en-US" dirty="0">
              <a:solidFill>
                <a:schemeClr val="tx1"/>
              </a:solidFill>
            </a:endParaRPr>
          </a:p>
          <a:p>
            <a:pPr marL="571500" indent="-571500" algn="just" eaLnBrk="1" hangingPunct="1">
              <a:buSzTx/>
              <a:buFont typeface="Wingdings" panose="05000000000000000000" pitchFamily="2" charset="2"/>
              <a:buChar char="§"/>
            </a:pPr>
            <a:endParaRPr lang="zh-CN" altLang="en-US" dirty="0">
              <a:solidFill>
                <a:schemeClr val="tx1"/>
              </a:solidFill>
            </a:endParaRPr>
          </a:p>
        </p:txBody>
      </p:sp>
      <p:sp>
        <p:nvSpPr>
          <p:cNvPr id="36870"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6871" name="Rectangle 5"/>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6872" name="Rectangle 6"/>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6873" name="Rectangle 7"/>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36874" name="Rectangle 8"/>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graphicFrame>
        <p:nvGraphicFramePr>
          <p:cNvPr id="10362898" name="Object 18"/>
          <p:cNvGraphicFramePr>
            <a:graphicFrameLocks noChangeAspect="1"/>
          </p:cNvGraphicFramePr>
          <p:nvPr/>
        </p:nvGraphicFramePr>
        <p:xfrm>
          <a:off x="5309553" y="2812733"/>
          <a:ext cx="1016000" cy="368300"/>
        </p:xfrm>
        <a:graphic>
          <a:graphicData uri="http://schemas.openxmlformats.org/presentationml/2006/ole">
            <mc:AlternateContent xmlns:mc="http://schemas.openxmlformats.org/markup-compatibility/2006">
              <mc:Choice xmlns:v="urn:schemas-microsoft-com:vml" Requires="v">
                <p:oleObj spid="_x0000_s18444" name="公式" r:id="rId4" imgW="1016000" imgH="368300" progId="Equation.3">
                  <p:embed/>
                </p:oleObj>
              </mc:Choice>
              <mc:Fallback>
                <p:oleObj name="公式" r:id="rId4" imgW="1016000" imgH="368300" progId="Equation.3">
                  <p:embed/>
                  <p:pic>
                    <p:nvPicPr>
                      <p:cNvPr id="0" name="Object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09553" y="2812733"/>
                        <a:ext cx="1016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362900" name="Object 20"/>
          <p:cNvGraphicFramePr>
            <a:graphicFrameLocks noChangeAspect="1"/>
          </p:cNvGraphicFramePr>
          <p:nvPr/>
        </p:nvGraphicFramePr>
        <p:xfrm>
          <a:off x="8763000" y="2787333"/>
          <a:ext cx="990600" cy="393700"/>
        </p:xfrm>
        <a:graphic>
          <a:graphicData uri="http://schemas.openxmlformats.org/presentationml/2006/ole">
            <mc:AlternateContent xmlns:mc="http://schemas.openxmlformats.org/markup-compatibility/2006">
              <mc:Choice xmlns:v="urn:schemas-microsoft-com:vml" Requires="v">
                <p:oleObj spid="_x0000_s18445" name="Equation" r:id="rId6" imgW="989965" imgH="393700" progId="Equation.3">
                  <p:embed/>
                </p:oleObj>
              </mc:Choice>
              <mc:Fallback>
                <p:oleObj name="Equation" r:id="rId6" imgW="989965" imgH="393700" progId="Equation.3">
                  <p:embed/>
                  <p:pic>
                    <p:nvPicPr>
                      <p:cNvPr id="0" name="Object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63000" y="2787333"/>
                        <a:ext cx="9906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362901" name="Object 21"/>
          <p:cNvGraphicFramePr>
            <a:graphicFrameLocks noChangeAspect="1"/>
          </p:cNvGraphicFramePr>
          <p:nvPr/>
        </p:nvGraphicFramePr>
        <p:xfrm>
          <a:off x="2782253" y="3244533"/>
          <a:ext cx="1016000" cy="368300"/>
        </p:xfrm>
        <a:graphic>
          <a:graphicData uri="http://schemas.openxmlformats.org/presentationml/2006/ole">
            <mc:AlternateContent xmlns:mc="http://schemas.openxmlformats.org/markup-compatibility/2006">
              <mc:Choice xmlns:v="urn:schemas-microsoft-com:vml" Requires="v">
                <p:oleObj spid="_x0000_s18446" name="公式" r:id="rId8" imgW="1016000" imgH="368300" progId="Equation.3">
                  <p:embed/>
                </p:oleObj>
              </mc:Choice>
              <mc:Fallback>
                <p:oleObj name="公式" r:id="rId8" imgW="1016000" imgH="368300" progId="Equation.3">
                  <p:embed/>
                  <p:pic>
                    <p:nvPicPr>
                      <p:cNvPr id="0" name="Object 2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82253" y="3244533"/>
                        <a:ext cx="1016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362902" name="Object 22"/>
          <p:cNvGraphicFramePr>
            <a:graphicFrameLocks noChangeAspect="1"/>
          </p:cNvGraphicFramePr>
          <p:nvPr/>
        </p:nvGraphicFramePr>
        <p:xfrm>
          <a:off x="6546533" y="3244533"/>
          <a:ext cx="990600" cy="393700"/>
        </p:xfrm>
        <a:graphic>
          <a:graphicData uri="http://schemas.openxmlformats.org/presentationml/2006/ole">
            <mc:AlternateContent xmlns:mc="http://schemas.openxmlformats.org/markup-compatibility/2006">
              <mc:Choice xmlns:v="urn:schemas-microsoft-com:vml" Requires="v">
                <p:oleObj spid="_x0000_s18447" name="Equation" r:id="rId10" imgW="989965" imgH="393700" progId="Equation.3">
                  <p:embed/>
                </p:oleObj>
              </mc:Choice>
              <mc:Fallback>
                <p:oleObj name="Equation" r:id="rId10" imgW="989965" imgH="393700" progId="Equation.3">
                  <p:embed/>
                  <p:pic>
                    <p:nvPicPr>
                      <p:cNvPr id="0" name="Object 2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46533" y="3244533"/>
                        <a:ext cx="9906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6880" name="Rectangle 24"/>
          <p:cNvSpPr>
            <a:spLocks noChangeArrowheads="1"/>
          </p:cNvSpPr>
          <p:nvPr/>
        </p:nvSpPr>
        <p:spPr bwMode="auto">
          <a:xfrm>
            <a:off x="5405438" y="310515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graphicFrame>
        <p:nvGraphicFramePr>
          <p:cNvPr id="10362903" name="Object 23"/>
          <p:cNvGraphicFramePr>
            <a:graphicFrameLocks noChangeAspect="1"/>
          </p:cNvGraphicFramePr>
          <p:nvPr/>
        </p:nvGraphicFramePr>
        <p:xfrm>
          <a:off x="3168333" y="4240530"/>
          <a:ext cx="4929187" cy="838200"/>
        </p:xfrm>
        <a:graphic>
          <a:graphicData uri="http://schemas.openxmlformats.org/presentationml/2006/ole">
            <mc:AlternateContent xmlns:mc="http://schemas.openxmlformats.org/markup-compatibility/2006">
              <mc:Choice xmlns:v="urn:schemas-microsoft-com:vml" Requires="v">
                <p:oleObj spid="_x0000_s18448" name="公式" r:id="rId12" imgW="4940300" imgH="838200" progId="Equation.3">
                  <p:embed/>
                </p:oleObj>
              </mc:Choice>
              <mc:Fallback>
                <p:oleObj name="公式" r:id="rId12" imgW="4940300" imgH="838200" progId="Equation.3">
                  <p:embed/>
                  <p:pic>
                    <p:nvPicPr>
                      <p:cNvPr id="0" name="Object 2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168333" y="4240530"/>
                        <a:ext cx="4929187"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标题 6"/>
          <p:cNvSpPr>
            <a:spLocks noGrp="1"/>
          </p:cNvSpPr>
          <p:nvPr>
            <p:ph type="title"/>
            <p:custDataLst>
              <p:tags r:id="rId14"/>
            </p:custDataLst>
          </p:nvPr>
        </p:nvSpPr>
        <p:spPr/>
        <p:txBody>
          <a:bodyPr vert="horz" wrap="square" lIns="0" tIns="0" rIns="0" bIns="0" rtlCol="0" anchor="b">
            <a:normAutofit/>
          </a:bodyPr>
          <a:lstStyle>
            <a:lvl1pPr algn="l">
              <a:defRPr sz="2700">
                <a:latin typeface="+mj-ea"/>
                <a:ea typeface="+mj-ea"/>
                <a:cs typeface="+mj-ea"/>
                <a:sym typeface="+mj-ea"/>
              </a:defRPr>
            </a:lvl1pPr>
          </a:lstStyle>
          <a:p>
            <a:pPr lvl="0" algn="l">
              <a:buClrTx/>
              <a:buSzTx/>
              <a:buFontTx/>
            </a:pPr>
            <a:r>
              <a:rPr lang="zh-CN" altLang="en-US">
                <a:sym typeface="+mn-ea"/>
              </a:rPr>
              <a:t>组合</a:t>
            </a:r>
            <a:endParaRPr lang="zh-CN" altLang="en-US">
              <a:sym typeface="+mn-ea"/>
            </a:endParaRPr>
          </a:p>
        </p:txBody>
      </p:sp>
    </p:spTree>
    <p:custDataLst>
      <p:tags r:id="rId1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036289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362901"/>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0362900"/>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10362902"/>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0"/>
                                  </p:stCondLst>
                                  <p:childTnLst>
                                    <p:set>
                                      <p:cBhvr>
                                        <p:cTn id="18" dur="1" fill="hold">
                                          <p:stCondLst>
                                            <p:cond delay="0"/>
                                          </p:stCondLst>
                                        </p:cTn>
                                        <p:tgtEl>
                                          <p:spTgt spid="1036290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69925" y="952500"/>
                <a:ext cx="10292080" cy="5388610"/>
              </a:xfrm>
            </p:spPr>
            <p:txBody>
              <a:bodyPr/>
              <a:p>
                <a:r>
                  <a:rPr lang="zh-CN" altLang="en-US" sz="2000"/>
                  <a:t>例</a:t>
                </a:r>
                <a:r>
                  <a:rPr lang="en-US" altLang="zh-CN" sz="2000"/>
                  <a:t>1.24</a:t>
                </a:r>
                <a:r>
                  <a:rPr lang="zh-CN" altLang="en-US" sz="2000"/>
                  <a:t>某广场有</a:t>
                </a:r>
                <a:r>
                  <a:rPr lang="en-US" altLang="zh-CN" sz="2000"/>
                  <a:t>6</a:t>
                </a:r>
                <a:r>
                  <a:rPr lang="zh-CN" altLang="en-US" sz="2000"/>
                  <a:t>个入口处，每个入口处每次只能通过一辆汽车，有</a:t>
                </a:r>
                <a:r>
                  <a:rPr lang="en-US" altLang="zh-CN" sz="2000"/>
                  <a:t>9</a:t>
                </a:r>
                <a:r>
                  <a:rPr lang="zh-CN" altLang="en-US" sz="2000"/>
                  <a:t>辆汽车要开进广场，问有多少种入场方案？</a:t>
                </a:r>
                <a:endParaRPr lang="zh-CN" altLang="en-US" sz="2000"/>
              </a:p>
              <a:p>
                <a:r>
                  <a:rPr lang="zh-CN" altLang="en-US" sz="2000"/>
                  <a:t>解：方法</a:t>
                </a:r>
                <a:r>
                  <a:rPr lang="en-US" altLang="zh-CN" sz="2000"/>
                  <a:t>1</a:t>
                </a:r>
                <a:r>
                  <a:rPr lang="zh-CN" altLang="en-US" sz="2000"/>
                  <a:t>：</a:t>
                </a:r>
                <a:endParaRPr lang="zh-CN" altLang="en-US" sz="2000"/>
              </a:p>
              <a:p>
                <a:endParaRPr lang="en-US" altLang="zh-CN" sz="2000"/>
              </a:p>
              <a:p>
                <a:pPr marL="457200" lvl="1" indent="0">
                  <a:buNone/>
                </a:pPr>
                <a:r>
                  <a:rPr lang="en-US" altLang="zh-CN" sz="2000"/>
                  <a:t>9</a:t>
                </a:r>
                <a:r>
                  <a:rPr lang="zh-CN" altLang="en-US" sz="2000"/>
                  <a:t>辆汽车和</a:t>
                </a:r>
                <a:r>
                  <a:rPr lang="en-US" altLang="zh-CN" sz="2000"/>
                  <a:t>5</a:t>
                </a:r>
                <a:r>
                  <a:rPr lang="zh-CN" altLang="en-US" sz="2000"/>
                  <a:t>个标志的一个排列可表示一种入场方案，其重复数为</a:t>
                </a:r>
                <a:r>
                  <a:rPr lang="en-US" altLang="zh-CN" sz="2000"/>
                  <a:t>5!</a:t>
                </a:r>
                <a:r>
                  <a:rPr lang="zh-CN" altLang="en-US" sz="2000"/>
                  <a:t>，所求方案数为</a:t>
                </a:r>
                <a14:m>
                  <m:oMath xmlns:m="http://schemas.openxmlformats.org/officeDocument/2006/math">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14</m:t>
                        </m:r>
                        <m:r>
                          <a:rPr lang="en-US" altLang="zh-CN" sz="2000" i="1">
                            <a:latin typeface="Cambria Math" panose="02040503050406030204" pitchFamily="18" charset="0"/>
                            <a:cs typeface="Cambria Math" panose="02040503050406030204" pitchFamily="18" charset="0"/>
                          </a:rPr>
                          <m:t>！</m:t>
                        </m:r>
                      </m:num>
                      <m:den>
                        <m:r>
                          <a:rPr lang="en-US" altLang="zh-CN" sz="2000" i="1">
                            <a:latin typeface="Cambria Math" panose="02040503050406030204" pitchFamily="18" charset="0"/>
                            <a:cs typeface="Cambria Math" panose="02040503050406030204" pitchFamily="18" charset="0"/>
                          </a:rPr>
                          <m:t>5</m:t>
                        </m:r>
                        <m:r>
                          <a:rPr lang="en-US" altLang="zh-CN" sz="2000" i="1">
                            <a:latin typeface="Cambria Math" panose="02040503050406030204" pitchFamily="18" charset="0"/>
                            <a:cs typeface="Cambria Math" panose="02040503050406030204" pitchFamily="18" charset="0"/>
                          </a:rPr>
                          <m:t>！</m:t>
                        </m:r>
                      </m:den>
                    </m:f>
                  </m:oMath>
                </a14:m>
                <a:r>
                  <a:rPr sz="2000">
                    <a:latin typeface="Cambria Math" panose="02040503050406030204" pitchFamily="18" charset="0"/>
                    <a:cs typeface="Cambria Math" panose="02040503050406030204" pitchFamily="18" charset="0"/>
                  </a:rPr>
                  <a:t>。</a:t>
                </a:r>
                <a:r>
                  <a:rPr lang="en-US" altLang="zh-CN" sz="2000">
                    <a:latin typeface="Cambria Math" panose="02040503050406030204" pitchFamily="18" charset="0"/>
                    <a:cs typeface="Cambria Math" panose="02040503050406030204" pitchFamily="18" charset="0"/>
                  </a:rPr>
                  <a:t>     </a:t>
                </a:r>
                <a:endParaRPr lang="en-US" altLang="zh-CN" sz="2000">
                  <a:latin typeface="Cambria Math" panose="02040503050406030204" pitchFamily="18" charset="0"/>
                  <a:cs typeface="Cambria Math" panose="02040503050406030204" pitchFamily="18" charset="0"/>
                </a:endParaRPr>
              </a:p>
              <a:p>
                <a:pPr marL="0" indent="0">
                  <a:buNone/>
                </a:pPr>
                <a:r>
                  <a:rPr lang="en-US" altLang="zh-CN" sz="2000">
                    <a:latin typeface="Cambria Math" panose="02040503050406030204" pitchFamily="18" charset="0"/>
                    <a:cs typeface="Cambria Math" panose="02040503050406030204" pitchFamily="18" charset="0"/>
                  </a:rPr>
                  <a:t>     </a:t>
                </a:r>
                <a:r>
                  <a:rPr sz="2000">
                    <a:latin typeface="Times New Roman" panose="02020603050405020304" pitchFamily="18" charset="0"/>
                    <a:ea typeface="宋体" panose="02010600030101010101" pitchFamily="2" charset="-122"/>
                    <a:sym typeface="+mn-ea"/>
                  </a:rPr>
                  <a:t>方法</a:t>
                </a:r>
                <a:r>
                  <a:rPr lang="en-US" altLang="zh-CN" sz="2000">
                    <a:latin typeface="黑体" panose="02010609060101010101" charset="-122"/>
                    <a:ea typeface="宋体" panose="02010600030101010101" pitchFamily="2" charset="-122"/>
                    <a:sym typeface="+mn-ea"/>
                  </a:rPr>
                  <a:t>2</a:t>
                </a:r>
                <a:r>
                  <a:rPr sz="2000">
                    <a:latin typeface="Times New Roman" panose="02020603050405020304" pitchFamily="18" charset="0"/>
                    <a:ea typeface="宋体" panose="02010600030101010101" pitchFamily="2" charset="-122"/>
                    <a:sym typeface="+mn-ea"/>
                  </a:rPr>
                  <a:t>：</a:t>
                </a:r>
                <a:endParaRPr lang="zh-CN" altLang="en-US" sz="2000" dirty="0">
                  <a:latin typeface="黑体" panose="02010609060101010101" charset="-122"/>
                  <a:ea typeface="宋体" panose="02010600030101010101" pitchFamily="2" charset="-122"/>
                </a:endParaRPr>
              </a:p>
              <a:p>
                <a:pPr marL="457200" lvl="1" indent="0" algn="l" eaLnBrk="1" hangingPunct="1">
                  <a:buSzTx/>
                  <a:buNone/>
                </a:pPr>
                <a:r>
                  <a:rPr sz="2000">
                    <a:latin typeface="宋体" panose="02010600030101010101" pitchFamily="2" charset="-122"/>
                    <a:ea typeface="宋体" panose="02010600030101010101" pitchFamily="2" charset="-122"/>
                    <a:sym typeface="+mn-ea"/>
                  </a:rPr>
                  <a:t>在</a:t>
                </a:r>
                <a:r>
                  <a:rPr lang="en-US" altLang="zh-CN" sz="2000">
                    <a:latin typeface="黑体" panose="02010609060101010101" charset="-122"/>
                    <a:ea typeface="宋体" panose="02010600030101010101" pitchFamily="2" charset="-122"/>
                    <a:sym typeface="+mn-ea"/>
                  </a:rPr>
                  <a:t>9</a:t>
                </a:r>
                <a:r>
                  <a:rPr sz="2000">
                    <a:latin typeface="宋体" panose="02010600030101010101" pitchFamily="2" charset="-122"/>
                    <a:ea typeface="宋体" panose="02010600030101010101" pitchFamily="2" charset="-122"/>
                    <a:sym typeface="+mn-ea"/>
                  </a:rPr>
                  <a:t>辆汽车和</a:t>
                </a:r>
                <a:r>
                  <a:rPr lang="en-US" altLang="zh-CN" sz="2000">
                    <a:latin typeface="黑体" panose="02010609060101010101" charset="-122"/>
                    <a:ea typeface="宋体" panose="02010600030101010101" pitchFamily="2" charset="-122"/>
                    <a:sym typeface="+mn-ea"/>
                  </a:rPr>
                  <a:t>5</a:t>
                </a:r>
                <a:r>
                  <a:rPr sz="2000">
                    <a:latin typeface="宋体" panose="02010600030101010101" pitchFamily="2" charset="-122"/>
                    <a:ea typeface="宋体" panose="02010600030101010101" pitchFamily="2" charset="-122"/>
                    <a:sym typeface="+mn-ea"/>
                  </a:rPr>
                  <a:t>个标志共</a:t>
                </a:r>
                <a:r>
                  <a:rPr lang="en-US" altLang="zh-CN" sz="2000">
                    <a:latin typeface="黑体" panose="02010609060101010101" charset="-122"/>
                    <a:ea typeface="宋体" panose="02010600030101010101" pitchFamily="2" charset="-122"/>
                    <a:sym typeface="+mn-ea"/>
                  </a:rPr>
                  <a:t>14</a:t>
                </a:r>
                <a:r>
                  <a:rPr sz="2000">
                    <a:latin typeface="宋体" panose="02010600030101010101" pitchFamily="2" charset="-122"/>
                    <a:ea typeface="宋体" panose="02010600030101010101" pitchFamily="2" charset="-122"/>
                    <a:sym typeface="+mn-ea"/>
                  </a:rPr>
                  <a:t>个位置中，首先选择</a:t>
                </a:r>
                <a:r>
                  <a:rPr lang="en-US" altLang="zh-CN" sz="2000">
                    <a:latin typeface="黑体" panose="02010609060101010101" charset="-122"/>
                    <a:ea typeface="宋体" panose="02010600030101010101" pitchFamily="2" charset="-122"/>
                    <a:sym typeface="+mn-ea"/>
                  </a:rPr>
                  <a:t>5</a:t>
                </a:r>
                <a:r>
                  <a:rPr sz="2000">
                    <a:latin typeface="宋体" panose="02010600030101010101" pitchFamily="2" charset="-122"/>
                    <a:ea typeface="宋体" panose="02010600030101010101" pitchFamily="2" charset="-122"/>
                    <a:sym typeface="+mn-ea"/>
                  </a:rPr>
                  <a:t>个作为标志的位置，这有</a:t>
                </a:r>
                <a14:m>
                  <m:oMath xmlns:m="http://schemas.openxmlformats.org/officeDocument/2006/math">
                    <m:r>
                      <m:rPr>
                        <m:sty m:val="p"/>
                      </m:rPr>
                      <a:rPr lang="en-US" sz="2000">
                        <a:latin typeface="Cambria Math" panose="02040503050406030204" pitchFamily="18" charset="0"/>
                        <a:ea typeface="宋体" panose="02010600030101010101" pitchFamily="2" charset="-122"/>
                        <a:cs typeface="Cambria Math" panose="02040503050406030204" pitchFamily="18" charset="0"/>
                        <a:sym typeface="+mn-ea"/>
                      </a:rPr>
                      <m:t>C</m:t>
                    </m:r>
                    <m:r>
                      <a:rPr lang="en-US" sz="2000">
                        <a:latin typeface="Cambria Math" panose="02040503050406030204" pitchFamily="18" charset="0"/>
                        <a:ea typeface="宋体" panose="02010600030101010101" pitchFamily="2" charset="-122"/>
                        <a:cs typeface="Cambria Math" panose="02040503050406030204" pitchFamily="18" charset="0"/>
                        <a:sym typeface="+mn-ea"/>
                      </a:rPr>
                      <m:t>(</m:t>
                    </m:r>
                    <m:r>
                      <a:rPr lang="en-US" sz="2000">
                        <a:latin typeface="Cambria Math" panose="02040503050406030204" pitchFamily="18" charset="0"/>
                        <a:ea typeface="宋体" panose="02010600030101010101" pitchFamily="2" charset="-122"/>
                        <a:cs typeface="Cambria Math" panose="02040503050406030204" pitchFamily="18" charset="0"/>
                        <a:sym typeface="+mn-ea"/>
                      </a:rPr>
                      <m:t>14</m:t>
                    </m:r>
                    <m:r>
                      <a:rPr lang="en-US" sz="2000">
                        <a:latin typeface="Cambria Math" panose="02040503050406030204" pitchFamily="18" charset="0"/>
                        <a:ea typeface="宋体" panose="02010600030101010101" pitchFamily="2" charset="-122"/>
                        <a:cs typeface="Cambria Math" panose="02040503050406030204" pitchFamily="18" charset="0"/>
                        <a:sym typeface="+mn-ea"/>
                      </a:rPr>
                      <m:t>,</m:t>
                    </m:r>
                    <m:r>
                      <a:rPr lang="en-US" sz="2000">
                        <a:latin typeface="Cambria Math" panose="02040503050406030204" pitchFamily="18" charset="0"/>
                        <a:ea typeface="宋体" panose="02010600030101010101" pitchFamily="2" charset="-122"/>
                        <a:cs typeface="Cambria Math" panose="02040503050406030204" pitchFamily="18" charset="0"/>
                        <a:sym typeface="+mn-ea"/>
                      </a:rPr>
                      <m:t>5</m:t>
                    </m:r>
                    <m:r>
                      <a:rPr lang="en-US" sz="2000">
                        <a:latin typeface="Cambria Math" panose="02040503050406030204" pitchFamily="18" charset="0"/>
                        <a:ea typeface="宋体" panose="02010600030101010101" pitchFamily="2" charset="-122"/>
                        <a:cs typeface="Cambria Math" panose="02040503050406030204" pitchFamily="18" charset="0"/>
                        <a:sym typeface="+mn-ea"/>
                      </a:rPr>
                      <m:t>)</m:t>
                    </m:r>
                  </m:oMath>
                </a14:m>
                <a:r>
                  <a:rPr sz="2000">
                    <a:latin typeface="宋体" panose="02010600030101010101" pitchFamily="2" charset="-122"/>
                    <a:ea typeface="宋体" panose="02010600030101010101" pitchFamily="2" charset="-122"/>
                    <a:sym typeface="+mn-ea"/>
                  </a:rPr>
                  <a:t>种选择，对每一种选择，将</a:t>
                </a:r>
                <a:r>
                  <a:rPr lang="en-US" altLang="zh-CN" sz="2000">
                    <a:latin typeface="黑体" panose="02010609060101010101" charset="-122"/>
                    <a:ea typeface="宋体" panose="02010600030101010101" pitchFamily="2" charset="-122"/>
                    <a:sym typeface="+mn-ea"/>
                  </a:rPr>
                  <a:t>9</a:t>
                </a:r>
                <a:r>
                  <a:rPr sz="2000">
                    <a:latin typeface="宋体" panose="02010600030101010101" pitchFamily="2" charset="-122"/>
                    <a:ea typeface="宋体" panose="02010600030101010101" pitchFamily="2" charset="-122"/>
                    <a:sym typeface="+mn-ea"/>
                  </a:rPr>
                  <a:t>辆汽车依次填入剩余的位置，这有</a:t>
                </a:r>
                <a:r>
                  <a:rPr lang="en-US" altLang="zh-CN" sz="2000">
                    <a:latin typeface="宋体" panose="02010600030101010101" pitchFamily="2" charset="-122"/>
                    <a:ea typeface="宋体" panose="02010600030101010101" pitchFamily="2" charset="-122"/>
                    <a:sym typeface="+mn-ea"/>
                  </a:rPr>
                  <a:t>9!</a:t>
                </a:r>
                <a:r>
                  <a:rPr sz="2000">
                    <a:latin typeface="宋体" panose="02010600030101010101" pitchFamily="2" charset="-122"/>
                    <a:ea typeface="宋体" panose="02010600030101010101" pitchFamily="2" charset="-122"/>
                    <a:sym typeface="+mn-ea"/>
                  </a:rPr>
                  <a:t>种填入方式，故所求方案数为</a:t>
                </a:r>
                <a14:m>
                  <m:oMath xmlns:m="http://schemas.openxmlformats.org/officeDocument/2006/math">
                    <m:r>
                      <m:rPr>
                        <m:sty m:val="p"/>
                      </m:rPr>
                      <a:rPr lang="en-US" sz="2000">
                        <a:latin typeface="Cambria Math" panose="02040503050406030204" pitchFamily="18" charset="0"/>
                        <a:ea typeface="宋体" panose="02010600030101010101" pitchFamily="2" charset="-122"/>
                        <a:cs typeface="Cambria Math" panose="02040503050406030204" pitchFamily="18" charset="0"/>
                        <a:sym typeface="+mn-ea"/>
                      </a:rPr>
                      <m:t>C</m:t>
                    </m:r>
                    <m:r>
                      <a:rPr lang="en-US" sz="2000">
                        <a:latin typeface="Cambria Math" panose="02040503050406030204" pitchFamily="18" charset="0"/>
                        <a:ea typeface="宋体" panose="02010600030101010101" pitchFamily="2" charset="-122"/>
                        <a:cs typeface="Cambria Math" panose="02040503050406030204" pitchFamily="18" charset="0"/>
                        <a:sym typeface="+mn-ea"/>
                      </a:rPr>
                      <m:t>(</m:t>
                    </m:r>
                    <m:r>
                      <a:rPr lang="en-US" sz="2000">
                        <a:latin typeface="Cambria Math" panose="02040503050406030204" pitchFamily="18" charset="0"/>
                        <a:ea typeface="宋体" panose="02010600030101010101" pitchFamily="2" charset="-122"/>
                        <a:cs typeface="Cambria Math" panose="02040503050406030204" pitchFamily="18" charset="0"/>
                        <a:sym typeface="+mn-ea"/>
                      </a:rPr>
                      <m:t>14</m:t>
                    </m:r>
                    <m:r>
                      <a:rPr lang="en-US" sz="2000">
                        <a:latin typeface="Cambria Math" panose="02040503050406030204" pitchFamily="18" charset="0"/>
                        <a:ea typeface="宋体" panose="02010600030101010101" pitchFamily="2" charset="-122"/>
                        <a:cs typeface="Cambria Math" panose="02040503050406030204" pitchFamily="18" charset="0"/>
                        <a:sym typeface="+mn-ea"/>
                      </a:rPr>
                      <m:t>,</m:t>
                    </m:r>
                    <m:r>
                      <a:rPr lang="en-US" sz="2000">
                        <a:latin typeface="Cambria Math" panose="02040503050406030204" pitchFamily="18" charset="0"/>
                        <a:ea typeface="宋体" panose="02010600030101010101" pitchFamily="2" charset="-122"/>
                        <a:cs typeface="Cambria Math" panose="02040503050406030204" pitchFamily="18" charset="0"/>
                        <a:sym typeface="+mn-ea"/>
                      </a:rPr>
                      <m:t>5</m:t>
                    </m:r>
                    <m:r>
                      <a:rPr lang="en-US" sz="2000">
                        <a:latin typeface="Cambria Math" panose="02040503050406030204" pitchFamily="18" charset="0"/>
                        <a:ea typeface="宋体" panose="02010600030101010101" pitchFamily="2" charset="-122"/>
                        <a:cs typeface="Cambria Math" panose="02040503050406030204" pitchFamily="18" charset="0"/>
                        <a:sym typeface="+mn-ea"/>
                      </a:rPr>
                      <m:t>)</m:t>
                    </m:r>
                  </m:oMath>
                </a14:m>
                <a:r>
                  <a:rPr lang="en-US" altLang="zh-CN" sz="2000">
                    <a:latin typeface="黑体" panose="02010609060101010101" charset="-122"/>
                    <a:sym typeface="+mn-ea"/>
                  </a:rPr>
                  <a:t>*9!=</a:t>
                </a:r>
                <a14:m>
                  <m:oMath xmlns:m="http://schemas.openxmlformats.org/officeDocument/2006/math">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14</m:t>
                        </m:r>
                        <m:r>
                          <a:rPr lang="en-US" altLang="zh-CN" sz="2000" i="1">
                            <a:latin typeface="Cambria Math" panose="02040503050406030204" pitchFamily="18" charset="0"/>
                            <a:cs typeface="Cambria Math" panose="02040503050406030204" pitchFamily="18" charset="0"/>
                          </a:rPr>
                          <m:t>！</m:t>
                        </m:r>
                      </m:num>
                      <m:den>
                        <m:r>
                          <a:rPr lang="en-US" altLang="zh-CN" sz="2000" i="1">
                            <a:latin typeface="Cambria Math" panose="02040503050406030204" pitchFamily="18" charset="0"/>
                            <a:cs typeface="Cambria Math" panose="02040503050406030204" pitchFamily="18" charset="0"/>
                          </a:rPr>
                          <m:t>5</m:t>
                        </m:r>
                        <m:r>
                          <a:rPr lang="en-US" altLang="zh-CN" sz="2000" i="1">
                            <a:latin typeface="Cambria Math" panose="02040503050406030204" pitchFamily="18" charset="0"/>
                            <a:cs typeface="Cambria Math" panose="02040503050406030204" pitchFamily="18" charset="0"/>
                          </a:rPr>
                          <m:t>！</m:t>
                        </m:r>
                      </m:den>
                    </m:f>
                  </m:oMath>
                </a14:m>
                <a:r>
                  <a:rPr sz="2000">
                    <a:latin typeface="Cambria Math" panose="02040503050406030204" pitchFamily="18" charset="0"/>
                    <a:cs typeface="Cambria Math" panose="02040503050406030204" pitchFamily="18" charset="0"/>
                  </a:rPr>
                  <a:t>。</a:t>
                </a:r>
                <a:endParaRPr sz="2000">
                  <a:latin typeface="黑体" panose="02010609060101010101" charset="-122"/>
                  <a:sym typeface="+mn-ea"/>
                </a:endParaRPr>
              </a:p>
              <a:p>
                <a:pPr marL="0" indent="0">
                  <a:buNone/>
                </a:pPr>
                <a:endParaRPr sz="2000">
                  <a:latin typeface="Cambria Math" panose="02040503050406030204" pitchFamily="18" charset="0"/>
                  <a:cs typeface="Cambria Math" panose="02040503050406030204" pitchFamily="18" charset="0"/>
                </a:endParaRPr>
              </a:p>
            </p:txBody>
          </p:sp>
        </mc:Choice>
        <mc:Fallback>
          <p:sp>
            <p:nvSpPr>
              <p:cNvPr id="3" name="内容占位符 2"/>
              <p:cNvSpPr>
                <a:spLocks noRot="1" noChangeAspect="1" noMove="1" noResize="1" noEditPoints="1" noAdjustHandles="1" noChangeArrowheads="1" noChangeShapeType="1" noTextEdit="1"/>
              </p:cNvSpPr>
              <p:nvPr>
                <p:ph idx="1"/>
              </p:nvPr>
            </p:nvSpPr>
            <p:spPr>
              <a:xfrm>
                <a:off x="669925" y="952500"/>
                <a:ext cx="10292080" cy="5388610"/>
              </a:xfrm>
              <a:blipFill rotWithShape="1">
                <a:blip r:embed="rId1"/>
                <a:stretch>
                  <a:fillRect b="-2357"/>
                </a:stretch>
              </a:blipFill>
            </p:spPr>
            <p:txBody>
              <a:bodyPr/>
              <a:lstStyle/>
              <a:p>
                <a:r>
                  <a:rPr lang="zh-CN" altLang="en-US">
                    <a:noFill/>
                  </a:rPr>
                  <a:t> </a:t>
                </a:r>
              </a:p>
            </p:txBody>
          </p:sp>
        </mc:Fallback>
      </mc:AlternateContent>
      <p:pic>
        <p:nvPicPr>
          <p:cNvPr id="5" name="图片 4"/>
          <p:cNvPicPr>
            <a:picLocks noChangeAspect="1"/>
          </p:cNvPicPr>
          <p:nvPr/>
        </p:nvPicPr>
        <p:blipFill>
          <a:blip r:embed="rId2"/>
          <a:stretch>
            <a:fillRect/>
          </a:stretch>
        </p:blipFill>
        <p:spPr>
          <a:xfrm>
            <a:off x="2160270" y="2489835"/>
            <a:ext cx="4063365" cy="242570"/>
          </a:xfrm>
          <a:prstGeom prst="rect">
            <a:avLst/>
          </a:prstGeom>
        </p:spPr>
      </p:pic>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日期占位符 3"/>
          <p:cNvSpPr>
            <a:spLocks noGrp="1"/>
          </p:cNvSpPr>
          <p:nvPr>
            <p:custDataLst>
              <p:tags r:id="rId1"/>
            </p:custDataLst>
          </p:nvPr>
        </p:nvSpPr>
        <p:spPr>
          <a:xfrm>
            <a:off x="2438400" y="6324600"/>
            <a:ext cx="1905000" cy="457200"/>
          </a:xfrm>
          <a:prstGeom prst="rect">
            <a:avLst/>
          </a:prstGeom>
          <a:noFill/>
          <a:ln>
            <a:noFill/>
          </a:ln>
          <a:effectLst/>
        </p:spPr>
        <p:txBody>
          <a:bodyPr vert="horz" wrap="square" lIns="91440" tIns="45720" rIns="91440" bIns="45720" numCol="1" anchor="b" anchorCtr="0" compatLnSpc="1">
            <a:norm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3E3D7B30-E562-4338-9D13-83F3E4EB37B5}" type="datetime1">
              <a:rPr kumimoji="0" lang="zh-CN" altLang="en-US" sz="1400">
                <a:solidFill>
                  <a:schemeClr val="tx1"/>
                </a:solidFill>
                <a:latin typeface="+mn-lt"/>
                <a:ea typeface="+mn-ea"/>
              </a:rPr>
            </a:fld>
            <a:endParaRPr kumimoji="0" lang="zh-CN" altLang="en-US" sz="1400">
              <a:solidFill>
                <a:schemeClr val="tx1"/>
              </a:solidFill>
              <a:latin typeface="+mn-lt"/>
              <a:ea typeface="+mn-ea"/>
            </a:endParaRPr>
          </a:p>
        </p:txBody>
      </p:sp>
      <p:sp>
        <p:nvSpPr>
          <p:cNvPr id="6" name="灯片编号占位符 5"/>
          <p:cNvSpPr>
            <a:spLocks noGrp="1"/>
          </p:cNvSpPr>
          <p:nvPr>
            <p:custDataLst>
              <p:tags r:id="rId2"/>
            </p:custDataLst>
          </p:nvPr>
        </p:nvSpPr>
        <p:spPr>
          <a:xfrm>
            <a:off x="8305800" y="6324600"/>
            <a:ext cx="1905000" cy="457200"/>
          </a:xfrm>
          <a:prstGeom prst="rect">
            <a:avLst/>
          </a:prstGeom>
          <a:noFill/>
          <a:ln>
            <a:noFill/>
          </a:ln>
          <a:effectLst/>
        </p:spPr>
        <p:txBody>
          <a:bodyPr vert="horz" wrap="square" lIns="91440" tIns="45720" rIns="91440" bIns="45720" numCol="1" anchor="b" anchorCtr="0" compatLnSpc="1">
            <a:norm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A81623C0-7A4C-47CB-AF1F-E6BBE02DD704}" type="slidenum">
              <a:rPr kumimoji="0" lang="en-US" altLang="zh-CN" sz="1400">
                <a:solidFill>
                  <a:schemeClr val="tx1"/>
                </a:solidFill>
                <a:latin typeface="+mn-lt"/>
                <a:ea typeface="+mn-ea"/>
              </a:rPr>
            </a:fld>
            <a:endParaRPr kumimoji="0" lang="en-US" altLang="zh-CN" sz="1400">
              <a:solidFill>
                <a:schemeClr val="tx1"/>
              </a:solidFill>
              <a:latin typeface="+mn-lt"/>
              <a:ea typeface="+mn-ea"/>
            </a:endParaRPr>
          </a:p>
        </p:txBody>
      </p:sp>
      <mc:AlternateContent xmlns:mc="http://schemas.openxmlformats.org/markup-compatibility/2006">
        <mc:Choice xmlns:a14="http://schemas.microsoft.com/office/drawing/2010/main" Requires="a14">
          <p:sp>
            <p:nvSpPr>
              <p:cNvPr id="5" name="Rectangle 2"/>
              <p:cNvSpPr>
                <a:spLocks noGrp="1" noChangeArrowheads="1"/>
              </p:cNvSpPr>
              <p:nvPr>
                <p:custDataLst>
                  <p:tags r:id="rId3"/>
                </p:custDataLst>
              </p:nvPr>
            </p:nvSpPr>
            <p:spPr>
              <a:xfrm>
                <a:off x="746125" y="1013460"/>
                <a:ext cx="10553065" cy="5584190"/>
              </a:xfrm>
              <a:prstGeom prst="rect">
                <a:avLst/>
              </a:prstGeom>
              <a:noFill/>
              <a:ln>
                <a:noFill/>
              </a:ln>
              <a:effec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08000"/>
                  </a:buClr>
                  <a:buSzPct val="55000"/>
                  <a:buFont typeface="Wingdings" panose="05000000000000000000" pitchFamily="2" charset="2"/>
                  <a:buChar char="n"/>
                  <a:defRPr kumimoji="1" sz="2400" b="1"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gn="l" eaLnBrk="1" fontAlgn="auto" hangingPunct="1">
                  <a:lnSpc>
                    <a:spcPct val="130000"/>
                  </a:lnSpc>
                  <a:spcBef>
                    <a:spcPts val="0"/>
                  </a:spcBef>
                  <a:spcAft>
                    <a:spcPts val="1000"/>
                  </a:spcAft>
                  <a:buClrTx/>
                  <a:buSzTx/>
                  <a:buFont typeface="Arial" panose="020B0604020202020204" pitchFamily="34" charset="0"/>
                  <a:buChar char="•"/>
                </a:pPr>
                <a:r>
                  <a:rPr kumimoji="0" lang="zh-CN" altLang="en-US" sz="2000" b="0" spc="150">
                    <a:solidFill>
                      <a:schemeClr val="tx1"/>
                    </a:solidFill>
                    <a:uFillTx/>
                    <a:latin typeface="Arial" panose="020B0604020202020204" pitchFamily="34" charset="0"/>
                    <a:ea typeface="汉仪正圆 55简" panose="00020600040101010101" charset="-122"/>
                  </a:rPr>
                  <a:t> 例 从{1,2,3}中取2个允许重复的组合为</a:t>
                </a:r>
                <a:endParaRPr kumimoji="0" lang="zh-CN" altLang="en-US" sz="2000" b="0" spc="150">
                  <a:solidFill>
                    <a:schemeClr val="tx1"/>
                  </a:solidFill>
                  <a:uFillTx/>
                  <a:latin typeface="Arial" panose="020B0604020202020204" pitchFamily="34" charset="0"/>
                  <a:ea typeface="汉仪正圆 55简" panose="00020600040101010101" charset="-122"/>
                </a:endParaRPr>
              </a:p>
              <a:p>
                <a:pPr marL="0" indent="0" algn="l" eaLnBrk="1" fontAlgn="auto" hangingPunct="1">
                  <a:lnSpc>
                    <a:spcPct val="130000"/>
                  </a:lnSpc>
                  <a:spcBef>
                    <a:spcPts val="0"/>
                  </a:spcBef>
                  <a:spcAft>
                    <a:spcPts val="1000"/>
                  </a:spcAft>
                  <a:buClrTx/>
                  <a:buSzTx/>
                  <a:buFont typeface="Arial" panose="020B0604020202020204" pitchFamily="34" charset="0"/>
                  <a:buNone/>
                </a:pPr>
                <a:r>
                  <a:rPr kumimoji="0" lang="en-US" altLang="zh-CN" sz="2000" b="0" spc="150">
                    <a:solidFill>
                      <a:schemeClr val="tx1"/>
                    </a:solidFill>
                    <a:uFillTx/>
                    <a:latin typeface="Arial" panose="020B0604020202020204" pitchFamily="34" charset="0"/>
                    <a:ea typeface="汉仪正圆 55简" panose="00020600040101010101" charset="-122"/>
                  </a:rPr>
                  <a:t>     </a:t>
                </a:r>
                <a:r>
                  <a:rPr kumimoji="0" lang="zh-CN" altLang="en-US" sz="2000" b="0" spc="150">
                    <a:solidFill>
                      <a:schemeClr val="tx1"/>
                    </a:solidFill>
                    <a:uFillTx/>
                    <a:latin typeface="Arial" panose="020B0604020202020204" pitchFamily="34" charset="0"/>
                    <a:ea typeface="汉仪正圆 55简" panose="00020600040101010101" charset="-122"/>
                  </a:rPr>
                  <a:t>       {1,1},{1,2},{1,3},{2,2},{2,3},{3,3}</a:t>
                </a:r>
                <a:endParaRPr kumimoji="0" lang="zh-CN" altLang="en-US" sz="2000" b="0" spc="150">
                  <a:solidFill>
                    <a:schemeClr val="tx1"/>
                  </a:solidFill>
                  <a:uFillTx/>
                  <a:latin typeface="Arial" panose="020B0604020202020204" pitchFamily="34" charset="0"/>
                  <a:ea typeface="汉仪正圆 55简" panose="00020600040101010101" charset="-122"/>
                </a:endParaRPr>
              </a:p>
              <a:p>
                <a:pPr marL="228600" indent="-228600" algn="l" eaLnBrk="1" fontAlgn="auto" hangingPunct="1">
                  <a:lnSpc>
                    <a:spcPct val="130000"/>
                  </a:lnSpc>
                  <a:spcBef>
                    <a:spcPts val="0"/>
                  </a:spcBef>
                  <a:spcAft>
                    <a:spcPts val="1000"/>
                  </a:spcAft>
                  <a:buClrTx/>
                  <a:buSzTx/>
                  <a:buFont typeface="Arial" panose="020B0604020202020204" pitchFamily="34" charset="0"/>
                  <a:buChar char="•"/>
                </a:pPr>
                <a:r>
                  <a:rPr kumimoji="0" lang="zh-CN" altLang="en-US" sz="2000" b="0" spc="150">
                    <a:solidFill>
                      <a:schemeClr val="tx1"/>
                    </a:solidFill>
                    <a:uFillTx/>
                    <a:latin typeface="Arial" panose="020B0604020202020204" pitchFamily="34" charset="0"/>
                    <a:ea typeface="汉仪正圆 55简" panose="00020600040101010101" charset="-122"/>
                  </a:rPr>
                  <a:t>定理1.2 在n个不同的元素中取r个进行组合，若允许重复，则组合数为 </a:t>
                </a:r>
                <a14:m>
                  <m:oMath xmlns:m="http://schemas.openxmlformats.org/officeDocument/2006/math">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𝐶</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𝑛</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𝑟</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1</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𝑟</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oMath>
                </a14:m>
                <a:r>
                  <a:rPr kumimoji="0" lang="zh-CN" altLang="en-US" sz="2000" b="0" spc="150">
                    <a:solidFill>
                      <a:schemeClr val="tx1"/>
                    </a:solidFill>
                    <a:uFillTx/>
                    <a:latin typeface="Arial" panose="020B0604020202020204" pitchFamily="34" charset="0"/>
                    <a:ea typeface="汉仪正圆 55简" panose="00020600040101010101" charset="-122"/>
                  </a:rPr>
                  <a:t> 。 </a:t>
                </a:r>
                <a:endParaRPr kumimoji="0" lang="zh-CN" altLang="en-US" sz="2000" b="0" spc="150">
                  <a:solidFill>
                    <a:schemeClr val="tx1"/>
                  </a:solidFill>
                  <a:uFillTx/>
                  <a:latin typeface="Arial" panose="020B0604020202020204" pitchFamily="34" charset="0"/>
                  <a:ea typeface="汉仪正圆 55简" panose="00020600040101010101" charset="-122"/>
                </a:endParaRPr>
              </a:p>
              <a:p>
                <a:pPr marL="0" indent="0" algn="l" eaLnBrk="1" fontAlgn="auto" hangingPunct="1">
                  <a:lnSpc>
                    <a:spcPct val="130000"/>
                  </a:lnSpc>
                  <a:spcBef>
                    <a:spcPts val="0"/>
                  </a:spcBef>
                  <a:spcAft>
                    <a:spcPts val="1000"/>
                  </a:spcAft>
                  <a:buClrTx/>
                  <a:buSzTx/>
                  <a:buNone/>
                </a:pPr>
                <a:r>
                  <a:rPr kumimoji="0" lang="zh-CN" altLang="en-US" sz="2000" b="0" spc="150">
                    <a:solidFill>
                      <a:schemeClr val="tx1"/>
                    </a:solidFill>
                    <a:uFillTx/>
                    <a:latin typeface="Arial" panose="020B0604020202020204" pitchFamily="34" charset="0"/>
                    <a:ea typeface="汉仪正圆 55简" panose="00020600040101010101" charset="-122"/>
                  </a:rPr>
                  <a:t> </a:t>
                </a:r>
                <a:r>
                  <a:rPr kumimoji="0" lang="en-US" altLang="zh-CN" sz="2000" b="0" spc="150">
                    <a:solidFill>
                      <a:schemeClr val="tx1"/>
                    </a:solidFill>
                    <a:uFillTx/>
                    <a:latin typeface="Arial" panose="020B0604020202020204" pitchFamily="34" charset="0"/>
                    <a:ea typeface="汉仪正圆 55简" panose="00020600040101010101" charset="-122"/>
                  </a:rPr>
                  <a:t>  </a:t>
                </a:r>
                <a:r>
                  <a:rPr kumimoji="0" lang="zh-CN" altLang="en-US" sz="2000" b="0" spc="150">
                    <a:solidFill>
                      <a:schemeClr val="tx1"/>
                    </a:solidFill>
                    <a:uFillTx/>
                    <a:latin typeface="Arial" panose="020B0604020202020204" pitchFamily="34" charset="0"/>
                    <a:ea typeface="汉仪正圆 55简" panose="00020600040101010101" charset="-122"/>
                  </a:rPr>
                  <a:t>证</a:t>
                </a:r>
                <a:r>
                  <a:rPr kumimoji="0" lang="en-US" altLang="zh-CN" sz="2000" b="0" spc="150">
                    <a:solidFill>
                      <a:schemeClr val="tx1"/>
                    </a:solidFill>
                    <a:uFillTx/>
                    <a:latin typeface="Arial" panose="020B0604020202020204" pitchFamily="34" charset="0"/>
                    <a:ea typeface="汉仪正圆 55简" panose="00020600040101010101" charset="-122"/>
                  </a:rPr>
                  <a:t>:</a:t>
                </a:r>
                <a:r>
                  <a:rPr kumimoji="0" lang="zh-CN" altLang="en-US" sz="2000" b="0" spc="150">
                    <a:solidFill>
                      <a:schemeClr val="tx1"/>
                    </a:solidFill>
                    <a:uFillTx/>
                    <a:latin typeface="Arial" panose="020B0604020202020204" pitchFamily="34" charset="0"/>
                    <a:ea typeface="汉仪正圆 55简" panose="00020600040101010101" charset="-122"/>
                  </a:rPr>
                  <a:t>设n个不同的元素为</a:t>
                </a:r>
                <a:r>
                  <a:rPr kumimoji="0" lang="en-US" altLang="zh-CN" sz="2000" b="0" spc="150">
                    <a:solidFill>
                      <a:schemeClr val="tx1"/>
                    </a:solidFill>
                    <a:uFillTx/>
                    <a:latin typeface="Arial" panose="020B0604020202020204" pitchFamily="34" charset="0"/>
                    <a:ea typeface="汉仪正圆 55简" panose="00020600040101010101" charset="-122"/>
                  </a:rPr>
                  <a:t>{</a:t>
                </a:r>
                <a:r>
                  <a:rPr kumimoji="0" lang="zh-CN" altLang="en-US" sz="2000" b="0" spc="150">
                    <a:solidFill>
                      <a:schemeClr val="tx1"/>
                    </a:solidFill>
                    <a:uFillTx/>
                    <a:latin typeface="Arial" panose="020B0604020202020204" pitchFamily="34" charset="0"/>
                    <a:ea typeface="汉仪正圆 55简" panose="00020600040101010101" charset="-122"/>
                  </a:rPr>
                  <a:t>1,2,3,…,n</a:t>
                </a:r>
                <a:r>
                  <a:rPr kumimoji="0" lang="en-US" altLang="zh-CN" sz="2000" b="0" spc="150">
                    <a:solidFill>
                      <a:schemeClr val="tx1"/>
                    </a:solidFill>
                    <a:uFillTx/>
                    <a:latin typeface="Arial" panose="020B0604020202020204" pitchFamily="34" charset="0"/>
                    <a:ea typeface="汉仪正圆 55简" panose="00020600040101010101" charset="-122"/>
                  </a:rPr>
                  <a:t>}</a:t>
                </a:r>
                <a:r>
                  <a:rPr kumimoji="0" lang="zh-CN" altLang="en-US" sz="2000" b="0" spc="150">
                    <a:solidFill>
                      <a:schemeClr val="tx1"/>
                    </a:solidFill>
                    <a:uFillTx/>
                    <a:latin typeface="Arial" panose="020B0604020202020204" pitchFamily="34" charset="0"/>
                    <a:ea typeface="汉仪正圆 55简" panose="00020600040101010101" charset="-122"/>
                  </a:rPr>
                  <a:t>。</a:t>
                </a:r>
                <a:endParaRPr kumimoji="0" lang="zh-CN" altLang="en-US" sz="2000" b="0" spc="150">
                  <a:solidFill>
                    <a:schemeClr val="tx1"/>
                  </a:solidFill>
                  <a:uFillTx/>
                  <a:latin typeface="Arial" panose="020B0604020202020204" pitchFamily="34" charset="0"/>
                  <a:ea typeface="汉仪正圆 55简" panose="00020600040101010101" charset="-122"/>
                </a:endParaRPr>
              </a:p>
              <a:p>
                <a:pPr marL="0" indent="0" algn="l" eaLnBrk="1" fontAlgn="auto" hangingPunct="1">
                  <a:lnSpc>
                    <a:spcPct val="130000"/>
                  </a:lnSpc>
                  <a:spcBef>
                    <a:spcPts val="0"/>
                  </a:spcBef>
                  <a:spcAft>
                    <a:spcPts val="1000"/>
                  </a:spcAft>
                  <a:buClrTx/>
                  <a:buSzTx/>
                  <a:buNone/>
                </a:pPr>
                <a:r>
                  <a:rPr kumimoji="0" lang="zh-CN" altLang="en-US" sz="2000" b="0" spc="150">
                    <a:solidFill>
                      <a:schemeClr val="tx1"/>
                    </a:solidFill>
                    <a:uFillTx/>
                    <a:latin typeface="Arial" panose="020B0604020202020204" pitchFamily="34" charset="0"/>
                    <a:ea typeface="汉仪正圆 55简" panose="00020600040101010101" charset="-122"/>
                  </a:rPr>
                  <a:t>若 </a:t>
                </a:r>
                <a14:m>
                  <m:oMath xmlns:m="http://schemas.openxmlformats.org/officeDocument/2006/math">
                    <m:sSub>
                      <m:sSubPr>
                        <m:ctrlPr>
                          <a:rPr lang="zh-CN" sz="2000">
                            <a:solidFill>
                              <a:schemeClr val="tx1"/>
                            </a:solidFill>
                          </a:rPr>
                        </m:ctrlPr>
                      </m:sSubPr>
                      <m:e>
                        <m:r>
                          <a:rPr sz="2000">
                            <a:solidFill>
                              <a:schemeClr val="tx1"/>
                            </a:solidFill>
                            <a:latin typeface="Cambria Math" panose="02040503050406030204" pitchFamily="18" charset="0"/>
                          </a:rPr>
                          <m:t>𝑎</m:t>
                        </m:r>
                      </m:e>
                      <m:sub>
                        <m:r>
                          <a:rPr sz="2000">
                            <a:solidFill>
                              <a:schemeClr val="tx1"/>
                            </a:solidFill>
                            <a:latin typeface="Cambria Math" panose="02040503050406030204" pitchFamily="18" charset="0"/>
                          </a:rPr>
                          <m:t>1</m:t>
                        </m:r>
                      </m:sub>
                    </m:sSub>
                    <m:r>
                      <a:rPr sz="2000">
                        <a:solidFill>
                          <a:schemeClr val="tx1"/>
                        </a:solidFill>
                        <a:latin typeface="Cambria Math" panose="02040503050406030204" pitchFamily="18" charset="0"/>
                      </a:rPr>
                      <m:t>,</m:t>
                    </m:r>
                    <m:sSub>
                      <m:sSubPr>
                        <m:ctrlPr>
                          <a:rPr lang="zh-CN" sz="2000">
                            <a:solidFill>
                              <a:schemeClr val="tx1"/>
                            </a:solidFill>
                          </a:rPr>
                        </m:ctrlPr>
                      </m:sSubPr>
                      <m:e>
                        <m:r>
                          <a:rPr sz="2000">
                            <a:solidFill>
                              <a:schemeClr val="tx1"/>
                            </a:solidFill>
                            <a:latin typeface="Cambria Math" panose="02040503050406030204" pitchFamily="18" charset="0"/>
                          </a:rPr>
                          <m:t>𝑎</m:t>
                        </m:r>
                      </m:e>
                      <m:sub>
                        <m:r>
                          <a:rPr sz="2000">
                            <a:solidFill>
                              <a:schemeClr val="tx1"/>
                            </a:solidFill>
                            <a:latin typeface="Cambria Math" panose="02040503050406030204" pitchFamily="18" charset="0"/>
                          </a:rPr>
                          <m:t>2</m:t>
                        </m:r>
                      </m:sub>
                    </m:sSub>
                    <m:r>
                      <a:rPr sz="2000">
                        <a:solidFill>
                          <a:schemeClr val="tx1"/>
                        </a:solidFill>
                        <a:latin typeface="Cambria Math" panose="02040503050406030204" pitchFamily="18" charset="0"/>
                      </a:rPr>
                      <m:t>,⋯,</m:t>
                    </m:r>
                    <m:sSub>
                      <m:sSubPr>
                        <m:ctrlPr>
                          <a:rPr lang="zh-CN" sz="2000">
                            <a:solidFill>
                              <a:schemeClr val="tx1"/>
                            </a:solidFill>
                          </a:rPr>
                        </m:ctrlPr>
                      </m:sSubPr>
                      <m:e>
                        <m:r>
                          <a:rPr sz="2000">
                            <a:solidFill>
                              <a:schemeClr val="tx1"/>
                            </a:solidFill>
                            <a:latin typeface="Cambria Math" panose="02040503050406030204" pitchFamily="18" charset="0"/>
                          </a:rPr>
                          <m:t>𝑎</m:t>
                        </m:r>
                      </m:e>
                      <m:sub>
                        <m:r>
                          <a:rPr sz="2000">
                            <a:solidFill>
                              <a:schemeClr val="tx1"/>
                            </a:solidFill>
                            <a:latin typeface="Cambria Math" panose="02040503050406030204" pitchFamily="18" charset="0"/>
                          </a:rPr>
                          <m:t>𝒓</m:t>
                        </m:r>
                      </m:sub>
                    </m:sSub>
                  </m:oMath>
                </a14:m>
                <a:r>
                  <a:rPr kumimoji="0" lang="zh-CN" altLang="en-US" sz="2000" b="0" spc="150">
                    <a:solidFill>
                      <a:schemeClr val="tx1"/>
                    </a:solidFill>
                    <a:uFillTx/>
                    <a:latin typeface="Arial" panose="020B0604020202020204" pitchFamily="34" charset="0"/>
                    <a:ea typeface="汉仪正圆 55简" panose="00020600040101010101" charset="-122"/>
                  </a:rPr>
                  <a:t> 是一个允许重复的r组合，不妨设</a:t>
                </a:r>
                <a14:m>
                  <m:oMath xmlns:m="http://schemas.openxmlformats.org/officeDocument/2006/math">
                    <m:sSub>
                      <m:sSubPr>
                        <m:ctrlPr>
                          <a:rPr lang="zh-CN" sz="2000">
                            <a:solidFill>
                              <a:schemeClr val="tx1"/>
                            </a:solidFill>
                          </a:rPr>
                        </m:ctrlPr>
                      </m:sSubPr>
                      <m:e>
                        <m:r>
                          <a:rPr sz="2000">
                            <a:solidFill>
                              <a:schemeClr val="tx1"/>
                            </a:solidFill>
                            <a:latin typeface="Cambria Math" panose="02040503050406030204" pitchFamily="18" charset="0"/>
                          </a:rPr>
                          <m:t>𝑎</m:t>
                        </m:r>
                      </m:e>
                      <m:sub>
                        <m:r>
                          <a:rPr sz="2000">
                            <a:solidFill>
                              <a:schemeClr val="tx1"/>
                            </a:solidFill>
                            <a:latin typeface="Cambria Math" panose="02040503050406030204" pitchFamily="18" charset="0"/>
                          </a:rPr>
                          <m:t>1</m:t>
                        </m:r>
                      </m:sub>
                    </m:sSub>
                    <m:r>
                      <a:rPr lang="en-US" sz="2000" b="1">
                        <a:solidFill>
                          <a:schemeClr val="tx1"/>
                        </a:solidFill>
                        <a:latin typeface="Cambria Math" panose="02040503050406030204" pitchFamily="18" charset="0"/>
                        <a:cs typeface="Cambria Math" panose="02040503050406030204" pitchFamily="18" charset="0"/>
                      </a:rPr>
                      <m:t>≤</m:t>
                    </m:r>
                    <m:sSub>
                      <m:sSubPr>
                        <m:ctrlPr>
                          <a:rPr lang="zh-CN" sz="2000">
                            <a:solidFill>
                              <a:schemeClr val="tx1"/>
                            </a:solidFill>
                          </a:rPr>
                        </m:ctrlPr>
                      </m:sSubPr>
                      <m:e>
                        <m:r>
                          <a:rPr sz="2000">
                            <a:solidFill>
                              <a:schemeClr val="tx1"/>
                            </a:solidFill>
                            <a:latin typeface="Cambria Math" panose="02040503050406030204" pitchFamily="18" charset="0"/>
                          </a:rPr>
                          <m:t>𝑎</m:t>
                        </m:r>
                      </m:e>
                      <m:sub>
                        <m:r>
                          <a:rPr sz="2000">
                            <a:solidFill>
                              <a:schemeClr val="tx1"/>
                            </a:solidFill>
                            <a:latin typeface="Cambria Math" panose="02040503050406030204" pitchFamily="18" charset="0"/>
                          </a:rPr>
                          <m:t>2</m:t>
                        </m:r>
                      </m:sub>
                    </m:sSub>
                    <m:r>
                      <a:rPr lang="en-US" sz="2000" b="1">
                        <a:solidFill>
                          <a:schemeClr val="tx1"/>
                        </a:solidFill>
                        <a:latin typeface="Cambria Math" panose="02040503050406030204" pitchFamily="18" charset="0"/>
                        <a:cs typeface="Cambria Math" panose="02040503050406030204" pitchFamily="18" charset="0"/>
                      </a:rPr>
                      <m:t>≤</m:t>
                    </m:r>
                    <m:r>
                      <a:rPr sz="2000">
                        <a:solidFill>
                          <a:schemeClr val="tx1"/>
                        </a:solidFill>
                        <a:latin typeface="Cambria Math" panose="02040503050406030204" pitchFamily="18" charset="0"/>
                      </a:rPr>
                      <m:t>⋯</m:t>
                    </m:r>
                    <m:r>
                      <a:rPr lang="en-US" sz="2000" b="1">
                        <a:solidFill>
                          <a:schemeClr val="tx1"/>
                        </a:solidFill>
                        <a:latin typeface="Cambria Math" panose="02040503050406030204" pitchFamily="18" charset="0"/>
                        <a:cs typeface="Cambria Math" panose="02040503050406030204" pitchFamily="18" charset="0"/>
                      </a:rPr>
                      <m:t>≤</m:t>
                    </m:r>
                    <m:sSub>
                      <m:sSubPr>
                        <m:ctrlPr>
                          <a:rPr lang="zh-CN" sz="2000">
                            <a:solidFill>
                              <a:schemeClr val="tx1"/>
                            </a:solidFill>
                          </a:rPr>
                        </m:ctrlPr>
                      </m:sSubPr>
                      <m:e>
                        <m:r>
                          <a:rPr sz="2000">
                            <a:solidFill>
                              <a:schemeClr val="tx1"/>
                            </a:solidFill>
                            <a:latin typeface="Cambria Math" panose="02040503050406030204" pitchFamily="18" charset="0"/>
                          </a:rPr>
                          <m:t>𝑎</m:t>
                        </m:r>
                      </m:e>
                      <m:sub>
                        <m:r>
                          <a:rPr sz="2000">
                            <a:solidFill>
                              <a:schemeClr val="tx1"/>
                            </a:solidFill>
                            <a:latin typeface="Cambria Math" panose="02040503050406030204" pitchFamily="18" charset="0"/>
                          </a:rPr>
                          <m:t>𝒓</m:t>
                        </m:r>
                      </m:sub>
                    </m:sSub>
                  </m:oMath>
                </a14:m>
                <a:r>
                  <a:rPr kumimoji="0" lang="zh-CN" altLang="en-US" sz="2000" b="0" spc="150">
                    <a:solidFill>
                      <a:schemeClr val="tx1"/>
                    </a:solidFill>
                    <a:uFillTx/>
                    <a:latin typeface="Arial" panose="020B0604020202020204" pitchFamily="34" charset="0"/>
                    <a:ea typeface="汉仪正圆 55简" panose="00020600040101010101" charset="-122"/>
                  </a:rPr>
                  <a:t> ，可构造一个 {1,2,…,n+r-1}上的不允许重复的r组合</a:t>
                </a:r>
                <a:r>
                  <a:rPr kumimoji="0" lang="en-US" altLang="zh-CN" sz="2000" b="0" spc="150">
                    <a:solidFill>
                      <a:schemeClr val="tx1"/>
                    </a:solidFill>
                    <a:uFillTx/>
                    <a:latin typeface="Arial" panose="020B0604020202020204" pitchFamily="34" charset="0"/>
                    <a:ea typeface="汉仪正圆 55简" panose="00020600040101010101" charset="-122"/>
                  </a:rPr>
                  <a:t>{</a:t>
                </a:r>
                <a14:m>
                  <m:oMath xmlns:m="http://schemas.openxmlformats.org/officeDocument/2006/math">
                    <m:sSub>
                      <m:sSubPr>
                        <m:ctrlPr>
                          <a:rPr lang="zh-CN" sz="2000">
                            <a:solidFill>
                              <a:schemeClr val="tx1"/>
                            </a:solidFill>
                          </a:rPr>
                        </m:ctrlPr>
                      </m:sSubPr>
                      <m:e>
                        <m:r>
                          <a:rPr sz="2000">
                            <a:solidFill>
                              <a:schemeClr val="tx1"/>
                            </a:solidFill>
                            <a:latin typeface="Cambria Math" panose="02040503050406030204" pitchFamily="18" charset="0"/>
                          </a:rPr>
                          <m:t>𝑎</m:t>
                        </m:r>
                      </m:e>
                      <m:sub>
                        <m:r>
                          <a:rPr sz="2000">
                            <a:solidFill>
                              <a:schemeClr val="tx1"/>
                            </a:solidFill>
                            <a:latin typeface="Cambria Math" panose="02040503050406030204" pitchFamily="18" charset="0"/>
                          </a:rPr>
                          <m:t>1</m:t>
                        </m:r>
                      </m:sub>
                    </m:sSub>
                    <m:r>
                      <a:rPr sz="2000">
                        <a:solidFill>
                          <a:schemeClr val="tx1"/>
                        </a:solidFill>
                        <a:latin typeface="Cambria Math" panose="02040503050406030204" pitchFamily="18" charset="0"/>
                      </a:rPr>
                      <m:t>,</m:t>
                    </m:r>
                    <m:sSub>
                      <m:sSubPr>
                        <m:ctrlPr>
                          <a:rPr lang="zh-CN" sz="2000">
                            <a:solidFill>
                              <a:schemeClr val="tx1"/>
                            </a:solidFill>
                          </a:rPr>
                        </m:ctrlPr>
                      </m:sSubPr>
                      <m:e>
                        <m:r>
                          <a:rPr sz="2000">
                            <a:solidFill>
                              <a:schemeClr val="tx1"/>
                            </a:solidFill>
                            <a:latin typeface="Cambria Math" panose="02040503050406030204" pitchFamily="18" charset="0"/>
                          </a:rPr>
                          <m:t>𝑎</m:t>
                        </m:r>
                      </m:e>
                      <m:sub>
                        <m:r>
                          <a:rPr sz="2000">
                            <a:solidFill>
                              <a:schemeClr val="tx1"/>
                            </a:solidFill>
                            <a:latin typeface="Cambria Math" panose="02040503050406030204" pitchFamily="18" charset="0"/>
                          </a:rPr>
                          <m:t>2</m:t>
                        </m:r>
                      </m:sub>
                    </m:sSub>
                    <m:r>
                      <a:rPr lang="en-US" sz="2000">
                        <a:solidFill>
                          <a:schemeClr val="tx1"/>
                        </a:solidFill>
                        <a:latin typeface="Cambria Math" panose="02040503050406030204" pitchFamily="18" charset="0"/>
                      </a:rPr>
                      <m:t>+</m:t>
                    </m:r>
                    <m:r>
                      <a:rPr lang="en-US" sz="2000">
                        <a:solidFill>
                          <a:schemeClr val="tx1"/>
                        </a:solidFill>
                        <a:latin typeface="Cambria Math" panose="02040503050406030204" pitchFamily="18" charset="0"/>
                      </a:rPr>
                      <m:t>𝟏</m:t>
                    </m:r>
                    <m:r>
                      <a:rPr sz="2000">
                        <a:solidFill>
                          <a:schemeClr val="tx1"/>
                        </a:solidFill>
                        <a:latin typeface="Cambria Math" panose="02040503050406030204" pitchFamily="18" charset="0"/>
                      </a:rPr>
                      <m:t>,⋯,</m:t>
                    </m:r>
                    <m:sSub>
                      <m:sSubPr>
                        <m:ctrlPr>
                          <a:rPr lang="zh-CN" sz="2000">
                            <a:solidFill>
                              <a:schemeClr val="tx1"/>
                            </a:solidFill>
                          </a:rPr>
                        </m:ctrlPr>
                      </m:sSubPr>
                      <m:e>
                        <m:r>
                          <a:rPr sz="2000">
                            <a:solidFill>
                              <a:schemeClr val="tx1"/>
                            </a:solidFill>
                            <a:latin typeface="Cambria Math" panose="02040503050406030204" pitchFamily="18" charset="0"/>
                          </a:rPr>
                          <m:t>𝑎</m:t>
                        </m:r>
                      </m:e>
                      <m:sub>
                        <m:r>
                          <a:rPr sz="2000">
                            <a:solidFill>
                              <a:schemeClr val="tx1"/>
                            </a:solidFill>
                            <a:latin typeface="Cambria Math" panose="02040503050406030204" pitchFamily="18" charset="0"/>
                          </a:rPr>
                          <m:t>𝒓</m:t>
                        </m:r>
                      </m:sub>
                    </m:sSub>
                    <m:r>
                      <a:rPr lang="en-US" sz="2000">
                        <a:solidFill>
                          <a:schemeClr val="tx1"/>
                        </a:solidFill>
                        <a:latin typeface="Cambria Math" panose="02040503050406030204" pitchFamily="18" charset="0"/>
                      </a:rPr>
                      <m:t>+</m:t>
                    </m:r>
                    <m:r>
                      <a:rPr lang="en-US" sz="2000">
                        <a:solidFill>
                          <a:schemeClr val="tx1"/>
                        </a:solidFill>
                        <a:latin typeface="Cambria Math" panose="02040503050406030204" pitchFamily="18" charset="0"/>
                      </a:rPr>
                      <m:t>𝐫</m:t>
                    </m:r>
                    <m:r>
                      <a:rPr lang="en-US" sz="2000">
                        <a:solidFill>
                          <a:schemeClr val="tx1"/>
                        </a:solidFill>
                        <a:latin typeface="Cambria Math" panose="02040503050406030204" pitchFamily="18" charset="0"/>
                      </a:rPr>
                      <m:t>−</m:t>
                    </m:r>
                    <m:r>
                      <a:rPr lang="en-US" sz="2000">
                        <a:solidFill>
                          <a:schemeClr val="tx1"/>
                        </a:solidFill>
                        <a:latin typeface="Cambria Math" panose="02040503050406030204" pitchFamily="18" charset="0"/>
                      </a:rPr>
                      <m:t>𝟏</m:t>
                    </m:r>
                  </m:oMath>
                </a14:m>
                <a:r>
                  <a:rPr kumimoji="0" lang="en-US" altLang="zh-CN" sz="2000" b="0" spc="150">
                    <a:solidFill>
                      <a:schemeClr val="tx1"/>
                    </a:solidFill>
                    <a:uFillTx/>
                    <a:latin typeface="Arial" panose="020B0604020202020204" pitchFamily="34" charset="0"/>
                    <a:ea typeface="汉仪正圆 55简" panose="00020600040101010101" charset="-122"/>
                  </a:rPr>
                  <a:t>}</a:t>
                </a:r>
                <a:r>
                  <a:rPr kumimoji="0" lang="zh-CN" altLang="en-US" sz="2000" b="0" spc="150">
                    <a:solidFill>
                      <a:schemeClr val="tx1"/>
                    </a:solidFill>
                    <a:uFillTx/>
                    <a:latin typeface="Arial" panose="020B0604020202020204" pitchFamily="34" charset="0"/>
                    <a:ea typeface="汉仪正圆 55简" panose="00020600040101010101" charset="-122"/>
                  </a:rPr>
                  <a:t>。</a:t>
                </a:r>
                <a:endParaRPr kumimoji="0" lang="zh-CN" altLang="en-US" sz="2000" b="0" spc="150">
                  <a:solidFill>
                    <a:schemeClr val="tx1"/>
                  </a:solidFill>
                  <a:uFillTx/>
                  <a:latin typeface="Arial" panose="020B0604020202020204" pitchFamily="34" charset="0"/>
                  <a:ea typeface="汉仪正圆 55简" panose="00020600040101010101" charset="-122"/>
                </a:endParaRPr>
              </a:p>
              <a:p>
                <a:pPr marL="0" indent="0" algn="l" eaLnBrk="1" fontAlgn="auto" hangingPunct="1">
                  <a:lnSpc>
                    <a:spcPct val="130000"/>
                  </a:lnSpc>
                  <a:spcBef>
                    <a:spcPts val="0"/>
                  </a:spcBef>
                  <a:spcAft>
                    <a:spcPts val="1000"/>
                  </a:spcAft>
                  <a:buClrTx/>
                  <a:buSzTx/>
                  <a:buNone/>
                </a:pPr>
                <a:r>
                  <a:rPr kumimoji="0" lang="zh-CN" altLang="en-US" sz="2000" b="0" spc="150">
                    <a:solidFill>
                      <a:schemeClr val="tx1"/>
                    </a:solidFill>
                    <a:uFillTx/>
                    <a:latin typeface="Arial" panose="020B0604020202020204" pitchFamily="34" charset="0"/>
                    <a:ea typeface="汉仪正圆 55简" panose="00020600040101010101" charset="-122"/>
                  </a:rPr>
                  <a:t>反之给定一个</a:t>
                </a:r>
                <a:r>
                  <a:rPr kumimoji="0" lang="en-US" altLang="zh-CN" sz="2000" b="0" spc="150">
                    <a:solidFill>
                      <a:schemeClr val="tx1"/>
                    </a:solidFill>
                    <a:uFillTx/>
                    <a:latin typeface="Arial" panose="020B0604020202020204" pitchFamily="34" charset="0"/>
                    <a:ea typeface="汉仪正圆 55简" panose="00020600040101010101" charset="-122"/>
                  </a:rPr>
                  <a:t> {1,2,…,n+r-1} </a:t>
                </a:r>
                <a:r>
                  <a:rPr kumimoji="0" lang="zh-CN" altLang="en-US" sz="2000" b="0" spc="150">
                    <a:solidFill>
                      <a:schemeClr val="tx1"/>
                    </a:solidFill>
                    <a:uFillTx/>
                    <a:latin typeface="Arial" panose="020B0604020202020204" pitchFamily="34" charset="0"/>
                    <a:ea typeface="汉仪正圆 55简" panose="00020600040101010101" charset="-122"/>
                  </a:rPr>
                  <a:t>上的不允许重复的</a:t>
                </a:r>
                <a:r>
                  <a:rPr kumimoji="0" lang="en-US" altLang="zh-CN" sz="2000" b="0" spc="150">
                    <a:solidFill>
                      <a:schemeClr val="tx1"/>
                    </a:solidFill>
                    <a:uFillTx/>
                    <a:latin typeface="Arial" panose="020B0604020202020204" pitchFamily="34" charset="0"/>
                    <a:ea typeface="汉仪正圆 55简" panose="00020600040101010101" charset="-122"/>
                  </a:rPr>
                  <a:t>r</a:t>
                </a:r>
                <a:r>
                  <a:rPr kumimoji="0" lang="zh-CN" altLang="en-US" sz="2000" b="0" spc="150">
                    <a:solidFill>
                      <a:schemeClr val="tx1"/>
                    </a:solidFill>
                    <a:uFillTx/>
                    <a:latin typeface="Arial" panose="020B0604020202020204" pitchFamily="34" charset="0"/>
                    <a:ea typeface="汉仪正圆 55简" panose="00020600040101010101" charset="-122"/>
                  </a:rPr>
                  <a:t>组合</a:t>
                </a:r>
                <a14:m>
                  <m:oMath xmlns:m="http://schemas.openxmlformats.org/officeDocument/2006/math">
                    <m:sSub>
                      <m:sSubPr>
                        <m:ctrlPr>
                          <a:rPr lang="zh-CN" sz="2000">
                            <a:solidFill>
                              <a:schemeClr val="tx1"/>
                            </a:solidFill>
                          </a:rPr>
                        </m:ctrlPr>
                      </m:sSubPr>
                      <m:e>
                        <m:r>
                          <a:rPr lang="en-US" sz="2000">
                            <a:solidFill>
                              <a:schemeClr val="tx1"/>
                            </a:solidFill>
                            <a:latin typeface="Cambria Math" panose="02040503050406030204" pitchFamily="18" charset="0"/>
                          </a:rPr>
                          <m:t>{</m:t>
                        </m:r>
                        <m:r>
                          <a:rPr lang="en-US" sz="2000">
                            <a:solidFill>
                              <a:schemeClr val="tx1"/>
                            </a:solidFill>
                            <a:latin typeface="Cambria Math" panose="02040503050406030204" pitchFamily="18" charset="0"/>
                          </a:rPr>
                          <m:t>𝐛</m:t>
                        </m:r>
                      </m:e>
                      <m:sub>
                        <m:r>
                          <a:rPr sz="2000">
                            <a:solidFill>
                              <a:schemeClr val="tx1"/>
                            </a:solidFill>
                            <a:latin typeface="Cambria Math" panose="02040503050406030204" pitchFamily="18" charset="0"/>
                          </a:rPr>
                          <m:t>1</m:t>
                        </m:r>
                      </m:sub>
                    </m:sSub>
                    <m:r>
                      <a:rPr sz="2000">
                        <a:solidFill>
                          <a:schemeClr val="tx1"/>
                        </a:solidFill>
                        <a:latin typeface="Cambria Math" panose="02040503050406030204" pitchFamily="18" charset="0"/>
                      </a:rPr>
                      <m:t>,</m:t>
                    </m:r>
                    <m:sSub>
                      <m:sSubPr>
                        <m:ctrlPr>
                          <a:rPr lang="zh-CN" sz="2000">
                            <a:solidFill>
                              <a:schemeClr val="tx1"/>
                            </a:solidFill>
                          </a:rPr>
                        </m:ctrlPr>
                      </m:sSubPr>
                      <m:e>
                        <m:r>
                          <a:rPr lang="en-US" sz="2000">
                            <a:solidFill>
                              <a:schemeClr val="tx1"/>
                            </a:solidFill>
                            <a:latin typeface="Cambria Math" panose="02040503050406030204" pitchFamily="18" charset="0"/>
                          </a:rPr>
                          <m:t>𝐛</m:t>
                        </m:r>
                      </m:e>
                      <m:sub>
                        <m:r>
                          <a:rPr sz="2000">
                            <a:solidFill>
                              <a:schemeClr val="tx1"/>
                            </a:solidFill>
                            <a:latin typeface="Cambria Math" panose="02040503050406030204" pitchFamily="18" charset="0"/>
                          </a:rPr>
                          <m:t>2</m:t>
                        </m:r>
                      </m:sub>
                    </m:sSub>
                    <m:r>
                      <a:rPr sz="2000">
                        <a:solidFill>
                          <a:schemeClr val="tx1"/>
                        </a:solidFill>
                        <a:latin typeface="Cambria Math" panose="02040503050406030204" pitchFamily="18" charset="0"/>
                      </a:rPr>
                      <m:t>,⋯,</m:t>
                    </m:r>
                    <m:sSub>
                      <m:sSubPr>
                        <m:ctrlPr>
                          <a:rPr lang="zh-CN" sz="2000">
                            <a:solidFill>
                              <a:schemeClr val="tx1"/>
                            </a:solidFill>
                          </a:rPr>
                        </m:ctrlPr>
                      </m:sSubPr>
                      <m:e>
                        <m:r>
                          <a:rPr lang="en-US" sz="2000">
                            <a:solidFill>
                              <a:schemeClr val="tx1"/>
                            </a:solidFill>
                            <a:latin typeface="Cambria Math" panose="02040503050406030204" pitchFamily="18" charset="0"/>
                          </a:rPr>
                          <m:t>𝐛</m:t>
                        </m:r>
                      </m:e>
                      <m:sub>
                        <m:r>
                          <a:rPr sz="2000">
                            <a:solidFill>
                              <a:schemeClr val="tx1"/>
                            </a:solidFill>
                            <a:latin typeface="Cambria Math" panose="02040503050406030204" pitchFamily="18" charset="0"/>
                          </a:rPr>
                          <m:t>𝒓</m:t>
                        </m:r>
                      </m:sub>
                    </m:sSub>
                    <m:r>
                      <a:rPr lang="en-US" sz="2000">
                        <a:solidFill>
                          <a:schemeClr val="tx1"/>
                        </a:solidFill>
                        <a:latin typeface="Cambria Math" panose="02040503050406030204" pitchFamily="18" charset="0"/>
                      </a:rPr>
                      <m:t>}</m:t>
                    </m:r>
                  </m:oMath>
                </a14:m>
                <a:r>
                  <a:rPr kumimoji="0" lang="zh-CN" altLang="en-US" sz="2000" b="0" spc="150">
                    <a:uFillTx/>
                    <a:latin typeface="Arial" panose="020B0604020202020204" pitchFamily="34" charset="0"/>
                    <a:ea typeface="汉仪正圆 55简" panose="00020600040101010101" charset="-122"/>
                    <a:sym typeface="+mn-ea"/>
                  </a:rPr>
                  <a:t> </a:t>
                </a:r>
                <a:r>
                  <a:rPr kumimoji="0" lang="zh-CN" altLang="en-US" sz="2000" b="0" spc="150">
                    <a:solidFill>
                      <a:schemeClr val="tx1"/>
                    </a:solidFill>
                    <a:uFillTx/>
                    <a:latin typeface="Arial" panose="020B0604020202020204" pitchFamily="34" charset="0"/>
                    <a:ea typeface="汉仪正圆 55简" panose="00020600040101010101" charset="-122"/>
                  </a:rPr>
                  <a:t>，我们可以如下得到一个</a:t>
                </a:r>
                <a:r>
                  <a:rPr kumimoji="0" lang="en-US" altLang="zh-CN" sz="2000" b="0" spc="150">
                    <a:solidFill>
                      <a:schemeClr val="tx1"/>
                    </a:solidFill>
                    <a:uFillTx/>
                    <a:latin typeface="Arial" panose="020B0604020202020204" pitchFamily="34" charset="0"/>
                    <a:ea typeface="汉仪正圆 55简" panose="00020600040101010101" charset="-122"/>
                  </a:rPr>
                  <a:t>{1,2,…,n}</a:t>
                </a:r>
                <a:r>
                  <a:rPr kumimoji="0" lang="zh-CN" altLang="en-US" sz="2000" b="0" spc="150">
                    <a:solidFill>
                      <a:schemeClr val="tx1"/>
                    </a:solidFill>
                    <a:uFillTx/>
                    <a:latin typeface="Arial" panose="020B0604020202020204" pitchFamily="34" charset="0"/>
                    <a:ea typeface="汉仪正圆 55简" panose="00020600040101010101" charset="-122"/>
                  </a:rPr>
                  <a:t>上的一个允许重复的</a:t>
                </a:r>
                <a:r>
                  <a:rPr kumimoji="0" lang="en-US" altLang="zh-CN" sz="2000" b="0" spc="150">
                    <a:solidFill>
                      <a:schemeClr val="tx1"/>
                    </a:solidFill>
                    <a:uFillTx/>
                    <a:latin typeface="Arial" panose="020B0604020202020204" pitchFamily="34" charset="0"/>
                    <a:ea typeface="汉仪正圆 55简" panose="00020600040101010101" charset="-122"/>
                  </a:rPr>
                  <a:t>r</a:t>
                </a:r>
                <a:r>
                  <a:rPr kumimoji="0" lang="zh-CN" altLang="en-US" sz="2000" b="0" spc="150">
                    <a:solidFill>
                      <a:schemeClr val="tx1"/>
                    </a:solidFill>
                    <a:uFillTx/>
                    <a:latin typeface="Arial" panose="020B0604020202020204" pitchFamily="34" charset="0"/>
                    <a:ea typeface="汉仪正圆 55简" panose="00020600040101010101" charset="-122"/>
                  </a:rPr>
                  <a:t>组合</a:t>
                </a:r>
                <a14:m>
                  <m:oMath xmlns:m="http://schemas.openxmlformats.org/officeDocument/2006/math">
                    <m:sSub>
                      <m:sSubPr>
                        <m:ctrlPr>
                          <a:rPr lang="zh-CN" sz="2000">
                            <a:solidFill>
                              <a:schemeClr val="tx1"/>
                            </a:solidFill>
                          </a:rPr>
                        </m:ctrlPr>
                      </m:sSubPr>
                      <m:e>
                        <m:r>
                          <a:rPr lang="en-US" sz="2000">
                            <a:solidFill>
                              <a:schemeClr val="tx1"/>
                            </a:solidFill>
                            <a:latin typeface="Cambria Math" panose="02040503050406030204" pitchFamily="18" charset="0"/>
                          </a:rPr>
                          <m:t>{</m:t>
                        </m:r>
                        <m:r>
                          <a:rPr lang="en-US" sz="2000">
                            <a:solidFill>
                              <a:schemeClr val="tx1"/>
                            </a:solidFill>
                            <a:latin typeface="Cambria Math" panose="02040503050406030204" pitchFamily="18" charset="0"/>
                          </a:rPr>
                          <m:t>𝐛</m:t>
                        </m:r>
                      </m:e>
                      <m:sub>
                        <m:r>
                          <a:rPr sz="2000">
                            <a:solidFill>
                              <a:schemeClr val="tx1"/>
                            </a:solidFill>
                            <a:latin typeface="Cambria Math" panose="02040503050406030204" pitchFamily="18" charset="0"/>
                          </a:rPr>
                          <m:t>1</m:t>
                        </m:r>
                      </m:sub>
                    </m:sSub>
                    <m:r>
                      <a:rPr sz="2000">
                        <a:solidFill>
                          <a:schemeClr val="tx1"/>
                        </a:solidFill>
                        <a:latin typeface="Cambria Math" panose="02040503050406030204" pitchFamily="18" charset="0"/>
                      </a:rPr>
                      <m:t>,</m:t>
                    </m:r>
                    <m:sSub>
                      <m:sSubPr>
                        <m:ctrlPr>
                          <a:rPr lang="zh-CN" sz="2000">
                            <a:solidFill>
                              <a:schemeClr val="tx1"/>
                            </a:solidFill>
                          </a:rPr>
                        </m:ctrlPr>
                      </m:sSubPr>
                      <m:e>
                        <m:r>
                          <a:rPr lang="en-US" sz="2000">
                            <a:solidFill>
                              <a:schemeClr val="tx1"/>
                            </a:solidFill>
                            <a:latin typeface="Cambria Math" panose="02040503050406030204" pitchFamily="18" charset="0"/>
                          </a:rPr>
                          <m:t>𝐛</m:t>
                        </m:r>
                      </m:e>
                      <m:sub>
                        <m:r>
                          <a:rPr sz="2000">
                            <a:solidFill>
                              <a:schemeClr val="tx1"/>
                            </a:solidFill>
                            <a:latin typeface="Cambria Math" panose="02040503050406030204" pitchFamily="18" charset="0"/>
                          </a:rPr>
                          <m:t>2</m:t>
                        </m:r>
                      </m:sub>
                    </m:sSub>
                    <m:r>
                      <a:rPr lang="en-US" sz="2000">
                        <a:solidFill>
                          <a:schemeClr val="tx1"/>
                        </a:solidFill>
                        <a:latin typeface="Cambria Math" panose="02040503050406030204" pitchFamily="18" charset="0"/>
                      </a:rPr>
                      <m:t>−</m:t>
                    </m:r>
                    <m:r>
                      <a:rPr lang="en-US" sz="2000">
                        <a:solidFill>
                          <a:schemeClr val="tx1"/>
                        </a:solidFill>
                        <a:latin typeface="Cambria Math" panose="02040503050406030204" pitchFamily="18" charset="0"/>
                      </a:rPr>
                      <m:t>𝟏</m:t>
                    </m:r>
                    <m:r>
                      <a:rPr sz="2000">
                        <a:solidFill>
                          <a:schemeClr val="tx1"/>
                        </a:solidFill>
                        <a:latin typeface="Cambria Math" panose="02040503050406030204" pitchFamily="18" charset="0"/>
                      </a:rPr>
                      <m:t>,⋯,</m:t>
                    </m:r>
                    <m:sSub>
                      <m:sSubPr>
                        <m:ctrlPr>
                          <a:rPr lang="zh-CN" sz="2000">
                            <a:solidFill>
                              <a:schemeClr val="tx1"/>
                            </a:solidFill>
                          </a:rPr>
                        </m:ctrlPr>
                      </m:sSubPr>
                      <m:e>
                        <m:r>
                          <a:rPr lang="en-US" sz="2000">
                            <a:solidFill>
                              <a:schemeClr val="tx1"/>
                            </a:solidFill>
                            <a:latin typeface="Cambria Math" panose="02040503050406030204" pitchFamily="18" charset="0"/>
                          </a:rPr>
                          <m:t>𝐛</m:t>
                        </m:r>
                      </m:e>
                      <m:sub>
                        <m:r>
                          <a:rPr sz="2000">
                            <a:solidFill>
                              <a:schemeClr val="tx1"/>
                            </a:solidFill>
                            <a:latin typeface="Cambria Math" panose="02040503050406030204" pitchFamily="18" charset="0"/>
                          </a:rPr>
                          <m:t>𝒓</m:t>
                        </m:r>
                      </m:sub>
                    </m:sSub>
                    <m:r>
                      <a:rPr lang="en-US" sz="2000">
                        <a:solidFill>
                          <a:schemeClr val="tx1"/>
                        </a:solidFill>
                        <a:latin typeface="Cambria Math" panose="02040503050406030204" pitchFamily="18" charset="0"/>
                      </a:rPr>
                      <m:t>−</m:t>
                    </m:r>
                    <m:r>
                      <a:rPr lang="en-US" sz="2000">
                        <a:solidFill>
                          <a:schemeClr val="tx1"/>
                        </a:solidFill>
                        <a:latin typeface="Cambria Math" panose="02040503050406030204" pitchFamily="18" charset="0"/>
                      </a:rPr>
                      <m:t>𝐫</m:t>
                    </m:r>
                    <m:r>
                      <a:rPr lang="en-US" sz="2000">
                        <a:solidFill>
                          <a:schemeClr val="tx1"/>
                        </a:solidFill>
                        <a:latin typeface="Cambria Math" panose="02040503050406030204" pitchFamily="18" charset="0"/>
                      </a:rPr>
                      <m:t>+</m:t>
                    </m:r>
                    <m:r>
                      <a:rPr lang="en-US" sz="2000">
                        <a:solidFill>
                          <a:schemeClr val="tx1"/>
                        </a:solidFill>
                        <a:latin typeface="Cambria Math" panose="02040503050406030204" pitchFamily="18" charset="0"/>
                      </a:rPr>
                      <m:t>𝟏</m:t>
                    </m:r>
                    <m:r>
                      <a:rPr lang="en-US" sz="2000">
                        <a:solidFill>
                          <a:schemeClr val="tx1"/>
                        </a:solidFill>
                        <a:latin typeface="Cambria Math" panose="02040503050406030204" pitchFamily="18" charset="0"/>
                      </a:rPr>
                      <m:t>}</m:t>
                    </m:r>
                  </m:oMath>
                </a14:m>
                <a:r>
                  <a:rPr kumimoji="0" lang="zh-CN" altLang="en-US" sz="2000" b="0" spc="150">
                    <a:uFillTx/>
                    <a:latin typeface="Arial" panose="020B0604020202020204" pitchFamily="34" charset="0"/>
                    <a:ea typeface="汉仪正圆 55简" panose="00020600040101010101" charset="-122"/>
                    <a:sym typeface="+mn-ea"/>
                  </a:rPr>
                  <a:t> </a:t>
                </a:r>
                <a:r>
                  <a:rPr kumimoji="0" lang="en-US" altLang="zh-CN" sz="2000" b="0" spc="150">
                    <a:uFillTx/>
                    <a:latin typeface="Arial" panose="020B0604020202020204" pitchFamily="34" charset="0"/>
                    <a:ea typeface="汉仪正圆 55简" panose="00020600040101010101" charset="-122"/>
                    <a:sym typeface="+mn-ea"/>
                  </a:rPr>
                  <a:t>.</a:t>
                </a:r>
                <a:r>
                  <a:rPr kumimoji="0" lang="en-US" altLang="zh-CN" sz="2000" b="0" spc="150">
                    <a:solidFill>
                      <a:schemeClr val="tx1"/>
                    </a:solidFill>
                    <a:uFillTx/>
                    <a:latin typeface="Arial" panose="020B0604020202020204" pitchFamily="34" charset="0"/>
                    <a:ea typeface="汉仪正圆 55简" panose="00020600040101010101" charset="-122"/>
                  </a:rPr>
                  <a:t>  </a:t>
                </a:r>
                <a:endParaRPr kumimoji="0" lang="en-US" altLang="zh-CN" sz="2000" b="0" spc="150">
                  <a:solidFill>
                    <a:schemeClr val="tx1"/>
                  </a:solidFill>
                  <a:uFillTx/>
                  <a:latin typeface="Arial" panose="020B0604020202020204" pitchFamily="34" charset="0"/>
                  <a:ea typeface="汉仪正圆 55简" panose="00020600040101010101" charset="-122"/>
                </a:endParaRPr>
              </a:p>
              <a:p>
                <a:pPr marL="0" indent="0" algn="l" eaLnBrk="1" fontAlgn="auto" hangingPunct="1">
                  <a:lnSpc>
                    <a:spcPct val="130000"/>
                  </a:lnSpc>
                  <a:spcBef>
                    <a:spcPts val="0"/>
                  </a:spcBef>
                  <a:spcAft>
                    <a:spcPts val="1000"/>
                  </a:spcAft>
                  <a:buClrTx/>
                  <a:buSzTx/>
                  <a:buNone/>
                </a:pPr>
                <a:r>
                  <a:rPr kumimoji="0" lang="zh-CN" altLang="en-US" sz="2000" b="0" spc="150">
                    <a:solidFill>
                      <a:schemeClr val="tx1"/>
                    </a:solidFill>
                    <a:uFillTx/>
                    <a:latin typeface="Arial" panose="020B0604020202020204" pitchFamily="34" charset="0"/>
                    <a:ea typeface="汉仪正圆 55简" panose="00020600040101010101" charset="-122"/>
                  </a:rPr>
                  <a:t>故</a:t>
                </a:r>
                <a:r>
                  <a:rPr kumimoji="0" lang="en-US" altLang="zh-CN" sz="2000" b="0" spc="150">
                    <a:solidFill>
                      <a:schemeClr val="tx1"/>
                    </a:solidFill>
                    <a:uFillTx/>
                    <a:latin typeface="Arial" panose="020B0604020202020204" pitchFamily="34" charset="0"/>
                    <a:ea typeface="汉仪正圆 55简" panose="00020600040101010101" charset="-122"/>
                  </a:rPr>
                  <a:t>n</a:t>
                </a:r>
                <a:r>
                  <a:rPr kumimoji="0" lang="zh-CN" altLang="en-US" sz="2000" b="0" spc="150">
                    <a:solidFill>
                      <a:schemeClr val="tx1"/>
                    </a:solidFill>
                    <a:uFillTx/>
                    <a:latin typeface="Arial" panose="020B0604020202020204" pitchFamily="34" charset="0"/>
                    <a:ea typeface="汉仪正圆 55简" panose="00020600040101010101" charset="-122"/>
                  </a:rPr>
                  <a:t>个元素的允许重复的</a:t>
                </a:r>
                <a:r>
                  <a:rPr kumimoji="0" lang="en-US" altLang="zh-CN" sz="2000" b="0" spc="150">
                    <a:solidFill>
                      <a:schemeClr val="tx1"/>
                    </a:solidFill>
                    <a:uFillTx/>
                    <a:latin typeface="Arial" panose="020B0604020202020204" pitchFamily="34" charset="0"/>
                    <a:ea typeface="汉仪正圆 55简" panose="00020600040101010101" charset="-122"/>
                  </a:rPr>
                  <a:t>r</a:t>
                </a:r>
                <a:r>
                  <a:rPr kumimoji="0" lang="zh-CN" altLang="en-US" sz="2000" b="0" spc="150">
                    <a:solidFill>
                      <a:schemeClr val="tx1"/>
                    </a:solidFill>
                    <a:uFillTx/>
                    <a:latin typeface="Arial" panose="020B0604020202020204" pitchFamily="34" charset="0"/>
                    <a:ea typeface="汉仪正圆 55简" panose="00020600040101010101" charset="-122"/>
                  </a:rPr>
                  <a:t>组合与</a:t>
                </a:r>
                <a:r>
                  <a:rPr kumimoji="0" lang="en-US" altLang="zh-CN" sz="2000" b="0" spc="150">
                    <a:solidFill>
                      <a:schemeClr val="tx1"/>
                    </a:solidFill>
                    <a:uFillTx/>
                    <a:latin typeface="Arial" panose="020B0604020202020204" pitchFamily="34" charset="0"/>
                    <a:ea typeface="汉仪正圆 55简" panose="00020600040101010101" charset="-122"/>
                  </a:rPr>
                  <a:t>n+r-1</a:t>
                </a:r>
                <a:r>
                  <a:rPr kumimoji="0" lang="zh-CN" altLang="en-US" sz="2000" b="0" spc="150">
                    <a:solidFill>
                      <a:schemeClr val="tx1"/>
                    </a:solidFill>
                    <a:uFillTx/>
                    <a:latin typeface="Arial" panose="020B0604020202020204" pitchFamily="34" charset="0"/>
                    <a:ea typeface="汉仪正圆 55简" panose="00020600040101010101" charset="-122"/>
                  </a:rPr>
                  <a:t>个元素的不允许重复的组合之间有一一对应关系，故它们的组合数相同，于是定理得证。</a:t>
                </a:r>
                <a:r>
                  <a:rPr kumimoji="0" lang="en-US" altLang="zh-CN" sz="2000" b="0" spc="150">
                    <a:solidFill>
                      <a:schemeClr val="tx1"/>
                    </a:solidFill>
                    <a:uFillTx/>
                    <a:latin typeface="Arial" panose="020B0604020202020204" pitchFamily="34" charset="0"/>
                    <a:ea typeface="汉仪正圆 55简" panose="00020600040101010101" charset="-122"/>
                  </a:rPr>
                  <a:t>   </a:t>
                </a:r>
                <a:r>
                  <a:rPr kumimoji="0" lang="en-US" altLang="zh-CN" sz="1710" b="0" spc="150">
                    <a:solidFill>
                      <a:schemeClr val="tx1"/>
                    </a:solidFill>
                    <a:uFillTx/>
                    <a:latin typeface="Arial" panose="020B0604020202020204" pitchFamily="34" charset="0"/>
                    <a:ea typeface="汉仪正圆 55简" panose="00020600040101010101" charset="-122"/>
                  </a:rPr>
                  <a:t> </a:t>
                </a:r>
                <a:r>
                  <a:rPr kumimoji="0" lang="zh-CN" altLang="en-US" sz="1710" b="0" spc="150">
                    <a:solidFill>
                      <a:schemeClr val="tx1"/>
                    </a:solidFill>
                    <a:uFillTx/>
                    <a:latin typeface="Arial" panose="020B0604020202020204" pitchFamily="34" charset="0"/>
                    <a:ea typeface="汉仪正圆 55简" panose="00020600040101010101" charset="-122"/>
                  </a:rPr>
                  <a:t>      </a:t>
                </a:r>
                <a:endParaRPr kumimoji="0" lang="zh-CN" altLang="en-US" sz="1710" b="0" spc="150">
                  <a:solidFill>
                    <a:schemeClr val="tx1"/>
                  </a:solidFill>
                  <a:uFillTx/>
                  <a:latin typeface="Arial" panose="020B0604020202020204" pitchFamily="34" charset="0"/>
                  <a:ea typeface="汉仪正圆 55简" panose="00020600040101010101" charset="-122"/>
                </a:endParaRPr>
              </a:p>
              <a:p>
                <a:pPr marL="228600" indent="-228600" algn="l" eaLnBrk="1" fontAlgn="auto" hangingPunct="1">
                  <a:lnSpc>
                    <a:spcPct val="130000"/>
                  </a:lnSpc>
                  <a:spcBef>
                    <a:spcPts val="0"/>
                  </a:spcBef>
                  <a:spcAft>
                    <a:spcPts val="1000"/>
                  </a:spcAft>
                  <a:buClrTx/>
                  <a:buSzTx/>
                  <a:buFont typeface="Arial" panose="020B0604020202020204" pitchFamily="34" charset="0"/>
                  <a:buChar char="•"/>
                </a:pPr>
                <a:endParaRPr kumimoji="0" lang="zh-CN" altLang="en-US" sz="2000" b="0" spc="150">
                  <a:solidFill>
                    <a:schemeClr val="tx1"/>
                  </a:solidFill>
                  <a:uFillTx/>
                  <a:latin typeface="Arial" panose="020B0604020202020204" pitchFamily="34" charset="0"/>
                  <a:ea typeface="汉仪正圆 55简" panose="00020600040101010101" charset="-122"/>
                </a:endParaRPr>
              </a:p>
            </p:txBody>
          </p:sp>
        </mc:Choice>
        <mc:Fallback>
          <p:sp>
            <p:nvSpPr>
              <p:cNvPr id="5" name="Rectangle 2"/>
              <p:cNvSpPr>
                <a:spLocks noRot="1" noChangeAspect="1" noMove="1" noResize="1" noEditPoints="1" noAdjustHandles="1" noChangeArrowheads="1" noChangeShapeType="1" noTextEdit="1"/>
              </p:cNvSpPr>
              <p:nvPr>
                <p:custDataLst>
                  <p:tags r:id="rId4"/>
                </p:custDataLst>
              </p:nvPr>
            </p:nvSpPr>
            <p:spPr>
              <a:xfrm>
                <a:off x="746125" y="1013460"/>
                <a:ext cx="10553065" cy="5584190"/>
              </a:xfrm>
              <a:prstGeom prst="rect">
                <a:avLst/>
              </a:prstGeom>
              <a:blipFill rotWithShape="1">
                <a:blip r:embed="rId5"/>
                <a:stretch>
                  <a:fillRect r="-505" b="-5345"/>
                </a:stretch>
              </a:blipFill>
              <a:ln>
                <a:noFill/>
              </a:ln>
              <a:effectLst/>
            </p:spPr>
            <p:txBody>
              <a:bodyPr/>
              <a:lstStyle/>
              <a:p>
                <a:r>
                  <a:rPr lang="zh-CN" altLang="en-US">
                    <a:noFill/>
                  </a:rPr>
                  <a:t> </a:t>
                </a:r>
              </a:p>
            </p:txBody>
          </p:sp>
        </mc:Fallback>
      </mc:AlternateContent>
      <p:sp>
        <p:nvSpPr>
          <p:cNvPr id="45062"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5063" name="Rectangle 5"/>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5064" name="Rectangle 6"/>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5065" name="Rectangle 7"/>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5066" name="Rectangle 8"/>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5067" name="Rectangle 9"/>
          <p:cNvSpPr>
            <a:spLocks noChangeArrowheads="1"/>
          </p:cNvSpPr>
          <p:nvPr/>
        </p:nvSpPr>
        <p:spPr bwMode="auto">
          <a:xfrm>
            <a:off x="5576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5068" name="Rectangle 10"/>
          <p:cNvSpPr>
            <a:spLocks noChangeArrowheads="1"/>
          </p:cNvSpPr>
          <p:nvPr/>
        </p:nvSpPr>
        <p:spPr bwMode="auto">
          <a:xfrm>
            <a:off x="5867400"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5069" name="Rectangle 11"/>
          <p:cNvSpPr>
            <a:spLocks noChangeArrowheads="1"/>
          </p:cNvSpPr>
          <p:nvPr/>
        </p:nvSpPr>
        <p:spPr bwMode="auto">
          <a:xfrm>
            <a:off x="4872038" y="321945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5070" name="Rectangle 12"/>
          <p:cNvSpPr>
            <a:spLocks noChangeArrowheads="1"/>
          </p:cNvSpPr>
          <p:nvPr/>
        </p:nvSpPr>
        <p:spPr bwMode="auto">
          <a:xfrm>
            <a:off x="5491163"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5071" name="Rectangle 13"/>
          <p:cNvSpPr>
            <a:spLocks noChangeArrowheads="1"/>
          </p:cNvSpPr>
          <p:nvPr/>
        </p:nvSpPr>
        <p:spPr bwMode="auto">
          <a:xfrm>
            <a:off x="5195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5072" name="Rectangle 14"/>
          <p:cNvSpPr>
            <a:spLocks noChangeArrowheads="1"/>
          </p:cNvSpPr>
          <p:nvPr/>
        </p:nvSpPr>
        <p:spPr bwMode="auto">
          <a:xfrm>
            <a:off x="6024563" y="33385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5073" name="Rectangle 15"/>
          <p:cNvSpPr>
            <a:spLocks noChangeArrowheads="1"/>
          </p:cNvSpPr>
          <p:nvPr/>
        </p:nvSpPr>
        <p:spPr bwMode="auto">
          <a:xfrm>
            <a:off x="54244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5074" name="Rectangle 16"/>
          <p:cNvSpPr>
            <a:spLocks noChangeArrowheads="1"/>
          </p:cNvSpPr>
          <p:nvPr/>
        </p:nvSpPr>
        <p:spPr bwMode="auto">
          <a:xfrm>
            <a:off x="5072063" y="31861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5075" name="Rectangle 17"/>
          <p:cNvSpPr>
            <a:spLocks noChangeArrowheads="1"/>
          </p:cNvSpPr>
          <p:nvPr/>
        </p:nvSpPr>
        <p:spPr bwMode="auto">
          <a:xfrm>
            <a:off x="56388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9" name="标题 8"/>
          <p:cNvSpPr>
            <a:spLocks noGrp="1"/>
          </p:cNvSpPr>
          <p:nvPr>
            <p:ph type="title"/>
            <p:custDataLst>
              <p:tags r:id="rId6"/>
            </p:custDataLst>
          </p:nvPr>
        </p:nvSpPr>
        <p:spPr/>
        <p:txBody>
          <a:bodyPr vert="horz" wrap="square" lIns="0" tIns="0" rIns="0" bIns="0" rtlCol="0" anchor="b">
            <a:normAutofit/>
          </a:bodyPr>
          <a:lstStyle>
            <a:lvl1pPr algn="l">
              <a:defRPr sz="2700">
                <a:latin typeface="+mj-ea"/>
                <a:ea typeface="+mj-ea"/>
                <a:cs typeface="+mj-ea"/>
                <a:sym typeface="+mj-ea"/>
              </a:defRPr>
            </a:lvl1pPr>
          </a:lstStyle>
          <a:p>
            <a:pPr lvl="0" algn="l">
              <a:buClrTx/>
              <a:buSzTx/>
              <a:buFontTx/>
            </a:pPr>
            <a:r>
              <a:rPr lang="zh-CN" altLang="en-US">
                <a:sym typeface="+mn-ea"/>
              </a:rPr>
              <a:t>允许重复的组合</a:t>
            </a:r>
            <a:endParaRPr lang="zh-CN" altLang="en-US">
              <a:sym typeface="+mn-ea"/>
            </a:endParaRPr>
          </a:p>
        </p:txBody>
      </p:sp>
    </p:spTree>
    <p:custDataLst>
      <p:tags r:id="rId7"/>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日期占位符 3"/>
          <p:cNvSpPr>
            <a:spLocks noGrp="1"/>
          </p:cNvSpPr>
          <p:nvPr>
            <p:custDataLst>
              <p:tags r:id="rId1"/>
            </p:custDataLst>
          </p:nvPr>
        </p:nvSpPr>
        <p:spPr>
          <a:xfrm>
            <a:off x="2438400" y="6324600"/>
            <a:ext cx="1905000" cy="457200"/>
          </a:xfrm>
          <a:prstGeom prst="rect">
            <a:avLst/>
          </a:prstGeom>
          <a:noFill/>
          <a:ln>
            <a:noFill/>
          </a:ln>
          <a:effectLst/>
        </p:spPr>
        <p:txBody>
          <a:bodyPr vert="horz" wrap="square" lIns="91440" tIns="45720" rIns="91440" bIns="45720" numCol="1" anchor="b" anchorCtr="0" compatLnSpc="1">
            <a:norm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E13FB768-E5B2-485A-A176-4C01E626C8AB}" type="datetime1">
              <a:rPr kumimoji="0" lang="zh-CN" altLang="en-US" sz="1400">
                <a:solidFill>
                  <a:schemeClr val="tx1"/>
                </a:solidFill>
                <a:latin typeface="+mn-lt"/>
                <a:ea typeface="+mn-ea"/>
              </a:rPr>
            </a:fld>
            <a:endParaRPr kumimoji="0" lang="zh-CN" altLang="en-US" sz="1400">
              <a:solidFill>
                <a:schemeClr val="tx1"/>
              </a:solidFill>
              <a:latin typeface="+mn-lt"/>
              <a:ea typeface="+mn-ea"/>
            </a:endParaRPr>
          </a:p>
        </p:txBody>
      </p:sp>
      <p:sp>
        <p:nvSpPr>
          <p:cNvPr id="4" name="灯片编号占位符 5"/>
          <p:cNvSpPr>
            <a:spLocks noGrp="1"/>
          </p:cNvSpPr>
          <p:nvPr>
            <p:custDataLst>
              <p:tags r:id="rId2"/>
            </p:custDataLst>
          </p:nvPr>
        </p:nvSpPr>
        <p:spPr>
          <a:xfrm>
            <a:off x="8305800" y="6324600"/>
            <a:ext cx="1905000" cy="457200"/>
          </a:xfrm>
          <a:prstGeom prst="rect">
            <a:avLst/>
          </a:prstGeom>
          <a:noFill/>
          <a:ln>
            <a:noFill/>
          </a:ln>
          <a:effectLst/>
        </p:spPr>
        <p:txBody>
          <a:bodyPr vert="horz" wrap="square" lIns="91440" tIns="45720" rIns="91440" bIns="45720" numCol="1" anchor="b" anchorCtr="0" compatLnSpc="1">
            <a:norm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87C36BDA-77A6-4734-BB9F-716419904E3D}" type="slidenum">
              <a:rPr kumimoji="0" lang="en-US" altLang="zh-CN" sz="1400">
                <a:solidFill>
                  <a:schemeClr val="tx1"/>
                </a:solidFill>
                <a:latin typeface="+mn-lt"/>
                <a:ea typeface="+mn-ea"/>
              </a:rPr>
            </a:fld>
            <a:endParaRPr kumimoji="0" lang="en-US" altLang="zh-CN" sz="1400">
              <a:solidFill>
                <a:schemeClr val="tx1"/>
              </a:solidFill>
              <a:latin typeface="+mn-lt"/>
              <a:ea typeface="+mn-ea"/>
            </a:endParaRPr>
          </a:p>
        </p:txBody>
      </p:sp>
      <mc:AlternateContent xmlns:mc="http://schemas.openxmlformats.org/markup-compatibility/2006">
        <mc:Choice xmlns:a14="http://schemas.microsoft.com/office/drawing/2010/main" Requires="a14">
          <p:sp>
            <p:nvSpPr>
              <p:cNvPr id="3" name="Rectangle 2"/>
              <p:cNvSpPr>
                <a:spLocks noGrp="1" noChangeArrowheads="1"/>
              </p:cNvSpPr>
              <p:nvPr>
                <p:custDataLst>
                  <p:tags r:id="rId3"/>
                </p:custDataLst>
              </p:nvPr>
            </p:nvSpPr>
            <p:spPr>
              <a:xfrm>
                <a:off x="746760" y="1501775"/>
                <a:ext cx="10273665" cy="4670425"/>
              </a:xfrm>
              <a:prstGeom prst="rect">
                <a:avLst/>
              </a:prstGeom>
              <a:noFill/>
              <a:ln>
                <a:noFill/>
              </a:ln>
              <a:effectLst/>
            </p:spPr>
            <p:txBody>
              <a:bodyPr vert="horz" wrap="square" lIns="91440" tIns="45720" rIns="91440" bIns="45720" numCol="1" anchor="t" anchorCtr="0" compatLnSpc="1">
                <a:normAutofit/>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08000"/>
                  </a:buClr>
                  <a:buSzPct val="55000"/>
                  <a:buFont typeface="Wingdings" panose="05000000000000000000" pitchFamily="2" charset="2"/>
                  <a:buChar char="n"/>
                  <a:defRPr kumimoji="1" sz="2400" b="1"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gn="l" eaLnBrk="1" fontAlgn="auto" hangingPunct="1">
                  <a:lnSpc>
                    <a:spcPct val="130000"/>
                  </a:lnSpc>
                  <a:spcBef>
                    <a:spcPts val="0"/>
                  </a:spcBef>
                  <a:spcAft>
                    <a:spcPts val="1000"/>
                  </a:spcAft>
                  <a:buClrTx/>
                  <a:buSzTx/>
                  <a:buFont typeface="Arial" panose="020B0604020202020204" pitchFamily="34" charset="0"/>
                  <a:buChar char="•"/>
                </a:pPr>
                <a:r>
                  <a:rPr kumimoji="0" lang="zh-CN" altLang="en-US" sz="2000" b="0" spc="150">
                    <a:solidFill>
                      <a:schemeClr val="tx1"/>
                    </a:solidFill>
                    <a:uFillTx/>
                    <a:latin typeface="Arial" panose="020B0604020202020204" pitchFamily="34" charset="0"/>
                    <a:ea typeface="汉仪正圆 55简" panose="00020600040101010101" charset="-122"/>
                  </a:rPr>
                  <a:t>定理. r个无区别的球放进n个有标志的盒子，而每盒放的球可多于一个，则共有                         </a:t>
                </a:r>
                <a14:m>
                  <m:oMath xmlns:m="http://schemas.openxmlformats.org/officeDocument/2006/math">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𝐶</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𝑛</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𝑟</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1</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𝑟</m:t>
                    </m:r>
                    <m:r>
                      <a:rPr kumimoji="0" lang="en-US" altLang="zh-CN" sz="2000"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oMath>
                </a14:m>
                <a:r>
                  <a:rPr kumimoji="0" lang="zh-CN" altLang="en-US" sz="2000" b="0" spc="150">
                    <a:solidFill>
                      <a:schemeClr val="tx1"/>
                    </a:solidFill>
                    <a:uFillTx/>
                    <a:latin typeface="Arial" panose="020B0604020202020204" pitchFamily="34" charset="0"/>
                    <a:ea typeface="汉仪正圆 55简" panose="00020600040101010101" charset="-122"/>
                  </a:rPr>
                  <a:t>种方案。 </a:t>
                </a:r>
                <a:endParaRPr kumimoji="0" lang="zh-CN" altLang="en-US" sz="2000" b="0" spc="150">
                  <a:solidFill>
                    <a:srgbClr val="FF0000"/>
                  </a:solidFill>
                  <a:uFillTx/>
                  <a:latin typeface="Arial" panose="020B0604020202020204" pitchFamily="34" charset="0"/>
                  <a:ea typeface="汉仪正圆 55简" panose="00020600040101010101" charset="-122"/>
                </a:endParaRPr>
              </a:p>
              <a:p>
                <a:pPr marL="0" indent="0" algn="l" eaLnBrk="1" fontAlgn="auto" hangingPunct="1">
                  <a:lnSpc>
                    <a:spcPct val="130000"/>
                  </a:lnSpc>
                  <a:spcBef>
                    <a:spcPts val="0"/>
                  </a:spcBef>
                  <a:spcAft>
                    <a:spcPts val="1000"/>
                  </a:spcAft>
                  <a:buClrTx/>
                  <a:buSzTx/>
                  <a:buFont typeface="Arial" panose="020B0604020202020204" pitchFamily="34" charset="0"/>
                  <a:buNone/>
                </a:pPr>
                <a:r>
                  <a:rPr kumimoji="0" lang="en-US" altLang="zh-CN" sz="2000" b="0" spc="150">
                    <a:solidFill>
                      <a:schemeClr val="tx1"/>
                    </a:solidFill>
                    <a:uFillTx/>
                    <a:latin typeface="Arial" panose="020B0604020202020204" pitchFamily="34" charset="0"/>
                    <a:ea typeface="汉仪正圆 55简" panose="00020600040101010101" charset="-122"/>
                  </a:rPr>
                  <a:t>    </a:t>
                </a:r>
                <a:endParaRPr kumimoji="0" lang="en-US" altLang="zh-CN" sz="2000" b="0" spc="150">
                  <a:solidFill>
                    <a:schemeClr val="tx1"/>
                  </a:solidFill>
                  <a:uFillTx/>
                  <a:latin typeface="Arial" panose="020B0604020202020204" pitchFamily="34" charset="0"/>
                  <a:ea typeface="汉仪正圆 55简" panose="00020600040101010101" charset="-122"/>
                </a:endParaRPr>
              </a:p>
              <a:p>
                <a:pPr marL="0" indent="0" algn="l" eaLnBrk="1" fontAlgn="auto" hangingPunct="1">
                  <a:lnSpc>
                    <a:spcPct val="130000"/>
                  </a:lnSpc>
                  <a:spcBef>
                    <a:spcPts val="0"/>
                  </a:spcBef>
                  <a:spcAft>
                    <a:spcPts val="1000"/>
                  </a:spcAft>
                  <a:buClrTx/>
                  <a:buSzTx/>
                  <a:buFont typeface="Arial" panose="020B0604020202020204" pitchFamily="34" charset="0"/>
                  <a:buNone/>
                </a:pPr>
                <a:r>
                  <a:rPr kumimoji="0" lang="zh-CN" altLang="en-US" sz="2000" b="0" spc="150">
                    <a:solidFill>
                      <a:schemeClr val="tx1"/>
                    </a:solidFill>
                    <a:uFillTx/>
                    <a:latin typeface="Arial" panose="020B0604020202020204" pitchFamily="34" charset="0"/>
                    <a:ea typeface="汉仪正圆 55简" panose="00020600040101010101" charset="-122"/>
                  </a:rPr>
                  <a:t>---本定理引出球盒问题的</a:t>
                </a:r>
                <a:r>
                  <a:rPr kumimoji="0" lang="en-US" altLang="zh-CN" sz="2000" b="0" spc="150">
                    <a:solidFill>
                      <a:schemeClr val="tx1"/>
                    </a:solidFill>
                    <a:uFillTx/>
                    <a:latin typeface="Arial" panose="020B0604020202020204" pitchFamily="34" charset="0"/>
                    <a:ea typeface="汉仪正圆 55简" panose="00020600040101010101" charset="-122"/>
                  </a:rPr>
                  <a:t>8</a:t>
                </a:r>
                <a:r>
                  <a:rPr kumimoji="0" lang="zh-CN" altLang="en-US" sz="2000" b="0" spc="150">
                    <a:solidFill>
                      <a:schemeClr val="tx1"/>
                    </a:solidFill>
                    <a:uFillTx/>
                    <a:latin typeface="Arial" panose="020B0604020202020204" pitchFamily="34" charset="0"/>
                    <a:ea typeface="汉仪正圆 55简" panose="00020600040101010101" charset="-122"/>
                  </a:rPr>
                  <a:t>种经典组合：</a:t>
                </a:r>
                <a:r>
                  <a:rPr kumimoji="0" lang="en-US" altLang="zh-CN" sz="2000" b="0" spc="150">
                    <a:solidFill>
                      <a:schemeClr val="tx1"/>
                    </a:solidFill>
                    <a:uFillTx/>
                    <a:latin typeface="Arial" panose="020B0604020202020204" pitchFamily="34" charset="0"/>
                    <a:ea typeface="汉仪正圆 55简" panose="00020600040101010101" charset="-122"/>
                  </a:rPr>
                  <a:t> </a:t>
                </a:r>
                <a:endParaRPr kumimoji="0" lang="en-US" altLang="zh-CN" sz="2000" b="0" spc="150">
                  <a:solidFill>
                    <a:schemeClr val="tx1"/>
                  </a:solidFill>
                  <a:uFillTx/>
                  <a:latin typeface="Arial" panose="020B0604020202020204" pitchFamily="34" charset="0"/>
                  <a:ea typeface="汉仪正圆 55简" panose="00020600040101010101" charset="-122"/>
                </a:endParaRPr>
              </a:p>
              <a:p>
                <a:pPr marL="0" indent="0" algn="l" eaLnBrk="1" fontAlgn="auto" hangingPunct="1">
                  <a:lnSpc>
                    <a:spcPct val="130000"/>
                  </a:lnSpc>
                  <a:spcBef>
                    <a:spcPts val="0"/>
                  </a:spcBef>
                  <a:spcAft>
                    <a:spcPts val="1000"/>
                  </a:spcAft>
                  <a:buClrTx/>
                  <a:buSzTx/>
                  <a:buFont typeface="Arial" panose="020B0604020202020204" pitchFamily="34" charset="0"/>
                  <a:buNone/>
                </a:pPr>
                <a:r>
                  <a:rPr kumimoji="0" lang="en-US" altLang="zh-CN" sz="2000" b="0" spc="150">
                    <a:solidFill>
                      <a:schemeClr val="tx1"/>
                    </a:solidFill>
                    <a:uFillTx/>
                    <a:latin typeface="Arial" panose="020B0604020202020204" pitchFamily="34" charset="0"/>
                    <a:ea typeface="汉仪正圆 55简" panose="00020600040101010101" charset="-122"/>
                  </a:rPr>
                  <a:t>       </a:t>
                </a:r>
                <a:r>
                  <a:rPr kumimoji="0" lang="zh-CN" altLang="en-US" sz="2000" b="0" spc="150">
                    <a:solidFill>
                      <a:schemeClr val="tx1"/>
                    </a:solidFill>
                    <a:uFillTx/>
                    <a:latin typeface="Arial" panose="020B0604020202020204" pitchFamily="34" charset="0"/>
                    <a:ea typeface="汉仪正圆 55简" panose="00020600040101010101" charset="-122"/>
                  </a:rPr>
                  <a:t>球（有无区别）、</a:t>
                </a:r>
                <a:r>
                  <a:rPr kumimoji="0" lang="en-US" altLang="zh-CN" sz="2000" b="0" spc="150">
                    <a:solidFill>
                      <a:schemeClr val="tx1"/>
                    </a:solidFill>
                    <a:uFillTx/>
                    <a:latin typeface="Arial" panose="020B0604020202020204" pitchFamily="34" charset="0"/>
                    <a:ea typeface="汉仪正圆 55简" panose="00020600040101010101" charset="-122"/>
                  </a:rPr>
                  <a:t> </a:t>
                </a:r>
                <a:r>
                  <a:rPr kumimoji="0" lang="zh-CN" altLang="en-US" sz="2000" b="0" spc="150">
                    <a:solidFill>
                      <a:schemeClr val="tx1"/>
                    </a:solidFill>
                    <a:uFillTx/>
                    <a:latin typeface="Arial" panose="020B0604020202020204" pitchFamily="34" charset="0"/>
                    <a:ea typeface="汉仪正圆 55简" panose="00020600040101010101" charset="-122"/>
                  </a:rPr>
                  <a:t>盒子</a:t>
                </a:r>
                <a:r>
                  <a:rPr kumimoji="0" lang="zh-CN" altLang="en-US" sz="2000" b="0" spc="150">
                    <a:uFillTx/>
                    <a:latin typeface="Arial" panose="020B0604020202020204" pitchFamily="34" charset="0"/>
                    <a:ea typeface="汉仪正圆 55简" panose="00020600040101010101" charset="-122"/>
                    <a:sym typeface="+mn-ea"/>
                  </a:rPr>
                  <a:t>（有无区别）、</a:t>
                </a:r>
                <a:r>
                  <a:rPr kumimoji="0" lang="en-US" altLang="zh-CN" sz="2000" b="0" spc="150">
                    <a:solidFill>
                      <a:schemeClr val="tx1"/>
                    </a:solidFill>
                    <a:uFillTx/>
                    <a:latin typeface="Arial" panose="020B0604020202020204" pitchFamily="34" charset="0"/>
                    <a:ea typeface="汉仪正圆 55简" panose="00020600040101010101" charset="-122"/>
                  </a:rPr>
                  <a:t>  </a:t>
                </a:r>
                <a:r>
                  <a:rPr kumimoji="0" lang="zh-CN" altLang="en-US" sz="2000" b="0" spc="150">
                    <a:solidFill>
                      <a:schemeClr val="tx1"/>
                    </a:solidFill>
                    <a:uFillTx/>
                    <a:latin typeface="Arial" panose="020B0604020202020204" pitchFamily="34" charset="0"/>
                    <a:ea typeface="汉仪正圆 55简" panose="00020600040101010101" charset="-122"/>
                  </a:rPr>
                  <a:t>空盒（是否</a:t>
                </a:r>
                <a:r>
                  <a:rPr kumimoji="0" lang="zh-CN" altLang="en-US" sz="2000" b="0" spc="150">
                    <a:solidFill>
                      <a:schemeClr val="tx1"/>
                    </a:solidFill>
                    <a:uFillTx/>
                    <a:latin typeface="Arial" panose="020B0604020202020204" pitchFamily="34" charset="0"/>
                    <a:ea typeface="汉仪正圆 55简" panose="00020600040101010101" charset="-122"/>
                  </a:rPr>
                  <a:t>允许）</a:t>
                </a:r>
                <a:r>
                  <a:rPr kumimoji="0" lang="en-US" altLang="zh-CN" sz="2000" b="0" spc="150">
                    <a:solidFill>
                      <a:schemeClr val="tx1"/>
                    </a:solidFill>
                    <a:uFillTx/>
                    <a:latin typeface="Arial" panose="020B0604020202020204" pitchFamily="34" charset="0"/>
                    <a:ea typeface="汉仪正圆 55简" panose="00020600040101010101" charset="-122"/>
                  </a:rPr>
                  <a:t> </a:t>
                </a:r>
                <a:endParaRPr kumimoji="0" lang="zh-CN" altLang="en-US" sz="2000" b="0" spc="150">
                  <a:solidFill>
                    <a:schemeClr val="tx1"/>
                  </a:solidFill>
                  <a:uFillTx/>
                  <a:latin typeface="Arial" panose="020B0604020202020204" pitchFamily="34" charset="0"/>
                  <a:ea typeface="汉仪正圆 55简" panose="00020600040101010101" charset="-122"/>
                </a:endParaRPr>
              </a:p>
              <a:p>
                <a:pPr marL="0" indent="0" algn="l" eaLnBrk="1" fontAlgn="auto" hangingPunct="1">
                  <a:lnSpc>
                    <a:spcPct val="130000"/>
                  </a:lnSpc>
                  <a:spcBef>
                    <a:spcPts val="0"/>
                  </a:spcBef>
                  <a:spcAft>
                    <a:spcPts val="1000"/>
                  </a:spcAft>
                  <a:buClrTx/>
                  <a:buSzTx/>
                  <a:buFont typeface="Arial" panose="020B0604020202020204" pitchFamily="34" charset="0"/>
                  <a:buNone/>
                </a:pPr>
                <a:endParaRPr kumimoji="0" lang="zh-CN" altLang="en-US" sz="2000" b="0" spc="150">
                  <a:solidFill>
                    <a:schemeClr val="tx1"/>
                  </a:solidFill>
                  <a:uFillTx/>
                  <a:latin typeface="Arial" panose="020B0604020202020204" pitchFamily="34" charset="0"/>
                  <a:ea typeface="汉仪正圆 55简" panose="00020600040101010101" charset="-122"/>
                </a:endParaRPr>
              </a:p>
              <a:p>
                <a:pPr marL="571500" indent="-571500" algn="just" eaLnBrk="1" hangingPunct="1">
                  <a:buSzTx/>
                  <a:buFont typeface="Wingdings" panose="05000000000000000000" pitchFamily="2" charset="2"/>
                  <a:buChar char="§"/>
                </a:pPr>
                <a:endParaRPr lang="zh-CN" altLang="en-US">
                  <a:solidFill>
                    <a:schemeClr val="tx1"/>
                  </a:solidFill>
                </a:endParaRPr>
              </a:p>
            </p:txBody>
          </p:sp>
        </mc:Choice>
        <mc:Fallback>
          <p:sp>
            <p:nvSpPr>
              <p:cNvPr id="3" name="Rectangle 2"/>
              <p:cNvSpPr>
                <a:spLocks noRot="1" noChangeAspect="1" noMove="1" noResize="1" noEditPoints="1" noAdjustHandles="1" noChangeArrowheads="1" noChangeShapeType="1" noTextEdit="1"/>
              </p:cNvSpPr>
              <p:nvPr>
                <p:custDataLst>
                  <p:tags r:id="rId4"/>
                </p:custDataLst>
              </p:nvPr>
            </p:nvSpPr>
            <p:spPr>
              <a:xfrm>
                <a:off x="746760" y="1501775"/>
                <a:ext cx="10273665" cy="4670425"/>
              </a:xfrm>
              <a:prstGeom prst="rect">
                <a:avLst/>
              </a:prstGeom>
              <a:blipFill rotWithShape="1">
                <a:blip r:embed="rId5"/>
                <a:stretch>
                  <a:fillRect/>
                </a:stretch>
              </a:blipFill>
              <a:ln>
                <a:noFill/>
              </a:ln>
              <a:effectLst/>
            </p:spPr>
            <p:txBody>
              <a:bodyPr/>
              <a:lstStyle/>
              <a:p>
                <a:r>
                  <a:rPr lang="zh-CN" altLang="en-US">
                    <a:noFill/>
                  </a:rPr>
                  <a:t> </a:t>
                </a:r>
              </a:p>
            </p:txBody>
          </p:sp>
        </mc:Fallback>
      </mc:AlternateContent>
      <p:sp>
        <p:nvSpPr>
          <p:cNvPr id="47110"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7111" name="Rectangle 5"/>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7112" name="Rectangle 6"/>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7113" name="Rectangle 7"/>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7114" name="Rectangle 8"/>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7115" name="Rectangle 9"/>
          <p:cNvSpPr>
            <a:spLocks noChangeArrowheads="1"/>
          </p:cNvSpPr>
          <p:nvPr/>
        </p:nvSpPr>
        <p:spPr bwMode="auto">
          <a:xfrm>
            <a:off x="5576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7117" name="Rectangle 12"/>
          <p:cNvSpPr>
            <a:spLocks noChangeArrowheads="1"/>
          </p:cNvSpPr>
          <p:nvPr/>
        </p:nvSpPr>
        <p:spPr bwMode="auto">
          <a:xfrm>
            <a:off x="5491163"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7118" name="Rectangle 13"/>
          <p:cNvSpPr>
            <a:spLocks noChangeArrowheads="1"/>
          </p:cNvSpPr>
          <p:nvPr/>
        </p:nvSpPr>
        <p:spPr bwMode="auto">
          <a:xfrm>
            <a:off x="5195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47119" name="Rectangle 14"/>
          <p:cNvSpPr>
            <a:spLocks noChangeArrowheads="1"/>
          </p:cNvSpPr>
          <p:nvPr/>
        </p:nvSpPr>
        <p:spPr bwMode="auto">
          <a:xfrm>
            <a:off x="6024563" y="33385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latin typeface="+mn-lt"/>
              <a:ea typeface="+mn-ea"/>
            </a:endParaRPr>
          </a:p>
        </p:txBody>
      </p:sp>
      <p:sp>
        <p:nvSpPr>
          <p:cNvPr id="7" name="标题 6"/>
          <p:cNvSpPr>
            <a:spLocks noGrp="1"/>
          </p:cNvSpPr>
          <p:nvPr>
            <p:ph type="title"/>
            <p:custDataLst>
              <p:tags r:id="rId6"/>
            </p:custDataLst>
          </p:nvPr>
        </p:nvSpPr>
        <p:spPr/>
        <p:txBody>
          <a:bodyPr vert="horz" wrap="square" lIns="0" tIns="0" rIns="0" bIns="0" rtlCol="0" anchor="b">
            <a:normAutofit/>
          </a:bodyPr>
          <a:lstStyle>
            <a:lvl1pPr algn="l">
              <a:defRPr sz="2700">
                <a:latin typeface="+mj-ea"/>
                <a:ea typeface="+mj-ea"/>
                <a:cs typeface="+mj-ea"/>
                <a:sym typeface="+mj-ea"/>
              </a:defRPr>
            </a:lvl1pPr>
          </a:lstStyle>
          <a:p>
            <a:pPr lvl="0" algn="l">
              <a:buClrTx/>
              <a:buSzTx/>
              <a:buFontTx/>
            </a:pPr>
            <a:r>
              <a:rPr lang="zh-CN" altLang="en-US">
                <a:sym typeface="+mn-ea"/>
              </a:rPr>
              <a:t>允许重复的组合</a:t>
            </a:r>
            <a:endParaRPr lang="zh-CN" altLang="en-US">
              <a:sym typeface="+mn-ea"/>
            </a:endParaRPr>
          </a:p>
        </p:txBody>
      </p:sp>
    </p:spTree>
    <p:custDataLst>
      <p:tags r:id="rId7"/>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graphicFrame>
        <p:nvGraphicFramePr>
          <p:cNvPr id="5" name="内容占位符 4"/>
          <p:cNvGraphicFramePr>
            <a:graphicFrameLocks noChangeAspect="1"/>
          </p:cNvGraphicFramePr>
          <p:nvPr>
            <p:ph idx="1"/>
          </p:nvPr>
        </p:nvGraphicFramePr>
        <p:xfrm>
          <a:off x="1188085" y="1192530"/>
          <a:ext cx="7179310" cy="4119880"/>
        </p:xfrm>
        <a:graphic>
          <a:graphicData uri="http://schemas.openxmlformats.org/presentationml/2006/ole">
            <mc:AlternateContent xmlns:mc="http://schemas.openxmlformats.org/markup-compatibility/2006">
              <mc:Choice xmlns:v="urn:schemas-microsoft-com:vml" Requires="v">
                <p:oleObj spid="_x0000_s6" name="" r:id="rId1" imgW="11233150" imgH="6445250" progId="Paint.Picture">
                  <p:embed/>
                </p:oleObj>
              </mc:Choice>
              <mc:Fallback>
                <p:oleObj name="" r:id="rId1" imgW="11233150" imgH="6445250" progId="Paint.Picture">
                  <p:embed/>
                  <p:pic>
                    <p:nvPicPr>
                      <p:cNvPr id="0" name="图片 5"/>
                      <p:cNvPicPr/>
                      <p:nvPr/>
                    </p:nvPicPr>
                    <p:blipFill>
                      <a:blip r:embed="rId2"/>
                      <a:stretch>
                        <a:fillRect/>
                      </a:stretch>
                    </p:blipFill>
                    <p:spPr>
                      <a:xfrm>
                        <a:off x="1188085" y="1192530"/>
                        <a:ext cx="7179310" cy="4119880"/>
                      </a:xfrm>
                      <a:prstGeom prst="rect">
                        <a:avLst/>
                      </a:prstGeom>
                    </p:spPr>
                  </p:pic>
                </p:oleObj>
              </mc:Fallback>
            </mc:AlternateContent>
          </a:graphicData>
        </a:graphic>
      </p:graphicFrame>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algn="just" eaLnBrk="1" hangingPunct="1">
                  <a:spcBef>
                    <a:spcPct val="50000"/>
                  </a:spcBef>
                  <a:buSzTx/>
                </a:pPr>
                <a:r>
                  <a:rPr>
                    <a:sym typeface="+mn-ea"/>
                  </a:rPr>
                  <a:t>例1.28 试问                有多少项？</a:t>
                </a:r>
                <a:endParaRPr kumimoji="0" lang="zh-CN" altLang="en-US" b="0" spc="150">
                  <a:solidFill>
                    <a:schemeClr val="tx1"/>
                  </a:solidFill>
                  <a:uFillTx/>
                  <a:latin typeface="Arial" panose="020B0604020202020204" pitchFamily="34" charset="0"/>
                  <a:ea typeface="汉仪正圆 55简" panose="00020600040101010101" charset="-122"/>
                </a:endParaRPr>
              </a:p>
              <a:p>
                <a:pPr marL="571500" indent="-571500" algn="just" eaLnBrk="1" hangingPunct="1">
                  <a:buSzTx/>
                  <a:buFont typeface="Wingdings" panose="05000000000000000000" pitchFamily="2" charset="2"/>
                  <a:buNone/>
                </a:pPr>
                <a:r>
                  <a:rPr>
                    <a:sym typeface="+mn-ea"/>
                  </a:rPr>
                  <a:t>   解 </a:t>
                </a:r>
                <a:r>
                  <a:rPr lang="en-US" altLang="zh-CN">
                    <a:sym typeface="+mn-ea"/>
                  </a:rPr>
                  <a:t>:</a:t>
                </a:r>
                <a:r>
                  <a:rPr>
                    <a:sym typeface="+mn-ea"/>
                  </a:rPr>
                  <a:t>这相当于将4个无区别的球放进3个有标志的盒子，故共有</a:t>
                </a:r>
                <a:endParaRPr kumimoji="0" lang="zh-CN" altLang="en-US" b="0" spc="150">
                  <a:solidFill>
                    <a:schemeClr val="tx1"/>
                  </a:solidFill>
                  <a:uFillTx/>
                  <a:latin typeface="Arial" panose="020B0604020202020204" pitchFamily="34" charset="0"/>
                  <a:ea typeface="汉仪正圆 55简" panose="00020600040101010101" charset="-122"/>
                </a:endParaRPr>
              </a:p>
              <a:p>
                <a:pPr marL="571500" indent="-571500" algn="just" eaLnBrk="1" hangingPunct="1">
                  <a:buSzTx/>
                  <a:buFont typeface="Wingdings" panose="05000000000000000000" pitchFamily="2" charset="2"/>
                  <a:buNone/>
                </a:pPr>
                <a:r>
                  <a:rPr>
                    <a:sym typeface="+mn-ea"/>
                  </a:rPr>
                  <a:t>                                                                    项。</a:t>
                </a:r>
                <a:endParaRPr>
                  <a:sym typeface="+mn-ea"/>
                </a:endParaRPr>
              </a:p>
              <a:p>
                <a:pPr marL="571500" indent="-571500" algn="just" eaLnBrk="1" hangingPunct="1">
                  <a:buSzTx/>
                  <a:buFont typeface="Wingdings" panose="05000000000000000000" pitchFamily="2" charset="2"/>
                  <a:buNone/>
                </a:pPr>
                <a:endParaRPr lang="zh-CN" altLang="en-US"/>
              </a:p>
              <a:p>
                <a:pPr algn="just" eaLnBrk="1" hangingPunct="1">
                  <a:buSzTx/>
                </a:pPr>
                <a:r>
                  <a:rPr lang="zh-CN" altLang="en-US"/>
                  <a:t>方程整数解问题</a:t>
                </a:r>
                <a:endParaRPr lang="zh-CN" altLang="en-US"/>
              </a:p>
              <a:p>
                <a:pPr marL="457200" lvl="1" indent="0" algn="just" eaLnBrk="1" hangingPunct="1">
                  <a:buSzTx/>
                  <a:buNone/>
                </a:pPr>
                <a:r>
                  <a:rPr lang="zh-CN" altLang="en-US"/>
                  <a:t>求方程</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𝑥</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𝑥</m:t>
                        </m:r>
                      </m:e>
                      <m:sub>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𝑥</m:t>
                        </m:r>
                      </m:e>
                      <m:sub>
                        <m:r>
                          <a:rPr lang="en-US" altLang="zh-CN" i="1">
                            <a:latin typeface="Cambria Math" panose="02040503050406030204" pitchFamily="18" charset="0"/>
                            <a:cs typeface="Cambria Math" panose="02040503050406030204" pitchFamily="18" charset="0"/>
                          </a:rPr>
                          <m:t>𝑛</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𝑚</m:t>
                    </m:r>
                  </m:oMath>
                </a14:m>
                <a:r>
                  <a:rPr lang="zh-CN" altLang="en-US"/>
                  <a:t>的非负整数解的个数，其中</a:t>
                </a:r>
                <a:r>
                  <a:rPr lang="en-US" altLang="zh-CN"/>
                  <a:t>n</a:t>
                </a:r>
                <a:r>
                  <a:rPr lang="zh-CN" altLang="en-US"/>
                  <a:t>和</a:t>
                </a:r>
                <a:r>
                  <a:rPr lang="en-US" altLang="zh-CN"/>
                  <a:t>m</a:t>
                </a:r>
                <a:r>
                  <a:rPr lang="zh-CN" altLang="en-US"/>
                  <a:t>都是整数，</a:t>
                </a:r>
                <a14:m>
                  <m:oMath xmlns:m="http://schemas.openxmlformats.org/officeDocument/2006/math">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oMath>
                </a14:m>
                <a:r>
                  <a:rPr lang="zh-CN" altLang="en-US"/>
                  <a:t>。</a:t>
                </a:r>
                <a:endParaRPr lang="zh-CN" altLang="en-US"/>
              </a:p>
              <a:p>
                <a:pPr marL="457200" lvl="1" indent="0" algn="just" eaLnBrk="1" hangingPunct="1">
                  <a:buSzTx/>
                  <a:buNone/>
                </a:pPr>
                <a:r>
                  <a:rPr lang="zh-CN" altLang="en-US"/>
                  <a:t>解答：</a:t>
                </a:r>
                <a:endParaRPr lang="zh-CN" altLang="en-US"/>
              </a:p>
              <a:p>
                <a:pPr marL="457200" lvl="1" indent="0" algn="just" eaLnBrk="1" hangingPunct="1">
                  <a:buSzTx/>
                  <a:buNone/>
                </a:pPr>
                <a:r>
                  <a:rPr lang="zh-CN" altLang="en-US"/>
                  <a:t>方程的每个非负整数解</a:t>
                </a:r>
                <a14:m>
                  <m:oMath xmlns:m="http://schemas.openxmlformats.org/officeDocument/2006/math">
                    <m:r>
                      <a:rPr lang="en-US" altLang="zh-CN">
                        <a:latin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𝑎</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𝑎</m:t>
                        </m:r>
                      </m:e>
                      <m:sub>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𝑎</m:t>
                        </m:r>
                      </m:e>
                      <m:sub>
                        <m:r>
                          <a:rPr lang="en-US" altLang="zh-CN" i="1">
                            <a:latin typeface="Cambria Math" panose="02040503050406030204" pitchFamily="18" charset="0"/>
                            <a:cs typeface="Cambria Math" panose="02040503050406030204" pitchFamily="18" charset="0"/>
                          </a:rPr>
                          <m:t>𝑛</m:t>
                        </m:r>
                      </m:sub>
                    </m:sSub>
                    <m:r>
                      <a:rPr lang="en-US" altLang="zh-CN" i="1">
                        <a:latin typeface="Cambria Math" panose="02040503050406030204" pitchFamily="18" charset="0"/>
                        <a:cs typeface="Cambria Math" panose="02040503050406030204" pitchFamily="18" charset="0"/>
                      </a:rPr>
                      <m:t>) </m:t>
                    </m:r>
                  </m:oMath>
                </a14:m>
                <a:r>
                  <a:rPr lang="zh-CN" altLang="en-US"/>
                  <a:t>对应一个将</a:t>
                </a:r>
                <a:r>
                  <a:rPr lang="en-US" altLang="zh-CN"/>
                  <a:t>m</a:t>
                </a:r>
                <a:r>
                  <a:rPr lang="zh-CN" altLang="en-US"/>
                  <a:t>个无区别的球放进</a:t>
                </a:r>
                <a:r>
                  <a:rPr lang="en-US" altLang="zh-CN"/>
                  <a:t>n</a:t>
                </a:r>
                <a:r>
                  <a:rPr lang="zh-CN" altLang="en-US"/>
                  <a:t>个有标志的盒子</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𝑥</m:t>
                        </m:r>
                      </m:e>
                      <m:sub>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𝑥</m:t>
                        </m:r>
                      </m:e>
                      <m:sub>
                        <m:r>
                          <a:rPr lang="en-US" altLang="zh-CN" i="1">
                            <a:latin typeface="Cambria Math" panose="02040503050406030204" pitchFamily="18" charset="0"/>
                            <a:cs typeface="Cambria Math" panose="02040503050406030204" pitchFamily="18" charset="0"/>
                          </a:rPr>
                          <m:t>𝑛</m:t>
                        </m:r>
                      </m:sub>
                    </m:sSub>
                    <m:r>
                      <a:rPr lang="en-US" altLang="zh-CN" i="1">
                        <a:latin typeface="Cambria Math" panose="02040503050406030204" pitchFamily="18" charset="0"/>
                        <a:cs typeface="Cambria Math" panose="02040503050406030204" pitchFamily="18" charset="0"/>
                      </a:rPr>
                      <m:t>)</m:t>
                    </m:r>
                  </m:oMath>
                </a14:m>
                <a:r>
                  <a:rPr lang="zh-CN" altLang="en-US"/>
                  <a:t>的情况，允许一盒多于一球，其解的个数等于</a:t>
                </a:r>
                <a14:m>
                  <m:oMath xmlns:m="http://schemas.openxmlformats.org/officeDocument/2006/math">
                    <m:r>
                      <a:rPr kumimoji="0" lang="en-US" altLang="zh-CN"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𝐶</m:t>
                    </m:r>
                    <m:r>
                      <a:rPr kumimoji="0" lang="en-US" altLang="zh-CN"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r>
                      <a:rPr kumimoji="0" lang="en-US" altLang="zh-CN"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𝑛</m:t>
                    </m:r>
                    <m:r>
                      <a:rPr kumimoji="0" lang="en-US" altLang="zh-CN"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r>
                      <a:rPr kumimoji="0" lang="en-US" altLang="zh-CN"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𝑚</m:t>
                    </m:r>
                    <m:r>
                      <a:rPr kumimoji="0" lang="en-US" altLang="zh-CN"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r>
                      <a:rPr kumimoji="0" lang="en-US" altLang="zh-CN"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1</m:t>
                    </m:r>
                    <m:r>
                      <a:rPr kumimoji="0" lang="en-US" altLang="zh-CN"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r>
                      <a:rPr kumimoji="0" lang="en-US" altLang="zh-CN"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𝑚</m:t>
                    </m:r>
                    <m:r>
                      <a:rPr kumimoji="0" lang="en-US" altLang="zh-CN" b="0" i="1" spc="150">
                        <a:solidFill>
                          <a:schemeClr val="tx1"/>
                        </a:solidFill>
                        <a:uFillTx/>
                        <a:latin typeface="Cambria Math" panose="02040503050406030204" pitchFamily="18" charset="0"/>
                        <a:ea typeface="汉仪正圆 55简" panose="00020600040101010101" charset="-122"/>
                        <a:cs typeface="Cambria Math" panose="02040503050406030204" pitchFamily="18" charset="0"/>
                      </a:rPr>
                      <m:t>)</m:t>
                    </m:r>
                  </m:oMath>
                </a14:m>
                <a:r>
                  <a:rPr lang="zh-CN" altLang="en-US"/>
                  <a:t>。</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graphicFrame>
        <p:nvGraphicFramePr>
          <p:cNvPr id="10376212" name="Object 20"/>
          <p:cNvGraphicFramePr>
            <a:graphicFrameLocks noChangeAspect="1"/>
          </p:cNvGraphicFramePr>
          <p:nvPr/>
        </p:nvGraphicFramePr>
        <p:xfrm>
          <a:off x="2274570" y="952500"/>
          <a:ext cx="1199515" cy="387350"/>
        </p:xfrm>
        <a:graphic>
          <a:graphicData uri="http://schemas.openxmlformats.org/presentationml/2006/ole">
            <mc:AlternateContent xmlns:mc="http://schemas.openxmlformats.org/markup-compatibility/2006">
              <mc:Choice xmlns:v="urn:schemas-microsoft-com:vml" Requires="v">
                <p:oleObj spid="_x0000_s24585" name="公式" r:id="rId2" imgW="711200" imgH="228600" progId="Equation.3">
                  <p:embed/>
                </p:oleObj>
              </mc:Choice>
              <mc:Fallback>
                <p:oleObj name="公式" r:id="rId2" imgW="711200" imgH="228600" progId="Equation.3">
                  <p:embed/>
                  <p:pic>
                    <p:nvPicPr>
                      <p:cNvPr id="0" name="Object 20"/>
                      <p:cNvPicPr>
                        <a:picLocks noChangeAspect="1" noChangeArrowheads="1"/>
                      </p:cNvPicPr>
                      <p:nvPr/>
                    </p:nvPicPr>
                    <p:blipFill>
                      <a:blip r:embed="rId3"/>
                      <a:srcRect/>
                      <a:stretch>
                        <a:fillRect/>
                      </a:stretch>
                    </p:blipFill>
                    <p:spPr bwMode="auto">
                      <a:xfrm>
                        <a:off x="2274570" y="952500"/>
                        <a:ext cx="119951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376214" name="Object 22"/>
          <p:cNvGraphicFramePr>
            <a:graphicFrameLocks noChangeAspect="1"/>
          </p:cNvGraphicFramePr>
          <p:nvPr/>
        </p:nvGraphicFramePr>
        <p:xfrm>
          <a:off x="2274570" y="1962785"/>
          <a:ext cx="3460115" cy="309245"/>
        </p:xfrm>
        <a:graphic>
          <a:graphicData uri="http://schemas.openxmlformats.org/presentationml/2006/ole">
            <mc:AlternateContent xmlns:mc="http://schemas.openxmlformats.org/markup-compatibility/2006">
              <mc:Choice xmlns:v="urn:schemas-microsoft-com:vml" Requires="v">
                <p:oleObj spid="_x0000_s24586" name="公式" r:id="rId4" imgW="2234565" imgH="203200" progId="Equation.3">
                  <p:embed/>
                </p:oleObj>
              </mc:Choice>
              <mc:Fallback>
                <p:oleObj name="公式" r:id="rId4" imgW="2234565" imgH="203200" progId="Equation.3">
                  <p:embed/>
                  <p:pic>
                    <p:nvPicPr>
                      <p:cNvPr id="0" name="Object 22"/>
                      <p:cNvPicPr>
                        <a:picLocks noChangeAspect="1" noChangeArrowheads="1"/>
                      </p:cNvPicPr>
                      <p:nvPr/>
                    </p:nvPicPr>
                    <p:blipFill>
                      <a:blip r:embed="rId5"/>
                      <a:srcRect/>
                      <a:stretch>
                        <a:fillRect/>
                      </a:stretch>
                    </p:blipFill>
                    <p:spPr bwMode="auto">
                      <a:xfrm>
                        <a:off x="2274570" y="1962785"/>
                        <a:ext cx="3460115" cy="30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037621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3762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8505" y="687705"/>
            <a:ext cx="10478135" cy="5554345"/>
          </a:xfrm>
        </p:spPr>
        <p:txBody>
          <a:bodyPr>
            <a:normAutofit/>
          </a:bodyPr>
          <a:lstStyle/>
          <a:p>
            <a:pPr marL="0" indent="0">
              <a:buNone/>
            </a:pPr>
            <a:r>
              <a:rPr lang="zh-CN" altLang="en-US" sz="2000" dirty="0"/>
              <a:t>下面是另外两种常常出现的组合问题。</a:t>
            </a:r>
            <a:endParaRPr lang="zh-CN" altLang="en-US" sz="2000" dirty="0"/>
          </a:p>
          <a:p>
            <a:r>
              <a:rPr lang="zh-CN" altLang="en-US" sz="2000" dirty="0"/>
              <a:t>研究已知的排列。</a:t>
            </a:r>
            <a:endParaRPr lang="en-US" altLang="zh-CN" sz="2000" dirty="0"/>
          </a:p>
          <a:p>
            <a:pPr marL="0" indent="0">
              <a:buNone/>
            </a:pPr>
            <a:r>
              <a:rPr lang="en-US" altLang="zh-CN" sz="2000" dirty="0"/>
              <a:t>   </a:t>
            </a:r>
            <a:r>
              <a:rPr lang="zh-CN" altLang="en-US" sz="2000" dirty="0"/>
              <a:t>在你完成了构建满足特定条件的排列之后</a:t>
            </a:r>
            <a:r>
              <a:rPr lang="en-US" altLang="zh-CN" sz="2000" dirty="0"/>
              <a:t>(</a:t>
            </a:r>
            <a:r>
              <a:rPr lang="zh-CN" altLang="en-US" sz="2000" dirty="0"/>
              <a:t>也许这是一项困难的工 作</a:t>
            </a:r>
            <a:r>
              <a:rPr lang="en-US" altLang="zh-CN" sz="2000" dirty="0"/>
              <a:t>),</a:t>
            </a:r>
            <a:r>
              <a:rPr lang="zh-CN" altLang="en-US" sz="2000" dirty="0"/>
              <a:t>接下来可以研究它的性质和结构。</a:t>
            </a:r>
            <a:endParaRPr lang="zh-CN" altLang="en-US" sz="2000" dirty="0"/>
          </a:p>
          <a:p>
            <a:r>
              <a:rPr lang="zh-CN" altLang="en-US" sz="2000" dirty="0"/>
              <a:t>构造最优排列。</a:t>
            </a:r>
            <a:endParaRPr lang="en-US" altLang="zh-CN" sz="2000" dirty="0"/>
          </a:p>
          <a:p>
            <a:pPr marL="0" indent="0">
              <a:buNone/>
            </a:pPr>
            <a:r>
              <a:rPr lang="en-US" altLang="zh-CN" sz="2000" dirty="0"/>
              <a:t>   </a:t>
            </a:r>
            <a:r>
              <a:rPr lang="zh-CN" altLang="en-US" sz="2000" dirty="0"/>
              <a:t>如果存在多个可行的排列，那么我们也许想要确定满足某些优化标准的 排列，也就是说，在某种指定的意义下去寻找一个“最好”或者“最优”的排列。</a:t>
            </a:r>
            <a:endParaRPr lang="zh-CN" altLang="en-US" sz="2000" dirty="0"/>
          </a:p>
          <a:p>
            <a:pPr marL="0" indent="0">
              <a:buNone/>
            </a:pPr>
            <a:r>
              <a:rPr lang="en-US" altLang="zh-CN" sz="2000" dirty="0"/>
              <a:t>   </a:t>
            </a:r>
            <a:r>
              <a:rPr lang="zh-CN" altLang="en-US" sz="2000" dirty="0"/>
              <a:t>因此，关于组合数学的一般描述也许就是，组合数学是研究离散构造的存在、计数、分析和 优化等问题的一门学科。虽然一些离散结构是无限的，但是在此离散一般指的是有限。</a:t>
            </a:r>
            <a:endParaRPr lang="zh-CN" altLang="en-US" sz="20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607695" y="1130935"/>
            <a:ext cx="10852150" cy="4961255"/>
          </a:xfrm>
        </p:spPr>
        <p:txBody>
          <a:bodyPr>
            <a:normAutofit lnSpcReduction="20000"/>
          </a:bodyPr>
          <a:lstStyle/>
          <a:p>
            <a:pPr algn="l">
              <a:buClrTx/>
              <a:buSzTx/>
            </a:pPr>
            <a:r>
              <a:rPr lang="zh-CN" altLang="en-US" sz="2400"/>
              <a:t>不相邻的组合：</a:t>
            </a:r>
            <a:endParaRPr lang="zh-CN" altLang="en-US" sz="2400"/>
          </a:p>
          <a:p>
            <a:pPr marL="0" indent="0" algn="l">
              <a:buClrTx/>
              <a:buSzTx/>
              <a:buNone/>
            </a:pPr>
            <a:r>
              <a:rPr lang="en-US" altLang="zh-CN" sz="2400"/>
              <a:t>   </a:t>
            </a:r>
            <a:r>
              <a:rPr lang="zh-CN" altLang="en-US" sz="2400"/>
              <a:t>指从集合</a:t>
            </a:r>
            <a:r>
              <a:rPr sz="2400"/>
              <a:t>A={1,2,...,n}</a:t>
            </a:r>
            <a:r>
              <a:rPr lang="zh-CN" altLang="en-US" sz="2400"/>
              <a:t>中取出</a:t>
            </a:r>
            <a:r>
              <a:rPr lang="en-US" altLang="zh-CN" sz="2400"/>
              <a:t>k</a:t>
            </a:r>
            <a:r>
              <a:rPr lang="zh-CN" altLang="en-US" sz="2400"/>
              <a:t>个不相邻的数字进行组合（不可重复），即不存在相邻的两个数</a:t>
            </a:r>
            <a:r>
              <a:rPr sz="2400"/>
              <a:t>j,j+1</a:t>
            </a:r>
            <a:r>
              <a:rPr lang="zh-CN" altLang="en-US" sz="2400"/>
              <a:t>的组合。</a:t>
            </a:r>
            <a:endParaRPr lang="zh-CN" altLang="en-US" sz="2400"/>
          </a:p>
          <a:p>
            <a:pPr marL="0" indent="0" algn="l">
              <a:buClrTx/>
              <a:buSzTx/>
              <a:buNone/>
            </a:pPr>
            <a:endParaRPr lang="zh-CN" altLang="en-US" sz="2400"/>
          </a:p>
          <a:p>
            <a:pPr algn="l">
              <a:buClrTx/>
              <a:buSzTx/>
            </a:pPr>
            <a:r>
              <a:rPr lang="zh-CN" altLang="en-US" sz="2400"/>
              <a:t>例：</a:t>
            </a:r>
            <a:r>
              <a:rPr sz="2400"/>
              <a:t> </a:t>
            </a:r>
            <a:r>
              <a:rPr lang="zh-CN" altLang="en-US" sz="2400"/>
              <a:t>从</a:t>
            </a:r>
            <a:r>
              <a:rPr sz="2400"/>
              <a:t> {1,2,3,4,5,6} </a:t>
            </a:r>
            <a:r>
              <a:rPr lang="zh-CN" altLang="en-US" sz="2400"/>
              <a:t>中取</a:t>
            </a:r>
            <a:r>
              <a:rPr sz="2400"/>
              <a:t> 3 </a:t>
            </a:r>
            <a:r>
              <a:rPr lang="zh-CN" altLang="en-US" sz="2400"/>
              <a:t>个作不相邻的组合有：</a:t>
            </a:r>
            <a:r>
              <a:rPr sz="2400"/>
              <a:t>{1,3,5}, {1,3,6}, {1,4,6}, {2,4,6}</a:t>
            </a:r>
            <a:endParaRPr sz="2400"/>
          </a:p>
          <a:p>
            <a:pPr marL="0" indent="0" algn="l">
              <a:buClrTx/>
              <a:buSzTx/>
              <a:buNone/>
            </a:pPr>
            <a:endParaRPr sz="2400"/>
          </a:p>
          <a:p>
            <a:pPr algn="l">
              <a:buClrTx/>
              <a:buSzTx/>
            </a:pPr>
            <a:endParaRPr lang="zh-CN" altLang="en-US" sz="2400"/>
          </a:p>
        </p:txBody>
      </p:sp>
      <p:sp>
        <p:nvSpPr>
          <p:cNvPr id="5" name="标题 4"/>
          <p:cNvSpPr>
            <a:spLocks noGrp="1"/>
          </p:cNvSpPr>
          <p:nvPr>
            <p:ph type="title"/>
          </p:nvPr>
        </p:nvSpPr>
        <p:spPr/>
        <p:txBody>
          <a:bodyPr/>
          <a:lstStyle/>
          <a:p>
            <a:r>
              <a:rPr lang="zh-CN" altLang="en-US"/>
              <a:t>不相邻的组合</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marL="0" indent="0" algn="l">
                  <a:buNone/>
                </a:pPr>
                <a:r>
                  <a:rPr sz="2400">
                    <a:sym typeface="+mn-ea"/>
                  </a:rPr>
                  <a:t>定理：从1</a:t>
                </a:r>
                <a:r>
                  <a:rPr lang="en-US" altLang="zh-CN" sz="2400">
                    <a:sym typeface="+mn-ea"/>
                  </a:rPr>
                  <a:t>~</a:t>
                </a:r>
                <a:r>
                  <a:rPr sz="2400">
                    <a:sym typeface="+mn-ea"/>
                  </a:rPr>
                  <a:t>n 这 n 个自然数中选 k 个，这 k 个数中任何两个数都不相邻的组合有</a:t>
                </a:r>
                <a14:m>
                  <m:oMath xmlns:m="http://schemas.openxmlformats.org/officeDocument/2006/math">
                    <m:d>
                      <m:dPr>
                        <m:ctrlPr>
                          <a:rPr lang="en-US" sz="2400" i="1">
                            <a:latin typeface="Cambria Math" panose="02040503050406030204" pitchFamily="18" charset="0"/>
                            <a:cs typeface="Cambria Math" panose="02040503050406030204" pitchFamily="18" charset="0"/>
                          </a:rPr>
                        </m:ctrlPr>
                      </m:dPr>
                      <m:e>
                        <m:m>
                          <m:mPr>
                            <m:mcs>
                              <m:mc>
                                <m:mcPr>
                                  <m:count m:val="1"/>
                                  <m:mcJc m:val="center"/>
                                </m:mcPr>
                              </m:mc>
                            </m:mcs>
                            <m:ctrlPr>
                              <a:rPr lang="en-US" sz="2400" i="1">
                                <a:latin typeface="Cambria Math" panose="02040503050406030204" pitchFamily="18" charset="0"/>
                                <a:cs typeface="Cambria Math" panose="02040503050406030204" pitchFamily="18" charset="0"/>
                              </a:rPr>
                            </m:ctrlPr>
                          </m:mPr>
                          <m:mr>
                            <m:e>
                              <m:r>
                                <a:rPr lang="en-US" sz="2400" i="1">
                                  <a:latin typeface="Cambria Math" panose="02040503050406030204" pitchFamily="18" charset="0"/>
                                  <a:cs typeface="Cambria Math" panose="02040503050406030204" pitchFamily="18" charset="0"/>
                                </a:rPr>
                                <m:t>𝑛</m:t>
                              </m:r>
                              <m:r>
                                <a:rPr lang="en-US" sz="2400" i="1">
                                  <a:latin typeface="Cambria Math" panose="02040503050406030204" pitchFamily="18" charset="0"/>
                                  <a:cs typeface="Cambria Math" panose="02040503050406030204" pitchFamily="18" charset="0"/>
                                </a:rPr>
                                <m:t>−</m:t>
                              </m:r>
                              <m:r>
                                <a:rPr lang="en-US" sz="2400" i="1">
                                  <a:latin typeface="Cambria Math" panose="02040503050406030204" pitchFamily="18" charset="0"/>
                                  <a:cs typeface="Cambria Math" panose="02040503050406030204" pitchFamily="18" charset="0"/>
                                </a:rPr>
                                <m:t>𝑘</m:t>
                              </m:r>
                              <m:r>
                                <a:rPr lang="en-US" sz="2400" i="1">
                                  <a:latin typeface="Cambria Math" panose="02040503050406030204" pitchFamily="18" charset="0"/>
                                  <a:cs typeface="Cambria Math" panose="02040503050406030204" pitchFamily="18" charset="0"/>
                                </a:rPr>
                                <m:t>+</m:t>
                              </m:r>
                              <m:r>
                                <a:rPr lang="en-US" sz="2400" i="1">
                                  <a:latin typeface="Cambria Math" panose="02040503050406030204" pitchFamily="18" charset="0"/>
                                  <a:cs typeface="Cambria Math" panose="02040503050406030204" pitchFamily="18" charset="0"/>
                                </a:rPr>
                                <m:t>1</m:t>
                              </m:r>
                            </m:e>
                          </m:mr>
                          <m:mr>
                            <m:e>
                              <m:r>
                                <a:rPr lang="en-US" sz="2400" i="1">
                                  <a:latin typeface="Cambria Math" panose="02040503050406030204" pitchFamily="18" charset="0"/>
                                  <a:cs typeface="Cambria Math" panose="02040503050406030204" pitchFamily="18" charset="0"/>
                                </a:rPr>
                                <m:t>𝑛</m:t>
                              </m:r>
                            </m:e>
                          </m:mr>
                        </m:m>
                      </m:e>
                    </m:d>
                  </m:oMath>
                </a14:m>
                <a:r>
                  <a:rPr sz="2400">
                    <a:sym typeface="+mn-ea"/>
                  </a:rPr>
                  <a:t>种。</a:t>
                </a:r>
                <a:endParaRPr sz="2400">
                  <a:sym typeface="+mn-ea"/>
                </a:endParaRPr>
              </a:p>
              <a:p>
                <a:pPr marL="571500" indent="-571500" eaLnBrk="1" hangingPunct="1"/>
                <a:r>
                  <a:rPr sz="2400">
                    <a:sym typeface="+mn-ea"/>
                  </a:rPr>
                  <a:t>证  若 </a:t>
                </a:r>
                <a14:m>
                  <m:oMath xmlns:m="http://schemas.openxmlformats.org/officeDocument/2006/math">
                    <m:sSub>
                      <m:sSubPr>
                        <m:ctrlPr>
                          <a:rPr lang="zh-CN" sz="2400">
                            <a:solidFill>
                              <a:schemeClr val="tx1"/>
                            </a:solidFill>
                          </a:rPr>
                        </m:ctrlPr>
                      </m:sSubPr>
                      <m:e>
                        <m:r>
                          <a:rPr sz="2400">
                            <a:solidFill>
                              <a:schemeClr val="tx1"/>
                            </a:solidFill>
                            <a:latin typeface="Cambria Math" panose="02040503050406030204" pitchFamily="18" charset="0"/>
                          </a:rPr>
                          <m:t>𝑎</m:t>
                        </m:r>
                      </m:e>
                      <m:sub>
                        <m:r>
                          <a:rPr sz="2400">
                            <a:solidFill>
                              <a:schemeClr val="tx1"/>
                            </a:solidFill>
                            <a:latin typeface="Cambria Math" panose="02040503050406030204" pitchFamily="18" charset="0"/>
                          </a:rPr>
                          <m:t>1</m:t>
                        </m:r>
                      </m:sub>
                    </m:sSub>
                    <m:r>
                      <a:rPr sz="2400">
                        <a:solidFill>
                          <a:schemeClr val="tx1"/>
                        </a:solidFill>
                        <a:latin typeface="Cambria Math" panose="02040503050406030204" pitchFamily="18" charset="0"/>
                      </a:rPr>
                      <m:t>,</m:t>
                    </m:r>
                    <m:sSub>
                      <m:sSubPr>
                        <m:ctrlPr>
                          <a:rPr lang="zh-CN" sz="2400">
                            <a:solidFill>
                              <a:schemeClr val="tx1"/>
                            </a:solidFill>
                          </a:rPr>
                        </m:ctrlPr>
                      </m:sSubPr>
                      <m:e>
                        <m:r>
                          <a:rPr sz="2400">
                            <a:solidFill>
                              <a:schemeClr val="tx1"/>
                            </a:solidFill>
                            <a:latin typeface="Cambria Math" panose="02040503050406030204" pitchFamily="18" charset="0"/>
                          </a:rPr>
                          <m:t>𝑎</m:t>
                        </m:r>
                      </m:e>
                      <m:sub>
                        <m:r>
                          <a:rPr sz="2400">
                            <a:solidFill>
                              <a:schemeClr val="tx1"/>
                            </a:solidFill>
                            <a:latin typeface="Cambria Math" panose="02040503050406030204" pitchFamily="18" charset="0"/>
                          </a:rPr>
                          <m:t>2</m:t>
                        </m:r>
                      </m:sub>
                    </m:sSub>
                    <m:r>
                      <a:rPr sz="2400">
                        <a:solidFill>
                          <a:schemeClr val="tx1"/>
                        </a:solidFill>
                        <a:latin typeface="Cambria Math" panose="02040503050406030204" pitchFamily="18" charset="0"/>
                      </a:rPr>
                      <m:t>,⋯,</m:t>
                    </m:r>
                    <m:sSub>
                      <m:sSubPr>
                        <m:ctrlPr>
                          <a:rPr lang="zh-CN" sz="2400">
                            <a:solidFill>
                              <a:schemeClr val="tx1"/>
                            </a:solidFill>
                          </a:rPr>
                        </m:ctrlPr>
                      </m:sSubPr>
                      <m:e>
                        <m:r>
                          <a:rPr sz="2400">
                            <a:solidFill>
                              <a:schemeClr val="tx1"/>
                            </a:solidFill>
                            <a:latin typeface="Cambria Math" panose="02040503050406030204" pitchFamily="18" charset="0"/>
                          </a:rPr>
                          <m:t>𝑎</m:t>
                        </m:r>
                      </m:e>
                      <m:sub>
                        <m:r>
                          <a:rPr sz="2400">
                            <a:solidFill>
                              <a:schemeClr val="tx1"/>
                            </a:solidFill>
                            <a:latin typeface="Cambria Math" panose="02040503050406030204" pitchFamily="18" charset="0"/>
                          </a:rPr>
                          <m:t>𝒓</m:t>
                        </m:r>
                      </m:sub>
                    </m:sSub>
                  </m:oMath>
                </a14:m>
                <a:r>
                  <a:rPr sz="2400">
                    <a:sym typeface="+mn-ea"/>
                  </a:rPr>
                  <a:t> 是一个不相邻的r组合，不妨设 </a:t>
                </a:r>
                <a14:m>
                  <m:oMath xmlns:m="http://schemas.openxmlformats.org/officeDocument/2006/math">
                    <m:sSub>
                      <m:sSubPr>
                        <m:ctrlPr>
                          <a:rPr lang="zh-CN" sz="2400">
                            <a:solidFill>
                              <a:schemeClr val="tx1"/>
                            </a:solidFill>
                          </a:rPr>
                        </m:ctrlPr>
                      </m:sSubPr>
                      <m:e>
                        <m:r>
                          <a:rPr sz="2400">
                            <a:solidFill>
                              <a:schemeClr val="tx1"/>
                            </a:solidFill>
                            <a:latin typeface="Cambria Math" panose="02040503050406030204" pitchFamily="18" charset="0"/>
                          </a:rPr>
                          <m:t>𝑎</m:t>
                        </m:r>
                      </m:e>
                      <m:sub>
                        <m:r>
                          <a:rPr sz="2400">
                            <a:solidFill>
                              <a:schemeClr val="tx1"/>
                            </a:solidFill>
                            <a:latin typeface="Cambria Math" panose="02040503050406030204" pitchFamily="18" charset="0"/>
                          </a:rPr>
                          <m:t>1</m:t>
                        </m:r>
                      </m:sub>
                    </m:sSub>
                    <m:r>
                      <a:rPr sz="2400">
                        <a:solidFill>
                          <a:schemeClr val="tx1"/>
                        </a:solidFill>
                        <a:latin typeface="Cambria Math" panose="02040503050406030204" pitchFamily="18" charset="0"/>
                      </a:rPr>
                      <m:t>&lt;</m:t>
                    </m:r>
                    <m:sSub>
                      <m:sSubPr>
                        <m:ctrlPr>
                          <a:rPr lang="zh-CN" sz="2400">
                            <a:solidFill>
                              <a:schemeClr val="tx1"/>
                            </a:solidFill>
                          </a:rPr>
                        </m:ctrlPr>
                      </m:sSubPr>
                      <m:e>
                        <m:r>
                          <a:rPr sz="2400">
                            <a:solidFill>
                              <a:schemeClr val="tx1"/>
                            </a:solidFill>
                            <a:latin typeface="Cambria Math" panose="02040503050406030204" pitchFamily="18" charset="0"/>
                          </a:rPr>
                          <m:t>𝑎</m:t>
                        </m:r>
                      </m:e>
                      <m:sub>
                        <m:r>
                          <a:rPr sz="2400">
                            <a:solidFill>
                              <a:schemeClr val="tx1"/>
                            </a:solidFill>
                            <a:latin typeface="Cambria Math" panose="02040503050406030204" pitchFamily="18" charset="0"/>
                          </a:rPr>
                          <m:t>2</m:t>
                        </m:r>
                      </m:sub>
                    </m:sSub>
                    <m:r>
                      <a:rPr sz="2400">
                        <a:solidFill>
                          <a:schemeClr val="tx1"/>
                        </a:solidFill>
                        <a:latin typeface="Cambria Math" panose="02040503050406030204" pitchFamily="18" charset="0"/>
                      </a:rPr>
                      <m:t>&lt;⋯&lt;</m:t>
                    </m:r>
                    <m:sSub>
                      <m:sSubPr>
                        <m:ctrlPr>
                          <a:rPr lang="zh-CN" sz="2400">
                            <a:solidFill>
                              <a:schemeClr val="tx1"/>
                            </a:solidFill>
                          </a:rPr>
                        </m:ctrlPr>
                      </m:sSubPr>
                      <m:e>
                        <m:r>
                          <a:rPr sz="2400">
                            <a:solidFill>
                              <a:schemeClr val="tx1"/>
                            </a:solidFill>
                            <a:latin typeface="Cambria Math" panose="02040503050406030204" pitchFamily="18" charset="0"/>
                          </a:rPr>
                          <m:t>𝑎</m:t>
                        </m:r>
                      </m:e>
                      <m:sub>
                        <m:r>
                          <a:rPr sz="2400">
                            <a:solidFill>
                              <a:schemeClr val="tx1"/>
                            </a:solidFill>
                            <a:latin typeface="Cambria Math" panose="02040503050406030204" pitchFamily="18" charset="0"/>
                          </a:rPr>
                          <m:t>𝑟</m:t>
                        </m:r>
                      </m:sub>
                    </m:sSub>
                  </m:oMath>
                </a14:m>
                <a:r>
                  <a:rPr sz="2400">
                    <a:sym typeface="+mn-ea"/>
                  </a:rPr>
                  <a:t>，可构造一个{1,2,…,n+r-1}上的r组合</a:t>
                </a:r>
                <a14:m>
                  <m:oMath xmlns:m="http://schemas.openxmlformats.org/officeDocument/2006/math">
                    <m:sSub>
                      <m:sSubPr>
                        <m:ctrlPr>
                          <a:rPr lang="zh-CN" sz="2400">
                            <a:solidFill>
                              <a:schemeClr val="tx1"/>
                            </a:solidFill>
                          </a:rPr>
                        </m:ctrlPr>
                      </m:sSubPr>
                      <m:e>
                        <m:r>
                          <a:rPr sz="2400">
                            <a:solidFill>
                              <a:schemeClr val="tx1"/>
                            </a:solidFill>
                            <a:latin typeface="Cambria Math" panose="02040503050406030204" pitchFamily="18" charset="0"/>
                          </a:rPr>
                          <m:t>{</m:t>
                        </m:r>
                        <m:r>
                          <a:rPr sz="2400">
                            <a:solidFill>
                              <a:schemeClr val="tx1"/>
                            </a:solidFill>
                            <a:latin typeface="Cambria Math" panose="02040503050406030204" pitchFamily="18" charset="0"/>
                          </a:rPr>
                          <m:t>𝑎</m:t>
                        </m:r>
                      </m:e>
                      <m:sub>
                        <m:r>
                          <a:rPr sz="2400">
                            <a:solidFill>
                              <a:schemeClr val="tx1"/>
                            </a:solidFill>
                            <a:latin typeface="Cambria Math" panose="02040503050406030204" pitchFamily="18" charset="0"/>
                          </a:rPr>
                          <m:t>1</m:t>
                        </m:r>
                      </m:sub>
                    </m:sSub>
                    <m:r>
                      <a:rPr sz="2400">
                        <a:solidFill>
                          <a:schemeClr val="tx1"/>
                        </a:solidFill>
                        <a:latin typeface="Cambria Math" panose="02040503050406030204" pitchFamily="18" charset="0"/>
                      </a:rPr>
                      <m:t>,</m:t>
                    </m:r>
                    <m:sSub>
                      <m:sSubPr>
                        <m:ctrlPr>
                          <a:rPr lang="zh-CN" sz="2400">
                            <a:solidFill>
                              <a:schemeClr val="tx1"/>
                            </a:solidFill>
                          </a:rPr>
                        </m:ctrlPr>
                      </m:sSubPr>
                      <m:e>
                        <m:r>
                          <a:rPr sz="2400">
                            <a:solidFill>
                              <a:schemeClr val="tx1"/>
                            </a:solidFill>
                            <a:latin typeface="Cambria Math" panose="02040503050406030204" pitchFamily="18" charset="0"/>
                          </a:rPr>
                          <m:t>𝑎</m:t>
                        </m:r>
                      </m:e>
                      <m:sub>
                        <m:r>
                          <a:rPr sz="2400">
                            <a:solidFill>
                              <a:schemeClr val="tx1"/>
                            </a:solidFill>
                            <a:latin typeface="Cambria Math" panose="02040503050406030204" pitchFamily="18" charset="0"/>
                          </a:rPr>
                          <m:t>2</m:t>
                        </m:r>
                      </m:sub>
                    </m:sSub>
                    <m:r>
                      <a:rPr sz="2400">
                        <a:solidFill>
                          <a:schemeClr val="tx1"/>
                        </a:solidFill>
                        <a:latin typeface="Cambria Math" panose="02040503050406030204" pitchFamily="18" charset="0"/>
                      </a:rPr>
                      <m:t>−</m:t>
                    </m:r>
                    <m:r>
                      <a:rPr sz="2400">
                        <a:solidFill>
                          <a:schemeClr val="tx1"/>
                        </a:solidFill>
                        <a:latin typeface="Cambria Math" panose="02040503050406030204" pitchFamily="18" charset="0"/>
                      </a:rPr>
                      <m:t>1</m:t>
                    </m:r>
                    <m:r>
                      <a:rPr sz="2400">
                        <a:solidFill>
                          <a:schemeClr val="tx1"/>
                        </a:solidFill>
                        <a:latin typeface="Cambria Math" panose="02040503050406030204" pitchFamily="18" charset="0"/>
                      </a:rPr>
                      <m:t>,⋯,</m:t>
                    </m:r>
                    <m:sSub>
                      <m:sSubPr>
                        <m:ctrlPr>
                          <a:rPr lang="zh-CN" sz="2400">
                            <a:solidFill>
                              <a:schemeClr val="tx1"/>
                            </a:solidFill>
                          </a:rPr>
                        </m:ctrlPr>
                      </m:sSubPr>
                      <m:e>
                        <m:r>
                          <a:rPr sz="2400">
                            <a:solidFill>
                              <a:schemeClr val="tx1"/>
                            </a:solidFill>
                            <a:latin typeface="Cambria Math" panose="02040503050406030204" pitchFamily="18" charset="0"/>
                          </a:rPr>
                          <m:t>𝑎</m:t>
                        </m:r>
                      </m:e>
                      <m:sub>
                        <m:r>
                          <a:rPr sz="2400">
                            <a:solidFill>
                              <a:schemeClr val="tx1"/>
                            </a:solidFill>
                            <a:latin typeface="Cambria Math" panose="02040503050406030204" pitchFamily="18" charset="0"/>
                          </a:rPr>
                          <m:t>𝑟</m:t>
                        </m:r>
                      </m:sub>
                    </m:sSub>
                    <m:r>
                      <a:rPr sz="2400">
                        <a:solidFill>
                          <a:schemeClr val="tx1"/>
                        </a:solidFill>
                        <a:latin typeface="Cambria Math" panose="02040503050406030204" pitchFamily="18" charset="0"/>
                      </a:rPr>
                      <m:t>−</m:t>
                    </m:r>
                    <m:r>
                      <a:rPr sz="2400">
                        <a:solidFill>
                          <a:schemeClr val="tx1"/>
                        </a:solidFill>
                        <a:latin typeface="Cambria Math" panose="02040503050406030204" pitchFamily="18" charset="0"/>
                      </a:rPr>
                      <m:t>𝑟</m:t>
                    </m:r>
                    <m:r>
                      <a:rPr sz="2400">
                        <a:solidFill>
                          <a:schemeClr val="tx1"/>
                        </a:solidFill>
                        <a:latin typeface="Cambria Math" panose="02040503050406030204" pitchFamily="18" charset="0"/>
                      </a:rPr>
                      <m:t>+</m:t>
                    </m:r>
                    <m:r>
                      <a:rPr sz="2400">
                        <a:solidFill>
                          <a:schemeClr val="tx1"/>
                        </a:solidFill>
                        <a:latin typeface="Cambria Math" panose="02040503050406030204" pitchFamily="18" charset="0"/>
                      </a:rPr>
                      <m:t>1</m:t>
                    </m:r>
                    <m:r>
                      <a:rPr sz="2400">
                        <a:solidFill>
                          <a:schemeClr val="tx1"/>
                        </a:solidFill>
                        <a:latin typeface="Cambria Math" panose="02040503050406030204" pitchFamily="18" charset="0"/>
                      </a:rPr>
                      <m:t>}</m:t>
                    </m:r>
                  </m:oMath>
                </a14:m>
                <a:r>
                  <a:rPr sz="2400">
                    <a:sym typeface="+mn-ea"/>
                  </a:rPr>
                  <a:t> 。      </a:t>
                </a:r>
                <a:endParaRPr lang="zh-CN" altLang="en-US" sz="2400">
                  <a:solidFill>
                    <a:schemeClr val="tx1"/>
                  </a:solidFill>
                </a:endParaRPr>
              </a:p>
              <a:p>
                <a:pPr marL="571500" indent="-571500" algn="just" eaLnBrk="1" hangingPunct="1">
                  <a:buSzTx/>
                  <a:buNone/>
                </a:pPr>
                <a:r>
                  <a:rPr sz="2400">
                    <a:sym typeface="+mn-ea"/>
                  </a:rPr>
                  <a:t>    反之，给定一个{1,2,…,n+r-1}上的r组合{ </a:t>
                </a:r>
                <a14:m>
                  <m:oMath xmlns:m="http://schemas.openxmlformats.org/officeDocument/2006/math">
                    <m:sSub>
                      <m:sSubPr>
                        <m:ctrlPr>
                          <a:rPr lang="zh-CN" sz="2400">
                            <a:solidFill>
                              <a:schemeClr val="tx1"/>
                            </a:solidFill>
                          </a:rPr>
                        </m:ctrlPr>
                      </m:sSubPr>
                      <m:e>
                        <m:r>
                          <a:rPr sz="2400">
                            <a:solidFill>
                              <a:schemeClr val="tx1"/>
                            </a:solidFill>
                            <a:latin typeface="Cambria Math" panose="02040503050406030204" pitchFamily="18" charset="0"/>
                          </a:rPr>
                          <m:t>𝒃</m:t>
                        </m:r>
                      </m:e>
                      <m:sub>
                        <m:r>
                          <a:rPr sz="2400">
                            <a:solidFill>
                              <a:schemeClr val="tx1"/>
                            </a:solidFill>
                            <a:latin typeface="Cambria Math" panose="02040503050406030204" pitchFamily="18" charset="0"/>
                          </a:rPr>
                          <m:t>1</m:t>
                        </m:r>
                      </m:sub>
                    </m:sSub>
                    <m:r>
                      <a:rPr sz="2400">
                        <a:solidFill>
                          <a:schemeClr val="tx1"/>
                        </a:solidFill>
                        <a:latin typeface="Cambria Math" panose="02040503050406030204" pitchFamily="18" charset="0"/>
                      </a:rPr>
                      <m:t>,</m:t>
                    </m:r>
                    <m:sSub>
                      <m:sSubPr>
                        <m:ctrlPr>
                          <a:rPr lang="zh-CN" sz="2400">
                            <a:solidFill>
                              <a:schemeClr val="tx1"/>
                            </a:solidFill>
                          </a:rPr>
                        </m:ctrlPr>
                      </m:sSubPr>
                      <m:e>
                        <m:r>
                          <a:rPr sz="2400">
                            <a:solidFill>
                              <a:schemeClr val="tx1"/>
                            </a:solidFill>
                            <a:latin typeface="Cambria Math" panose="02040503050406030204" pitchFamily="18" charset="0"/>
                          </a:rPr>
                          <m:t>𝒃</m:t>
                        </m:r>
                      </m:e>
                      <m:sub>
                        <m:r>
                          <a:rPr sz="2400">
                            <a:solidFill>
                              <a:schemeClr val="tx1"/>
                            </a:solidFill>
                            <a:latin typeface="Cambria Math" panose="02040503050406030204" pitchFamily="18" charset="0"/>
                          </a:rPr>
                          <m:t>2</m:t>
                        </m:r>
                      </m:sub>
                    </m:sSub>
                    <m:r>
                      <a:rPr sz="2400">
                        <a:solidFill>
                          <a:schemeClr val="tx1"/>
                        </a:solidFill>
                        <a:latin typeface="Cambria Math" panose="02040503050406030204" pitchFamily="18" charset="0"/>
                      </a:rPr>
                      <m:t>,⋯,</m:t>
                    </m:r>
                    <m:sSub>
                      <m:sSubPr>
                        <m:ctrlPr>
                          <a:rPr lang="zh-CN" sz="2400">
                            <a:solidFill>
                              <a:schemeClr val="tx1"/>
                            </a:solidFill>
                          </a:rPr>
                        </m:ctrlPr>
                      </m:sSubPr>
                      <m:e>
                        <m:r>
                          <a:rPr sz="2400">
                            <a:solidFill>
                              <a:schemeClr val="tx1"/>
                            </a:solidFill>
                            <a:latin typeface="Cambria Math" panose="02040503050406030204" pitchFamily="18" charset="0"/>
                          </a:rPr>
                          <m:t>𝒃</m:t>
                        </m:r>
                      </m:e>
                      <m:sub>
                        <m:r>
                          <a:rPr sz="2400">
                            <a:solidFill>
                              <a:schemeClr val="tx1"/>
                            </a:solidFill>
                            <a:latin typeface="Cambria Math" panose="02040503050406030204" pitchFamily="18" charset="0"/>
                          </a:rPr>
                          <m:t>𝒓</m:t>
                        </m:r>
                      </m:sub>
                    </m:sSub>
                    <m:r>
                      <a:rPr sz="2400">
                        <a:solidFill>
                          <a:schemeClr val="tx1"/>
                        </a:solidFill>
                        <a:latin typeface="Cambria Math" panose="02040503050406030204" pitchFamily="18" charset="0"/>
                      </a:rPr>
                      <m:t> </m:t>
                    </m:r>
                    <m:r>
                      <a:rPr sz="2400" i="0">
                        <a:solidFill>
                          <a:schemeClr val="tx1"/>
                        </a:solidFill>
                        <a:latin typeface="Cambria Math" panose="02040503050406030204" pitchFamily="18" charset="0"/>
                      </a:rPr>
                      <m:t>}</m:t>
                    </m:r>
                    <m:r>
                      <a:rPr lang="zh-CN" altLang="en-US" sz="2400">
                        <a:solidFill>
                          <a:schemeClr val="tx1"/>
                        </a:solidFill>
                        <a:latin typeface="Cambria Math" panose="02040503050406030204" pitchFamily="18" charset="0"/>
                      </a:rPr>
                      <m:t>，</m:t>
                    </m:r>
                  </m:oMath>
                </a14:m>
                <a:r>
                  <a:rPr sz="2400">
                    <a:sym typeface="+mn-ea"/>
                  </a:rPr>
                  <a:t>可以如下得到一个{1,2,…,n}上的一个不相邻的r组合{</a:t>
                </a:r>
                <a14:m>
                  <m:oMath xmlns:m="http://schemas.openxmlformats.org/officeDocument/2006/math">
                    <m:sSub>
                      <m:sSubPr>
                        <m:ctrlPr>
                          <a:rPr lang="zh-CN" sz="2400">
                            <a:solidFill>
                              <a:schemeClr val="tx1"/>
                            </a:solidFill>
                          </a:rPr>
                        </m:ctrlPr>
                      </m:sSubPr>
                      <m:e>
                        <m:r>
                          <a:rPr sz="2400">
                            <a:solidFill>
                              <a:schemeClr val="tx1"/>
                            </a:solidFill>
                            <a:latin typeface="Cambria Math" panose="02040503050406030204" pitchFamily="18" charset="0"/>
                          </a:rPr>
                          <m:t>𝒃</m:t>
                        </m:r>
                      </m:e>
                      <m:sub>
                        <m:r>
                          <a:rPr sz="2400">
                            <a:solidFill>
                              <a:schemeClr val="tx1"/>
                            </a:solidFill>
                            <a:latin typeface="Cambria Math" panose="02040503050406030204" pitchFamily="18" charset="0"/>
                          </a:rPr>
                          <m:t>1</m:t>
                        </m:r>
                      </m:sub>
                    </m:sSub>
                    <m:r>
                      <a:rPr sz="2400">
                        <a:solidFill>
                          <a:schemeClr val="tx1"/>
                        </a:solidFill>
                        <a:latin typeface="Cambria Math" panose="02040503050406030204" pitchFamily="18" charset="0"/>
                      </a:rPr>
                      <m:t>,</m:t>
                    </m:r>
                    <m:sSub>
                      <m:sSubPr>
                        <m:ctrlPr>
                          <a:rPr lang="zh-CN" sz="2400">
                            <a:solidFill>
                              <a:schemeClr val="tx1"/>
                            </a:solidFill>
                          </a:rPr>
                        </m:ctrlPr>
                      </m:sSubPr>
                      <m:e>
                        <m:r>
                          <a:rPr sz="2400">
                            <a:solidFill>
                              <a:schemeClr val="tx1"/>
                            </a:solidFill>
                            <a:latin typeface="Cambria Math" panose="02040503050406030204" pitchFamily="18" charset="0"/>
                          </a:rPr>
                          <m:t>𝒃</m:t>
                        </m:r>
                      </m:e>
                      <m:sub>
                        <m:r>
                          <a:rPr sz="2400">
                            <a:solidFill>
                              <a:schemeClr val="tx1"/>
                            </a:solidFill>
                            <a:latin typeface="Cambria Math" panose="02040503050406030204" pitchFamily="18" charset="0"/>
                          </a:rPr>
                          <m:t>2</m:t>
                        </m:r>
                      </m:sub>
                    </m:sSub>
                    <m:r>
                      <a:rPr sz="2400">
                        <a:solidFill>
                          <a:schemeClr val="tx1"/>
                        </a:solidFill>
                        <a:latin typeface="Cambria Math" panose="02040503050406030204" pitchFamily="18" charset="0"/>
                      </a:rPr>
                      <m:t>+</m:t>
                    </m:r>
                    <m:r>
                      <a:rPr sz="2400">
                        <a:solidFill>
                          <a:schemeClr val="tx1"/>
                        </a:solidFill>
                        <a:latin typeface="Cambria Math" panose="02040503050406030204" pitchFamily="18" charset="0"/>
                      </a:rPr>
                      <m:t>𝟏</m:t>
                    </m:r>
                    <m:r>
                      <a:rPr sz="2400">
                        <a:solidFill>
                          <a:schemeClr val="tx1"/>
                        </a:solidFill>
                        <a:latin typeface="Cambria Math" panose="02040503050406030204" pitchFamily="18" charset="0"/>
                      </a:rPr>
                      <m:t>,⋯,</m:t>
                    </m:r>
                    <m:sSub>
                      <m:sSubPr>
                        <m:ctrlPr>
                          <a:rPr lang="zh-CN" sz="2400">
                            <a:solidFill>
                              <a:schemeClr val="tx1"/>
                            </a:solidFill>
                          </a:rPr>
                        </m:ctrlPr>
                      </m:sSubPr>
                      <m:e>
                        <m:r>
                          <a:rPr sz="2400">
                            <a:solidFill>
                              <a:schemeClr val="tx1"/>
                            </a:solidFill>
                            <a:latin typeface="Cambria Math" panose="02040503050406030204" pitchFamily="18" charset="0"/>
                          </a:rPr>
                          <m:t>𝒃</m:t>
                        </m:r>
                      </m:e>
                      <m:sub>
                        <m:r>
                          <a:rPr sz="2400">
                            <a:solidFill>
                              <a:schemeClr val="tx1"/>
                            </a:solidFill>
                            <a:latin typeface="Cambria Math" panose="02040503050406030204" pitchFamily="18" charset="0"/>
                          </a:rPr>
                          <m:t>𝒓</m:t>
                        </m:r>
                      </m:sub>
                    </m:sSub>
                    <m:r>
                      <a:rPr sz="2400">
                        <a:solidFill>
                          <a:schemeClr val="tx1"/>
                        </a:solidFill>
                        <a:latin typeface="Cambria Math" panose="02040503050406030204" pitchFamily="18" charset="0"/>
                      </a:rPr>
                      <m:t>+</m:t>
                    </m:r>
                    <m:r>
                      <a:rPr sz="2400">
                        <a:solidFill>
                          <a:schemeClr val="tx1"/>
                        </a:solidFill>
                        <a:latin typeface="Cambria Math" panose="02040503050406030204" pitchFamily="18" charset="0"/>
                      </a:rPr>
                      <m:t>𝒓</m:t>
                    </m:r>
                    <m:r>
                      <a:rPr sz="2400">
                        <a:solidFill>
                          <a:schemeClr val="tx1"/>
                        </a:solidFill>
                        <a:latin typeface="Cambria Math" panose="02040503050406030204" pitchFamily="18" charset="0"/>
                      </a:rPr>
                      <m:t>−</m:t>
                    </m:r>
                    <m:r>
                      <a:rPr sz="2400">
                        <a:solidFill>
                          <a:schemeClr val="tx1"/>
                        </a:solidFill>
                        <a:latin typeface="Cambria Math" panose="02040503050406030204" pitchFamily="18" charset="0"/>
                      </a:rPr>
                      <m:t>𝟏</m:t>
                    </m:r>
                  </m:oMath>
                </a14:m>
                <a:r>
                  <a:rPr sz="2400">
                    <a:sym typeface="+mn-ea"/>
                  </a:rPr>
                  <a:t>}</a:t>
                </a:r>
                <a:endParaRPr sz="2400">
                  <a:solidFill>
                    <a:schemeClr val="tx1"/>
                  </a:solidFill>
                </a:endParaRPr>
              </a:p>
              <a:p>
                <a:pPr marL="0" indent="0" algn="l">
                  <a:buNone/>
                </a:pP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sz="2000"/>
                  <a:t>关灯问题：一条马路上有</a:t>
                </a:r>
                <a:r>
                  <a:rPr lang="en-US" altLang="zh-CN" sz="2000"/>
                  <a:t>n</a:t>
                </a:r>
                <a:r>
                  <a:rPr lang="zh-CN" altLang="en-US" sz="2000"/>
                  <a:t>盏路灯，为了节约用电，需要关掉其中的</a:t>
                </a:r>
                <a:r>
                  <a:rPr lang="en-US" altLang="zh-CN" sz="2000"/>
                  <a:t>m</a:t>
                </a:r>
                <a:r>
                  <a:rPr lang="zh-CN" altLang="en-US" sz="2000"/>
                  <a:t>盏，为了公共安全要求首尾两盏路灯不能关闭，且关掉的路灯不能相邻，不同的关灯方法有多少种</a:t>
                </a:r>
                <a:r>
                  <a:rPr lang="en-US" altLang="zh-CN" sz="2000"/>
                  <a:t>?</a:t>
                </a:r>
                <a:endParaRPr lang="en-US" altLang="zh-CN" sz="2000"/>
              </a:p>
              <a:p>
                <a:pPr marL="0" indent="0">
                  <a:buNone/>
                </a:pPr>
                <a:r>
                  <a:rPr lang="en-US" altLang="zh-CN" sz="2000"/>
                  <a:t>  </a:t>
                </a:r>
                <a:r>
                  <a:rPr lang="zh-CN" altLang="en-US" sz="2000"/>
                  <a:t>解答：</a:t>
                </a:r>
                <a:endParaRPr lang="zh-CN" altLang="en-US" sz="2000"/>
              </a:p>
              <a:p>
                <a:pPr marL="0" indent="0">
                  <a:buNone/>
                </a:pPr>
                <a:r>
                  <a:rPr lang="en-US" altLang="zh-CN" sz="2000"/>
                  <a:t>  </a:t>
                </a:r>
                <a:r>
                  <a:rPr lang="zh-CN" altLang="en-US" sz="2000"/>
                  <a:t>可以先将亮着的</a:t>
                </a:r>
                <a:r>
                  <a:rPr lang="en-US" altLang="zh-CN" sz="2000"/>
                  <a:t>n-m</a:t>
                </a:r>
                <a:r>
                  <a:rPr lang="zh-CN" altLang="en-US" sz="2000"/>
                  <a:t>盏路灯排好，它们之间形成</a:t>
                </a:r>
                <a:r>
                  <a:rPr lang="en-US" altLang="zh-CN" sz="2000"/>
                  <a:t>n-m+1</a:t>
                </a:r>
                <a:r>
                  <a:rPr lang="zh-CN" altLang="en-US" sz="2000"/>
                  <a:t>个空隙，从这些空隙中选</a:t>
                </a:r>
                <a:r>
                  <a:rPr lang="en-US" altLang="zh-CN" sz="2000"/>
                  <a:t>m</a:t>
                </a:r>
                <a:r>
                  <a:rPr lang="zh-CN" altLang="en-US" sz="2000"/>
                  <a:t>个位置插入要关掉的路灯，即</a:t>
                </a:r>
                <a14:m>
                  <m:oMath xmlns:m="http://schemas.openxmlformats.org/officeDocument/2006/math">
                    <m:r>
                      <m:rPr>
                        <m:sty m:val="p"/>
                      </m:rPr>
                      <a:rPr lang="en-US" altLang="zh-CN" sz="2000">
                        <a:latin typeface="Cambria Math" panose="02040503050406030204" pitchFamily="18" charset="0"/>
                      </a:rPr>
                      <m:t>C</m:t>
                    </m:r>
                    <m:r>
                      <a:rPr lang="en-US" altLang="zh-CN" sz="2000">
                        <a:latin typeface="Cambria Math" panose="02040503050406030204" pitchFamily="18" charset="0"/>
                      </a:rPr>
                      <m:t>(</m:t>
                    </m:r>
                    <m:r>
                      <m:rPr>
                        <m:sty m:val="p"/>
                      </m:rPr>
                      <a:rPr lang="en-US" altLang="zh-CN" sz="2000">
                        <a:latin typeface="Cambria Math" panose="02040503050406030204" pitchFamily="18" charset="0"/>
                      </a:rPr>
                      <m:t>n</m:t>
                    </m:r>
                    <m:r>
                      <a:rPr lang="en-US" altLang="zh-CN" sz="2000">
                        <a:latin typeface="Cambria Math" panose="02040503050406030204" pitchFamily="18" charset="0"/>
                      </a:rPr>
                      <m:t>−</m:t>
                    </m:r>
                    <m:r>
                      <m:rPr>
                        <m:sty m:val="p"/>
                      </m:rPr>
                      <a:rPr lang="en-US" altLang="zh-CN" sz="2000">
                        <a:latin typeface="Cambria Math" panose="02040503050406030204" pitchFamily="18" charset="0"/>
                      </a:rPr>
                      <m:t>m</m:t>
                    </m:r>
                    <m:r>
                      <a:rPr lang="en-US" altLang="zh-CN" sz="2000">
                        <a:latin typeface="Cambria Math" panose="02040503050406030204" pitchFamily="18" charset="0"/>
                      </a:rPr>
                      <m:t>+</m:t>
                    </m:r>
                    <m:r>
                      <a:rPr lang="en-US" altLang="zh-CN" sz="2000">
                        <a:latin typeface="Cambria Math" panose="02040503050406030204" pitchFamily="18" charset="0"/>
                      </a:rPr>
                      <m:t>1</m:t>
                    </m:r>
                    <m:r>
                      <a:rPr lang="en-US" altLang="zh-CN" sz="2000">
                        <a:latin typeface="Cambria Math" panose="02040503050406030204" pitchFamily="18" charset="0"/>
                      </a:rPr>
                      <m:t>,</m:t>
                    </m:r>
                    <m:r>
                      <m:rPr>
                        <m:sty m:val="p"/>
                      </m:rPr>
                      <a:rPr lang="en-US" altLang="zh-CN" sz="2000">
                        <a:latin typeface="Cambria Math" panose="02040503050406030204" pitchFamily="18" charset="0"/>
                      </a:rPr>
                      <m:t>m</m:t>
                    </m:r>
                    <m:r>
                      <a:rPr lang="en-US" altLang="zh-CN" sz="2000">
                        <a:latin typeface="Cambria Math" panose="02040503050406030204" pitchFamily="18" charset="0"/>
                      </a:rPr>
                      <m:t>)=</m:t>
                    </m:r>
                    <m:d>
                      <m:dPr>
                        <m:ctrlPr>
                          <a:rPr lang="en-US" sz="2000" i="1">
                            <a:latin typeface="Cambria Math" panose="02040503050406030204" pitchFamily="18" charset="0"/>
                            <a:cs typeface="Cambria Math" panose="02040503050406030204" pitchFamily="18" charset="0"/>
                          </a:rPr>
                        </m:ctrlPr>
                      </m:dPr>
                      <m:e>
                        <m:m>
                          <m:mPr>
                            <m:mcs>
                              <m:mc>
                                <m:mcPr>
                                  <m:count m:val="1"/>
                                  <m:mcJc m:val="center"/>
                                </m:mcPr>
                              </m:mc>
                            </m:mcs>
                            <m:ctrlPr>
                              <a:rPr lang="en-US" sz="2000" i="1">
                                <a:latin typeface="Cambria Math" panose="02040503050406030204" pitchFamily="18" charset="0"/>
                                <a:cs typeface="Cambria Math" panose="02040503050406030204" pitchFamily="18" charset="0"/>
                              </a:rPr>
                            </m:ctrlPr>
                          </m:mPr>
                          <m:mr>
                            <m:e>
                              <m:r>
                                <a:rPr lang="en-US" sz="2000" i="1">
                                  <a:latin typeface="Cambria Math" panose="02040503050406030204" pitchFamily="18" charset="0"/>
                                  <a:cs typeface="Cambria Math" panose="02040503050406030204" pitchFamily="18" charset="0"/>
                                </a:rPr>
                                <m:t>𝑛</m:t>
                              </m:r>
                              <m:r>
                                <a:rPr lang="en-US" sz="2000" i="1">
                                  <a:latin typeface="Cambria Math" panose="02040503050406030204" pitchFamily="18" charset="0"/>
                                  <a:cs typeface="Cambria Math" panose="02040503050406030204" pitchFamily="18" charset="0"/>
                                </a:rPr>
                                <m:t>−</m:t>
                              </m:r>
                              <m:r>
                                <a:rPr lang="en-US" sz="2000" i="1">
                                  <a:latin typeface="Cambria Math" panose="02040503050406030204" pitchFamily="18" charset="0"/>
                                  <a:cs typeface="Cambria Math" panose="02040503050406030204" pitchFamily="18" charset="0"/>
                                </a:rPr>
                                <m:t>𝑚</m:t>
                              </m:r>
                              <m:r>
                                <a:rPr lang="en-US" sz="2000" i="1">
                                  <a:latin typeface="Cambria Math" panose="02040503050406030204" pitchFamily="18" charset="0"/>
                                  <a:cs typeface="Cambria Math" panose="02040503050406030204" pitchFamily="18" charset="0"/>
                                </a:rPr>
                                <m:t>+</m:t>
                              </m:r>
                              <m:r>
                                <a:rPr lang="en-US" sz="2000" i="1">
                                  <a:latin typeface="Cambria Math" panose="02040503050406030204" pitchFamily="18" charset="0"/>
                                  <a:cs typeface="Cambria Math" panose="02040503050406030204" pitchFamily="18" charset="0"/>
                                </a:rPr>
                                <m:t>1</m:t>
                              </m:r>
                            </m:e>
                          </m:mr>
                          <m:mr>
                            <m:e>
                              <m:r>
                                <a:rPr lang="en-US" sz="2000" i="1">
                                  <a:latin typeface="Cambria Math" panose="02040503050406030204" pitchFamily="18" charset="0"/>
                                  <a:cs typeface="Cambria Math" panose="02040503050406030204" pitchFamily="18" charset="0"/>
                                </a:rPr>
                                <m:t>𝑚</m:t>
                              </m:r>
                            </m:e>
                          </m:mr>
                        </m:m>
                      </m:e>
                    </m:d>
                  </m:oMath>
                </a14:m>
                <a:r>
                  <a:rPr lang="zh-CN" altLang="en-US" sz="2000"/>
                  <a:t>种方法。</a:t>
                </a:r>
                <a:endParaRPr lang="zh-CN" altLang="en-US" sz="2000"/>
              </a:p>
              <a:p>
                <a:pPr marL="0" indent="0">
                  <a:buNone/>
                </a:pPr>
                <a:endParaRPr lang="zh-CN" altLang="en-US" sz="20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p:cNvPicPr>
          <p:nvPr/>
        </p:nvPicPr>
        <p:blipFill>
          <a:blip r:embed="rId1">
            <a:duotone>
              <a:schemeClr val="accent1">
                <a:shade val="45000"/>
                <a:satMod val="135000"/>
              </a:schemeClr>
              <a:prstClr val="white"/>
            </a:duotone>
          </a:blip>
          <a:stretch>
            <a:fillRect/>
          </a:stretch>
        </p:blipFill>
        <p:spPr>
          <a:xfrm>
            <a:off x="-2372" y="2561021"/>
            <a:ext cx="12190013" cy="4296980"/>
          </a:xfrm>
          <a:prstGeom prst="rect">
            <a:avLst/>
          </a:prstGeom>
        </p:spPr>
      </p:pic>
      <p:sp>
        <p:nvSpPr>
          <p:cNvPr id="10" name="文本框 9"/>
          <p:cNvSpPr txBox="1"/>
          <p:nvPr/>
        </p:nvSpPr>
        <p:spPr>
          <a:xfrm>
            <a:off x="5354905" y="1845366"/>
            <a:ext cx="5943600" cy="2215515"/>
          </a:xfrm>
          <a:prstGeom prst="rect">
            <a:avLst/>
          </a:prstGeom>
          <a:noFill/>
        </p:spPr>
        <p:txBody>
          <a:bodyPr wrap="none" lIns="0" tIns="0" rIns="0" bIns="0" rtlCol="0" anchor="t">
            <a:spAutoFit/>
          </a:bodyPr>
          <a:lstStyle/>
          <a:p>
            <a:pPr algn="l"/>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组合数性质</a:t>
            </a:r>
            <a:r>
              <a:rPr kumimoji="1" lang="en-US" altLang="zh-CN"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 </a:t>
            </a:r>
            <a:endParaRPr kumimoji="1" lang="en-US" altLang="zh-CN"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l"/>
            <a:r>
              <a:rPr kumimoji="1" lang="en-US" altLang="zh-CN"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二项式推论</a:t>
            </a:r>
            <a:endPar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a:spLocks noChangeAspect="1"/>
          </p:cNvSpPr>
          <p:nvPr/>
        </p:nvSpPr>
        <p:spPr>
          <a:xfrm>
            <a:off x="5383346"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椭圆 20"/>
          <p:cNvSpPr>
            <a:spLocks noChangeAspect="1"/>
          </p:cNvSpPr>
          <p:nvPr/>
        </p:nvSpPr>
        <p:spPr>
          <a:xfrm>
            <a:off x="5786758"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a:spLocks noChangeAspect="1"/>
          </p:cNvSpPr>
          <p:nvPr/>
        </p:nvSpPr>
        <p:spPr>
          <a:xfrm>
            <a:off x="6190170"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矩形 7"/>
          <p:cNvSpPr/>
          <p:nvPr/>
        </p:nvSpPr>
        <p:spPr>
          <a:xfrm>
            <a:off x="0" y="5141843"/>
            <a:ext cx="12192000" cy="1716157"/>
          </a:xfrm>
          <a:prstGeom prst="rect">
            <a:avLst/>
          </a:prstGeom>
          <a:solidFill>
            <a:srgbClr val="0F69AD"/>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矩形 8"/>
          <p:cNvSpPr/>
          <p:nvPr/>
        </p:nvSpPr>
        <p:spPr>
          <a:xfrm>
            <a:off x="2788285" y="1924685"/>
            <a:ext cx="2153285" cy="1883410"/>
          </a:xfrm>
          <a:prstGeom prst="rect">
            <a:avLst/>
          </a:prstGeom>
          <a:no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矩形 12"/>
          <p:cNvSpPr/>
          <p:nvPr/>
        </p:nvSpPr>
        <p:spPr>
          <a:xfrm>
            <a:off x="2220595" y="1924685"/>
            <a:ext cx="1014730" cy="1883410"/>
          </a:xfrm>
          <a:prstGeom prst="rect">
            <a:avLst/>
          </a:prstGeom>
          <a:solidFill>
            <a:srgbClr val="144A74"/>
          </a:solid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文本框 13"/>
          <p:cNvSpPr txBox="1"/>
          <p:nvPr/>
        </p:nvSpPr>
        <p:spPr>
          <a:xfrm>
            <a:off x="3461350" y="2183527"/>
            <a:ext cx="1219200" cy="1477010"/>
          </a:xfrm>
          <a:prstGeom prst="rect">
            <a:avLst/>
          </a:prstGeom>
          <a:noFill/>
        </p:spPr>
        <p:txBody>
          <a:bodyPr wrap="none" lIns="0" tIns="0" rIns="0" bIns="0" rtlCol="0" anchor="t">
            <a:spAutoFit/>
          </a:bodyPr>
          <a:lstStyle/>
          <a:p>
            <a:pPr algn="l"/>
            <a:r>
              <a:rPr kumimoji="1" lang="en-US" altLang="zh-CN"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04</a:t>
            </a:r>
            <a:endParaRPr kumimoji="1" lang="zh-CN" altLang="en-US"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69925" y="554355"/>
                <a:ext cx="10852150" cy="5786755"/>
              </a:xfrm>
            </p:spPr>
            <p:txBody>
              <a:bodyPr>
                <a:normAutofit/>
              </a:bodyPr>
              <a:lstStyle/>
              <a:p>
                <a:r>
                  <a:rPr lang="zh-CN" altLang="en-US" sz="2000"/>
                  <a:t>由于组合数在</a:t>
                </a:r>
                <a:r>
                  <a:rPr lang="en-US" altLang="zh-CN" sz="2000"/>
                  <a:t> OI </a:t>
                </a:r>
                <a:r>
                  <a:rPr lang="zh-CN" altLang="en-US" sz="2000"/>
                  <a:t>中十分重要，因此在此介绍一些组合数的性质。</a:t>
                </a:r>
                <a:endParaRPr lang="zh-CN" altLang="en-US" sz="2000"/>
              </a:p>
              <a:p>
                <a:pPr marL="0" indent="0">
                  <a:buNone/>
                </a:pPr>
                <a:r>
                  <a:rPr lang="en-US" sz="2000">
                    <a:latin typeface="Cambria Math" panose="02040503050406030204" pitchFamily="18" charset="0"/>
                    <a:cs typeface="Cambria Math" panose="02040503050406030204" pitchFamily="18" charset="0"/>
                  </a:rPr>
                  <a:t>       </a:t>
                </a:r>
                <a:r>
                  <a:rPr sz="2000">
                    <a:latin typeface="Cambria Math" panose="02040503050406030204" pitchFamily="18" charset="0"/>
                    <a:cs typeface="Cambria Math" panose="02040503050406030204" pitchFamily="18" charset="0"/>
                  </a:rPr>
                  <a:t>（</a:t>
                </a:r>
                <a:r>
                  <a:rPr lang="en-US" altLang="zh-CN" sz="2000">
                    <a:latin typeface="Cambria Math" panose="02040503050406030204" pitchFamily="18" charset="0"/>
                    <a:cs typeface="Cambria Math" panose="02040503050406030204" pitchFamily="18" charset="0"/>
                  </a:rPr>
                  <a:t>1</a:t>
                </a:r>
                <a:r>
                  <a:rPr sz="2000">
                    <a:latin typeface="Cambria Math" panose="02040503050406030204" pitchFamily="18" charset="0"/>
                    <a:cs typeface="Cambria Math" panose="02040503050406030204" pitchFamily="18" charset="0"/>
                  </a:rPr>
                  <a:t>）</a:t>
                </a:r>
                <a14:m>
                  <m:oMath xmlns:m="http://schemas.openxmlformats.org/officeDocument/2006/math">
                    <m:r>
                      <a:rPr lang="en-US" sz="2000" i="1">
                        <a:latin typeface="Cambria Math" panose="02040503050406030204" pitchFamily="18" charset="0"/>
                        <a:cs typeface="Cambria Math" panose="02040503050406030204" pitchFamily="18" charset="0"/>
                      </a:rPr>
                      <m:t>对称性</m:t>
                    </m:r>
                  </m:oMath>
                </a14:m>
                <a:r>
                  <a:rPr lang="en-US" sz="2000">
                    <a:latin typeface="Cambria Math" panose="02040503050406030204" pitchFamily="18" charset="0"/>
                    <a:cs typeface="Cambria Math" panose="02040503050406030204" pitchFamily="18" charset="0"/>
                  </a:rPr>
                  <a:t>          </a:t>
                </a:r>
                <a14:m>
                  <m:oMath xmlns:m="http://schemas.openxmlformats.org/officeDocument/2006/math">
                    <m:d>
                      <m:dPr>
                        <m:ctrlPr>
                          <a:rPr lang="en-US" sz="2000" i="1">
                            <a:latin typeface="Cambria Math" panose="02040503050406030204" pitchFamily="18" charset="0"/>
                            <a:cs typeface="Cambria Math" panose="02040503050406030204" pitchFamily="18" charset="0"/>
                          </a:rPr>
                        </m:ctrlPr>
                      </m:dPr>
                      <m:e>
                        <m:m>
                          <m:mPr>
                            <m:mcs>
                              <m:mc>
                                <m:mcPr>
                                  <m:count m:val="1"/>
                                  <m:mcJc m:val="center"/>
                                </m:mcPr>
                              </m:mc>
                            </m:mcs>
                            <m:ctrlPr>
                              <a:rPr lang="en-US" sz="2000" i="1">
                                <a:latin typeface="Cambria Math" panose="02040503050406030204" pitchFamily="18" charset="0"/>
                                <a:cs typeface="Cambria Math" panose="02040503050406030204" pitchFamily="18" charset="0"/>
                              </a:rPr>
                            </m:ctrlPr>
                          </m:mPr>
                          <m:mr>
                            <m:e>
                              <m:r>
                                <a:rPr lang="en-US" sz="2000" i="1">
                                  <a:latin typeface="Cambria Math" panose="02040503050406030204" pitchFamily="18" charset="0"/>
                                  <a:cs typeface="Cambria Math" panose="02040503050406030204" pitchFamily="18" charset="0"/>
                                </a:rPr>
                                <m:t>𝑛</m:t>
                              </m:r>
                            </m:e>
                          </m:mr>
                          <m:mr>
                            <m:e>
                              <m:r>
                                <a:rPr lang="en-US" sz="2000" i="1">
                                  <a:latin typeface="Cambria Math" panose="02040503050406030204" pitchFamily="18" charset="0"/>
                                  <a:cs typeface="Cambria Math" panose="02040503050406030204" pitchFamily="18" charset="0"/>
                                </a:rPr>
                                <m:t>𝑚</m:t>
                              </m:r>
                            </m:e>
                          </m:mr>
                        </m:m>
                      </m:e>
                    </m:d>
                    <m:r>
                      <a:rPr lang="en-US" sz="2000" i="1">
                        <a:latin typeface="Cambria Math" panose="02040503050406030204" pitchFamily="18" charset="0"/>
                        <a:cs typeface="Cambria Math" panose="02040503050406030204" pitchFamily="18" charset="0"/>
                      </a:rPr>
                      <m:t>=</m:t>
                    </m:r>
                    <m:d>
                      <m:dPr>
                        <m:ctrlPr>
                          <a:rPr lang="en-US" sz="2000" i="1">
                            <a:latin typeface="Cambria Math" panose="02040503050406030204" pitchFamily="18" charset="0"/>
                            <a:cs typeface="Cambria Math" panose="02040503050406030204" pitchFamily="18" charset="0"/>
                          </a:rPr>
                        </m:ctrlPr>
                      </m:dPr>
                      <m:e>
                        <m:m>
                          <m:mPr>
                            <m:mcs>
                              <m:mc>
                                <m:mcPr>
                                  <m:count m:val="1"/>
                                  <m:mcJc m:val="center"/>
                                </m:mcPr>
                              </m:mc>
                            </m:mcs>
                            <m:ctrlPr>
                              <a:rPr lang="en-US" sz="2000" i="1">
                                <a:latin typeface="Cambria Math" panose="02040503050406030204" pitchFamily="18" charset="0"/>
                                <a:cs typeface="Cambria Math" panose="02040503050406030204" pitchFamily="18" charset="0"/>
                              </a:rPr>
                            </m:ctrlPr>
                          </m:mPr>
                          <m:mr>
                            <m:e>
                              <m:r>
                                <a:rPr lang="en-US" sz="2000" i="1">
                                  <a:latin typeface="Cambria Math" panose="02040503050406030204" pitchFamily="18" charset="0"/>
                                  <a:cs typeface="Cambria Math" panose="02040503050406030204" pitchFamily="18" charset="0"/>
                                </a:rPr>
                                <m:t>𝑛</m:t>
                              </m:r>
                            </m:e>
                          </m:mr>
                          <m:mr>
                            <m:e>
                              <m:r>
                                <a:rPr lang="en-US" sz="2000" i="1">
                                  <a:latin typeface="Cambria Math" panose="02040503050406030204" pitchFamily="18" charset="0"/>
                                  <a:cs typeface="Cambria Math" panose="02040503050406030204" pitchFamily="18" charset="0"/>
                                </a:rPr>
                                <m:t>𝑛</m:t>
                              </m:r>
                              <m:r>
                                <a:rPr lang="en-US" sz="2000" i="1">
                                  <a:latin typeface="Cambria Math" panose="02040503050406030204" pitchFamily="18" charset="0"/>
                                  <a:cs typeface="Cambria Math" panose="02040503050406030204" pitchFamily="18" charset="0"/>
                                </a:rPr>
                                <m:t>−</m:t>
                              </m:r>
                              <m:r>
                                <a:rPr lang="en-US" sz="2000" i="1">
                                  <a:latin typeface="Cambria Math" panose="02040503050406030204" pitchFamily="18" charset="0"/>
                                  <a:cs typeface="Cambria Math" panose="02040503050406030204" pitchFamily="18" charset="0"/>
                                </a:rPr>
                                <m:t>𝑚</m:t>
                              </m:r>
                            </m:e>
                          </m:mr>
                        </m:m>
                      </m:e>
                    </m:d>
                    <m:r>
                      <a:rPr lang="en-US" sz="2000" i="1">
                        <a:latin typeface="Cambria Math" panose="02040503050406030204" pitchFamily="18" charset="0"/>
                        <a:cs typeface="Cambria Math" panose="02040503050406030204" pitchFamily="18" charset="0"/>
                      </a:rPr>
                      <m:t>    </m:t>
                    </m:r>
                  </m:oMath>
                </a14:m>
                <a:endParaRPr lang="zh-CN" altLang="en-US" sz="2000"/>
              </a:p>
              <a:p>
                <a:pPr marL="0" indent="0">
                  <a:buNone/>
                </a:pPr>
                <a:r>
                  <a:rPr lang="en-US" altLang="zh-CN" sz="2000"/>
                  <a:t>      </a:t>
                </a:r>
                <a:r>
                  <a:rPr lang="zh-CN" altLang="en-US" sz="2000"/>
                  <a:t>（</a:t>
                </a:r>
                <a:r>
                  <a:rPr lang="en-US" altLang="zh-CN" sz="2000"/>
                  <a:t>2</a:t>
                </a:r>
                <a:r>
                  <a:rPr lang="zh-CN" altLang="en-US" sz="2000"/>
                  <a:t>）</a:t>
                </a:r>
                <a:r>
                  <a:rPr sz="2000"/>
                  <a:t>递推式</a:t>
                </a:r>
                <a:r>
                  <a:rPr lang="en-US" altLang="zh-CN" sz="2000"/>
                  <a:t>1       </a:t>
                </a:r>
                <a14:m>
                  <m:oMath xmlns:m="http://schemas.openxmlformats.org/officeDocument/2006/math">
                    <m:d>
                      <m:dPr>
                        <m:ctrlPr>
                          <a:rPr lang="en-US" sz="2000" i="1">
                            <a:latin typeface="Cambria Math" panose="02040503050406030204" pitchFamily="18" charset="0"/>
                            <a:cs typeface="Cambria Math" panose="02040503050406030204" pitchFamily="18" charset="0"/>
                          </a:rPr>
                        </m:ctrlPr>
                      </m:dPr>
                      <m:e>
                        <m:m>
                          <m:mPr>
                            <m:mcs>
                              <m:mc>
                                <m:mcPr>
                                  <m:count m:val="1"/>
                                  <m:mcJc m:val="center"/>
                                </m:mcPr>
                              </m:mc>
                            </m:mcs>
                            <m:ctrlPr>
                              <a:rPr lang="en-US" sz="2000" i="1">
                                <a:latin typeface="Cambria Math" panose="02040503050406030204" pitchFamily="18" charset="0"/>
                                <a:cs typeface="Cambria Math" panose="02040503050406030204" pitchFamily="18" charset="0"/>
                              </a:rPr>
                            </m:ctrlPr>
                          </m:mPr>
                          <m:mr>
                            <m:e>
                              <m:r>
                                <a:rPr lang="en-US" sz="2000" i="1">
                                  <a:latin typeface="Cambria Math" panose="02040503050406030204" pitchFamily="18" charset="0"/>
                                  <a:cs typeface="Cambria Math" panose="02040503050406030204" pitchFamily="18" charset="0"/>
                                </a:rPr>
                                <m:t>𝑛</m:t>
                              </m:r>
                            </m:e>
                          </m:mr>
                          <m:mr>
                            <m:e>
                              <m:r>
                                <a:rPr lang="en-US" sz="2000" i="1">
                                  <a:latin typeface="Cambria Math" panose="02040503050406030204" pitchFamily="18" charset="0"/>
                                  <a:cs typeface="Cambria Math" panose="02040503050406030204" pitchFamily="18" charset="0"/>
                                </a:rPr>
                                <m:t>𝑘</m:t>
                              </m:r>
                            </m:e>
                          </m:mr>
                        </m:m>
                      </m:e>
                    </m:d>
                    <m:r>
                      <a:rPr lang="en-US" altLang="zh-CN" sz="2000" i="1">
                        <a:latin typeface="Cambria Math" panose="02040503050406030204" pitchFamily="18" charset="0"/>
                        <a:cs typeface="Cambria Math" panose="02040503050406030204" pitchFamily="18" charset="0"/>
                      </a:rPr>
                      <m:t>=</m:t>
                    </m:r>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𝑛</m:t>
                        </m:r>
                      </m:num>
                      <m:den>
                        <m:r>
                          <a:rPr lang="en-US" altLang="zh-CN" sz="2000" i="1">
                            <a:latin typeface="Cambria Math" panose="02040503050406030204" pitchFamily="18" charset="0"/>
                            <a:cs typeface="Cambria Math" panose="02040503050406030204" pitchFamily="18" charset="0"/>
                          </a:rPr>
                          <m:t>𝑘</m:t>
                        </m:r>
                      </m:den>
                    </m:f>
                    <m:d>
                      <m:dPr>
                        <m:ctrlPr>
                          <a:rPr lang="en-US" sz="2000" i="1">
                            <a:latin typeface="Cambria Math" panose="02040503050406030204" pitchFamily="18" charset="0"/>
                            <a:cs typeface="Cambria Math" panose="02040503050406030204" pitchFamily="18" charset="0"/>
                          </a:rPr>
                        </m:ctrlPr>
                      </m:dPr>
                      <m:e>
                        <m:m>
                          <m:mPr>
                            <m:mcs>
                              <m:mc>
                                <m:mcPr>
                                  <m:count m:val="1"/>
                                  <m:mcJc m:val="center"/>
                                </m:mcPr>
                              </m:mc>
                            </m:mcs>
                            <m:ctrlPr>
                              <a:rPr lang="en-US" sz="2000" i="1">
                                <a:latin typeface="Cambria Math" panose="02040503050406030204" pitchFamily="18" charset="0"/>
                                <a:cs typeface="Cambria Math" panose="02040503050406030204" pitchFamily="18" charset="0"/>
                              </a:rPr>
                            </m:ctrlPr>
                          </m:mPr>
                          <m:mr>
                            <m:e>
                              <m:r>
                                <a:rPr lang="en-US" sz="2000" i="1">
                                  <a:latin typeface="Cambria Math" panose="02040503050406030204" pitchFamily="18" charset="0"/>
                                  <a:cs typeface="Cambria Math" panose="02040503050406030204" pitchFamily="18" charset="0"/>
                                </a:rPr>
                                <m:t>𝑛</m:t>
                              </m:r>
                              <m:r>
                                <a:rPr lang="en-US" sz="2000" i="1">
                                  <a:latin typeface="Cambria Math" panose="02040503050406030204" pitchFamily="18" charset="0"/>
                                  <a:cs typeface="Cambria Math" panose="02040503050406030204" pitchFamily="18" charset="0"/>
                                </a:rPr>
                                <m:t>−</m:t>
                              </m:r>
                              <m:r>
                                <a:rPr lang="en-US" sz="2000" i="1">
                                  <a:latin typeface="Cambria Math" panose="02040503050406030204" pitchFamily="18" charset="0"/>
                                  <a:cs typeface="Cambria Math" panose="02040503050406030204" pitchFamily="18" charset="0"/>
                                </a:rPr>
                                <m:t>1</m:t>
                              </m:r>
                            </m:e>
                          </m:mr>
                          <m:mr>
                            <m:e>
                              <m:r>
                                <a:rPr lang="en-US" sz="2000" i="1">
                                  <a:latin typeface="Cambria Math" panose="02040503050406030204" pitchFamily="18" charset="0"/>
                                  <a:cs typeface="Cambria Math" panose="02040503050406030204" pitchFamily="18" charset="0"/>
                                </a:rPr>
                                <m:t>𝑘</m:t>
                              </m:r>
                              <m:r>
                                <a:rPr lang="en-US" sz="2000" i="1">
                                  <a:latin typeface="Cambria Math" panose="02040503050406030204" pitchFamily="18" charset="0"/>
                                  <a:cs typeface="Cambria Math" panose="02040503050406030204" pitchFamily="18" charset="0"/>
                                </a:rPr>
                                <m:t>−</m:t>
                              </m:r>
                              <m:r>
                                <a:rPr lang="en-US" sz="2000" i="1">
                                  <a:latin typeface="Cambria Math" panose="02040503050406030204" pitchFamily="18" charset="0"/>
                                  <a:cs typeface="Cambria Math" panose="02040503050406030204" pitchFamily="18" charset="0"/>
                                </a:rPr>
                                <m:t>1</m:t>
                              </m:r>
                            </m:e>
                          </m:mr>
                        </m:m>
                      </m:e>
                    </m:d>
                  </m:oMath>
                </a14:m>
                <a:endParaRPr lang="zh-CN" altLang="en-US" sz="2000"/>
              </a:p>
              <a:p>
                <a:pPr marL="0" indent="0">
                  <a:buNone/>
                </a:pPr>
                <a:r>
                  <a:rPr lang="en-US" altLang="zh-CN" sz="2000"/>
                  <a:t>        (3) </a:t>
                </a:r>
                <a:r>
                  <a:rPr lang="zh-CN" altLang="en-US" sz="2000"/>
                  <a:t>杨辉三角</a:t>
                </a:r>
                <a:r>
                  <a:rPr lang="en-US" altLang="zh-CN" sz="2000"/>
                  <a:t>      </a:t>
                </a:r>
                <a14:m>
                  <m:oMath xmlns:m="http://schemas.openxmlformats.org/officeDocument/2006/math">
                    <m:d>
                      <m:dPr>
                        <m:ctrlPr>
                          <a:rPr lang="en-US" sz="2000" i="1">
                            <a:latin typeface="Cambria Math" panose="02040503050406030204" pitchFamily="18" charset="0"/>
                            <a:cs typeface="Cambria Math" panose="02040503050406030204" pitchFamily="18" charset="0"/>
                          </a:rPr>
                        </m:ctrlPr>
                      </m:dPr>
                      <m:e>
                        <m:m>
                          <m:mPr>
                            <m:mcs>
                              <m:mc>
                                <m:mcPr>
                                  <m:count m:val="1"/>
                                  <m:mcJc m:val="center"/>
                                </m:mcPr>
                              </m:mc>
                            </m:mcs>
                            <m:ctrlPr>
                              <a:rPr lang="en-US" sz="2000" i="1">
                                <a:latin typeface="Cambria Math" panose="02040503050406030204" pitchFamily="18" charset="0"/>
                                <a:cs typeface="Cambria Math" panose="02040503050406030204" pitchFamily="18" charset="0"/>
                              </a:rPr>
                            </m:ctrlPr>
                          </m:mPr>
                          <m:mr>
                            <m:e>
                              <m:r>
                                <a:rPr lang="en-US" sz="2000" i="1">
                                  <a:latin typeface="Cambria Math" panose="02040503050406030204" pitchFamily="18" charset="0"/>
                                  <a:cs typeface="Cambria Math" panose="02040503050406030204" pitchFamily="18" charset="0"/>
                                </a:rPr>
                                <m:t>𝑛</m:t>
                              </m:r>
                            </m:e>
                          </m:mr>
                          <m:mr>
                            <m:e>
                              <m:r>
                                <a:rPr lang="en-US" sz="2000" i="1">
                                  <a:latin typeface="Cambria Math" panose="02040503050406030204" pitchFamily="18" charset="0"/>
                                  <a:cs typeface="Cambria Math" panose="02040503050406030204" pitchFamily="18" charset="0"/>
                                </a:rPr>
                                <m:t>𝑚</m:t>
                              </m:r>
                            </m:e>
                          </m:mr>
                        </m:m>
                      </m:e>
                    </m:d>
                    <m:r>
                      <a:rPr lang="en-US" sz="2000" i="1">
                        <a:latin typeface="Cambria Math" panose="02040503050406030204" pitchFamily="18" charset="0"/>
                        <a:cs typeface="Cambria Math" panose="02040503050406030204" pitchFamily="18" charset="0"/>
                      </a:rPr>
                      <m:t>=</m:t>
                    </m:r>
                    <m:d>
                      <m:dPr>
                        <m:ctrlPr>
                          <a:rPr lang="en-US" sz="2000" i="1">
                            <a:latin typeface="Cambria Math" panose="02040503050406030204" pitchFamily="18" charset="0"/>
                            <a:cs typeface="Cambria Math" panose="02040503050406030204" pitchFamily="18" charset="0"/>
                          </a:rPr>
                        </m:ctrlPr>
                      </m:dPr>
                      <m:e>
                        <m:m>
                          <m:mPr>
                            <m:mcs>
                              <m:mc>
                                <m:mcPr>
                                  <m:count m:val="1"/>
                                  <m:mcJc m:val="center"/>
                                </m:mcPr>
                              </m:mc>
                            </m:mcs>
                            <m:ctrlPr>
                              <a:rPr lang="en-US" sz="2000" i="1">
                                <a:latin typeface="Cambria Math" panose="02040503050406030204" pitchFamily="18" charset="0"/>
                                <a:cs typeface="Cambria Math" panose="02040503050406030204" pitchFamily="18" charset="0"/>
                              </a:rPr>
                            </m:ctrlPr>
                          </m:mPr>
                          <m:mr>
                            <m:e>
                              <m:r>
                                <a:rPr lang="en-US" sz="2000" i="1">
                                  <a:latin typeface="Cambria Math" panose="02040503050406030204" pitchFamily="18" charset="0"/>
                                  <a:cs typeface="Cambria Math" panose="02040503050406030204" pitchFamily="18" charset="0"/>
                                </a:rPr>
                                <m:t>𝑛</m:t>
                              </m:r>
                              <m:r>
                                <a:rPr lang="en-US" sz="2000" i="1">
                                  <a:latin typeface="Cambria Math" panose="02040503050406030204" pitchFamily="18" charset="0"/>
                                  <a:cs typeface="Cambria Math" panose="02040503050406030204" pitchFamily="18" charset="0"/>
                                </a:rPr>
                                <m:t>−</m:t>
                              </m:r>
                              <m:r>
                                <a:rPr lang="en-US" sz="2000" i="1">
                                  <a:latin typeface="Cambria Math" panose="02040503050406030204" pitchFamily="18" charset="0"/>
                                  <a:cs typeface="Cambria Math" panose="02040503050406030204" pitchFamily="18" charset="0"/>
                                </a:rPr>
                                <m:t>1</m:t>
                              </m:r>
                            </m:e>
                          </m:mr>
                          <m:mr>
                            <m:e>
                              <m:r>
                                <a:rPr lang="en-US" sz="2000" i="1">
                                  <a:latin typeface="Cambria Math" panose="02040503050406030204" pitchFamily="18" charset="0"/>
                                  <a:cs typeface="Cambria Math" panose="02040503050406030204" pitchFamily="18" charset="0"/>
                                </a:rPr>
                                <m:t>𝑚</m:t>
                              </m:r>
                            </m:e>
                          </m:mr>
                        </m:m>
                      </m:e>
                    </m:d>
                    <m:r>
                      <a:rPr lang="en-US" sz="2000" i="1">
                        <a:latin typeface="Cambria Math" panose="02040503050406030204" pitchFamily="18" charset="0"/>
                        <a:cs typeface="Cambria Math" panose="02040503050406030204" pitchFamily="18" charset="0"/>
                      </a:rPr>
                      <m:t>+</m:t>
                    </m:r>
                    <m:d>
                      <m:dPr>
                        <m:ctrlPr>
                          <a:rPr lang="en-US" sz="2000" i="1">
                            <a:latin typeface="Cambria Math" panose="02040503050406030204" pitchFamily="18" charset="0"/>
                            <a:cs typeface="Cambria Math" panose="02040503050406030204" pitchFamily="18" charset="0"/>
                          </a:rPr>
                        </m:ctrlPr>
                      </m:dPr>
                      <m:e>
                        <m:m>
                          <m:mPr>
                            <m:mcs>
                              <m:mc>
                                <m:mcPr>
                                  <m:count m:val="1"/>
                                  <m:mcJc m:val="center"/>
                                </m:mcPr>
                              </m:mc>
                            </m:mcs>
                            <m:ctrlPr>
                              <a:rPr lang="en-US" sz="2000" i="1">
                                <a:latin typeface="Cambria Math" panose="02040503050406030204" pitchFamily="18" charset="0"/>
                                <a:cs typeface="Cambria Math" panose="02040503050406030204" pitchFamily="18" charset="0"/>
                              </a:rPr>
                            </m:ctrlPr>
                          </m:mPr>
                          <m:mr>
                            <m:e>
                              <m:r>
                                <a:rPr lang="en-US" sz="2000" i="1">
                                  <a:latin typeface="Cambria Math" panose="02040503050406030204" pitchFamily="18" charset="0"/>
                                  <a:cs typeface="Cambria Math" panose="02040503050406030204" pitchFamily="18" charset="0"/>
                                </a:rPr>
                                <m:t>𝑛</m:t>
                              </m:r>
                              <m:r>
                                <a:rPr lang="en-US" sz="2000" i="1">
                                  <a:latin typeface="Cambria Math" panose="02040503050406030204" pitchFamily="18" charset="0"/>
                                  <a:cs typeface="Cambria Math" panose="02040503050406030204" pitchFamily="18" charset="0"/>
                                </a:rPr>
                                <m:t>−</m:t>
                              </m:r>
                              <m:r>
                                <a:rPr lang="en-US" sz="2000" i="1">
                                  <a:latin typeface="Cambria Math" panose="02040503050406030204" pitchFamily="18" charset="0"/>
                                  <a:cs typeface="Cambria Math" panose="02040503050406030204" pitchFamily="18" charset="0"/>
                                </a:rPr>
                                <m:t>1</m:t>
                              </m:r>
                            </m:e>
                          </m:mr>
                          <m:mr>
                            <m:e>
                              <m:r>
                                <a:rPr lang="en-US" sz="2000" i="1">
                                  <a:latin typeface="Cambria Math" panose="02040503050406030204" pitchFamily="18" charset="0"/>
                                  <a:cs typeface="Cambria Math" panose="02040503050406030204" pitchFamily="18" charset="0"/>
                                </a:rPr>
                                <m:t>𝑚</m:t>
                              </m:r>
                              <m:r>
                                <a:rPr lang="en-US" sz="2000" i="1">
                                  <a:latin typeface="Cambria Math" panose="02040503050406030204" pitchFamily="18" charset="0"/>
                                  <a:cs typeface="Cambria Math" panose="02040503050406030204" pitchFamily="18" charset="0"/>
                                </a:rPr>
                                <m:t>−</m:t>
                              </m:r>
                              <m:r>
                                <a:rPr lang="en-US" sz="2000" i="1">
                                  <a:latin typeface="Cambria Math" panose="02040503050406030204" pitchFamily="18" charset="0"/>
                                  <a:cs typeface="Cambria Math" panose="02040503050406030204" pitchFamily="18" charset="0"/>
                                </a:rPr>
                                <m:t>1</m:t>
                              </m:r>
                            </m:e>
                          </m:mr>
                        </m:m>
                      </m:e>
                    </m:d>
                  </m:oMath>
                </a14:m>
                <a:r>
                  <a:rPr lang="en-US" altLang="zh-CN" sz="2000"/>
                  <a:t>    </a:t>
                </a:r>
                <a:endParaRPr lang="en-US" altLang="zh-CN" sz="2000"/>
              </a:p>
              <a:p>
                <a:pPr marL="0" indent="0">
                  <a:buNone/>
                </a:pPr>
                <a:r>
                  <a:rPr lang="en-US" altLang="zh-CN" sz="2000"/>
                  <a:t>                              ---</a:t>
                </a:r>
                <a:r>
                  <a:rPr lang="zh-CN" altLang="en-US" sz="2000"/>
                  <a:t>可以利用这个式子，在</a:t>
                </a:r>
                <a:r>
                  <a:rPr lang="en-US" altLang="zh-CN" sz="2000"/>
                  <a:t> O(n</a:t>
                </a:r>
                <a:r>
                  <a:rPr lang="en-US" altLang="zh-CN" sz="2000" baseline="30000"/>
                  <a:t>2</a:t>
                </a:r>
                <a:r>
                  <a:rPr lang="en-US" altLang="zh-CN" sz="2000"/>
                  <a:t>) </a:t>
                </a:r>
                <a:r>
                  <a:rPr lang="zh-CN" altLang="en-US" sz="2000"/>
                  <a:t>的复杂度下推导组合数</a:t>
                </a:r>
                <a:endParaRPr lang="zh-CN" altLang="en-US" sz="2000"/>
              </a:p>
              <a:p>
                <a:pPr marL="0" indent="0">
                  <a:buNone/>
                </a:pPr>
                <a:endParaRPr sz="2000"/>
              </a:p>
            </p:txBody>
          </p:sp>
        </mc:Choice>
        <mc:Fallback>
          <p:sp>
            <p:nvSpPr>
              <p:cNvPr id="3" name="内容占位符 2"/>
              <p:cNvSpPr>
                <a:spLocks noRot="1" noChangeAspect="1" noMove="1" noResize="1" noEditPoints="1" noAdjustHandles="1" noChangeArrowheads="1" noChangeShapeType="1" noTextEdit="1"/>
              </p:cNvSpPr>
              <p:nvPr>
                <p:ph idx="1"/>
              </p:nvPr>
            </p:nvSpPr>
            <p:spPr>
              <a:xfrm>
                <a:off x="669925" y="554355"/>
                <a:ext cx="10852150" cy="5786755"/>
              </a:xfrm>
              <a:blipFill rotWithShape="1">
                <a:blip r:embed="rId1"/>
                <a:stretch>
                  <a:fillRect/>
                </a:stretch>
              </a:blipFill>
            </p:spPr>
            <p:txBody>
              <a:bodyPr/>
              <a:lstStyle/>
              <a:p>
                <a:r>
                  <a:rPr lang="zh-CN" altLang="en-US">
                    <a:noFill/>
                  </a:rPr>
                  <a:t> </a:t>
                </a:r>
              </a:p>
            </p:txBody>
          </p:sp>
        </mc:Fallback>
      </mc:AlternateContent>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lnSpcReduction="10000"/>
              </a:bodyPr>
              <a:p>
                <a:pPr marL="0" indent="0" algn="l">
                  <a:buNone/>
                </a:pPr>
                <a:r>
                  <a:rPr lang="en-US" altLang="zh-CN" sz="1800">
                    <a:sym typeface="+mn-ea"/>
                  </a:rPr>
                  <a:t>      </a:t>
                </a:r>
                <a:r>
                  <a:rPr sz="1800">
                    <a:sym typeface="+mn-ea"/>
                  </a:rPr>
                  <a:t>二项式定理</a:t>
                </a:r>
                <a:r>
                  <a:rPr sz="1800">
                    <a:sym typeface="+mn-ea"/>
                  </a:rPr>
                  <a:t>阐明了一个展开式的系数</a:t>
                </a:r>
                <a:r>
                  <a:rPr lang="en-US" altLang="zh-CN" sz="1800">
                    <a:sym typeface="+mn-ea"/>
                  </a:rPr>
                  <a:t> :</a:t>
                </a:r>
                <a:r>
                  <a:rPr lang="en-US" altLang="zh-CN" sz="1800">
                    <a:sym typeface="+mn-ea"/>
                  </a:rPr>
                  <a:t>         </a:t>
                </a:r>
                <a:endParaRPr lang="en-US" altLang="zh-CN" sz="1800">
                  <a:sym typeface="+mn-ea"/>
                </a:endParaRPr>
              </a:p>
              <a:p>
                <a:pPr marL="0" indent="0" algn="l">
                  <a:buNone/>
                </a:pPr>
                <a:r>
                  <a:rPr lang="en-US" altLang="zh-CN" sz="1800">
                    <a:sym typeface="+mn-ea"/>
                  </a:rPr>
                  <a:t>     </a:t>
                </a:r>
                <a:r>
                  <a:rPr lang="en-US" altLang="zh-CN" sz="1800">
                    <a:sym typeface="+mn-ea"/>
                  </a:rPr>
                  <a:t>       </a:t>
                </a:r>
                <a14:m>
                  <m:oMath xmlns:m="http://schemas.openxmlformats.org/officeDocument/2006/math">
                    <m:sSup>
                      <m:sSupPr>
                        <m:ctrlPr>
                          <a:rPr lang="en-US" altLang="zh-CN" sz="1800" i="1">
                            <a:latin typeface="Cambria Math" panose="02040503050406030204" pitchFamily="18" charset="0"/>
                            <a:cs typeface="Cambria Math" panose="02040503050406030204" pitchFamily="18" charset="0"/>
                          </a:rPr>
                        </m:ctrlPr>
                      </m:sSupPr>
                      <m:e>
                        <m:d>
                          <m:dPr>
                            <m:ctrlPr>
                              <a:rPr lang="en-US" altLang="zh-CN" sz="1800" i="1">
                                <a:latin typeface="Cambria Math" panose="02040503050406030204" pitchFamily="18" charset="0"/>
                                <a:cs typeface="Cambria Math" panose="02040503050406030204" pitchFamily="18" charset="0"/>
                              </a:rPr>
                            </m:ctrlPr>
                          </m:dPr>
                          <m:e>
                            <m:r>
                              <a:rPr lang="en-US" altLang="zh-CN" sz="1800" i="1">
                                <a:latin typeface="Cambria Math" panose="02040503050406030204" pitchFamily="18" charset="0"/>
                                <a:cs typeface="Cambria Math" panose="02040503050406030204" pitchFamily="18" charset="0"/>
                              </a:rPr>
                              <m:t>𝑎</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𝑏</m:t>
                            </m:r>
                          </m:e>
                        </m:d>
                      </m:e>
                      <m:sup>
                        <m:r>
                          <a:rPr lang="en-US" altLang="zh-CN" sz="1800" i="1">
                            <a:latin typeface="Cambria Math" panose="02040503050406030204" pitchFamily="18" charset="0"/>
                            <a:cs typeface="Cambria Math" panose="02040503050406030204" pitchFamily="18" charset="0"/>
                          </a:rPr>
                          <m:t>𝑛</m:t>
                        </m:r>
                      </m:sup>
                    </m:sSup>
                    <m:r>
                      <a:rPr lang="en-US" altLang="zh-CN" sz="1800" i="1">
                        <a:latin typeface="Cambria Math" panose="02040503050406030204" pitchFamily="18" charset="0"/>
                        <a:cs typeface="Cambria Math" panose="02040503050406030204" pitchFamily="18" charset="0"/>
                      </a:rPr>
                      <m:t>=</m:t>
                    </m:r>
                    <m:nary>
                      <m:naryPr>
                        <m:chr m:val="∑"/>
                        <m:limLoc m:val="undOvr"/>
                        <m:ctrlPr>
                          <a:rPr lang="en-US" altLang="zh-CN" sz="1800" i="1">
                            <a:latin typeface="Cambria Math" panose="02040503050406030204" pitchFamily="18" charset="0"/>
                            <a:cs typeface="Cambria Math" panose="02040503050406030204" pitchFamily="18" charset="0"/>
                          </a:rPr>
                        </m:ctrlPr>
                      </m:naryPr>
                      <m:sub>
                        <m:r>
                          <a:rPr lang="en-US" altLang="zh-CN" sz="1800" i="1">
                            <a:latin typeface="Cambria Math" panose="02040503050406030204" pitchFamily="18" charset="0"/>
                            <a:cs typeface="Cambria Math" panose="02040503050406030204" pitchFamily="18" charset="0"/>
                          </a:rPr>
                          <m:t>𝑖</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0</m:t>
                        </m:r>
                      </m:sub>
                      <m:sup>
                        <m:r>
                          <a:rPr lang="en-US" altLang="zh-CN" sz="1800" i="1">
                            <a:latin typeface="Cambria Math" panose="02040503050406030204" pitchFamily="18" charset="0"/>
                            <a:cs typeface="Cambria Math" panose="02040503050406030204" pitchFamily="18" charset="0"/>
                          </a:rPr>
                          <m:t>𝑛</m:t>
                        </m:r>
                      </m:sup>
                      <m:e>
                        <m:d>
                          <m:dPr>
                            <m:ctrlPr>
                              <a:rPr lang="en-US" altLang="zh-CN" sz="18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1800" i="1">
                                    <a:latin typeface="Cambria Math" panose="02040503050406030204" pitchFamily="18" charset="0"/>
                                    <a:cs typeface="Cambria Math" panose="02040503050406030204" pitchFamily="18" charset="0"/>
                                  </a:rPr>
                                </m:ctrlPr>
                              </m:mPr>
                              <m:mr>
                                <m:e>
                                  <m:r>
                                    <a:rPr lang="en-US" altLang="zh-CN" sz="1800" i="1">
                                      <a:latin typeface="Cambria Math" panose="02040503050406030204" pitchFamily="18" charset="0"/>
                                      <a:cs typeface="Cambria Math" panose="02040503050406030204" pitchFamily="18" charset="0"/>
                                    </a:rPr>
                                    <m:t>𝑛</m:t>
                                  </m:r>
                                </m:e>
                              </m:mr>
                              <m:mr>
                                <m:e>
                                  <m:r>
                                    <a:rPr lang="en-US" altLang="zh-CN" sz="1800" i="1">
                                      <a:latin typeface="Cambria Math" panose="02040503050406030204" pitchFamily="18" charset="0"/>
                                      <a:cs typeface="Cambria Math" panose="02040503050406030204" pitchFamily="18" charset="0"/>
                                    </a:rPr>
                                    <m:t>𝑖</m:t>
                                  </m:r>
                                </m:e>
                              </m:mr>
                            </m:m>
                          </m:e>
                        </m:d>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𝑎</m:t>
                            </m:r>
                          </m:e>
                          <m:sup>
                            <m:r>
                              <a:rPr lang="en-US" altLang="zh-CN" sz="1800" i="1">
                                <a:latin typeface="Cambria Math" panose="02040503050406030204" pitchFamily="18" charset="0"/>
                                <a:cs typeface="Cambria Math" panose="02040503050406030204" pitchFamily="18" charset="0"/>
                              </a:rPr>
                              <m:t>𝑛</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𝑖</m:t>
                            </m:r>
                          </m:sup>
                        </m:sSup>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𝑏</m:t>
                            </m:r>
                          </m:e>
                          <m:sup>
                            <m:r>
                              <a:rPr lang="en-US" altLang="zh-CN" sz="1800" i="1">
                                <a:latin typeface="Cambria Math" panose="02040503050406030204" pitchFamily="18" charset="0"/>
                                <a:cs typeface="Cambria Math" panose="02040503050406030204" pitchFamily="18" charset="0"/>
                              </a:rPr>
                              <m:t>𝑖</m:t>
                            </m:r>
                          </m:sup>
                        </m:sSup>
                      </m:e>
                    </m:nary>
                  </m:oMath>
                </a14:m>
                <a:endParaRPr lang="en-US" altLang="zh-CN" sz="1800" i="1">
                  <a:latin typeface="Cambria Math" panose="02040503050406030204" pitchFamily="18" charset="0"/>
                  <a:cs typeface="Cambria Math" panose="02040503050406030204" pitchFamily="18" charset="0"/>
                </a:endParaRPr>
              </a:p>
              <a:p>
                <a:pPr marL="0" indent="0" algn="l">
                  <a:buNone/>
                </a:pPr>
                <a:r>
                  <a:rPr lang="en-US" altLang="zh-CN" sz="1800" i="1">
                    <a:latin typeface="Cambria Math" panose="02040503050406030204" pitchFamily="18" charset="0"/>
                    <a:cs typeface="Cambria Math" panose="02040503050406030204" pitchFamily="18" charset="0"/>
                  </a:rPr>
                  <a:t>         </a:t>
                </a:r>
                <a:r>
                  <a:rPr sz="1800">
                    <a:sym typeface="+mn-ea"/>
                  </a:rPr>
                  <a:t>证明可以采用数学归纳法，利用</a:t>
                </a:r>
                <a14:m>
                  <m:oMath xmlns:m="http://schemas.openxmlformats.org/officeDocument/2006/math">
                    <m:d>
                      <m:dPr>
                        <m:ctrlPr>
                          <a:rPr lang="en-US" sz="1800" i="1">
                            <a:latin typeface="Cambria Math" panose="02040503050406030204" pitchFamily="18" charset="0"/>
                            <a:cs typeface="Cambria Math" panose="02040503050406030204" pitchFamily="18" charset="0"/>
                          </a:rPr>
                        </m:ctrlPr>
                      </m:dPr>
                      <m:e>
                        <m:m>
                          <m:mPr>
                            <m:mcs>
                              <m:mc>
                                <m:mcPr>
                                  <m:count m:val="1"/>
                                  <m:mcJc m:val="center"/>
                                </m:mcPr>
                              </m:mc>
                            </m:mcs>
                            <m:ctrlPr>
                              <a:rPr lang="en-US" sz="1800" i="1">
                                <a:latin typeface="Cambria Math" panose="02040503050406030204" pitchFamily="18" charset="0"/>
                                <a:cs typeface="Cambria Math" panose="02040503050406030204" pitchFamily="18" charset="0"/>
                              </a:rPr>
                            </m:ctrlPr>
                          </m:mPr>
                          <m:mr>
                            <m:e>
                              <m:r>
                                <a:rPr lang="en-US" sz="1800" i="1">
                                  <a:latin typeface="Cambria Math" panose="02040503050406030204" pitchFamily="18" charset="0"/>
                                  <a:cs typeface="Cambria Math" panose="02040503050406030204" pitchFamily="18" charset="0"/>
                                </a:rPr>
                                <m:t>𝑛</m:t>
                              </m:r>
                            </m:e>
                          </m:mr>
                          <m:mr>
                            <m:e>
                              <m:r>
                                <a:rPr lang="en-US" sz="1800" i="1">
                                  <a:latin typeface="Cambria Math" panose="02040503050406030204" pitchFamily="18" charset="0"/>
                                  <a:cs typeface="Cambria Math" panose="02040503050406030204" pitchFamily="18" charset="0"/>
                                </a:rPr>
                                <m:t>𝑘</m:t>
                              </m:r>
                            </m:e>
                          </m:mr>
                        </m:m>
                      </m:e>
                    </m:d>
                    <m:r>
                      <a:rPr lang="en-US" sz="1800" i="1">
                        <a:latin typeface="Cambria Math" panose="02040503050406030204" pitchFamily="18" charset="0"/>
                        <a:cs typeface="Cambria Math" panose="02040503050406030204" pitchFamily="18" charset="0"/>
                      </a:rPr>
                      <m:t>+</m:t>
                    </m:r>
                    <m:d>
                      <m:dPr>
                        <m:ctrlPr>
                          <a:rPr lang="en-US" sz="1800" i="1">
                            <a:latin typeface="Cambria Math" panose="02040503050406030204" pitchFamily="18" charset="0"/>
                            <a:cs typeface="Cambria Math" panose="02040503050406030204" pitchFamily="18" charset="0"/>
                          </a:rPr>
                        </m:ctrlPr>
                      </m:dPr>
                      <m:e>
                        <m:m>
                          <m:mPr>
                            <m:mcs>
                              <m:mc>
                                <m:mcPr>
                                  <m:count m:val="1"/>
                                  <m:mcJc m:val="center"/>
                                </m:mcPr>
                              </m:mc>
                            </m:mcs>
                            <m:ctrlPr>
                              <a:rPr lang="en-US" sz="1800" i="1">
                                <a:latin typeface="Cambria Math" panose="02040503050406030204" pitchFamily="18" charset="0"/>
                                <a:cs typeface="Cambria Math" panose="02040503050406030204" pitchFamily="18" charset="0"/>
                              </a:rPr>
                            </m:ctrlPr>
                          </m:mPr>
                          <m:mr>
                            <m:e>
                              <m:r>
                                <a:rPr lang="en-US" sz="1800" i="1">
                                  <a:latin typeface="Cambria Math" panose="02040503050406030204" pitchFamily="18" charset="0"/>
                                  <a:cs typeface="Cambria Math" panose="02040503050406030204" pitchFamily="18" charset="0"/>
                                </a:rPr>
                                <m:t>𝑛</m:t>
                              </m:r>
                            </m:e>
                          </m:mr>
                          <m:mr>
                            <m:e>
                              <m:r>
                                <a:rPr lang="en-US" sz="1800" i="1">
                                  <a:latin typeface="Cambria Math" panose="02040503050406030204" pitchFamily="18" charset="0"/>
                                  <a:cs typeface="Cambria Math" panose="02040503050406030204" pitchFamily="18" charset="0"/>
                                </a:rPr>
                                <m:t>𝑘</m:t>
                              </m:r>
                              <m:r>
                                <a:rPr lang="en-US" sz="1800" i="1">
                                  <a:latin typeface="Cambria Math" panose="02040503050406030204" pitchFamily="18" charset="0"/>
                                  <a:cs typeface="Cambria Math" panose="02040503050406030204" pitchFamily="18" charset="0"/>
                                </a:rPr>
                                <m:t>−</m:t>
                              </m:r>
                              <m:r>
                                <a:rPr lang="en-US" sz="1800" i="1">
                                  <a:latin typeface="Cambria Math" panose="02040503050406030204" pitchFamily="18" charset="0"/>
                                  <a:cs typeface="Cambria Math" panose="02040503050406030204" pitchFamily="18" charset="0"/>
                                </a:rPr>
                                <m:t>1</m:t>
                              </m:r>
                            </m:e>
                          </m:mr>
                        </m:m>
                      </m:e>
                    </m:d>
                    <m:r>
                      <a:rPr lang="en-US" sz="1800" i="1">
                        <a:latin typeface="Cambria Math" panose="02040503050406030204" pitchFamily="18" charset="0"/>
                        <a:cs typeface="Cambria Math" panose="02040503050406030204" pitchFamily="18" charset="0"/>
                      </a:rPr>
                      <m:t>=</m:t>
                    </m:r>
                    <m:d>
                      <m:dPr>
                        <m:ctrlPr>
                          <a:rPr lang="en-US" sz="1800" i="1">
                            <a:latin typeface="Cambria Math" panose="02040503050406030204" pitchFamily="18" charset="0"/>
                            <a:cs typeface="Cambria Math" panose="02040503050406030204" pitchFamily="18" charset="0"/>
                          </a:rPr>
                        </m:ctrlPr>
                      </m:dPr>
                      <m:e>
                        <m:m>
                          <m:mPr>
                            <m:mcs>
                              <m:mc>
                                <m:mcPr>
                                  <m:count m:val="1"/>
                                  <m:mcJc m:val="center"/>
                                </m:mcPr>
                              </m:mc>
                            </m:mcs>
                            <m:ctrlPr>
                              <a:rPr lang="en-US" sz="1800" i="1">
                                <a:latin typeface="Cambria Math" panose="02040503050406030204" pitchFamily="18" charset="0"/>
                                <a:cs typeface="Cambria Math" panose="02040503050406030204" pitchFamily="18" charset="0"/>
                              </a:rPr>
                            </m:ctrlPr>
                          </m:mPr>
                          <m:mr>
                            <m:e>
                              <m:r>
                                <a:rPr lang="en-US" sz="1800" i="1">
                                  <a:latin typeface="Cambria Math" panose="02040503050406030204" pitchFamily="18" charset="0"/>
                                  <a:cs typeface="Cambria Math" panose="02040503050406030204" pitchFamily="18" charset="0"/>
                                </a:rPr>
                                <m:t>𝑛</m:t>
                              </m:r>
                              <m:r>
                                <a:rPr lang="en-US" sz="1800" i="1">
                                  <a:latin typeface="Cambria Math" panose="02040503050406030204" pitchFamily="18" charset="0"/>
                                  <a:cs typeface="Cambria Math" panose="02040503050406030204" pitchFamily="18" charset="0"/>
                                </a:rPr>
                                <m:t>+</m:t>
                              </m:r>
                              <m:r>
                                <a:rPr lang="en-US" sz="1800" i="1">
                                  <a:latin typeface="Cambria Math" panose="02040503050406030204" pitchFamily="18" charset="0"/>
                                  <a:cs typeface="Cambria Math" panose="02040503050406030204" pitchFamily="18" charset="0"/>
                                </a:rPr>
                                <m:t>1</m:t>
                              </m:r>
                            </m:e>
                          </m:mr>
                          <m:mr>
                            <m:e>
                              <m:r>
                                <a:rPr lang="en-US" sz="1800" i="1">
                                  <a:latin typeface="Cambria Math" panose="02040503050406030204" pitchFamily="18" charset="0"/>
                                  <a:cs typeface="Cambria Math" panose="02040503050406030204" pitchFamily="18" charset="0"/>
                                </a:rPr>
                                <m:t>𝑘</m:t>
                              </m:r>
                            </m:e>
                          </m:mr>
                        </m:m>
                      </m:e>
                    </m:d>
                  </m:oMath>
                </a14:m>
                <a:r>
                  <a:rPr sz="1800">
                    <a:sym typeface="+mn-ea"/>
                  </a:rPr>
                  <a:t>  做归纳。</a:t>
                </a:r>
                <a:endParaRPr lang="zh-CN" altLang="en-US" sz="1800"/>
              </a:p>
              <a:p>
                <a:pPr marL="0" indent="0" algn="l">
                  <a:buNone/>
                </a:pPr>
                <a:r>
                  <a:rPr lang="en-US" altLang="zh-CN" sz="1800">
                    <a:sym typeface="+mn-ea"/>
                  </a:rPr>
                  <a:t>        (4) </a:t>
                </a:r>
                <a:r>
                  <a:rPr sz="1800">
                    <a:sym typeface="+mn-ea"/>
                  </a:rPr>
                  <a:t>二项式定理的特殊情况</a:t>
                </a:r>
                <a:endParaRPr lang="zh-CN" altLang="en-US" sz="1800"/>
              </a:p>
              <a:p>
                <a:pPr marL="0" indent="0" algn="l">
                  <a:buNone/>
                </a:pPr>
                <a:r>
                  <a:rPr lang="en-US" altLang="zh-CN" sz="1800">
                    <a:sym typeface="+mn-ea"/>
                  </a:rPr>
                  <a:t>             1)    </a:t>
                </a:r>
                <a14:m>
                  <m:oMath xmlns:m="http://schemas.openxmlformats.org/officeDocument/2006/math">
                    <m:d>
                      <m:dPr>
                        <m:ctrlPr>
                          <a:rPr lang="en-US" sz="1800" i="1">
                            <a:latin typeface="Cambria Math" panose="02040503050406030204" pitchFamily="18" charset="0"/>
                            <a:cs typeface="Cambria Math" panose="02040503050406030204" pitchFamily="18" charset="0"/>
                          </a:rPr>
                        </m:ctrlPr>
                      </m:dPr>
                      <m:e>
                        <m:m>
                          <m:mPr>
                            <m:mcs>
                              <m:mc>
                                <m:mcPr>
                                  <m:count m:val="1"/>
                                  <m:mcJc m:val="center"/>
                                </m:mcPr>
                              </m:mc>
                            </m:mcs>
                            <m:ctrlPr>
                              <a:rPr lang="en-US" sz="1800" i="1">
                                <a:latin typeface="Cambria Math" panose="02040503050406030204" pitchFamily="18" charset="0"/>
                                <a:cs typeface="Cambria Math" panose="02040503050406030204" pitchFamily="18" charset="0"/>
                              </a:rPr>
                            </m:ctrlPr>
                          </m:mPr>
                          <m:mr>
                            <m:e>
                              <m:r>
                                <a:rPr lang="en-US" sz="1800" i="1">
                                  <a:latin typeface="Cambria Math" panose="02040503050406030204" pitchFamily="18" charset="0"/>
                                  <a:cs typeface="Cambria Math" panose="02040503050406030204" pitchFamily="18" charset="0"/>
                                </a:rPr>
                                <m:t>𝑛</m:t>
                              </m:r>
                            </m:e>
                          </m:mr>
                          <m:mr>
                            <m:e>
                              <m:r>
                                <a:rPr lang="en-US" sz="1800" i="1">
                                  <a:latin typeface="Cambria Math" panose="02040503050406030204" pitchFamily="18" charset="0"/>
                                  <a:cs typeface="Cambria Math" panose="02040503050406030204" pitchFamily="18" charset="0"/>
                                </a:rPr>
                                <m:t>0</m:t>
                              </m:r>
                            </m:e>
                          </m:mr>
                        </m:m>
                      </m:e>
                    </m:d>
                    <m:r>
                      <a:rPr lang="en-US" sz="1800" i="1">
                        <a:latin typeface="Cambria Math" panose="02040503050406030204" pitchFamily="18" charset="0"/>
                        <a:cs typeface="Cambria Math" panose="02040503050406030204" pitchFamily="18" charset="0"/>
                      </a:rPr>
                      <m:t>+</m:t>
                    </m:r>
                    <m:d>
                      <m:dPr>
                        <m:ctrlPr>
                          <a:rPr lang="en-US" sz="1800" i="1">
                            <a:latin typeface="Cambria Math" panose="02040503050406030204" pitchFamily="18" charset="0"/>
                            <a:cs typeface="Cambria Math" panose="02040503050406030204" pitchFamily="18" charset="0"/>
                          </a:rPr>
                        </m:ctrlPr>
                      </m:dPr>
                      <m:e>
                        <m:m>
                          <m:mPr>
                            <m:mcs>
                              <m:mc>
                                <m:mcPr>
                                  <m:count m:val="1"/>
                                  <m:mcJc m:val="center"/>
                                </m:mcPr>
                              </m:mc>
                            </m:mcs>
                            <m:ctrlPr>
                              <a:rPr lang="en-US" sz="1800" i="1">
                                <a:latin typeface="Cambria Math" panose="02040503050406030204" pitchFamily="18" charset="0"/>
                                <a:cs typeface="Cambria Math" panose="02040503050406030204" pitchFamily="18" charset="0"/>
                              </a:rPr>
                            </m:ctrlPr>
                          </m:mPr>
                          <m:mr>
                            <m:e>
                              <m:r>
                                <a:rPr lang="en-US" sz="1800" i="1">
                                  <a:latin typeface="Cambria Math" panose="02040503050406030204" pitchFamily="18" charset="0"/>
                                  <a:cs typeface="Cambria Math" panose="02040503050406030204" pitchFamily="18" charset="0"/>
                                </a:rPr>
                                <m:t>𝑛</m:t>
                              </m:r>
                            </m:e>
                          </m:mr>
                          <m:mr>
                            <m:e>
                              <m:r>
                                <a:rPr lang="en-US" sz="1800" i="1">
                                  <a:latin typeface="Cambria Math" panose="02040503050406030204" pitchFamily="18" charset="0"/>
                                  <a:cs typeface="Cambria Math" panose="02040503050406030204" pitchFamily="18" charset="0"/>
                                </a:rPr>
                                <m:t>1</m:t>
                              </m:r>
                            </m:e>
                          </m:mr>
                        </m:m>
                      </m:e>
                    </m:d>
                    <m:r>
                      <a:rPr lang="en-US" sz="1800" i="1">
                        <a:latin typeface="Cambria Math" panose="02040503050406030204" pitchFamily="18" charset="0"/>
                        <a:cs typeface="Cambria Math" panose="02040503050406030204" pitchFamily="18" charset="0"/>
                      </a:rPr>
                      <m:t>+⋯+</m:t>
                    </m:r>
                    <m:d>
                      <m:dPr>
                        <m:ctrlPr>
                          <a:rPr lang="en-US" sz="1800" i="1">
                            <a:latin typeface="Cambria Math" panose="02040503050406030204" pitchFamily="18" charset="0"/>
                            <a:cs typeface="Cambria Math" panose="02040503050406030204" pitchFamily="18" charset="0"/>
                          </a:rPr>
                        </m:ctrlPr>
                      </m:dPr>
                      <m:e>
                        <m:m>
                          <m:mPr>
                            <m:mcs>
                              <m:mc>
                                <m:mcPr>
                                  <m:count m:val="1"/>
                                  <m:mcJc m:val="center"/>
                                </m:mcPr>
                              </m:mc>
                            </m:mcs>
                            <m:ctrlPr>
                              <a:rPr lang="en-US" sz="1800" i="1">
                                <a:latin typeface="Cambria Math" panose="02040503050406030204" pitchFamily="18" charset="0"/>
                                <a:cs typeface="Cambria Math" panose="02040503050406030204" pitchFamily="18" charset="0"/>
                              </a:rPr>
                            </m:ctrlPr>
                          </m:mPr>
                          <m:mr>
                            <m:e>
                              <m:r>
                                <a:rPr lang="en-US" sz="1800" i="1">
                                  <a:latin typeface="Cambria Math" panose="02040503050406030204" pitchFamily="18" charset="0"/>
                                  <a:cs typeface="Cambria Math" panose="02040503050406030204" pitchFamily="18" charset="0"/>
                                </a:rPr>
                                <m:t>𝑛</m:t>
                              </m:r>
                            </m:e>
                          </m:mr>
                          <m:mr>
                            <m:e>
                              <m:r>
                                <a:rPr lang="en-US" sz="1800" i="1">
                                  <a:latin typeface="Cambria Math" panose="02040503050406030204" pitchFamily="18" charset="0"/>
                                  <a:cs typeface="Cambria Math" panose="02040503050406030204" pitchFamily="18" charset="0"/>
                                </a:rPr>
                                <m:t>𝑛</m:t>
                              </m:r>
                            </m:e>
                          </m:mr>
                        </m:m>
                      </m:e>
                    </m:d>
                    <m:r>
                      <a:rPr lang="en-US" sz="1800" i="1">
                        <a:latin typeface="Cambria Math" panose="02040503050406030204" pitchFamily="18" charset="0"/>
                        <a:cs typeface="Cambria Math" panose="02040503050406030204" pitchFamily="18" charset="0"/>
                      </a:rPr>
                      <m:t>=</m:t>
                    </m:r>
                    <m:nary>
                      <m:naryPr>
                        <m:chr m:val="∑"/>
                        <m:limLoc m:val="undOvr"/>
                        <m:ctrlPr>
                          <a:rPr lang="en-US" sz="1800" i="1">
                            <a:latin typeface="Cambria Math" panose="02040503050406030204" pitchFamily="18" charset="0"/>
                            <a:cs typeface="Cambria Math" panose="02040503050406030204" pitchFamily="18" charset="0"/>
                          </a:rPr>
                        </m:ctrlPr>
                      </m:naryPr>
                      <m:sub>
                        <m:r>
                          <a:rPr lang="en-US" sz="1800" i="1">
                            <a:latin typeface="Cambria Math" panose="02040503050406030204" pitchFamily="18" charset="0"/>
                            <a:cs typeface="Cambria Math" panose="02040503050406030204" pitchFamily="18" charset="0"/>
                          </a:rPr>
                          <m:t>𝑖</m:t>
                        </m:r>
                        <m:r>
                          <a:rPr lang="en-US" sz="1800" i="1">
                            <a:latin typeface="Cambria Math" panose="02040503050406030204" pitchFamily="18" charset="0"/>
                            <a:cs typeface="Cambria Math" panose="02040503050406030204" pitchFamily="18" charset="0"/>
                          </a:rPr>
                          <m:t>=</m:t>
                        </m:r>
                        <m:r>
                          <a:rPr lang="en-US" sz="1800" i="1">
                            <a:latin typeface="Cambria Math" panose="02040503050406030204" pitchFamily="18" charset="0"/>
                            <a:cs typeface="Cambria Math" panose="02040503050406030204" pitchFamily="18" charset="0"/>
                          </a:rPr>
                          <m:t>0</m:t>
                        </m:r>
                      </m:sub>
                      <m:sup>
                        <m:r>
                          <a:rPr lang="en-US" sz="1800" i="1">
                            <a:latin typeface="Cambria Math" panose="02040503050406030204" pitchFamily="18" charset="0"/>
                            <a:cs typeface="Cambria Math" panose="02040503050406030204" pitchFamily="18" charset="0"/>
                          </a:rPr>
                          <m:t>𝑛</m:t>
                        </m:r>
                      </m:sup>
                      <m:e>
                        <m:d>
                          <m:dPr>
                            <m:ctrlPr>
                              <a:rPr lang="en-US" sz="1800" i="1">
                                <a:latin typeface="Cambria Math" panose="02040503050406030204" pitchFamily="18" charset="0"/>
                                <a:cs typeface="Cambria Math" panose="02040503050406030204" pitchFamily="18" charset="0"/>
                              </a:rPr>
                            </m:ctrlPr>
                          </m:dPr>
                          <m:e>
                            <m:m>
                              <m:mPr>
                                <m:mcs>
                                  <m:mc>
                                    <m:mcPr>
                                      <m:count m:val="1"/>
                                      <m:mcJc m:val="center"/>
                                    </m:mcPr>
                                  </m:mc>
                                </m:mcs>
                                <m:ctrlPr>
                                  <a:rPr lang="en-US" sz="1800" i="1">
                                    <a:latin typeface="Cambria Math" panose="02040503050406030204" pitchFamily="18" charset="0"/>
                                    <a:cs typeface="Cambria Math" panose="02040503050406030204" pitchFamily="18" charset="0"/>
                                  </a:rPr>
                                </m:ctrlPr>
                              </m:mPr>
                              <m:mr>
                                <m:e>
                                  <m:r>
                                    <a:rPr lang="en-US" sz="1800" i="1">
                                      <a:latin typeface="Cambria Math" panose="02040503050406030204" pitchFamily="18" charset="0"/>
                                      <a:cs typeface="Cambria Math" panose="02040503050406030204" pitchFamily="18" charset="0"/>
                                    </a:rPr>
                                    <m:t>𝑛</m:t>
                                  </m:r>
                                </m:e>
                              </m:mr>
                              <m:mr>
                                <m:e>
                                  <m:r>
                                    <a:rPr lang="en-US" sz="1800" i="1">
                                      <a:latin typeface="Cambria Math" panose="02040503050406030204" pitchFamily="18" charset="0"/>
                                      <a:cs typeface="Cambria Math" panose="02040503050406030204" pitchFamily="18" charset="0"/>
                                    </a:rPr>
                                    <m:t>𝑖</m:t>
                                  </m:r>
                                </m:e>
                              </m:mr>
                            </m:m>
                          </m:e>
                        </m:d>
                      </m:e>
                    </m:nary>
                    <m:r>
                      <a:rPr lang="en-US" sz="1800" i="1">
                        <a:latin typeface="Cambria Math" panose="02040503050406030204" pitchFamily="18" charset="0"/>
                        <a:cs typeface="Cambria Math" panose="02040503050406030204" pitchFamily="18" charset="0"/>
                      </a:rPr>
                      <m:t>=</m:t>
                    </m:r>
                    <m:sSup>
                      <m:sSupPr>
                        <m:ctrlPr>
                          <a:rPr lang="en-US" sz="1800" i="1">
                            <a:latin typeface="Cambria Math" panose="02040503050406030204" pitchFamily="18" charset="0"/>
                            <a:cs typeface="Cambria Math" panose="02040503050406030204" pitchFamily="18" charset="0"/>
                          </a:rPr>
                        </m:ctrlPr>
                      </m:sSupPr>
                      <m:e>
                        <m:r>
                          <a:rPr lang="en-US" sz="1800" i="1">
                            <a:latin typeface="Cambria Math" panose="02040503050406030204" pitchFamily="18" charset="0"/>
                            <a:cs typeface="Cambria Math" panose="02040503050406030204" pitchFamily="18" charset="0"/>
                          </a:rPr>
                          <m:t>2</m:t>
                        </m:r>
                      </m:e>
                      <m:sup>
                        <m:r>
                          <a:rPr lang="en-US" sz="1800" i="1">
                            <a:latin typeface="Cambria Math" panose="02040503050406030204" pitchFamily="18" charset="0"/>
                            <a:cs typeface="Cambria Math" panose="02040503050406030204" pitchFamily="18" charset="0"/>
                          </a:rPr>
                          <m:t>𝑛</m:t>
                        </m:r>
                      </m:sup>
                    </m:sSup>
                  </m:oMath>
                </a14:m>
                <a:r>
                  <a:rPr lang="en-US" altLang="zh-CN" sz="1800">
                    <a:sym typeface="+mn-ea"/>
                  </a:rPr>
                  <a:t>        </a:t>
                </a:r>
                <a:r>
                  <a:rPr sz="1800">
                    <a:sym typeface="+mn-ea"/>
                  </a:rPr>
                  <a:t>令</a:t>
                </a:r>
                <a:r>
                  <a:rPr lang="en-US" altLang="zh-CN" sz="1800">
                    <a:sym typeface="+mn-ea"/>
                  </a:rPr>
                  <a:t> a=b=1 </a:t>
                </a:r>
                <a:endParaRPr lang="en-US" altLang="zh-CN" sz="1800"/>
              </a:p>
              <a:p>
                <a:pPr marL="0" indent="0" algn="l">
                  <a:buNone/>
                </a:pPr>
                <a:r>
                  <a:rPr lang="en-US" altLang="zh-CN" sz="1800">
                    <a:sym typeface="+mn-ea"/>
                  </a:rPr>
                  <a:t>             2)    </a:t>
                </a:r>
                <a14:m>
                  <m:oMath xmlns:m="http://schemas.openxmlformats.org/officeDocument/2006/math">
                    <m:nary>
                      <m:naryPr>
                        <m:chr m:val="∑"/>
                        <m:limLoc m:val="undOvr"/>
                        <m:ctrlPr>
                          <a:rPr lang="en-US" sz="1800" i="1">
                            <a:latin typeface="Cambria Math" panose="02040503050406030204" pitchFamily="18" charset="0"/>
                            <a:cs typeface="Cambria Math" panose="02040503050406030204" pitchFamily="18" charset="0"/>
                          </a:rPr>
                        </m:ctrlPr>
                      </m:naryPr>
                      <m:sub>
                        <m:r>
                          <a:rPr lang="en-US" sz="1800" i="1">
                            <a:latin typeface="Cambria Math" panose="02040503050406030204" pitchFamily="18" charset="0"/>
                            <a:cs typeface="Cambria Math" panose="02040503050406030204" pitchFamily="18" charset="0"/>
                          </a:rPr>
                          <m:t>𝑖</m:t>
                        </m:r>
                        <m:r>
                          <a:rPr lang="en-US" sz="1800" i="1">
                            <a:latin typeface="Cambria Math" panose="02040503050406030204" pitchFamily="18" charset="0"/>
                            <a:cs typeface="Cambria Math" panose="02040503050406030204" pitchFamily="18" charset="0"/>
                          </a:rPr>
                          <m:t>=</m:t>
                        </m:r>
                        <m:r>
                          <a:rPr lang="en-US" sz="1800" i="1">
                            <a:latin typeface="Cambria Math" panose="02040503050406030204" pitchFamily="18" charset="0"/>
                            <a:cs typeface="Cambria Math" panose="02040503050406030204" pitchFamily="18" charset="0"/>
                          </a:rPr>
                          <m:t>0</m:t>
                        </m:r>
                      </m:sub>
                      <m:sup>
                        <m:r>
                          <a:rPr lang="en-US" sz="1800" i="1">
                            <a:latin typeface="Cambria Math" panose="02040503050406030204" pitchFamily="18" charset="0"/>
                            <a:cs typeface="Cambria Math" panose="02040503050406030204" pitchFamily="18" charset="0"/>
                          </a:rPr>
                          <m:t>𝑛</m:t>
                        </m:r>
                      </m:sup>
                      <m:e>
                        <m:sSup>
                          <m:sSupPr>
                            <m:ctrlPr>
                              <a:rPr lang="en-US" sz="1800" i="1">
                                <a:latin typeface="Cambria Math" panose="02040503050406030204" pitchFamily="18" charset="0"/>
                                <a:cs typeface="Cambria Math" panose="02040503050406030204" pitchFamily="18" charset="0"/>
                              </a:rPr>
                            </m:ctrlPr>
                          </m:sSupPr>
                          <m:e>
                            <m:r>
                              <a:rPr lang="en-US" sz="1800" i="1">
                                <a:latin typeface="Cambria Math" panose="02040503050406030204" pitchFamily="18" charset="0"/>
                                <a:cs typeface="Cambria Math" panose="02040503050406030204" pitchFamily="18" charset="0"/>
                              </a:rPr>
                              <m:t>(−</m:t>
                            </m:r>
                            <m:r>
                              <a:rPr lang="en-US" sz="1800" i="1">
                                <a:latin typeface="Cambria Math" panose="02040503050406030204" pitchFamily="18" charset="0"/>
                                <a:cs typeface="Cambria Math" panose="02040503050406030204" pitchFamily="18" charset="0"/>
                              </a:rPr>
                              <m:t>1</m:t>
                            </m:r>
                            <m:r>
                              <a:rPr lang="en-US" sz="1800" i="1">
                                <a:latin typeface="Cambria Math" panose="02040503050406030204" pitchFamily="18" charset="0"/>
                                <a:cs typeface="Cambria Math" panose="02040503050406030204" pitchFamily="18" charset="0"/>
                              </a:rPr>
                              <m:t>)</m:t>
                            </m:r>
                          </m:e>
                          <m:sup>
                            <m:r>
                              <a:rPr lang="en-US" sz="1800" i="1">
                                <a:latin typeface="Cambria Math" panose="02040503050406030204" pitchFamily="18" charset="0"/>
                                <a:cs typeface="Cambria Math" panose="02040503050406030204" pitchFamily="18" charset="0"/>
                              </a:rPr>
                              <m:t>𝑖</m:t>
                            </m:r>
                          </m:sup>
                        </m:sSup>
                        <m:d>
                          <m:dPr>
                            <m:ctrlPr>
                              <a:rPr lang="en-US" sz="1800" i="1">
                                <a:latin typeface="Cambria Math" panose="02040503050406030204" pitchFamily="18" charset="0"/>
                                <a:cs typeface="Cambria Math" panose="02040503050406030204" pitchFamily="18" charset="0"/>
                              </a:rPr>
                            </m:ctrlPr>
                          </m:dPr>
                          <m:e>
                            <m:m>
                              <m:mPr>
                                <m:mcs>
                                  <m:mc>
                                    <m:mcPr>
                                      <m:count m:val="1"/>
                                      <m:mcJc m:val="center"/>
                                    </m:mcPr>
                                  </m:mc>
                                </m:mcs>
                                <m:ctrlPr>
                                  <a:rPr lang="en-US" sz="1800" i="1">
                                    <a:latin typeface="Cambria Math" panose="02040503050406030204" pitchFamily="18" charset="0"/>
                                    <a:cs typeface="Cambria Math" panose="02040503050406030204" pitchFamily="18" charset="0"/>
                                  </a:rPr>
                                </m:ctrlPr>
                              </m:mPr>
                              <m:mr>
                                <m:e>
                                  <m:r>
                                    <a:rPr lang="en-US" sz="1800" i="1">
                                      <a:latin typeface="Cambria Math" panose="02040503050406030204" pitchFamily="18" charset="0"/>
                                      <a:cs typeface="Cambria Math" panose="02040503050406030204" pitchFamily="18" charset="0"/>
                                    </a:rPr>
                                    <m:t>𝑛</m:t>
                                  </m:r>
                                </m:e>
                              </m:mr>
                              <m:mr>
                                <m:e>
                                  <m:r>
                                    <a:rPr lang="en-US" sz="1800" i="1">
                                      <a:latin typeface="Cambria Math" panose="02040503050406030204" pitchFamily="18" charset="0"/>
                                      <a:cs typeface="Cambria Math" panose="02040503050406030204" pitchFamily="18" charset="0"/>
                                    </a:rPr>
                                    <m:t>𝑖</m:t>
                                  </m:r>
                                </m:e>
                              </m:mr>
                            </m:m>
                          </m:e>
                        </m:d>
                      </m:e>
                    </m:nary>
                    <m:r>
                      <a:rPr lang="en-US" sz="1800" i="1">
                        <a:latin typeface="Cambria Math" panose="02040503050406030204" pitchFamily="18" charset="0"/>
                        <a:cs typeface="Cambria Math" panose="02040503050406030204" pitchFamily="18" charset="0"/>
                      </a:rPr>
                      <m:t>=</m:t>
                    </m:r>
                    <m:r>
                      <a:rPr lang="en-US" sz="1800" i="1">
                        <a:solidFill>
                          <a:srgbClr val="FF0000"/>
                        </a:solidFill>
                        <a:latin typeface="Cambria Math" panose="02040503050406030204" pitchFamily="18" charset="0"/>
                        <a:cs typeface="Cambria Math" panose="02040503050406030204" pitchFamily="18" charset="0"/>
                      </a:rPr>
                      <m:t>[</m:t>
                    </m:r>
                    <m:r>
                      <a:rPr lang="en-US" sz="1800" i="1">
                        <a:solidFill>
                          <a:srgbClr val="FF0000"/>
                        </a:solidFill>
                        <a:latin typeface="Cambria Math" panose="02040503050406030204" pitchFamily="18" charset="0"/>
                        <a:cs typeface="Cambria Math" panose="02040503050406030204" pitchFamily="18" charset="0"/>
                      </a:rPr>
                      <m:t>𝑛</m:t>
                    </m:r>
                    <m:r>
                      <a:rPr lang="en-US" sz="1800" i="1">
                        <a:solidFill>
                          <a:srgbClr val="FF0000"/>
                        </a:solidFill>
                        <a:latin typeface="Cambria Math" panose="02040503050406030204" pitchFamily="18" charset="0"/>
                        <a:cs typeface="Cambria Math" panose="02040503050406030204" pitchFamily="18" charset="0"/>
                      </a:rPr>
                      <m:t>=</m:t>
                    </m:r>
                    <m:r>
                      <a:rPr lang="en-US" sz="1800" i="1">
                        <a:solidFill>
                          <a:srgbClr val="FF0000"/>
                        </a:solidFill>
                        <a:latin typeface="Cambria Math" panose="02040503050406030204" pitchFamily="18" charset="0"/>
                        <a:cs typeface="Cambria Math" panose="02040503050406030204" pitchFamily="18" charset="0"/>
                      </a:rPr>
                      <m:t>0</m:t>
                    </m:r>
                    <m:r>
                      <a:rPr lang="en-US" sz="1800" i="1">
                        <a:solidFill>
                          <a:srgbClr val="FF0000"/>
                        </a:solidFill>
                        <a:latin typeface="Cambria Math" panose="02040503050406030204" pitchFamily="18" charset="0"/>
                        <a:cs typeface="Cambria Math" panose="02040503050406030204" pitchFamily="18" charset="0"/>
                      </a:rPr>
                      <m:t>]</m:t>
                    </m:r>
                  </m:oMath>
                </a14:m>
                <a:r>
                  <a:rPr lang="en-US" altLang="zh-CN" sz="1800">
                    <a:sym typeface="+mn-ea"/>
                  </a:rPr>
                  <a:t>               </a:t>
                </a:r>
                <a:r>
                  <a:rPr sz="1800">
                    <a:sym typeface="+mn-ea"/>
                  </a:rPr>
                  <a:t>令</a:t>
                </a:r>
                <a:r>
                  <a:rPr lang="en-US" altLang="zh-CN" sz="1800">
                    <a:sym typeface="+mn-ea"/>
                  </a:rPr>
                  <a:t>a=1,b=-1  (</a:t>
                </a:r>
                <a:r>
                  <a:rPr sz="1800">
                    <a:solidFill>
                      <a:srgbClr val="FF0000"/>
                    </a:solidFill>
                    <a:sym typeface="+mn-ea"/>
                  </a:rPr>
                  <a:t>当</a:t>
                </a:r>
                <a:r>
                  <a:rPr lang="en-US" altLang="zh-CN" sz="1800">
                    <a:solidFill>
                      <a:srgbClr val="FF0000"/>
                    </a:solidFill>
                    <a:sym typeface="+mn-ea"/>
                  </a:rPr>
                  <a:t>n=0</a:t>
                </a:r>
                <a:r>
                  <a:rPr sz="1800">
                    <a:solidFill>
                      <a:srgbClr val="FF0000"/>
                    </a:solidFill>
                    <a:sym typeface="+mn-ea"/>
                  </a:rPr>
                  <a:t>成立时为</a:t>
                </a:r>
                <a:r>
                  <a:rPr lang="en-US" altLang="zh-CN" sz="1800">
                    <a:solidFill>
                      <a:srgbClr val="FF0000"/>
                    </a:solidFill>
                    <a:sym typeface="+mn-ea"/>
                  </a:rPr>
                  <a:t>1</a:t>
                </a:r>
                <a:r>
                  <a:rPr sz="1800">
                    <a:solidFill>
                      <a:srgbClr val="FF0000"/>
                    </a:solidFill>
                    <a:sym typeface="+mn-ea"/>
                  </a:rPr>
                  <a:t>，否则为</a:t>
                </a:r>
                <a:r>
                  <a:rPr lang="en-US" altLang="zh-CN" sz="1800">
                    <a:solidFill>
                      <a:srgbClr val="FF0000"/>
                    </a:solidFill>
                    <a:sym typeface="+mn-ea"/>
                  </a:rPr>
                  <a:t>0</a:t>
                </a:r>
                <a:r>
                  <a:rPr lang="en-US" altLang="zh-CN" sz="1800">
                    <a:sym typeface="+mn-ea"/>
                  </a:rPr>
                  <a:t>)</a:t>
                </a:r>
                <a:endParaRPr lang="en-US" altLang="zh-CN" sz="1800"/>
              </a:p>
              <a:p>
                <a:pPr marL="0" indent="0" algn="l">
                  <a:buNone/>
                </a:pPr>
                <a:r>
                  <a:rPr lang="en-US" altLang="zh-CN" sz="1800">
                    <a:sym typeface="+mn-ea"/>
                  </a:rPr>
                  <a:t>             3)      </a:t>
                </a:r>
                <a14:m>
                  <m:oMath xmlns:m="http://schemas.openxmlformats.org/officeDocument/2006/math">
                    <m:nary>
                      <m:naryPr>
                        <m:chr m:val="∑"/>
                        <m:limLoc m:val="undOvr"/>
                        <m:ctrlPr>
                          <a:rPr lang="en-US" sz="1800" i="1">
                            <a:latin typeface="Cambria Math" panose="02040503050406030204" pitchFamily="18" charset="0"/>
                            <a:cs typeface="Cambria Math" panose="02040503050406030204" pitchFamily="18" charset="0"/>
                          </a:rPr>
                        </m:ctrlPr>
                      </m:naryPr>
                      <m:sub>
                        <m:r>
                          <a:rPr lang="en-US" sz="1800" i="1">
                            <a:latin typeface="Cambria Math" panose="02040503050406030204" pitchFamily="18" charset="0"/>
                            <a:cs typeface="Cambria Math" panose="02040503050406030204" pitchFamily="18" charset="0"/>
                          </a:rPr>
                          <m:t>𝑖</m:t>
                        </m:r>
                        <m:r>
                          <a:rPr lang="en-US" sz="1800" i="1">
                            <a:latin typeface="Cambria Math" panose="02040503050406030204" pitchFamily="18" charset="0"/>
                            <a:cs typeface="Cambria Math" panose="02040503050406030204" pitchFamily="18" charset="0"/>
                          </a:rPr>
                          <m:t>=</m:t>
                        </m:r>
                        <m:r>
                          <a:rPr lang="en-US" sz="1800" i="1">
                            <a:latin typeface="Cambria Math" panose="02040503050406030204" pitchFamily="18" charset="0"/>
                            <a:cs typeface="Cambria Math" panose="02040503050406030204" pitchFamily="18" charset="0"/>
                          </a:rPr>
                          <m:t>0</m:t>
                        </m:r>
                      </m:sub>
                      <m:sup>
                        <m:r>
                          <a:rPr lang="en-US" sz="1800" i="1">
                            <a:latin typeface="Cambria Math" panose="02040503050406030204" pitchFamily="18" charset="0"/>
                            <a:cs typeface="Cambria Math" panose="02040503050406030204" pitchFamily="18" charset="0"/>
                          </a:rPr>
                          <m:t>𝑛</m:t>
                        </m:r>
                      </m:sup>
                      <m:e>
                        <m:r>
                          <a:rPr lang="en-US" sz="1800" i="1">
                            <a:latin typeface="Cambria Math" panose="02040503050406030204" pitchFamily="18" charset="0"/>
                            <a:cs typeface="Cambria Math" panose="02040503050406030204" pitchFamily="18" charset="0"/>
                          </a:rPr>
                          <m:t>𝑖</m:t>
                        </m:r>
                        <m:d>
                          <m:dPr>
                            <m:ctrlPr>
                              <a:rPr lang="en-US" sz="1800" i="1">
                                <a:latin typeface="Cambria Math" panose="02040503050406030204" pitchFamily="18" charset="0"/>
                                <a:cs typeface="Cambria Math" panose="02040503050406030204" pitchFamily="18" charset="0"/>
                              </a:rPr>
                            </m:ctrlPr>
                          </m:dPr>
                          <m:e>
                            <m:m>
                              <m:mPr>
                                <m:mcs>
                                  <m:mc>
                                    <m:mcPr>
                                      <m:count m:val="1"/>
                                      <m:mcJc m:val="center"/>
                                    </m:mcPr>
                                  </m:mc>
                                </m:mcs>
                                <m:ctrlPr>
                                  <a:rPr lang="en-US" sz="1800" i="1">
                                    <a:latin typeface="Cambria Math" panose="02040503050406030204" pitchFamily="18" charset="0"/>
                                    <a:cs typeface="Cambria Math" panose="02040503050406030204" pitchFamily="18" charset="0"/>
                                  </a:rPr>
                                </m:ctrlPr>
                              </m:mPr>
                              <m:mr>
                                <m:e>
                                  <m:r>
                                    <a:rPr lang="en-US" sz="1800" i="1">
                                      <a:latin typeface="Cambria Math" panose="02040503050406030204" pitchFamily="18" charset="0"/>
                                      <a:cs typeface="Cambria Math" panose="02040503050406030204" pitchFamily="18" charset="0"/>
                                    </a:rPr>
                                    <m:t>𝑛</m:t>
                                  </m:r>
                                </m:e>
                              </m:mr>
                              <m:mr>
                                <m:e>
                                  <m:r>
                                    <a:rPr lang="en-US" sz="1800" i="1">
                                      <a:latin typeface="Cambria Math" panose="02040503050406030204" pitchFamily="18" charset="0"/>
                                      <a:cs typeface="Cambria Math" panose="02040503050406030204" pitchFamily="18" charset="0"/>
                                    </a:rPr>
                                    <m:t>𝑖</m:t>
                                  </m:r>
                                </m:e>
                              </m:mr>
                            </m:m>
                          </m:e>
                        </m:d>
                      </m:e>
                    </m:nary>
                    <m:r>
                      <a:rPr lang="en-US" sz="1800" i="1">
                        <a:latin typeface="Cambria Math" panose="02040503050406030204" pitchFamily="18" charset="0"/>
                        <a:cs typeface="Cambria Math" panose="02040503050406030204" pitchFamily="18" charset="0"/>
                      </a:rPr>
                      <m:t>=</m:t>
                    </m:r>
                    <m:r>
                      <a:rPr lang="en-US" sz="1800" i="1">
                        <a:latin typeface="Cambria Math" panose="02040503050406030204" pitchFamily="18" charset="0"/>
                        <a:cs typeface="Cambria Math" panose="02040503050406030204" pitchFamily="18" charset="0"/>
                      </a:rPr>
                      <m:t>𝑛</m:t>
                    </m:r>
                    <m:sSup>
                      <m:sSupPr>
                        <m:ctrlPr>
                          <a:rPr lang="en-US" sz="1800" i="1">
                            <a:latin typeface="Cambria Math" panose="02040503050406030204" pitchFamily="18" charset="0"/>
                            <a:cs typeface="Cambria Math" panose="02040503050406030204" pitchFamily="18" charset="0"/>
                          </a:rPr>
                        </m:ctrlPr>
                      </m:sSupPr>
                      <m:e>
                        <m:r>
                          <a:rPr lang="en-US" sz="1800" i="1">
                            <a:latin typeface="Cambria Math" panose="02040503050406030204" pitchFamily="18" charset="0"/>
                            <a:cs typeface="Cambria Math" panose="02040503050406030204" pitchFamily="18" charset="0"/>
                          </a:rPr>
                          <m:t>2</m:t>
                        </m:r>
                      </m:e>
                      <m:sup>
                        <m:r>
                          <a:rPr lang="en-US" sz="1800" i="1">
                            <a:latin typeface="Cambria Math" panose="02040503050406030204" pitchFamily="18" charset="0"/>
                            <a:cs typeface="Cambria Math" panose="02040503050406030204" pitchFamily="18" charset="0"/>
                          </a:rPr>
                          <m:t>𝑛</m:t>
                        </m:r>
                        <m:r>
                          <a:rPr lang="en-US" sz="1800" i="1">
                            <a:latin typeface="Cambria Math" panose="02040503050406030204" pitchFamily="18" charset="0"/>
                            <a:cs typeface="Cambria Math" panose="02040503050406030204" pitchFamily="18" charset="0"/>
                          </a:rPr>
                          <m:t>−</m:t>
                        </m:r>
                        <m:r>
                          <a:rPr lang="en-US" sz="1800" i="1">
                            <a:latin typeface="Cambria Math" panose="02040503050406030204" pitchFamily="18" charset="0"/>
                            <a:cs typeface="Cambria Math" panose="02040503050406030204" pitchFamily="18" charset="0"/>
                          </a:rPr>
                          <m:t>1</m:t>
                        </m:r>
                      </m:sup>
                    </m:sSup>
                  </m:oMath>
                </a14:m>
                <a:r>
                  <a:rPr lang="en-US" altLang="zh-CN" sz="1800">
                    <a:sym typeface="+mn-ea"/>
                  </a:rPr>
                  <a:t>                               </a:t>
                </a:r>
                <a:r>
                  <a:rPr sz="1800">
                    <a:sym typeface="+mn-ea"/>
                  </a:rPr>
                  <a:t>令</a:t>
                </a:r>
                <a:r>
                  <a:rPr lang="en-US" altLang="zh-CN" sz="1800">
                    <a:sym typeface="+mn-ea"/>
                  </a:rPr>
                  <a:t>a=x,b=1</a:t>
                </a:r>
                <a:r>
                  <a:rPr sz="1800">
                    <a:sym typeface="+mn-ea"/>
                  </a:rPr>
                  <a:t>，两边求导后令</a:t>
                </a:r>
                <a:r>
                  <a:rPr lang="en-US" altLang="zh-CN" sz="1800">
                    <a:sym typeface="+mn-ea"/>
                  </a:rPr>
                  <a:t>x=1</a:t>
                </a:r>
                <a:endParaRPr lang="en-US" altLang="zh-CN" sz="1800"/>
              </a:p>
              <a:p>
                <a:pPr marL="0" indent="0" algn="l">
                  <a:buNone/>
                </a:pPr>
                <a:r>
                  <a:rPr lang="en-US" altLang="zh-CN" sz="1800">
                    <a:sym typeface="+mn-ea"/>
                  </a:rPr>
                  <a:t>             4)      </a:t>
                </a:r>
                <a14:m>
                  <m:oMath xmlns:m="http://schemas.openxmlformats.org/officeDocument/2006/math">
                    <m:nary>
                      <m:naryPr>
                        <m:chr m:val="∑"/>
                        <m:limLoc m:val="undOvr"/>
                        <m:ctrlPr>
                          <a:rPr lang="en-US" sz="1800" i="1">
                            <a:latin typeface="Cambria Math" panose="02040503050406030204" pitchFamily="18" charset="0"/>
                            <a:cs typeface="Cambria Math" panose="02040503050406030204" pitchFamily="18" charset="0"/>
                          </a:rPr>
                        </m:ctrlPr>
                      </m:naryPr>
                      <m:sub>
                        <m:r>
                          <a:rPr lang="en-US" sz="1800" i="1">
                            <a:latin typeface="Cambria Math" panose="02040503050406030204" pitchFamily="18" charset="0"/>
                            <a:cs typeface="Cambria Math" panose="02040503050406030204" pitchFamily="18" charset="0"/>
                          </a:rPr>
                          <m:t>𝑖</m:t>
                        </m:r>
                        <m:r>
                          <a:rPr lang="en-US" sz="1800" i="1">
                            <a:latin typeface="Cambria Math" panose="02040503050406030204" pitchFamily="18" charset="0"/>
                            <a:cs typeface="Cambria Math" panose="02040503050406030204" pitchFamily="18" charset="0"/>
                          </a:rPr>
                          <m:t>=</m:t>
                        </m:r>
                        <m:r>
                          <a:rPr lang="en-US" sz="1800" i="1">
                            <a:latin typeface="Cambria Math" panose="02040503050406030204" pitchFamily="18" charset="0"/>
                            <a:cs typeface="Cambria Math" panose="02040503050406030204" pitchFamily="18" charset="0"/>
                          </a:rPr>
                          <m:t>0</m:t>
                        </m:r>
                      </m:sub>
                      <m:sup>
                        <m:r>
                          <a:rPr lang="en-US" sz="1800" i="1">
                            <a:latin typeface="Cambria Math" panose="02040503050406030204" pitchFamily="18" charset="0"/>
                            <a:cs typeface="Cambria Math" panose="02040503050406030204" pitchFamily="18" charset="0"/>
                          </a:rPr>
                          <m:t>𝑛</m:t>
                        </m:r>
                      </m:sup>
                      <m:e>
                        <m:sSup>
                          <m:sSupPr>
                            <m:ctrlPr>
                              <a:rPr lang="en-US" sz="1800" i="1">
                                <a:latin typeface="Cambria Math" panose="02040503050406030204" pitchFamily="18" charset="0"/>
                                <a:cs typeface="Cambria Math" panose="02040503050406030204" pitchFamily="18" charset="0"/>
                              </a:rPr>
                            </m:ctrlPr>
                          </m:sSupPr>
                          <m:e>
                            <m:r>
                              <a:rPr lang="en-US" sz="1800" i="1">
                                <a:latin typeface="Cambria Math" panose="02040503050406030204" pitchFamily="18" charset="0"/>
                                <a:cs typeface="Cambria Math" panose="02040503050406030204" pitchFamily="18" charset="0"/>
                              </a:rPr>
                              <m:t>𝑖</m:t>
                            </m:r>
                          </m:e>
                          <m:sup>
                            <m:r>
                              <a:rPr lang="en-US" sz="1800" i="1">
                                <a:latin typeface="Cambria Math" panose="02040503050406030204" pitchFamily="18" charset="0"/>
                                <a:cs typeface="Cambria Math" panose="02040503050406030204" pitchFamily="18" charset="0"/>
                              </a:rPr>
                              <m:t>2</m:t>
                            </m:r>
                          </m:sup>
                        </m:sSup>
                        <m:d>
                          <m:dPr>
                            <m:ctrlPr>
                              <a:rPr lang="en-US" sz="1800" i="1">
                                <a:latin typeface="Cambria Math" panose="02040503050406030204" pitchFamily="18" charset="0"/>
                                <a:cs typeface="Cambria Math" panose="02040503050406030204" pitchFamily="18" charset="0"/>
                              </a:rPr>
                            </m:ctrlPr>
                          </m:dPr>
                          <m:e>
                            <m:m>
                              <m:mPr>
                                <m:mcs>
                                  <m:mc>
                                    <m:mcPr>
                                      <m:count m:val="1"/>
                                      <m:mcJc m:val="center"/>
                                    </m:mcPr>
                                  </m:mc>
                                </m:mcs>
                                <m:ctrlPr>
                                  <a:rPr lang="en-US" sz="1800" i="1">
                                    <a:latin typeface="Cambria Math" panose="02040503050406030204" pitchFamily="18" charset="0"/>
                                    <a:cs typeface="Cambria Math" panose="02040503050406030204" pitchFamily="18" charset="0"/>
                                  </a:rPr>
                                </m:ctrlPr>
                              </m:mPr>
                              <m:mr>
                                <m:e>
                                  <m:r>
                                    <a:rPr lang="en-US" sz="1800" i="1">
                                      <a:latin typeface="Cambria Math" panose="02040503050406030204" pitchFamily="18" charset="0"/>
                                      <a:cs typeface="Cambria Math" panose="02040503050406030204" pitchFamily="18" charset="0"/>
                                    </a:rPr>
                                    <m:t>𝑛</m:t>
                                  </m:r>
                                </m:e>
                              </m:mr>
                              <m:mr>
                                <m:e>
                                  <m:r>
                                    <a:rPr lang="en-US" sz="1800" i="1">
                                      <a:latin typeface="Cambria Math" panose="02040503050406030204" pitchFamily="18" charset="0"/>
                                      <a:cs typeface="Cambria Math" panose="02040503050406030204" pitchFamily="18" charset="0"/>
                                    </a:rPr>
                                    <m:t>𝑖</m:t>
                                  </m:r>
                                </m:e>
                              </m:mr>
                            </m:m>
                          </m:e>
                        </m:d>
                      </m:e>
                    </m:nary>
                    <m:r>
                      <a:rPr lang="en-US" sz="1800" i="1">
                        <a:latin typeface="Cambria Math" panose="02040503050406030204" pitchFamily="18" charset="0"/>
                        <a:cs typeface="Cambria Math" panose="02040503050406030204" pitchFamily="18" charset="0"/>
                      </a:rPr>
                      <m:t>=</m:t>
                    </m:r>
                    <m:r>
                      <a:rPr lang="en-US" sz="1800" i="1">
                        <a:latin typeface="Cambria Math" panose="02040503050406030204" pitchFamily="18" charset="0"/>
                        <a:cs typeface="Cambria Math" panose="02040503050406030204" pitchFamily="18" charset="0"/>
                      </a:rPr>
                      <m:t>𝑛</m:t>
                    </m:r>
                    <m:r>
                      <a:rPr lang="en-US" sz="1800" i="1">
                        <a:latin typeface="Cambria Math" panose="02040503050406030204" pitchFamily="18" charset="0"/>
                        <a:cs typeface="Cambria Math" panose="02040503050406030204" pitchFamily="18" charset="0"/>
                      </a:rPr>
                      <m:t>(</m:t>
                    </m:r>
                    <m:r>
                      <a:rPr lang="en-US" sz="1800" i="1">
                        <a:latin typeface="Cambria Math" panose="02040503050406030204" pitchFamily="18" charset="0"/>
                        <a:cs typeface="Cambria Math" panose="02040503050406030204" pitchFamily="18" charset="0"/>
                      </a:rPr>
                      <m:t>𝑛</m:t>
                    </m:r>
                    <m:r>
                      <a:rPr lang="en-US" sz="1800" i="1">
                        <a:latin typeface="Cambria Math" panose="02040503050406030204" pitchFamily="18" charset="0"/>
                        <a:cs typeface="Cambria Math" panose="02040503050406030204" pitchFamily="18" charset="0"/>
                      </a:rPr>
                      <m:t>+</m:t>
                    </m:r>
                    <m:r>
                      <a:rPr lang="en-US" sz="1800" i="1">
                        <a:latin typeface="Cambria Math" panose="02040503050406030204" pitchFamily="18" charset="0"/>
                        <a:cs typeface="Cambria Math" panose="02040503050406030204" pitchFamily="18" charset="0"/>
                      </a:rPr>
                      <m:t>1</m:t>
                    </m:r>
                    <m:r>
                      <a:rPr lang="en-US" sz="1800" i="1">
                        <a:latin typeface="Cambria Math" panose="02040503050406030204" pitchFamily="18" charset="0"/>
                        <a:cs typeface="Cambria Math" panose="02040503050406030204" pitchFamily="18" charset="0"/>
                      </a:rPr>
                      <m:t>)</m:t>
                    </m:r>
                    <m:sSup>
                      <m:sSupPr>
                        <m:ctrlPr>
                          <a:rPr lang="en-US" sz="1800" i="1">
                            <a:latin typeface="Cambria Math" panose="02040503050406030204" pitchFamily="18" charset="0"/>
                            <a:cs typeface="Cambria Math" panose="02040503050406030204" pitchFamily="18" charset="0"/>
                          </a:rPr>
                        </m:ctrlPr>
                      </m:sSupPr>
                      <m:e>
                        <m:r>
                          <a:rPr lang="en-US" sz="1800" i="1">
                            <a:latin typeface="Cambria Math" panose="02040503050406030204" pitchFamily="18" charset="0"/>
                            <a:cs typeface="Cambria Math" panose="02040503050406030204" pitchFamily="18" charset="0"/>
                          </a:rPr>
                          <m:t>2</m:t>
                        </m:r>
                      </m:e>
                      <m:sup>
                        <m:r>
                          <a:rPr lang="en-US" sz="1800" i="1">
                            <a:latin typeface="Cambria Math" panose="02040503050406030204" pitchFamily="18" charset="0"/>
                            <a:cs typeface="Cambria Math" panose="02040503050406030204" pitchFamily="18" charset="0"/>
                          </a:rPr>
                          <m:t>𝑛</m:t>
                        </m:r>
                        <m:r>
                          <a:rPr lang="en-US" sz="1800" i="1">
                            <a:latin typeface="Cambria Math" panose="02040503050406030204" pitchFamily="18" charset="0"/>
                            <a:cs typeface="Cambria Math" panose="02040503050406030204" pitchFamily="18" charset="0"/>
                          </a:rPr>
                          <m:t>−</m:t>
                        </m:r>
                        <m:r>
                          <a:rPr lang="en-US" sz="1800" i="1">
                            <a:latin typeface="Cambria Math" panose="02040503050406030204" pitchFamily="18" charset="0"/>
                            <a:cs typeface="Cambria Math" panose="02040503050406030204" pitchFamily="18" charset="0"/>
                          </a:rPr>
                          <m:t>2</m:t>
                        </m:r>
                      </m:sup>
                    </m:sSup>
                  </m:oMath>
                </a14:m>
                <a:r>
                  <a:rPr lang="en-US" altLang="zh-CN" sz="1800">
                    <a:sym typeface="+mn-ea"/>
                  </a:rPr>
                  <a:t>                    </a:t>
                </a:r>
                <a:r>
                  <a:rPr sz="1800">
                    <a:sym typeface="+mn-ea"/>
                  </a:rPr>
                  <a:t>同上</a:t>
                </a:r>
                <a:endParaRPr sz="1800">
                  <a:sym typeface="+mn-ea"/>
                </a:endParaRPr>
              </a:p>
              <a:p>
                <a:endParaRPr lang="zh-CN" altLang="en-US" sz="18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69925" y="542290"/>
                <a:ext cx="10852150" cy="5798820"/>
              </a:xfrm>
            </p:spPr>
            <p:txBody>
              <a:bodyPr/>
              <a:lstStyle/>
              <a:p>
                <a:pPr marL="0" indent="0">
                  <a:buNone/>
                </a:pPr>
                <a:r>
                  <a:rPr lang="en-US" altLang="zh-CN">
                    <a:sym typeface="+mn-ea"/>
                  </a:rPr>
                  <a:t>      (5) </a:t>
                </a:r>
                <a:r>
                  <a:rPr>
                    <a:solidFill>
                      <a:srgbClr val="FF0000"/>
                    </a:solidFill>
                    <a:sym typeface="+mn-ea"/>
                  </a:rPr>
                  <a:t>范德蒙恒等式</a:t>
                </a:r>
                <a:r>
                  <a:rPr lang="en-US" altLang="zh-CN">
                    <a:sym typeface="+mn-ea"/>
                  </a:rPr>
                  <a:t>     </a:t>
                </a:r>
                <a14:m>
                  <m:oMath xmlns:m="http://schemas.openxmlformats.org/officeDocument/2006/math">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𝑚</m:t>
                        </m:r>
                      </m:sup>
                      <m:e>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𝑛</m:t>
                                  </m:r>
                                </m:e>
                              </m:mr>
                              <m:mr>
                                <m:e>
                                  <m:r>
                                    <a:rPr lang="en-US" i="1">
                                      <a:latin typeface="Cambria Math" panose="02040503050406030204" pitchFamily="18" charset="0"/>
                                      <a:cs typeface="Cambria Math" panose="02040503050406030204" pitchFamily="18" charset="0"/>
                                    </a:rPr>
                                    <m:t>𝑖</m:t>
                                  </m:r>
                                </m:e>
                              </m:mr>
                            </m:m>
                          </m:e>
                        </m:d>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𝑚</m:t>
                                  </m:r>
                                </m:e>
                              </m:mr>
                              <m:mr>
                                <m:e>
                                  <m:r>
                                    <a:rPr lang="en-US" i="1">
                                      <a:latin typeface="Cambria Math" panose="02040503050406030204" pitchFamily="18" charset="0"/>
                                      <a:cs typeface="Cambria Math" panose="02040503050406030204" pitchFamily="18" charset="0"/>
                                    </a:rPr>
                                    <m:t>𝑘</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𝑖</m:t>
                                  </m:r>
                                </m:e>
                              </m:mr>
                            </m:m>
                          </m:e>
                        </m:d>
                      </m:e>
                    </m:nary>
                    <m:r>
                      <a:rPr lang="en-US" altLang="zh-CN" i="1">
                        <a:latin typeface="Cambria Math" panose="02040503050406030204" pitchFamily="18" charset="0"/>
                        <a:cs typeface="Cambria Math" panose="02040503050406030204" pitchFamily="18" charset="0"/>
                      </a:rPr>
                      <m:t>=</m:t>
                    </m:r>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𝑚</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𝑛</m:t>
                              </m:r>
                            </m:e>
                          </m:mr>
                          <m:mr>
                            <m:e>
                              <m:r>
                                <a:rPr lang="en-US" i="1">
                                  <a:latin typeface="Cambria Math" panose="02040503050406030204" pitchFamily="18" charset="0"/>
                                  <a:cs typeface="Cambria Math" panose="02040503050406030204" pitchFamily="18" charset="0"/>
                                </a:rPr>
                                <m:t>𝑘</m:t>
                              </m:r>
                            </m:e>
                          </m:mr>
                        </m:m>
                      </m:e>
                    </m:d>
                  </m:oMath>
                </a14:m>
                <a:r>
                  <a:rPr lang="en-US" altLang="zh-CN">
                    <a:sym typeface="+mn-ea"/>
                  </a:rPr>
                  <a:t>   ---</a:t>
                </a:r>
                <a:r>
                  <a:rPr>
                    <a:sym typeface="+mn-ea"/>
                  </a:rPr>
                  <a:t>拆组合数的式子，在处理某些数据结构题时会用到</a:t>
                </a:r>
                <a:endParaRPr lang="zh-CN" altLang="en-US"/>
              </a:p>
              <a:p>
                <a:pPr marL="0" indent="0">
                  <a:buNone/>
                </a:pPr>
                <a:r>
                  <a:rPr lang="en-US" altLang="zh-CN">
                    <a:sym typeface="+mn-ea"/>
                  </a:rPr>
                  <a:t>           </a:t>
                </a:r>
                <a:r>
                  <a:rPr>
                    <a:sym typeface="+mn-ea"/>
                  </a:rPr>
                  <a:t>推论：</a:t>
                </a:r>
                <a:r>
                  <a:rPr lang="en-US" altLang="zh-CN">
                    <a:sym typeface="+mn-ea"/>
                  </a:rPr>
                  <a:t>              </a:t>
                </a:r>
                <a14:m>
                  <m:oMath xmlns:m="http://schemas.openxmlformats.org/officeDocument/2006/math">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𝑛</m:t>
                        </m:r>
                      </m:sup>
                      <m:e>
                        <m:sSup>
                          <m:sSupPr>
                            <m:ctrlPr>
                              <a:rPr lang="en-US" altLang="zh-CN" i="1">
                                <a:latin typeface="Cambria Math" panose="02040503050406030204" pitchFamily="18" charset="0"/>
                                <a:cs typeface="Cambria Math" panose="02040503050406030204" pitchFamily="18" charset="0"/>
                              </a:rPr>
                            </m:ctrlPr>
                          </m:sSupPr>
                          <m:e>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𝑛</m:t>
                                      </m:r>
                                    </m:e>
                                  </m:mr>
                                  <m:mr>
                                    <m:e>
                                      <m:r>
                                        <a:rPr lang="en-US" i="1">
                                          <a:latin typeface="Cambria Math" panose="02040503050406030204" pitchFamily="18" charset="0"/>
                                          <a:cs typeface="Cambria Math" panose="02040503050406030204" pitchFamily="18" charset="0"/>
                                        </a:rPr>
                                        <m:t>𝑖</m:t>
                                      </m:r>
                                    </m:e>
                                  </m:mr>
                                </m:m>
                              </m:e>
                            </m:d>
                          </m:e>
                          <m:sup>
                            <m:r>
                              <a:rPr lang="en-US" altLang="zh-CN" i="1">
                                <a:latin typeface="Cambria Math" panose="02040503050406030204" pitchFamily="18" charset="0"/>
                                <a:cs typeface="Cambria Math" panose="02040503050406030204" pitchFamily="18" charset="0"/>
                              </a:rPr>
                              <m:t>2</m:t>
                            </m:r>
                          </m:sup>
                        </m:sSup>
                      </m:e>
                    </m:nary>
                    <m:r>
                      <a:rPr lang="en-US" altLang="zh-CN" i="1">
                        <a:latin typeface="Cambria Math" panose="02040503050406030204" pitchFamily="18" charset="0"/>
                        <a:cs typeface="Cambria Math" panose="02040503050406030204" pitchFamily="18" charset="0"/>
                      </a:rPr>
                      <m:t>=</m:t>
                    </m:r>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2</m:t>
                              </m:r>
                              <m:r>
                                <a:rPr lang="en-US" i="1">
                                  <a:latin typeface="Cambria Math" panose="02040503050406030204" pitchFamily="18" charset="0"/>
                                  <a:cs typeface="Cambria Math" panose="02040503050406030204" pitchFamily="18" charset="0"/>
                                </a:rPr>
                                <m:t>𝑛</m:t>
                              </m:r>
                            </m:e>
                          </m:mr>
                          <m:mr>
                            <m:e>
                              <m:r>
                                <a:rPr lang="en-US" i="1">
                                  <a:latin typeface="Cambria Math" panose="02040503050406030204" pitchFamily="18" charset="0"/>
                                  <a:cs typeface="Cambria Math" panose="02040503050406030204" pitchFamily="18" charset="0"/>
                                </a:rPr>
                                <m:t>𝑛</m:t>
                              </m:r>
                            </m:e>
                          </m:mr>
                        </m:m>
                      </m:e>
                    </m:d>
                  </m:oMath>
                </a14:m>
                <a:r>
                  <a:rPr lang="en-US" altLang="zh-CN">
                    <a:sym typeface="+mn-ea"/>
                  </a:rPr>
                  <a:t>                --- </a:t>
                </a:r>
                <a:r>
                  <a:rPr>
                    <a:sym typeface="+mn-ea"/>
                  </a:rPr>
                  <a:t>令</a:t>
                </a:r>
                <a:r>
                  <a:rPr lang="en-US" altLang="zh-CN">
                    <a:sym typeface="+mn-ea"/>
                  </a:rPr>
                  <a:t>n=k=m</a:t>
                </a:r>
                <a:endParaRPr lang="en-US" altLang="zh-CN"/>
              </a:p>
              <a:p>
                <a:pPr marL="0" indent="0">
                  <a:buNone/>
                </a:pPr>
                <a:r>
                  <a:rPr lang="en-US" altLang="zh-CN"/>
                  <a:t>       (6)   </a:t>
                </a:r>
                <a14:m>
                  <m:oMath xmlns:m="http://schemas.openxmlformats.org/officeDocument/2006/math">
                    <m:nary>
                      <m:naryPr>
                        <m:chr m:val="∑"/>
                        <m:limLoc m:val="undOvr"/>
                        <m:ctrlPr>
                          <a:rPr lang="en-US" i="1">
                            <a:latin typeface="Cambria Math" panose="02040503050406030204" pitchFamily="18" charset="0"/>
                            <a:cs typeface="Cambria Math" panose="02040503050406030204" pitchFamily="18" charset="0"/>
                          </a:rPr>
                        </m:ctrlPr>
                      </m:naryPr>
                      <m:sub>
                        <m:r>
                          <a:rPr lang="en-US" i="1">
                            <a:latin typeface="Cambria Math" panose="02040503050406030204" pitchFamily="18" charset="0"/>
                            <a:cs typeface="Cambria Math" panose="02040503050406030204" pitchFamily="18" charset="0"/>
                          </a:rPr>
                          <m:t>𝑙</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0</m:t>
                        </m:r>
                      </m:sub>
                      <m:sup>
                        <m:r>
                          <a:rPr lang="en-US" i="1">
                            <a:latin typeface="Cambria Math" panose="02040503050406030204" pitchFamily="18" charset="0"/>
                            <a:cs typeface="Cambria Math" panose="02040503050406030204" pitchFamily="18" charset="0"/>
                          </a:rPr>
                          <m:t>𝑛</m:t>
                        </m:r>
                      </m:sup>
                      <m:e>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𝑙</m:t>
                                  </m:r>
                                </m:e>
                              </m:mr>
                              <m:mr>
                                <m:e>
                                  <m:r>
                                    <a:rPr lang="en-US" i="1">
                                      <a:latin typeface="Cambria Math" panose="02040503050406030204" pitchFamily="18" charset="0"/>
                                      <a:cs typeface="Cambria Math" panose="02040503050406030204" pitchFamily="18" charset="0"/>
                                    </a:rPr>
                                    <m:t>𝑘</m:t>
                                  </m:r>
                                </m:e>
                              </m:mr>
                            </m:m>
                          </m:e>
                        </m:d>
                      </m:e>
                    </m:nary>
                    <m:r>
                      <a:rPr lang="en-US" i="1">
                        <a:latin typeface="Cambria Math" panose="02040503050406030204" pitchFamily="18" charset="0"/>
                        <a:cs typeface="Cambria Math" panose="02040503050406030204" pitchFamily="18" charset="0"/>
                      </a:rPr>
                      <m:t>=</m:t>
                    </m:r>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𝑛</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1</m:t>
                              </m:r>
                            </m:e>
                          </m:mr>
                          <m:mr>
                            <m:e>
                              <m:r>
                                <a:rPr lang="en-US" i="1">
                                  <a:latin typeface="Cambria Math" panose="02040503050406030204" pitchFamily="18" charset="0"/>
                                  <a:cs typeface="Cambria Math" panose="02040503050406030204" pitchFamily="18" charset="0"/>
                                </a:rPr>
                                <m:t>𝑘</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1</m:t>
                              </m:r>
                            </m:e>
                          </m:mr>
                        </m:m>
                      </m:e>
                    </m:d>
                  </m:oMath>
                </a14:m>
                <a:r>
                  <a:rPr lang="en-US" altLang="zh-CN"/>
                  <a:t>   </a:t>
                </a:r>
                <a:endParaRPr lang="en-US" altLang="zh-CN"/>
              </a:p>
              <a:p>
                <a:pPr marL="0" indent="0">
                  <a:buNone/>
                </a:pPr>
                <a:r>
                  <a:rPr lang="en-US" altLang="zh-CN"/>
                  <a:t>     </a:t>
                </a:r>
                <a:r>
                  <a:rPr lang="zh-CN" altLang="en-US"/>
                  <a:t>通过组合分析一一考虑</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𝑆</m:t>
                    </m:r>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𝑎</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𝑎</m:t>
                        </m:r>
                      </m:e>
                      <m:sub>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𝑎</m:t>
                        </m:r>
                      </m:e>
                      <m:sub>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oMath>
                </a14:m>
                <a:r>
                  <a:rPr>
                    <a:sym typeface="+mn-ea"/>
                  </a:rPr>
                  <a:t> </a:t>
                </a:r>
                <a:r>
                  <a:rPr lang="zh-CN" altLang="en-US"/>
                  <a:t>的</a:t>
                </a:r>
                <a:r>
                  <a:rPr lang="en-US" altLang="zh-CN"/>
                  <a:t> k+1 </a:t>
                </a:r>
                <a:r>
                  <a:rPr lang="zh-CN" altLang="en-US"/>
                  <a:t>子集数可以得证，在恒等式证明中比较常用。被称为</a:t>
                </a:r>
                <a:r>
                  <a:rPr lang="en-US" altLang="zh-CN"/>
                  <a:t> </a:t>
                </a:r>
                <a:r>
                  <a:rPr lang="zh-CN" altLang="en-US"/>
                  <a:t>朱世杰恒等式。</a:t>
                </a:r>
                <a:endParaRPr lang="zh-CN" altLang="en-US"/>
              </a:p>
              <a:p>
                <a:pPr marL="0" indent="0">
                  <a:buNone/>
                </a:pPr>
                <a:r>
                  <a:rPr lang="zh-CN" altLang="en-US"/>
                  <a:t> </a:t>
                </a:r>
                <a:r>
                  <a:rPr lang="en-US" altLang="zh-CN"/>
                  <a:t>      (7)    </a:t>
                </a:r>
                <a14:m>
                  <m:oMath xmlns:m="http://schemas.openxmlformats.org/officeDocument/2006/math">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𝑛</m:t>
                              </m:r>
                            </m:e>
                          </m:mr>
                          <m:mr>
                            <m:e>
                              <m:r>
                                <a:rPr lang="en-US" i="1">
                                  <a:latin typeface="Cambria Math" panose="02040503050406030204" pitchFamily="18" charset="0"/>
                                  <a:cs typeface="Cambria Math" panose="02040503050406030204" pitchFamily="18" charset="0"/>
                                </a:rPr>
                                <m:t>𝑟</m:t>
                              </m:r>
                            </m:e>
                          </m:mr>
                        </m:m>
                      </m:e>
                    </m:d>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𝑟</m:t>
                              </m:r>
                            </m:e>
                          </m:mr>
                          <m:mr>
                            <m:e>
                              <m:r>
                                <a:rPr lang="en-US" i="1">
                                  <a:latin typeface="Cambria Math" panose="02040503050406030204" pitchFamily="18" charset="0"/>
                                  <a:cs typeface="Cambria Math" panose="02040503050406030204" pitchFamily="18" charset="0"/>
                                </a:rPr>
                                <m:t>𝑘</m:t>
                              </m:r>
                            </m:e>
                          </m:mr>
                        </m:m>
                      </m:e>
                    </m:d>
                    <m:r>
                      <a:rPr lang="en-US" i="1">
                        <a:latin typeface="Cambria Math" panose="02040503050406030204" pitchFamily="18" charset="0"/>
                        <a:cs typeface="Cambria Math" panose="02040503050406030204" pitchFamily="18" charset="0"/>
                      </a:rPr>
                      <m:t>=</m:t>
                    </m:r>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𝑛</m:t>
                              </m:r>
                            </m:e>
                          </m:mr>
                          <m:mr>
                            <m:e>
                              <m:r>
                                <a:rPr lang="en-US" i="1">
                                  <a:latin typeface="Cambria Math" panose="02040503050406030204" pitchFamily="18" charset="0"/>
                                  <a:cs typeface="Cambria Math" panose="02040503050406030204" pitchFamily="18" charset="0"/>
                                </a:rPr>
                                <m:t>𝑘</m:t>
                              </m:r>
                            </m:e>
                          </m:mr>
                        </m:m>
                      </m:e>
                    </m:d>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𝑛</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𝑘</m:t>
                              </m:r>
                            </m:e>
                          </m:mr>
                          <m:mr>
                            <m:e>
                              <m:r>
                                <a:rPr lang="en-US" i="1">
                                  <a:latin typeface="Cambria Math" panose="02040503050406030204" pitchFamily="18" charset="0"/>
                                  <a:cs typeface="Cambria Math" panose="02040503050406030204" pitchFamily="18" charset="0"/>
                                </a:rPr>
                                <m:t>𝑟</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𝑘</m:t>
                              </m:r>
                            </m:e>
                          </m:mr>
                        </m:m>
                      </m:e>
                    </m:d>
                  </m:oMath>
                </a14:m>
                <a:r>
                  <a:rPr lang="en-US" altLang="zh-CN"/>
                  <a:t>                       --</a:t>
                </a:r>
                <a:r>
                  <a:t>直接用公式计算</a:t>
                </a:r>
              </a:p>
              <a:p>
                <a:pPr marL="0" indent="0">
                  <a:buNone/>
                </a:pPr>
                <a:r>
                  <a:t> </a:t>
                </a:r>
                <a:r>
                  <a:rPr lang="en-US" altLang="zh-CN"/>
                  <a:t>      (8)    </a:t>
                </a:r>
                <a14:m>
                  <m:oMath xmlns:m="http://schemas.openxmlformats.org/officeDocument/2006/math">
                    <m:nary>
                      <m:naryPr>
                        <m:chr m:val="∑"/>
                        <m:limLoc m:val="undOvr"/>
                        <m:ctrlPr>
                          <a:rPr lang="en-US" i="1">
                            <a:latin typeface="Cambria Math" panose="02040503050406030204" pitchFamily="18" charset="0"/>
                            <a:cs typeface="Cambria Math" panose="02040503050406030204" pitchFamily="18" charset="0"/>
                          </a:rPr>
                        </m:ctrlPr>
                      </m:naryPr>
                      <m:sub>
                        <m:r>
                          <a:rPr lang="en-US" i="1">
                            <a:latin typeface="Cambria Math" panose="02040503050406030204" pitchFamily="18" charset="0"/>
                            <a:cs typeface="Cambria Math" panose="02040503050406030204" pitchFamily="18" charset="0"/>
                          </a:rPr>
                          <m:t>𝑖</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0</m:t>
                        </m:r>
                      </m:sub>
                      <m:sup>
                        <m:r>
                          <a:rPr lang="en-US" i="1">
                            <a:latin typeface="Cambria Math" panose="02040503050406030204" pitchFamily="18" charset="0"/>
                            <a:cs typeface="Cambria Math" panose="02040503050406030204" pitchFamily="18" charset="0"/>
                          </a:rPr>
                          <m:t>𝑛</m:t>
                        </m:r>
                      </m:sup>
                      <m:e>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𝑛</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𝑖</m:t>
                                  </m:r>
                                </m:e>
                              </m:mr>
                              <m:mr>
                                <m:e>
                                  <m:r>
                                    <a:rPr lang="en-US" i="1">
                                      <a:latin typeface="Cambria Math" panose="02040503050406030204" pitchFamily="18" charset="0"/>
                                      <a:cs typeface="Cambria Math" panose="02040503050406030204" pitchFamily="18" charset="0"/>
                                    </a:rPr>
                                    <m:t>𝑖</m:t>
                                  </m:r>
                                </m:e>
                              </m:mr>
                            </m:m>
                          </m:e>
                        </m:d>
                      </m:e>
                    </m:nary>
                    <m:r>
                      <a:rPr lang="en-US" i="1">
                        <a:latin typeface="Cambria Math" panose="02040503050406030204" pitchFamily="18" charset="0"/>
                        <a:cs typeface="Cambria Math" panose="02040503050406030204" pitchFamily="18" charset="0"/>
                      </a:rPr>
                      <m:t>=</m:t>
                    </m:r>
                    <m:sSub>
                      <m:sSubPr>
                        <m:ctrlPr>
                          <a:rPr lang="en-US" i="1">
                            <a:latin typeface="Cambria Math" panose="02040503050406030204" pitchFamily="18" charset="0"/>
                            <a:cs typeface="Cambria Math" panose="02040503050406030204" pitchFamily="18" charset="0"/>
                          </a:rPr>
                        </m:ctrlPr>
                      </m:sSubPr>
                      <m:e>
                        <m:r>
                          <a:rPr lang="en-US" i="1">
                            <a:latin typeface="Cambria Math" panose="02040503050406030204" pitchFamily="18" charset="0"/>
                            <a:cs typeface="Cambria Math" panose="02040503050406030204" pitchFamily="18" charset="0"/>
                          </a:rPr>
                          <m:t>𝐹</m:t>
                        </m:r>
                      </m:e>
                      <m:sub>
                        <m:r>
                          <a:rPr lang="en-US" i="1">
                            <a:latin typeface="Cambria Math" panose="02040503050406030204" pitchFamily="18" charset="0"/>
                            <a:cs typeface="Cambria Math" panose="02040503050406030204" pitchFamily="18" charset="0"/>
                          </a:rPr>
                          <m:t>𝑛</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1</m:t>
                        </m:r>
                      </m:sub>
                    </m:sSub>
                  </m:oMath>
                </a14:m>
                <a:r>
                  <a:rPr lang="en-US" altLang="zh-CN"/>
                  <a:t>                         ---</a:t>
                </a:r>
                <a14:m>
                  <m:oMath xmlns:m="http://schemas.openxmlformats.org/officeDocument/2006/math">
                    <m:sSub>
                      <m:sSubPr>
                        <m:ctrlPr>
                          <a:rPr lang="en-US" i="1">
                            <a:latin typeface="Cambria Math" panose="02040503050406030204" pitchFamily="18" charset="0"/>
                            <a:cs typeface="Cambria Math" panose="02040503050406030204" pitchFamily="18" charset="0"/>
                          </a:rPr>
                        </m:ctrlPr>
                      </m:sSubPr>
                      <m:e>
                        <m:r>
                          <a:rPr lang="en-US" i="1">
                            <a:latin typeface="Cambria Math" panose="02040503050406030204" pitchFamily="18" charset="0"/>
                            <a:cs typeface="Cambria Math" panose="02040503050406030204" pitchFamily="18" charset="0"/>
                          </a:rPr>
                          <m:t>𝐹</m:t>
                        </m:r>
                      </m:e>
                      <m:sub>
                        <m:r>
                          <a:rPr lang="en-US" i="1">
                            <a:latin typeface="Cambria Math" panose="02040503050406030204" pitchFamily="18" charset="0"/>
                            <a:cs typeface="Cambria Math" panose="02040503050406030204" pitchFamily="18" charset="0"/>
                          </a:rPr>
                          <m:t>𝑛</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1</m:t>
                        </m:r>
                      </m:sub>
                    </m:sSub>
                  </m:oMath>
                </a14:m>
                <a:r>
                  <a:rPr lang="en-US" altLang="zh-CN"/>
                  <a:t>是斐波那契数列</a:t>
                </a:r>
                <a:endParaRPr lang="en-US" altLang="zh-CN"/>
              </a:p>
              <a:p>
                <a:pPr marL="0" indent="0">
                  <a:buNone/>
                </a:pPr>
                <a:r>
                  <a:rPr lang="en-US" altLang="zh-CN"/>
                  <a:t>       (9)    </a:t>
                </a:r>
                <a14:m>
                  <m:oMath xmlns:m="http://schemas.openxmlformats.org/officeDocument/2006/math">
                    <m:sSup>
                      <m:sSupPr>
                        <m:ctrlPr>
                          <a:rPr lang="en-US" altLang="zh-CN" i="1">
                            <a:latin typeface="Cambria Math" panose="02040503050406030204" pitchFamily="18" charset="0"/>
                            <a:cs typeface="Cambria Math" panose="02040503050406030204" pitchFamily="18" charset="0"/>
                          </a:rPr>
                        </m:ctrlPr>
                      </m:sSupPr>
                      <m:e>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𝑛</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𝑘</m:t>
                                  </m:r>
                                </m:e>
                              </m:mr>
                              <m:mr>
                                <m:e>
                                  <m:r>
                                    <a:rPr lang="en-US" i="1">
                                      <a:latin typeface="Cambria Math" panose="02040503050406030204" pitchFamily="18" charset="0"/>
                                      <a:cs typeface="Cambria Math" panose="02040503050406030204" pitchFamily="18" charset="0"/>
                                    </a:rPr>
                                    <m:t>𝑘</m:t>
                                  </m:r>
                                </m:e>
                              </m:mr>
                            </m:m>
                          </m:e>
                        </m:d>
                      </m:e>
                      <m:sup>
                        <m:r>
                          <a:rPr lang="en-US" altLang="zh-CN" i="1">
                            <a:latin typeface="Cambria Math" panose="02040503050406030204" pitchFamily="18" charset="0"/>
                            <a:cs typeface="Cambria Math" panose="02040503050406030204" pitchFamily="18" charset="0"/>
                          </a:rPr>
                          <m:t>2</m:t>
                        </m:r>
                      </m:sup>
                    </m:sSup>
                    <m:r>
                      <a:rPr lang="en-US" altLang="zh-CN">
                        <a:latin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𝑗</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𝑘</m:t>
                        </m:r>
                      </m:sup>
                      <m:e>
                        <m:sSup>
                          <m:sSupPr>
                            <m:ctrlPr>
                              <a:rPr lang="en-US" altLang="zh-CN" i="1">
                                <a:latin typeface="Cambria Math" panose="02040503050406030204" pitchFamily="18" charset="0"/>
                                <a:cs typeface="Cambria Math" panose="02040503050406030204" pitchFamily="18" charset="0"/>
                              </a:rPr>
                            </m:ctrlPr>
                          </m:sSupPr>
                          <m:e>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𝑘</m:t>
                                      </m:r>
                                    </m:e>
                                  </m:mr>
                                  <m:mr>
                                    <m:e>
                                      <m:r>
                                        <a:rPr lang="en-US" i="1">
                                          <a:latin typeface="Cambria Math" panose="02040503050406030204" pitchFamily="18" charset="0"/>
                                          <a:cs typeface="Cambria Math" panose="02040503050406030204" pitchFamily="18" charset="0"/>
                                        </a:rPr>
                                        <m:t>𝑗</m:t>
                                      </m:r>
                                    </m:e>
                                  </m:mr>
                                </m:m>
                              </m:e>
                            </m:d>
                          </m:e>
                          <m:sup>
                            <m:r>
                              <a:rPr lang="en-US" altLang="zh-CN" i="1">
                                <a:latin typeface="Cambria Math" panose="02040503050406030204" pitchFamily="18" charset="0"/>
                                <a:cs typeface="Cambria Math" panose="02040503050406030204" pitchFamily="18" charset="0"/>
                              </a:rPr>
                              <m:t>2</m:t>
                            </m:r>
                          </m:sup>
                        </m:sSup>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𝑛</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2</m:t>
                                  </m:r>
                                  <m:r>
                                    <a:rPr lang="en-US" i="1">
                                      <a:latin typeface="Cambria Math" panose="02040503050406030204" pitchFamily="18" charset="0"/>
                                      <a:cs typeface="Cambria Math" panose="02040503050406030204" pitchFamily="18" charset="0"/>
                                    </a:rPr>
                                    <m:t>𝑘</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𝑗</m:t>
                                  </m:r>
                                </m:e>
                              </m:mr>
                              <m:mr>
                                <m:e>
                                  <m:r>
                                    <a:rPr lang="en-US" i="1">
                                      <a:latin typeface="Cambria Math" panose="02040503050406030204" pitchFamily="18" charset="0"/>
                                      <a:cs typeface="Cambria Math" panose="02040503050406030204" pitchFamily="18" charset="0"/>
                                    </a:rPr>
                                    <m:t>2</m:t>
                                  </m:r>
                                  <m:r>
                                    <a:rPr lang="en-US" i="1">
                                      <a:latin typeface="Cambria Math" panose="02040503050406030204" pitchFamily="18" charset="0"/>
                                      <a:cs typeface="Cambria Math" panose="02040503050406030204" pitchFamily="18" charset="0"/>
                                    </a:rPr>
                                    <m:t>𝑘</m:t>
                                  </m:r>
                                </m:e>
                              </m:mr>
                            </m:m>
                          </m:e>
                        </m:d>
                      </m:e>
                    </m:nary>
                  </m:oMath>
                </a14:m>
                <a:r>
                  <a:rPr lang="en-US" altLang="zh-CN"/>
                  <a:t>       --- </a:t>
                </a:r>
                <a:r>
                  <a:t>由</a:t>
                </a:r>
                <a:r>
                  <a:rPr>
                    <a:sym typeface="+mn-ea"/>
                  </a:rPr>
                  <a:t>范德蒙恒等式可证明，</a:t>
                </a:r>
                <a:r>
                  <a:rPr lang="zh-CN" altLang="en-US"/>
                  <a:t>被称为李善兰恒等式</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xfrm>
                <a:off x="669925" y="542290"/>
                <a:ext cx="10852150" cy="5798820"/>
              </a:xfrm>
              <a:blipFill rotWithShape="1">
                <a:blip r:embed="rId1"/>
                <a:stretch>
                  <a:fillRect/>
                </a:stretch>
              </a:blipFill>
            </p:spPr>
            <p:txBody>
              <a:bodyPr/>
              <a:lstStyle/>
              <a:p>
                <a:r>
                  <a:rPr lang="zh-CN" altLang="en-US">
                    <a:noFill/>
                  </a:rPr>
                  <a:t> </a:t>
                </a:r>
              </a:p>
            </p:txBody>
          </p:sp>
        </mc:Fallback>
      </mc:AlternateContent>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求组合数的方法</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fontScale="90000" lnSpcReduction="10000"/>
              </a:bodyPr>
              <a:p>
                <a:r>
                  <a:rPr lang="zh-CN" altLang="en-US"/>
                  <a:t>首先</a:t>
                </a:r>
                <a:r>
                  <a:rPr lang="en-US" altLang="zh-CN"/>
                  <a:t> C(n,m) </a:t>
                </a:r>
                <a:r>
                  <a:rPr lang="zh-CN" altLang="en-US"/>
                  <a:t>的值一定是自然数，因为连续</a:t>
                </a:r>
                <a:r>
                  <a:rPr lang="en-US" altLang="zh-CN"/>
                  <a:t> m </a:t>
                </a:r>
                <a:r>
                  <a:rPr lang="zh-CN" altLang="en-US"/>
                  <a:t>个自然数的积一定被</a:t>
                </a:r>
                <a:r>
                  <a:rPr lang="en-US" altLang="zh-CN"/>
                  <a:t> m! </a:t>
                </a:r>
                <a:r>
                  <a:rPr lang="zh-CN" altLang="en-US"/>
                  <a:t>整除，因此求</a:t>
                </a:r>
                <a:r>
                  <a:rPr lang="en-US" altLang="zh-CN"/>
                  <a:t> C(n,m) </a:t>
                </a:r>
                <a:r>
                  <a:rPr lang="zh-CN" altLang="en-US"/>
                  <a:t>的值关键在于如何避免做除法。</a:t>
                </a:r>
                <a:endParaRPr lang="zh-CN" altLang="en-US"/>
              </a:p>
              <a:p>
                <a:r>
                  <a:rPr lang="en-US" altLang="zh-CN"/>
                  <a:t>1.</a:t>
                </a:r>
                <a:r>
                  <a:rPr lang="zh-CN" altLang="en-US"/>
                  <a:t>递归计算</a:t>
                </a:r>
                <a:endParaRPr lang="zh-CN" altLang="en-US"/>
              </a:p>
              <a:p>
                <a:pPr marL="0" indent="0">
                  <a:buNone/>
                </a:pPr>
                <a:r>
                  <a:rPr lang="en-US" altLang="zh-CN"/>
                  <a:t>      </a:t>
                </a:r>
                <a:r>
                  <a:rPr lang="zh-CN" altLang="en-US"/>
                  <a:t>利用公式</a:t>
                </a:r>
                <a:r>
                  <a:rPr lang="en-US" altLang="zh-CN">
                    <a:sym typeface="+mn-ea"/>
                  </a:rPr>
                  <a:t> </a:t>
                </a:r>
                <a14:m>
                  <m:oMath xmlns:m="http://schemas.openxmlformats.org/officeDocument/2006/math">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𝑛</m:t>
                              </m:r>
                            </m:e>
                          </m:mr>
                          <m:mr>
                            <m:e>
                              <m:r>
                                <a:rPr lang="en-US" i="1">
                                  <a:latin typeface="Cambria Math" panose="02040503050406030204" pitchFamily="18" charset="0"/>
                                  <a:cs typeface="Cambria Math" panose="02040503050406030204" pitchFamily="18" charset="0"/>
                                </a:rPr>
                                <m:t>𝑚</m:t>
                              </m:r>
                            </m:e>
                          </m:mr>
                        </m:m>
                      </m:e>
                    </m:d>
                    <m:r>
                      <a:rPr lang="en-US" i="1">
                        <a:latin typeface="Cambria Math" panose="02040503050406030204" pitchFamily="18" charset="0"/>
                        <a:cs typeface="Cambria Math" panose="02040503050406030204" pitchFamily="18" charset="0"/>
                      </a:rPr>
                      <m:t>=</m:t>
                    </m:r>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𝑛</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1</m:t>
                              </m:r>
                            </m:e>
                          </m:mr>
                          <m:mr>
                            <m:e>
                              <m:r>
                                <a:rPr lang="en-US" i="1">
                                  <a:latin typeface="Cambria Math" panose="02040503050406030204" pitchFamily="18" charset="0"/>
                                  <a:cs typeface="Cambria Math" panose="02040503050406030204" pitchFamily="18" charset="0"/>
                                </a:rPr>
                                <m:t>𝑚</m:t>
                              </m:r>
                            </m:e>
                          </m:mr>
                        </m:m>
                      </m:e>
                    </m:d>
                    <m:r>
                      <a:rPr lang="en-US" i="1">
                        <a:latin typeface="Cambria Math" panose="02040503050406030204" pitchFamily="18" charset="0"/>
                        <a:cs typeface="Cambria Math" panose="02040503050406030204" pitchFamily="18" charset="0"/>
                      </a:rPr>
                      <m:t>+</m:t>
                    </m:r>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𝑛</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1</m:t>
                              </m:r>
                            </m:e>
                          </m:mr>
                          <m:mr>
                            <m:e>
                              <m:r>
                                <a:rPr lang="en-US" i="1">
                                  <a:latin typeface="Cambria Math" panose="02040503050406030204" pitchFamily="18" charset="0"/>
                                  <a:cs typeface="Cambria Math" panose="02040503050406030204" pitchFamily="18" charset="0"/>
                                </a:rPr>
                                <m:t>𝑚</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1</m:t>
                              </m:r>
                            </m:e>
                          </m:mr>
                        </m:m>
                      </m:e>
                    </m:d>
                  </m:oMath>
                </a14:m>
                <a:r>
                  <a:rPr lang="en-US" altLang="zh-CN">
                    <a:sym typeface="+mn-ea"/>
                  </a:rPr>
                  <a:t> </a:t>
                </a:r>
                <a:r>
                  <a:rPr lang="zh-CN" altLang="en-US"/>
                  <a:t>来递归的计算组合数</a:t>
                </a: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r>
                  <a:rPr lang="zh-CN" altLang="en-US"/>
                  <a:t>注意：</a:t>
                </a:r>
                <a:endParaRPr lang="zh-CN" altLang="en-US"/>
              </a:p>
              <a:p>
                <a:pPr marL="0" indent="0">
                  <a:buNone/>
                </a:pPr>
                <a:r>
                  <a:rPr lang="zh-CN" altLang="en-US"/>
                  <a:t>递归方法虽然直观，但在计算较大的组合数时可能会导致性能问题，因为存在大量的重复计算。对于较大的</a:t>
                </a:r>
                <a:r>
                  <a:rPr lang="en-US" altLang="zh-CN"/>
                  <a:t>n </a:t>
                </a:r>
                <a:r>
                  <a:rPr lang="zh-CN" altLang="en-US"/>
                  <a:t>和</a:t>
                </a:r>
                <a:r>
                  <a:rPr lang="en-US" altLang="zh-CN"/>
                  <a:t>m</a:t>
                </a:r>
                <a:r>
                  <a:rPr lang="zh-CN" altLang="en-US"/>
                  <a:t>，可以考虑使用动态规划或其他优化方法来提高效率。</a:t>
                </a:r>
                <a:endParaRPr lang="zh-CN" altLang="en-US"/>
              </a:p>
              <a:p>
                <a:endParaRPr lang="en-US" altLang="zh-CN"/>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3470"/>
                </a:stretch>
              </a:blipFill>
            </p:spPr>
            <p:txBody>
              <a:bodyPr/>
              <a:lstStyle/>
              <a:p>
                <a:r>
                  <a:rPr lang="zh-CN" altLang="en-US">
                    <a:noFill/>
                  </a:rPr>
                  <a:t> </a:t>
                </a:r>
              </a:p>
            </p:txBody>
          </p:sp>
        </mc:Fallback>
      </mc:AlternateContent>
      <p:pic>
        <p:nvPicPr>
          <p:cNvPr id="5" name="图片 4"/>
          <p:cNvPicPr>
            <a:picLocks noChangeAspect="1"/>
          </p:cNvPicPr>
          <p:nvPr/>
        </p:nvPicPr>
        <p:blipFill>
          <a:blip r:embed="rId2"/>
          <a:stretch>
            <a:fillRect/>
          </a:stretch>
        </p:blipFill>
        <p:spPr>
          <a:xfrm>
            <a:off x="1584325" y="2780665"/>
            <a:ext cx="4029075" cy="2135505"/>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en-US" altLang="zh-CN"/>
                  <a:t>2.</a:t>
                </a:r>
                <a:r>
                  <a:rPr lang="zh-CN" altLang="en-US"/>
                  <a:t>杨辉三角打表（</a:t>
                </a:r>
                <a:r>
                  <a:rPr lang="zh-CN" altLang="en-US"/>
                  <a:t>动态规划）</a:t>
                </a:r>
                <a:endParaRPr lang="zh-CN" altLang="en-US"/>
              </a:p>
              <a:p>
                <a:pPr marL="0" indent="0">
                  <a:buNone/>
                </a:pPr>
                <a:r>
                  <a:rPr lang="en-US" altLang="zh-CN"/>
                  <a:t>  </a:t>
                </a:r>
                <a:r>
                  <a:rPr lang="zh-CN" altLang="en-US"/>
                  <a:t>利用公式</a:t>
                </a:r>
                <a:r>
                  <a:rPr lang="en-US" altLang="zh-CN"/>
                  <a:t> </a:t>
                </a:r>
                <a14:m>
                  <m:oMath xmlns:m="http://schemas.openxmlformats.org/officeDocument/2006/math">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𝑛</m:t>
                              </m:r>
                            </m:e>
                          </m:mr>
                          <m:mr>
                            <m:e>
                              <m:r>
                                <a:rPr lang="en-US" i="1">
                                  <a:latin typeface="Cambria Math" panose="02040503050406030204" pitchFamily="18" charset="0"/>
                                  <a:cs typeface="Cambria Math" panose="02040503050406030204" pitchFamily="18" charset="0"/>
                                </a:rPr>
                                <m:t>𝑚</m:t>
                              </m:r>
                            </m:e>
                          </m:mr>
                        </m:m>
                      </m:e>
                    </m:d>
                    <m:r>
                      <a:rPr lang="en-US" i="1">
                        <a:latin typeface="Cambria Math" panose="02040503050406030204" pitchFamily="18" charset="0"/>
                        <a:cs typeface="Cambria Math" panose="02040503050406030204" pitchFamily="18" charset="0"/>
                      </a:rPr>
                      <m:t>=</m:t>
                    </m:r>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𝑛</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1</m:t>
                              </m:r>
                            </m:e>
                          </m:mr>
                          <m:mr>
                            <m:e>
                              <m:r>
                                <a:rPr lang="en-US" i="1">
                                  <a:latin typeface="Cambria Math" panose="02040503050406030204" pitchFamily="18" charset="0"/>
                                  <a:cs typeface="Cambria Math" panose="02040503050406030204" pitchFamily="18" charset="0"/>
                                </a:rPr>
                                <m:t>𝑚</m:t>
                              </m:r>
                            </m:e>
                          </m:mr>
                        </m:m>
                      </m:e>
                    </m:d>
                    <m:r>
                      <a:rPr lang="en-US" i="1">
                        <a:latin typeface="Cambria Math" panose="02040503050406030204" pitchFamily="18" charset="0"/>
                        <a:cs typeface="Cambria Math" panose="02040503050406030204" pitchFamily="18" charset="0"/>
                      </a:rPr>
                      <m:t>+</m:t>
                    </m:r>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𝑛</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1</m:t>
                              </m:r>
                            </m:e>
                          </m:mr>
                          <m:mr>
                            <m:e>
                              <m:r>
                                <a:rPr lang="en-US" i="1">
                                  <a:latin typeface="Cambria Math" panose="02040503050406030204" pitchFamily="18" charset="0"/>
                                  <a:cs typeface="Cambria Math" panose="02040503050406030204" pitchFamily="18" charset="0"/>
                                </a:rPr>
                                <m:t>𝑚</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1</m:t>
                              </m:r>
                            </m:e>
                          </m:mr>
                        </m:m>
                      </m:e>
                    </m:d>
                  </m:oMath>
                </a14:m>
                <a:r>
                  <a:rPr lang="zh-CN" altLang="en-US"/>
                  <a:t>，将计算</a:t>
                </a:r>
                <a:r>
                  <a:rPr lang="en-US" altLang="zh-CN"/>
                  <a:t> C(n,r) </a:t>
                </a:r>
                <a:r>
                  <a:rPr lang="zh-CN" altLang="en-US"/>
                  <a:t>的过程化为加法来做，由于二项式展开系数的与杨辉三角一致，故该方法的实质就是求杨辉三角第</a:t>
                </a:r>
                <a:r>
                  <a:rPr lang="en-US" altLang="zh-CN"/>
                  <a:t> n </a:t>
                </a:r>
                <a:r>
                  <a:rPr lang="zh-CN" altLang="en-US"/>
                  <a:t>行，第</a:t>
                </a:r>
                <a:r>
                  <a:rPr lang="en-US" altLang="zh-CN"/>
                  <a:t> r </a:t>
                </a:r>
                <a:r>
                  <a:rPr lang="zh-CN" altLang="en-US"/>
                  <a:t>列上的数。</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pic>
        <p:nvPicPr>
          <p:cNvPr id="5" name="图片 4"/>
          <p:cNvPicPr>
            <a:picLocks noChangeAspect="1"/>
          </p:cNvPicPr>
          <p:nvPr/>
        </p:nvPicPr>
        <p:blipFill>
          <a:blip r:embed="rId2"/>
          <a:stretch>
            <a:fillRect/>
          </a:stretch>
        </p:blipFill>
        <p:spPr>
          <a:xfrm>
            <a:off x="798195" y="2847340"/>
            <a:ext cx="5297805" cy="2345055"/>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6548755" y="1213485"/>
            <a:ext cx="5058410" cy="2734945"/>
          </a:xfrm>
          <a:prstGeom prst="rect">
            <a:avLst/>
          </a:prstGeom>
        </p:spPr>
      </p:pic>
      <p:pic>
        <p:nvPicPr>
          <p:cNvPr id="9" name="图片 8"/>
          <p:cNvPicPr>
            <a:picLocks noChangeAspect="1"/>
          </p:cNvPicPr>
          <p:nvPr/>
        </p:nvPicPr>
        <p:blipFill>
          <a:blip r:embed="rId2"/>
          <a:stretch>
            <a:fillRect/>
          </a:stretch>
        </p:blipFill>
        <p:spPr>
          <a:xfrm>
            <a:off x="723900" y="988695"/>
            <a:ext cx="5588000" cy="5384800"/>
          </a:xfrm>
          <a:prstGeom prst="rect">
            <a:avLst/>
          </a:prstGeom>
        </p:spPr>
      </p:pic>
      <p:sp>
        <p:nvSpPr>
          <p:cNvPr id="10" name="文本框 9"/>
          <p:cNvSpPr txBox="1"/>
          <p:nvPr/>
        </p:nvSpPr>
        <p:spPr>
          <a:xfrm>
            <a:off x="6718935" y="4972685"/>
            <a:ext cx="4111625" cy="953135"/>
          </a:xfrm>
          <a:prstGeom prst="rect">
            <a:avLst/>
          </a:prstGeom>
          <a:noFill/>
        </p:spPr>
        <p:txBody>
          <a:bodyPr wrap="square" rtlCol="0">
            <a:spAutoFit/>
          </a:bodyPr>
          <a:p>
            <a:r>
              <a:rPr lang="zh-CN" altLang="en-US" sz="1400"/>
              <a:t>可以继续优化优化空间复杂度！！！</a:t>
            </a:r>
            <a:endParaRPr lang="zh-CN" altLang="en-US" sz="1400"/>
          </a:p>
          <a:p>
            <a:r>
              <a:rPr lang="zh-CN" altLang="en-US" sz="1400"/>
              <a:t>上述代码的空间复杂度为</a:t>
            </a:r>
            <a:r>
              <a:rPr lang="en-US" altLang="zh-CN" sz="1400"/>
              <a:t> O(n</a:t>
            </a:r>
            <a:r>
              <a:rPr lang="en-US" altLang="en-US" sz="1400"/>
              <a:t>×</a:t>
            </a:r>
            <a:r>
              <a:rPr lang="en-US" altLang="zh-CN" sz="1400"/>
              <a:t>k)</a:t>
            </a:r>
            <a:r>
              <a:rPr lang="zh-CN" altLang="en-US" sz="1400"/>
              <a:t>。如果</a:t>
            </a:r>
            <a:r>
              <a:rPr lang="en-US" altLang="zh-CN" sz="1400"/>
              <a:t> n </a:t>
            </a:r>
            <a:r>
              <a:rPr lang="zh-CN" altLang="en-US" sz="1400"/>
              <a:t>和</a:t>
            </a:r>
            <a:r>
              <a:rPr lang="en-US" altLang="zh-CN" sz="1400"/>
              <a:t> k</a:t>
            </a:r>
            <a:r>
              <a:rPr lang="zh-CN" altLang="en-US" sz="1400"/>
              <a:t>非常大，可能会导致内存不足。为了进一步优化空间复杂度，可以使用一维数组来存储中间结果。</a:t>
            </a:r>
            <a:endParaRPr lang="zh-CN" altLang="en-US" sz="1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01725" y="984250"/>
            <a:ext cx="10271760" cy="5118735"/>
          </a:xfrm>
        </p:spPr>
        <p:txBody>
          <a:bodyPr/>
          <a:lstStyle/>
          <a:p>
            <a:r>
              <a:rPr lang="zh-CN" altLang="en-US" sz="2000" dirty="0"/>
              <a:t>组合问题的一个典型的解决方法可能包含下面几个步骤：</a:t>
            </a:r>
            <a:endParaRPr lang="en-US" altLang="zh-CN" sz="2000" dirty="0"/>
          </a:p>
          <a:p>
            <a:pPr>
              <a:buFont typeface="Wingdings" panose="05000000000000000000" charset="0"/>
              <a:buChar char="Ø"/>
            </a:pPr>
            <a:r>
              <a:rPr lang="en-US" altLang="zh-CN" sz="2000" dirty="0"/>
              <a:t>(1)</a:t>
            </a:r>
            <a:r>
              <a:rPr lang="zh-CN" altLang="en-US" sz="2000" dirty="0"/>
              <a:t>建立数学模型；</a:t>
            </a:r>
            <a:endParaRPr lang="en-US" altLang="zh-CN" sz="2000" dirty="0"/>
          </a:p>
          <a:p>
            <a:pPr>
              <a:buFont typeface="Wingdings" panose="05000000000000000000" charset="0"/>
              <a:buChar char="Ø"/>
            </a:pPr>
            <a:r>
              <a:rPr lang="en-US" altLang="zh-CN" sz="2000" dirty="0"/>
              <a:t>(2)</a:t>
            </a:r>
            <a:r>
              <a:rPr lang="zh-CN" altLang="en-US" sz="2000" dirty="0"/>
              <a:t>研究模型；</a:t>
            </a:r>
            <a:endParaRPr lang="en-US" altLang="zh-CN" sz="2000" dirty="0"/>
          </a:p>
          <a:p>
            <a:pPr>
              <a:buFont typeface="Wingdings" panose="05000000000000000000" charset="0"/>
              <a:buChar char="Ø"/>
            </a:pPr>
            <a:r>
              <a:rPr lang="en-US" altLang="zh-CN" sz="2000" dirty="0"/>
              <a:t>(3)</a:t>
            </a:r>
            <a:r>
              <a:rPr lang="zh-CN" altLang="en-US" sz="2000" dirty="0"/>
              <a:t>计算若干小案例，树立信心，洞察一切；</a:t>
            </a:r>
            <a:endParaRPr lang="en-US" altLang="zh-CN" sz="2000" dirty="0"/>
          </a:p>
          <a:p>
            <a:pPr>
              <a:buFont typeface="Wingdings" panose="05000000000000000000" charset="0"/>
              <a:buChar char="Ø"/>
            </a:pPr>
            <a:r>
              <a:rPr lang="en-US" altLang="zh-CN" sz="2000" dirty="0"/>
              <a:t>(4)</a:t>
            </a:r>
            <a:r>
              <a:rPr lang="zh-CN" altLang="en-US" sz="2000" dirty="0"/>
              <a:t>运用详细的推理和巧思最终找到问题的答案。</a:t>
            </a:r>
            <a:endParaRPr lang="en-US" altLang="zh-CN" sz="2000" dirty="0"/>
          </a:p>
          <a:p>
            <a:r>
              <a:rPr lang="zh-CN" altLang="en-US" sz="2000" dirty="0"/>
              <a:t>计数问题、容斥原理、鸽巢原理、递推关系和生成函数 、</a:t>
            </a:r>
            <a:r>
              <a:rPr lang="en-US" altLang="zh-CN" sz="2000" dirty="0"/>
              <a:t>Burnside </a:t>
            </a:r>
            <a:r>
              <a:rPr lang="zh-CN" altLang="en-US" sz="2000" dirty="0"/>
              <a:t>定理和</a:t>
            </a:r>
            <a:r>
              <a:rPr lang="en-US" altLang="zh-CN" sz="2000" dirty="0"/>
              <a:t>Pólya </a:t>
            </a:r>
            <a:r>
              <a:rPr lang="zh-CN" altLang="en-US" sz="2000" dirty="0"/>
              <a:t>计数公式等都是一般原理和方法的案例，我们将在后面陆续讲解它们。</a:t>
            </a:r>
            <a:endParaRPr lang="zh-CN" altLang="en-US" sz="20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en-US" altLang="zh-CN"/>
                  <a:t>3.</a:t>
                </a:r>
                <a:r>
                  <a:rPr lang="zh-CN" altLang="en-US"/>
                  <a:t>公式化简打表</a:t>
                </a:r>
                <a:endParaRPr lang="zh-CN" altLang="en-US"/>
              </a:p>
              <a:p>
                <a:pPr marL="0" indent="0">
                  <a:buNone/>
                </a:pPr>
                <a:r>
                  <a:rPr lang="en-US" altLang="zh-CN"/>
                  <a:t> </a:t>
                </a:r>
                <a:r>
                  <a:rPr lang="zh-CN" altLang="en-US"/>
                  <a:t>用</a:t>
                </a:r>
                <a:r>
                  <a:rPr lang="en-US" altLang="zh-CN"/>
                  <a:t> </a:t>
                </a:r>
                <a:r>
                  <a:rPr lang="en-US" altLang="zh-CN">
                    <a:sym typeface="+mn-ea"/>
                  </a:rPr>
                  <a:t> </a:t>
                </a:r>
                <a14:m>
                  <m:oMath xmlns:m="http://schemas.openxmlformats.org/officeDocument/2006/math">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𝑛</m:t>
                              </m:r>
                            </m:e>
                          </m:mr>
                          <m:mr>
                            <m:e>
                              <m:r>
                                <a:rPr lang="en-US" i="1">
                                  <a:latin typeface="Cambria Math" panose="02040503050406030204" pitchFamily="18" charset="0"/>
                                  <a:cs typeface="Cambria Math" panose="02040503050406030204" pitchFamily="18" charset="0"/>
                                </a:rPr>
                                <m:t>𝑚</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1</m:t>
                              </m:r>
                            </m:e>
                          </m:mr>
                        </m:m>
                      </m:e>
                    </m:d>
                    <m:r>
                      <a:rPr lang="en-US" i="1">
                        <a:latin typeface="Cambria Math" panose="02040503050406030204" pitchFamily="18" charset="0"/>
                        <a:cs typeface="Cambria Math" panose="02040503050406030204" pitchFamily="18" charset="0"/>
                      </a:rPr>
                      <m:t>=</m:t>
                    </m:r>
                    <m:f>
                      <m:fPr>
                        <m:ctrlPr>
                          <a:rPr lang="en-US" i="1">
                            <a:latin typeface="Cambria Math" panose="02040503050406030204" pitchFamily="18" charset="0"/>
                            <a:cs typeface="Cambria Math" panose="02040503050406030204" pitchFamily="18" charset="0"/>
                          </a:rPr>
                        </m:ctrlPr>
                      </m:fPr>
                      <m:num>
                        <m:r>
                          <a:rPr lang="en-US" i="1">
                            <a:latin typeface="Cambria Math" panose="02040503050406030204" pitchFamily="18" charset="0"/>
                            <a:cs typeface="Cambria Math" panose="02040503050406030204" pitchFamily="18" charset="0"/>
                          </a:rPr>
                          <m:t>𝑛</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𝑚</m:t>
                        </m:r>
                      </m:num>
                      <m:den>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𝑚</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1</m:t>
                        </m:r>
                        <m:r>
                          <a:rPr lang="en-US" i="1">
                            <a:latin typeface="Cambria Math" panose="02040503050406030204" pitchFamily="18" charset="0"/>
                            <a:cs typeface="Cambria Math" panose="02040503050406030204" pitchFamily="18" charset="0"/>
                          </a:rPr>
                          <m:t>)</m:t>
                        </m:r>
                      </m:den>
                    </m:f>
                    <m:d>
                      <m:dPr>
                        <m:ctrlPr>
                          <a:rPr lang="en-US" i="1">
                            <a:latin typeface="Cambria Math" panose="02040503050406030204" pitchFamily="18" charset="0"/>
                            <a:cs typeface="Cambria Math" panose="02040503050406030204" pitchFamily="18" charset="0"/>
                          </a:rPr>
                        </m:ctrlPr>
                      </m:dPr>
                      <m:e>
                        <m:m>
                          <m:mPr>
                            <m:mcs>
                              <m:mc>
                                <m:mcPr>
                                  <m:count m:val="1"/>
                                  <m:mcJc m:val="center"/>
                                </m:mcPr>
                              </m:mc>
                            </m:mcs>
                            <m:ctrlPr>
                              <a:rPr lang="en-US" i="1">
                                <a:latin typeface="Cambria Math" panose="02040503050406030204" pitchFamily="18" charset="0"/>
                                <a:cs typeface="Cambria Math" panose="02040503050406030204" pitchFamily="18" charset="0"/>
                              </a:rPr>
                            </m:ctrlPr>
                          </m:mPr>
                          <m:mr>
                            <m:e>
                              <m:r>
                                <a:rPr lang="en-US" i="1">
                                  <a:latin typeface="Cambria Math" panose="02040503050406030204" pitchFamily="18" charset="0"/>
                                  <a:cs typeface="Cambria Math" panose="02040503050406030204" pitchFamily="18" charset="0"/>
                                </a:rPr>
                                <m:t>𝑛</m:t>
                              </m:r>
                            </m:e>
                          </m:mr>
                          <m:mr>
                            <m:e>
                              <m:r>
                                <a:rPr lang="en-US" i="1">
                                  <a:latin typeface="Cambria Math" panose="02040503050406030204" pitchFamily="18" charset="0"/>
                                  <a:cs typeface="Cambria Math" panose="02040503050406030204" pitchFamily="18" charset="0"/>
                                </a:rPr>
                                <m:t>𝑚</m:t>
                              </m:r>
                            </m:e>
                          </m:mr>
                        </m:m>
                      </m:e>
                    </m:d>
                  </m:oMath>
                </a14:m>
                <a:r>
                  <a:rPr lang="zh-CN" altLang="en-US"/>
                  <a:t>，由于除以</a:t>
                </a:r>
                <a:r>
                  <a:rPr lang="en-US" altLang="zh-CN"/>
                  <a:t> m</a:t>
                </a:r>
                <a:r>
                  <a:rPr lang="zh-CN" altLang="en-US"/>
                  <a:t>，因此相对没那么容易越界</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pic>
        <p:nvPicPr>
          <p:cNvPr id="4" name="图片 3"/>
          <p:cNvPicPr>
            <a:picLocks noChangeAspect="1"/>
          </p:cNvPicPr>
          <p:nvPr/>
        </p:nvPicPr>
        <p:blipFill>
          <a:blip r:embed="rId2"/>
          <a:stretch>
            <a:fillRect/>
          </a:stretch>
        </p:blipFill>
        <p:spPr>
          <a:xfrm>
            <a:off x="1273810" y="3100070"/>
            <a:ext cx="6038850" cy="204470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a:bodyPr>
              <a:p>
                <a:r>
                  <a:rPr lang="en-US" altLang="zh-CN"/>
                  <a:t>4.</a:t>
                </a:r>
                <a:r>
                  <a:rPr lang="zh-CN" altLang="en-US"/>
                  <a:t>约分求重数</a:t>
                </a:r>
                <a:endParaRPr lang="zh-CN" altLang="en-US"/>
              </a:p>
              <a:p>
                <a:pPr marL="0" indent="0">
                  <a:buNone/>
                </a:pPr>
                <a:r>
                  <a:rPr lang="en-US" altLang="zh-CN"/>
                  <a:t>    </a:t>
                </a:r>
                <a:r>
                  <a:rPr lang="zh-CN" altLang="en-US" sz="2000"/>
                  <a:t>约分之后，分母即会变为</a:t>
                </a:r>
                <a:r>
                  <a:rPr lang="en-US" altLang="zh-CN" sz="2000"/>
                  <a:t> 1</a:t>
                </a:r>
                <a:r>
                  <a:rPr lang="zh-CN" altLang="en-US" sz="2000"/>
                  <a:t>，借此将除法化为乘法，</a:t>
                </a:r>
                <a:r>
                  <a:rPr lang="zh-CN" altLang="en-US" sz="2000">
                    <a:solidFill>
                      <a:srgbClr val="FF0000"/>
                    </a:solidFill>
                  </a:rPr>
                  <a:t>约分方法是计算</a:t>
                </a:r>
                <a:r>
                  <a:rPr lang="en-US" altLang="zh-CN" sz="2000">
                    <a:solidFill>
                      <a:srgbClr val="FF0000"/>
                    </a:solidFill>
                  </a:rPr>
                  <a:t> 1 </a:t>
                </a:r>
                <a:r>
                  <a:rPr lang="zh-CN" altLang="en-US" sz="2000">
                    <a:solidFill>
                      <a:srgbClr val="FF0000"/>
                    </a:solidFill>
                  </a:rPr>
                  <a:t>到</a:t>
                </a:r>
                <a:r>
                  <a:rPr lang="en-US" altLang="zh-CN" sz="2000">
                    <a:solidFill>
                      <a:srgbClr val="FF0000"/>
                    </a:solidFill>
                  </a:rPr>
                  <a:t> n </a:t>
                </a:r>
                <a:r>
                  <a:rPr lang="zh-CN" altLang="en-US" sz="2000">
                    <a:solidFill>
                      <a:srgbClr val="FF0000"/>
                    </a:solidFill>
                  </a:rPr>
                  <a:t>之间的任意一个质数在</a:t>
                </a:r>
                <a:r>
                  <a:rPr lang="en-US" altLang="zh-CN" sz="2000">
                    <a:solidFill>
                      <a:srgbClr val="FF0000"/>
                    </a:solidFill>
                  </a:rPr>
                  <a:t> C(n,r) </a:t>
                </a:r>
                <a:r>
                  <a:rPr lang="zh-CN" altLang="en-US" sz="2000">
                    <a:solidFill>
                      <a:srgbClr val="FF0000"/>
                    </a:solidFill>
                  </a:rPr>
                  <a:t>的重数</a:t>
                </a:r>
                <a:r>
                  <a:rPr lang="zh-CN" altLang="en-US" sz="2000"/>
                  <a:t>。</a:t>
                </a:r>
                <a:endParaRPr lang="zh-CN" altLang="en-US" sz="2000"/>
              </a:p>
              <a:p>
                <a:pPr marL="0" indent="0">
                  <a:buNone/>
                </a:pPr>
                <a:r>
                  <a:rPr lang="en-US" altLang="zh-CN" sz="2000"/>
                  <a:t>   </a:t>
                </a:r>
                <a:r>
                  <a:rPr lang="zh-CN" altLang="en-US" sz="2000"/>
                  <a:t>具体做法是对分子分母上的每个数分解质因子，用一个数组</a:t>
                </a:r>
                <a:r>
                  <a:rPr lang="en-US" altLang="zh-CN" sz="2000"/>
                  <a:t> C[] </a:t>
                </a:r>
                <a:r>
                  <a:rPr lang="zh-CN" altLang="en-US" sz="2000"/>
                  <a:t>来记录重数，若分子上的数分解一个质因子</a:t>
                </a:r>
                <a:r>
                  <a:rPr lang="en-US" altLang="zh-CN" sz="2000"/>
                  <a:t> p</a:t>
                </a:r>
                <a:r>
                  <a:rPr lang="zh-CN" altLang="en-US" sz="2000"/>
                  <a:t>，则</a:t>
                </a:r>
                <a:r>
                  <a:rPr lang="en-US" altLang="zh-CN" sz="2000"/>
                  <a:t> C[p]++</a:t>
                </a:r>
                <a:r>
                  <a:rPr lang="zh-CN" altLang="en-US" sz="2000"/>
                  <a:t>，反之若分母上的数分解出质因子</a:t>
                </a:r>
                <a:r>
                  <a:rPr lang="en-US" altLang="zh-CN" sz="2000"/>
                  <a:t> p</a:t>
                </a:r>
                <a:r>
                  <a:rPr lang="zh-CN" altLang="en-US" sz="2000"/>
                  <a:t>，则</a:t>
                </a:r>
                <a:r>
                  <a:rPr lang="en-US" altLang="zh-CN" sz="2000"/>
                  <a:t> C[p]--</a:t>
                </a:r>
                <a:r>
                  <a:rPr lang="zh-CN" altLang="en-US" sz="2000"/>
                  <a:t>，最后将每个质因子按其重数连乘即可。</a:t>
                </a:r>
                <a:endParaRPr lang="en-US" altLang="zh-CN" sz="2000"/>
              </a:p>
              <a:p>
                <a:pPr marL="0" indent="0">
                  <a:buNone/>
                </a:pPr>
                <a:r>
                  <a:rPr lang="en-US" altLang="zh-CN" sz="2000"/>
                  <a:t>    </a:t>
                </a:r>
                <a:r>
                  <a:rPr lang="zh-CN" altLang="en-US" sz="2000"/>
                  <a:t>将公式化为</a:t>
                </a:r>
                <a:r>
                  <a:rPr lang="en-US" altLang="zh-CN" sz="2000"/>
                  <a:t> </a:t>
                </a:r>
                <a14:m>
                  <m:oMath xmlns:m="http://schemas.openxmlformats.org/officeDocument/2006/math">
                    <m:sSubSup>
                      <m:sSubSupPr>
                        <m:ctrlPr>
                          <a:rPr lang="en-US" altLang="zh-CN" sz="2000" i="1">
                            <a:latin typeface="Cambria Math" panose="02040503050406030204" pitchFamily="18" charset="0"/>
                            <a:cs typeface="Cambria Math" panose="02040503050406030204" pitchFamily="18" charset="0"/>
                          </a:rPr>
                        </m:ctrlPr>
                      </m:sSubSupPr>
                      <m:e>
                        <m:r>
                          <a:rPr lang="en-US" altLang="zh-CN" sz="2000" i="1">
                            <a:latin typeface="Cambria Math" panose="02040503050406030204" pitchFamily="18" charset="0"/>
                            <a:cs typeface="Cambria Math" panose="02040503050406030204" pitchFamily="18" charset="0"/>
                          </a:rPr>
                          <m:t>𝐶</m:t>
                        </m:r>
                      </m:e>
                      <m:sub>
                        <m:r>
                          <a:rPr lang="en-US" altLang="zh-CN" sz="2000" i="1">
                            <a:latin typeface="Cambria Math" panose="02040503050406030204" pitchFamily="18" charset="0"/>
                            <a:cs typeface="Cambria Math" panose="02040503050406030204" pitchFamily="18" charset="0"/>
                          </a:rPr>
                          <m:t>𝑛</m:t>
                        </m:r>
                      </m:sub>
                      <m:sup>
                        <m:r>
                          <a:rPr lang="en-US" altLang="zh-CN" sz="2000" i="1">
                            <a:latin typeface="Cambria Math" panose="02040503050406030204" pitchFamily="18" charset="0"/>
                            <a:cs typeface="Cambria Math" panose="02040503050406030204" pitchFamily="18" charset="0"/>
                          </a:rPr>
                          <m:t>𝑚</m:t>
                        </m:r>
                      </m:sup>
                    </m:sSubSup>
                    <m:r>
                      <a:rPr lang="en-US" altLang="zh-CN" sz="2000" i="1">
                        <a:latin typeface="Cambria Math" panose="02040503050406030204" pitchFamily="18" charset="0"/>
                        <a:cs typeface="Cambria Math" panose="02040503050406030204" pitchFamily="18" charset="0"/>
                      </a:rPr>
                      <m:t>=</m:t>
                    </m:r>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m:t>
                        </m:r>
                      </m:num>
                      <m:den>
                        <m:r>
                          <a:rPr lang="en-US" altLang="zh-CN" sz="2000" i="1">
                            <a:latin typeface="Cambria Math" panose="02040503050406030204" pitchFamily="18" charset="0"/>
                            <a:cs typeface="Cambria Math" panose="02040503050406030204" pitchFamily="18" charset="0"/>
                          </a:rPr>
                          <m:t>𝑚</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𝑚</m:t>
                        </m:r>
                        <m:r>
                          <a:rPr lang="en-US" altLang="zh-CN" sz="2000" i="1">
                            <a:latin typeface="Cambria Math" panose="02040503050406030204" pitchFamily="18" charset="0"/>
                            <a:cs typeface="Cambria Math" panose="02040503050406030204" pitchFamily="18" charset="0"/>
                          </a:rPr>
                          <m:t>)!</m:t>
                        </m:r>
                      </m:den>
                    </m:f>
                  </m:oMath>
                </a14:m>
                <a:r>
                  <a:rPr lang="zh-CN" altLang="en-US" sz="2000"/>
                  <a:t>，通过直接计算质数</a:t>
                </a:r>
                <a:r>
                  <a:rPr lang="en-US" altLang="zh-CN" sz="2000"/>
                  <a:t> p </a:t>
                </a:r>
                <a:r>
                  <a:rPr lang="zh-CN" altLang="en-US" sz="2000"/>
                  <a:t>在</a:t>
                </a:r>
                <a:r>
                  <a:rPr lang="en-US" altLang="zh-CN" sz="2000"/>
                  <a:t> n! </a:t>
                </a:r>
                <a:r>
                  <a:rPr lang="zh-CN" altLang="en-US" sz="2000"/>
                  <a:t>中的重数而得到数组</a:t>
                </a:r>
                <a:r>
                  <a:rPr lang="en-US" altLang="zh-CN" sz="2000"/>
                  <a:t> C[]</a:t>
                </a:r>
                <a:r>
                  <a:rPr lang="zh-CN" altLang="en-US" sz="2000"/>
                  <a:t>，质数</a:t>
                </a:r>
                <a:r>
                  <a:rPr lang="en-US" altLang="zh-CN" sz="2000"/>
                  <a:t> p </a:t>
                </a:r>
                <a:r>
                  <a:rPr lang="zh-CN" altLang="en-US" sz="2000"/>
                  <a:t>在自然数</a:t>
                </a:r>
                <a:r>
                  <a:rPr lang="en-US" altLang="zh-CN" sz="2000"/>
                  <a:t> n </a:t>
                </a:r>
                <a:r>
                  <a:rPr lang="zh-CN" altLang="en-US" sz="2000"/>
                  <a:t>中的重数是指自然数</a:t>
                </a:r>
                <a:r>
                  <a:rPr lang="en-US" altLang="zh-CN" sz="2000"/>
                  <a:t> n </a:t>
                </a:r>
                <a:r>
                  <a:rPr lang="zh-CN" altLang="en-US" sz="2000"/>
                  <a:t>的质因数分解式质数</a:t>
                </a:r>
                <a:r>
                  <a:rPr lang="en-US" altLang="zh-CN" sz="2000"/>
                  <a:t> p </a:t>
                </a:r>
                <a:r>
                  <a:rPr lang="zh-CN" altLang="en-US" sz="2000"/>
                  <a:t>出现的次数，质数</a:t>
                </a:r>
                <a:r>
                  <a:rPr lang="en-US" altLang="zh-CN" sz="2000"/>
                  <a:t> p </a:t>
                </a:r>
                <a:r>
                  <a:rPr lang="zh-CN" altLang="en-US" sz="2000"/>
                  <a:t>在</a:t>
                </a:r>
                <a:r>
                  <a:rPr lang="en-US" altLang="zh-CN" sz="2000"/>
                  <a:t> n! </a:t>
                </a:r>
                <a:r>
                  <a:rPr lang="zh-CN" altLang="en-US" sz="2000"/>
                  <a:t>的重数为：</a:t>
                </a:r>
                <a14:m>
                  <m:oMath xmlns:m="http://schemas.openxmlformats.org/officeDocument/2006/math">
                    <m:r>
                      <m:rPr>
                        <m:sty m:val="p"/>
                      </m:rPr>
                      <a:rPr lang="en-US" altLang="zh-CN" sz="2000">
                        <a:latin typeface="Cambria Math" panose="02040503050406030204" pitchFamily="18" charset="0"/>
                        <a:cs typeface="Cambria Math" panose="02040503050406030204" pitchFamily="18" charset="0"/>
                      </a:rPr>
                      <m:t>n</m:t>
                    </m:r>
                    <m:r>
                      <a:rPr lang="en-US" altLang="zh-CN" sz="2000">
                        <a:latin typeface="Cambria Math" panose="02040503050406030204" pitchFamily="18" charset="0"/>
                        <a:cs typeface="Cambria Math" panose="02040503050406030204" pitchFamily="18" charset="0"/>
                      </a:rPr>
                      <m:t> </m:t>
                    </m:r>
                    <m:r>
                      <m:rPr>
                        <m:sty m:val="p"/>
                      </m:rPr>
                      <a:rPr lang="en-US" altLang="zh-CN" sz="2000">
                        <a:latin typeface="Cambria Math" panose="02040503050406030204" pitchFamily="18" charset="0"/>
                        <a:cs typeface="Cambria Math" panose="02040503050406030204" pitchFamily="18" charset="0"/>
                      </a:rPr>
                      <m:t>div</m:t>
                    </m:r>
                    <m:r>
                      <a:rPr lang="en-US" altLang="zh-CN" sz="2000">
                        <a:latin typeface="Cambria Math" panose="02040503050406030204" pitchFamily="18" charset="0"/>
                        <a:cs typeface="Cambria Math" panose="02040503050406030204" pitchFamily="18" charset="0"/>
                      </a:rPr>
                      <m:t> </m:t>
                    </m:r>
                    <m:r>
                      <m:rPr>
                        <m:sty m:val="p"/>
                      </m:rPr>
                      <a:rPr lang="en-US" altLang="zh-CN" sz="2000">
                        <a:latin typeface="Cambria Math" panose="02040503050406030204" pitchFamily="18" charset="0"/>
                        <a:cs typeface="Cambria Math" panose="02040503050406030204" pitchFamily="18" charset="0"/>
                      </a:rPr>
                      <m:t>p</m:t>
                    </m:r>
                    <m:r>
                      <a:rPr lang="en-US" altLang="zh-CN" sz="2000">
                        <a:latin typeface="Cambria Math" panose="02040503050406030204" pitchFamily="18" charset="0"/>
                        <a:cs typeface="Cambria Math" panose="02040503050406030204" pitchFamily="18" charset="0"/>
                      </a:rPr>
                      <m:t>+</m:t>
                    </m:r>
                    <m:r>
                      <m:rPr>
                        <m:sty m:val="p"/>
                      </m:rPr>
                      <a:rPr lang="en-US" altLang="zh-CN" sz="2000">
                        <a:latin typeface="Cambria Math" panose="02040503050406030204" pitchFamily="18" charset="0"/>
                        <a:cs typeface="Cambria Math" panose="02040503050406030204" pitchFamily="18" charset="0"/>
                      </a:rPr>
                      <m:t>n</m:t>
                    </m:r>
                    <m:r>
                      <a:rPr lang="en-US" altLang="zh-CN" sz="2000">
                        <a:latin typeface="Cambria Math" panose="02040503050406030204" pitchFamily="18" charset="0"/>
                        <a:cs typeface="Cambria Math" panose="02040503050406030204" pitchFamily="18" charset="0"/>
                      </a:rPr>
                      <m:t> </m:t>
                    </m:r>
                    <m:r>
                      <m:rPr>
                        <m:sty m:val="p"/>
                      </m:rPr>
                      <a:rPr lang="en-US" altLang="zh-CN" sz="2000">
                        <a:latin typeface="Cambria Math" panose="02040503050406030204" pitchFamily="18" charset="0"/>
                        <a:cs typeface="Cambria Math" panose="02040503050406030204" pitchFamily="18" charset="0"/>
                      </a:rPr>
                      <m:t>div</m:t>
                    </m:r>
                    <m:r>
                      <a:rPr lang="en-US" altLang="zh-CN" sz="2000">
                        <a:latin typeface="Cambria Math" panose="02040503050406030204" pitchFamily="18" charset="0"/>
                        <a:cs typeface="Cambria Math" panose="02040503050406030204" pitchFamily="18" charset="0"/>
                      </a:rPr>
                      <m:t> </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𝑝</m:t>
                        </m:r>
                      </m:e>
                      <m:sup>
                        <m:r>
                          <a:rPr lang="en-US" altLang="zh-CN" sz="2000" i="1">
                            <a:latin typeface="Cambria Math" panose="02040503050406030204" pitchFamily="18" charset="0"/>
                            <a:cs typeface="Cambria Math" panose="02040503050406030204" pitchFamily="18" charset="0"/>
                          </a:rPr>
                          <m:t>2</m:t>
                        </m:r>
                      </m:sup>
                    </m:sSup>
                    <m:r>
                      <a:rPr lang="en-US" altLang="zh-CN" sz="2000">
                        <a:latin typeface="Cambria Math" panose="02040503050406030204" pitchFamily="18" charset="0"/>
                        <a:cs typeface="Cambria Math" panose="02040503050406030204" pitchFamily="18" charset="0"/>
                      </a:rPr>
                      <m:t>+</m:t>
                    </m:r>
                    <m:r>
                      <m:rPr>
                        <m:sty m:val="p"/>
                      </m:rPr>
                      <a:rPr lang="en-US" altLang="zh-CN" sz="2000">
                        <a:latin typeface="Cambria Math" panose="02040503050406030204" pitchFamily="18" charset="0"/>
                        <a:cs typeface="Cambria Math" panose="02040503050406030204" pitchFamily="18" charset="0"/>
                      </a:rPr>
                      <m:t>n</m:t>
                    </m:r>
                    <m:r>
                      <a:rPr lang="en-US" altLang="zh-CN" sz="2000">
                        <a:latin typeface="Cambria Math" panose="02040503050406030204" pitchFamily="18" charset="0"/>
                        <a:cs typeface="Cambria Math" panose="02040503050406030204" pitchFamily="18" charset="0"/>
                      </a:rPr>
                      <m:t> </m:t>
                    </m:r>
                    <m:r>
                      <m:rPr>
                        <m:sty m:val="p"/>
                      </m:rPr>
                      <a:rPr lang="en-US" altLang="zh-CN" sz="2000">
                        <a:latin typeface="Cambria Math" panose="02040503050406030204" pitchFamily="18" charset="0"/>
                        <a:cs typeface="Cambria Math" panose="02040503050406030204" pitchFamily="18" charset="0"/>
                      </a:rPr>
                      <m:t>div</m:t>
                    </m:r>
                    <m:r>
                      <a:rPr lang="en-US" altLang="zh-CN" sz="2000">
                        <a:latin typeface="Cambria Math" panose="02040503050406030204" pitchFamily="18" charset="0"/>
                        <a:cs typeface="Cambria Math" panose="02040503050406030204" pitchFamily="18" charset="0"/>
                      </a:rPr>
                      <m:t> </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𝑝</m:t>
                        </m:r>
                      </m:e>
                      <m:sup>
                        <m:r>
                          <a:rPr lang="en-US" altLang="zh-CN" sz="2000" i="1">
                            <a:latin typeface="Cambria Math" panose="02040503050406030204" pitchFamily="18" charset="0"/>
                            <a:cs typeface="Cambria Math" panose="02040503050406030204" pitchFamily="18" charset="0"/>
                          </a:rPr>
                          <m:t>3</m:t>
                        </m:r>
                      </m:sup>
                    </m:sSup>
                    <m:r>
                      <a:rPr lang="en-US" altLang="zh-CN" sz="2000">
                        <a:latin typeface="Cambria Math" panose="02040503050406030204" pitchFamily="18" charset="0"/>
                        <a:cs typeface="Cambria Math" panose="02040503050406030204" pitchFamily="18" charset="0"/>
                      </a:rPr>
                      <m:t>+⋯</m:t>
                    </m:r>
                  </m:oMath>
                </a14:m>
                <a:r>
                  <a:rPr lang="zh-CN" altLang="en-US" sz="2000"/>
                  <a:t>，根据公式：</a:t>
                </a:r>
                <a14:m>
                  <m:oMath xmlns:m="http://schemas.openxmlformats.org/officeDocument/2006/math">
                    <m:r>
                      <m:rPr>
                        <m:sty m:val="p"/>
                      </m:rPr>
                      <a:rPr lang="en-US" altLang="zh-CN" sz="2000">
                        <a:latin typeface="Cambria Math" panose="02040503050406030204" pitchFamily="18" charset="0"/>
                        <a:cs typeface="Cambria Math" panose="02040503050406030204" pitchFamily="18" charset="0"/>
                      </a:rPr>
                      <m:t>n</m:t>
                    </m:r>
                    <m:r>
                      <a:rPr lang="en-US" altLang="zh-CN" sz="2000">
                        <a:latin typeface="Cambria Math" panose="02040503050406030204" pitchFamily="18" charset="0"/>
                        <a:cs typeface="Cambria Math" panose="02040503050406030204" pitchFamily="18" charset="0"/>
                      </a:rPr>
                      <m:t> </m:t>
                    </m:r>
                    <m:r>
                      <m:rPr>
                        <m:sty m:val="p"/>
                      </m:rPr>
                      <a:rPr lang="en-US" altLang="zh-CN" sz="2000">
                        <a:latin typeface="Cambria Math" panose="02040503050406030204" pitchFamily="18" charset="0"/>
                        <a:cs typeface="Cambria Math" panose="02040503050406030204" pitchFamily="18" charset="0"/>
                      </a:rPr>
                      <m:t>div</m:t>
                    </m:r>
                    <m:r>
                      <a:rPr lang="en-US" altLang="zh-CN" sz="2000">
                        <a:latin typeface="Cambria Math" panose="02040503050406030204" pitchFamily="18" charset="0"/>
                        <a:cs typeface="Cambria Math" panose="02040503050406030204" pitchFamily="18" charset="0"/>
                      </a:rPr>
                      <m:t> </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𝑝</m:t>
                        </m:r>
                      </m:e>
                      <m:sup>
                        <m:r>
                          <a:rPr lang="en-US" altLang="zh-CN" sz="2000" i="1">
                            <a:latin typeface="Cambria Math" panose="02040503050406030204" pitchFamily="18" charset="0"/>
                            <a:cs typeface="Cambria Math" panose="02040503050406030204" pitchFamily="18" charset="0"/>
                          </a:rPr>
                          <m:t>𝑘</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sup>
                    </m:sSup>
                    <m:r>
                      <a:rPr lang="en-US" altLang="zh-CN" sz="2000">
                        <a:latin typeface="Cambria Math" panose="02040503050406030204" pitchFamily="18" charset="0"/>
                        <a:cs typeface="Cambria Math" panose="02040503050406030204" pitchFamily="18" charset="0"/>
                      </a:rPr>
                      <m:t>=</m:t>
                    </m:r>
                    <m:r>
                      <m:rPr>
                        <m:sty m:val="p"/>
                      </m:rPr>
                      <a:rPr lang="en-US" altLang="zh-CN" sz="2000">
                        <a:latin typeface="Cambria Math" panose="02040503050406030204" pitchFamily="18" charset="0"/>
                        <a:cs typeface="Cambria Math" panose="02040503050406030204" pitchFamily="18" charset="0"/>
                      </a:rPr>
                      <m:t>n</m:t>
                    </m:r>
                    <m:r>
                      <a:rPr lang="en-US" altLang="zh-CN" sz="2000">
                        <a:latin typeface="Cambria Math" panose="02040503050406030204" pitchFamily="18" charset="0"/>
                        <a:cs typeface="Cambria Math" panose="02040503050406030204" pitchFamily="18" charset="0"/>
                      </a:rPr>
                      <m:t> </m:t>
                    </m:r>
                    <m:r>
                      <m:rPr>
                        <m:sty m:val="p"/>
                      </m:rPr>
                      <a:rPr lang="en-US" altLang="zh-CN" sz="2000">
                        <a:latin typeface="Cambria Math" panose="02040503050406030204" pitchFamily="18" charset="0"/>
                        <a:cs typeface="Cambria Math" panose="02040503050406030204" pitchFamily="18" charset="0"/>
                      </a:rPr>
                      <m:t>div</m:t>
                    </m:r>
                    <m:r>
                      <a:rPr lang="en-US" altLang="zh-CN" sz="2000">
                        <a:latin typeface="Cambria Math" panose="02040503050406030204" pitchFamily="18" charset="0"/>
                        <a:cs typeface="Cambria Math" panose="02040503050406030204" pitchFamily="18" charset="0"/>
                      </a:rPr>
                      <m:t> </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𝑝</m:t>
                        </m:r>
                      </m:e>
                      <m:sup>
                        <m:r>
                          <a:rPr lang="en-US" altLang="zh-CN" sz="2000" i="1">
                            <a:latin typeface="Cambria Math" panose="02040503050406030204" pitchFamily="18" charset="0"/>
                            <a:cs typeface="Cambria Math" panose="02040503050406030204" pitchFamily="18" charset="0"/>
                          </a:rPr>
                          <m:t>𝑘</m:t>
                        </m:r>
                      </m:sup>
                    </m:sSup>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𝑑𝑖𝑣</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𝑝</m:t>
                    </m:r>
                  </m:oMath>
                </a14:m>
                <a:r>
                  <a:rPr lang="zh-CN" altLang="en-US" sz="2000"/>
                  <a:t>，可以递推的求出</a:t>
                </a:r>
                <a:r>
                  <a:rPr lang="en-US" altLang="zh-CN" sz="2000"/>
                  <a:t> p </a:t>
                </a:r>
                <a:r>
                  <a:rPr lang="zh-CN" altLang="en-US" sz="2000"/>
                  <a:t>在</a:t>
                </a:r>
                <a:r>
                  <a:rPr lang="en-US" altLang="zh-CN" sz="2000"/>
                  <a:t> n</a:t>
                </a:r>
                <a:r>
                  <a:rPr lang="zh-CN" altLang="en-US" sz="2000"/>
                  <a:t>！中的重数。</a:t>
                </a:r>
                <a:endParaRPr lang="en-US" altLang="zh-CN" sz="2000"/>
              </a:p>
              <a:p>
                <a:endParaRPr lang="zh-CN" altLang="en-US" sz="20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sz="2000">
                    <a:sym typeface="+mn-ea"/>
                  </a:rPr>
                  <a:t>例如：</a:t>
                </a:r>
                <a:r>
                  <a:rPr lang="en-US" altLang="zh-CN" sz="2000">
                    <a:sym typeface="+mn-ea"/>
                  </a:rPr>
                  <a:t>72=2*2*2*3*3</a:t>
                </a:r>
                <a:r>
                  <a:rPr sz="2000">
                    <a:sym typeface="+mn-ea"/>
                  </a:rPr>
                  <a:t>，质数</a:t>
                </a:r>
                <a:r>
                  <a:rPr lang="en-US" altLang="zh-CN" sz="2000">
                    <a:sym typeface="+mn-ea"/>
                  </a:rPr>
                  <a:t> 2 </a:t>
                </a:r>
                <a:r>
                  <a:rPr sz="2000">
                    <a:sym typeface="+mn-ea"/>
                  </a:rPr>
                  <a:t>在</a:t>
                </a:r>
                <a:r>
                  <a:rPr lang="en-US" altLang="zh-CN" sz="2000">
                    <a:sym typeface="+mn-ea"/>
                  </a:rPr>
                  <a:t> 72 </a:t>
                </a:r>
                <a:r>
                  <a:rPr sz="2000">
                    <a:sym typeface="+mn-ea"/>
                  </a:rPr>
                  <a:t>的重数是</a:t>
                </a:r>
                <a:r>
                  <a:rPr lang="en-US" altLang="zh-CN" sz="2000">
                    <a:sym typeface="+mn-ea"/>
                  </a:rPr>
                  <a:t> 3</a:t>
                </a:r>
                <a:r>
                  <a:rPr sz="2000">
                    <a:sym typeface="+mn-ea"/>
                  </a:rPr>
                  <a:t>，质数</a:t>
                </a:r>
                <a:r>
                  <a:rPr lang="en-US" altLang="zh-CN" sz="2000">
                    <a:sym typeface="+mn-ea"/>
                  </a:rPr>
                  <a:t> 3 </a:t>
                </a:r>
                <a:r>
                  <a:rPr sz="2000">
                    <a:sym typeface="+mn-ea"/>
                  </a:rPr>
                  <a:t>在</a:t>
                </a:r>
                <a:r>
                  <a:rPr lang="en-US" altLang="zh-CN" sz="2000">
                    <a:sym typeface="+mn-ea"/>
                  </a:rPr>
                  <a:t> 72 </a:t>
                </a:r>
                <a:r>
                  <a:rPr sz="2000">
                    <a:sym typeface="+mn-ea"/>
                  </a:rPr>
                  <a:t>的重数是</a:t>
                </a:r>
                <a:r>
                  <a:rPr lang="en-US" altLang="zh-CN" sz="2000">
                    <a:sym typeface="+mn-ea"/>
                  </a:rPr>
                  <a:t> 2</a:t>
                </a:r>
                <a:r>
                  <a:rPr sz="2000">
                    <a:sym typeface="+mn-ea"/>
                  </a:rPr>
                  <a:t>；</a:t>
                </a:r>
                <a:endParaRPr lang="zh-CN" altLang="en-US" sz="2000"/>
              </a:p>
              <a:p>
                <a:pPr marL="0" indent="0" algn="l">
                  <a:buNone/>
                </a:pPr>
                <a:r>
                  <a:rPr lang="en-US" altLang="zh-CN" sz="2000">
                    <a:sym typeface="+mn-ea"/>
                  </a:rPr>
                  <a:t>    n=1000</a:t>
                </a:r>
                <a:r>
                  <a:rPr sz="2000">
                    <a:sym typeface="+mn-ea"/>
                  </a:rPr>
                  <a:t>，</a:t>
                </a:r>
                <a:r>
                  <a:rPr lang="en-US" altLang="zh-CN" sz="2000">
                    <a:sym typeface="+mn-ea"/>
                  </a:rPr>
                  <a:t>p=3</a:t>
                </a:r>
                <a:r>
                  <a:rPr sz="2000">
                    <a:sym typeface="+mn-ea"/>
                  </a:rPr>
                  <a:t>时，有</a:t>
                </a:r>
                <a:r>
                  <a:rPr lang="en-US" altLang="zh-CN" sz="2000">
                    <a:sym typeface="+mn-ea"/>
                  </a:rPr>
                  <a:t> 1000 div 3+1000 div 9+1000 div 27+1000 div 81+1000 div 243+1000 div 729=333+111+37+12+4+1=498</a:t>
                </a:r>
                <a:r>
                  <a:rPr sz="2000">
                    <a:sym typeface="+mn-ea"/>
                  </a:rPr>
                  <a:t>，</a:t>
                </a:r>
                <a:endParaRPr sz="2000">
                  <a:sym typeface="+mn-ea"/>
                </a:endParaRPr>
              </a:p>
              <a:p>
                <a:pPr marL="0" indent="0" algn="l">
                  <a:buNone/>
                </a:pPr>
                <a:r>
                  <a:rPr sz="2000">
                    <a:sym typeface="+mn-ea"/>
                  </a:rPr>
                  <a:t> </a:t>
                </a:r>
                <a:r>
                  <a:rPr lang="en-US" altLang="zh-CN" sz="2000">
                    <a:sym typeface="+mn-ea"/>
                  </a:rPr>
                  <a:t>   </a:t>
                </a:r>
                <a:r>
                  <a:rPr sz="2000">
                    <a:sym typeface="+mn-ea"/>
                  </a:rPr>
                  <a:t>因此</a:t>
                </a:r>
                <a:r>
                  <a:rPr lang="en-US" altLang="zh-CN" sz="2000">
                    <a:sym typeface="+mn-ea"/>
                  </a:rPr>
                  <a:t> 1000</a:t>
                </a:r>
                <a:r>
                  <a:rPr sz="2000">
                    <a:sym typeface="+mn-ea"/>
                  </a:rPr>
                  <a:t>！能被</a:t>
                </a:r>
                <a:r>
                  <a:rPr lang="en-US" altLang="zh-CN" sz="2000">
                    <a:sym typeface="+mn-ea"/>
                  </a:rPr>
                  <a:t> </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3</m:t>
                        </m:r>
                      </m:e>
                      <m:sup>
                        <m:r>
                          <a:rPr lang="en-US" altLang="zh-CN" sz="2000" i="1">
                            <a:latin typeface="Cambria Math" panose="02040503050406030204" pitchFamily="18" charset="0"/>
                            <a:cs typeface="Cambria Math" panose="02040503050406030204" pitchFamily="18" charset="0"/>
                          </a:rPr>
                          <m:t>498</m:t>
                        </m:r>
                      </m:sup>
                    </m:sSup>
                  </m:oMath>
                </a14:m>
                <a:r>
                  <a:rPr lang="en-US" altLang="zh-CN" sz="2000">
                    <a:sym typeface="+mn-ea"/>
                  </a:rPr>
                  <a:t> </a:t>
                </a:r>
                <a:r>
                  <a:rPr sz="2000">
                    <a:sym typeface="+mn-ea"/>
                  </a:rPr>
                  <a:t>整除，但不能被</a:t>
                </a:r>
                <a:r>
                  <a:rPr lang="en-US" altLang="zh-CN" sz="2000">
                    <a:sym typeface="+mn-ea"/>
                  </a:rPr>
                  <a:t> </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3</m:t>
                        </m:r>
                      </m:e>
                      <m:sup>
                        <m:r>
                          <a:rPr lang="en-US" altLang="zh-CN" sz="2000" i="1">
                            <a:latin typeface="Cambria Math" panose="02040503050406030204" pitchFamily="18" charset="0"/>
                            <a:cs typeface="Cambria Math" panose="02040503050406030204" pitchFamily="18" charset="0"/>
                          </a:rPr>
                          <m:t>499</m:t>
                        </m:r>
                      </m:sup>
                    </m:sSup>
                  </m:oMath>
                </a14:m>
                <a:r>
                  <a:rPr sz="2000">
                    <a:sym typeface="+mn-ea"/>
                  </a:rPr>
                  <a:t>整除，使用递推公式后，有：</a:t>
                </a:r>
                <a:endParaRPr sz="2000">
                  <a:sym typeface="+mn-ea"/>
                </a:endParaRPr>
              </a:p>
              <a:p>
                <a:pPr marL="0" indent="0" algn="l">
                  <a:buNone/>
                </a:pPr>
                <a:r>
                  <a:rPr sz="2000">
                    <a:sym typeface="+mn-ea"/>
                  </a:rPr>
                  <a:t> </a:t>
                </a:r>
                <a:r>
                  <a:rPr lang="en-US" altLang="zh-CN" sz="2000">
                    <a:sym typeface="+mn-ea"/>
                  </a:rPr>
                  <a:t>   333 div 3=111 ,111 div 3=37,37 div 3=12,12 div 3=4,4 div 3=1</a:t>
                </a:r>
                <a:endParaRPr lang="en-US" altLang="zh-CN" sz="2000">
                  <a:sym typeface="+mn-ea"/>
                </a:endParaRPr>
              </a:p>
              <a:p>
                <a:pPr marL="0" indent="0" algn="l">
                  <a:buNone/>
                </a:pPr>
                <a:endParaRPr lang="en-US" altLang="zh-CN" sz="2000"/>
              </a:p>
              <a:p>
                <a:r>
                  <a:rPr sz="2000">
                    <a:sym typeface="+mn-ea"/>
                  </a:rPr>
                  <a:t>程序实现时，先求出</a:t>
                </a:r>
                <a:r>
                  <a:rPr lang="en-US" altLang="zh-CN" sz="2000">
                    <a:sym typeface="+mn-ea"/>
                  </a:rPr>
                  <a:t> 1 </a:t>
                </a:r>
                <a:r>
                  <a:rPr sz="2000">
                    <a:sym typeface="+mn-ea"/>
                  </a:rPr>
                  <a:t>到</a:t>
                </a:r>
                <a:r>
                  <a:rPr lang="en-US" altLang="zh-CN" sz="2000">
                    <a:sym typeface="+mn-ea"/>
                  </a:rPr>
                  <a:t> n </a:t>
                </a:r>
                <a:r>
                  <a:rPr sz="2000">
                    <a:sym typeface="+mn-ea"/>
                  </a:rPr>
                  <a:t>间所有质数，再对每个质数求重数，从而计算从</a:t>
                </a:r>
                <a:r>
                  <a:rPr lang="en-US" altLang="zh-CN" sz="2000">
                    <a:sym typeface="+mn-ea"/>
                  </a:rPr>
                  <a:t> n-r+1 </a:t>
                </a:r>
                <a:r>
                  <a:rPr sz="2000">
                    <a:sym typeface="+mn-ea"/>
                  </a:rPr>
                  <a:t>到</a:t>
                </a:r>
                <a:r>
                  <a:rPr lang="en-US" altLang="zh-CN" sz="2000">
                    <a:sym typeface="+mn-ea"/>
                  </a:rPr>
                  <a:t> n </a:t>
                </a:r>
                <a:r>
                  <a:rPr sz="2000">
                    <a:sym typeface="+mn-ea"/>
                  </a:rPr>
                  <a:t>的因子的重数与从</a:t>
                </a:r>
                <a:r>
                  <a:rPr lang="en-US" altLang="zh-CN" sz="2000">
                    <a:sym typeface="+mn-ea"/>
                  </a:rPr>
                  <a:t> 1 </a:t>
                </a:r>
                <a:r>
                  <a:rPr sz="2000">
                    <a:sym typeface="+mn-ea"/>
                  </a:rPr>
                  <a:t>到</a:t>
                </a:r>
                <a:r>
                  <a:rPr lang="en-US" altLang="zh-CN" sz="2000">
                    <a:sym typeface="+mn-ea"/>
                  </a:rPr>
                  <a:t> r </a:t>
                </a:r>
                <a:r>
                  <a:rPr sz="2000">
                    <a:sym typeface="+mn-ea"/>
                  </a:rPr>
                  <a:t>的因子的重数，前者减去后者，</a:t>
                </a:r>
                <a:r>
                  <a:rPr lang="en-US" altLang="zh-CN" sz="2000">
                    <a:sym typeface="+mn-ea"/>
                  </a:rPr>
                  <a:t>C[i] </a:t>
                </a:r>
                <a:r>
                  <a:rPr sz="2000">
                    <a:sym typeface="+mn-ea"/>
                  </a:rPr>
                  <a:t>中所存储的即为约分后质数因子的重数，再利用高精度加法，将答案存储，最后倒序输出即可。</a:t>
                </a:r>
                <a:endParaRPr lang="zh-CN" altLang="en-US" sz="2000"/>
              </a:p>
              <a:p>
                <a:endParaRPr lang="zh-CN" altLang="en-US" sz="20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a:t>举例：计算</a:t>
                </a:r>
                <a:r>
                  <a:rPr lang="en-US" altLang="zh-CN"/>
                  <a:t>C(9,3)</a:t>
                </a:r>
                <a:r>
                  <a:rPr lang="zh-CN" altLang="en-US"/>
                  <a:t>，按照公式</a:t>
                </a:r>
                <a:endParaRPr lang="zh-CN" altLang="en-US"/>
              </a:p>
              <a:p>
                <a:pPr marL="0" indent="0">
                  <a:buNone/>
                </a:pPr>
                <a:r>
                  <a:rPr lang="en-US" altLang="zh-CN"/>
                  <a:t>      </a:t>
                </a:r>
                <a14:m>
                  <m:oMath xmlns:m="http://schemas.openxmlformats.org/officeDocument/2006/math">
                    <m:r>
                      <m:rPr>
                        <m:sty m:val="p"/>
                      </m:rPr>
                      <a:rPr lang="en-US" altLang="zh-CN"/>
                      <m:t>C</m:t>
                    </m:r>
                    <m:r>
                      <a:rPr lang="en-US" altLang="zh-CN"/>
                      <m:t>(9,3)=</m:t>
                    </m:r>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9</m:t>
                              </m:r>
                            </m:e>
                          </m:mr>
                          <m:mr>
                            <m:e>
                              <m:r>
                                <a:rPr lang="en-US" altLang="zh-CN" i="1">
                                  <a:latin typeface="Cambria Math" panose="02040503050406030204" pitchFamily="18" charset="0"/>
                                  <a:cs typeface="Cambria Math" panose="02040503050406030204" pitchFamily="18" charset="0"/>
                                </a:rPr>
                                <m:t>3</m:t>
                              </m:r>
                            </m:e>
                          </m:mr>
                        </m:m>
                      </m:e>
                    </m:d>
                    <m:r>
                      <a:rPr lang="en-US" altLang="zh-CN"/>
                      <m:t>=</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9</m:t>
                        </m:r>
                        <m:r>
                          <a:rPr lang="en-US" altLang="zh-CN" i="1">
                            <a:latin typeface="Cambria Math" panose="02040503050406030204" pitchFamily="18" charset="0"/>
                            <a:cs typeface="Cambria Math" panose="02040503050406030204" pitchFamily="18" charset="0"/>
                          </a:rPr>
                          <m:t>!</m:t>
                        </m:r>
                      </m:num>
                      <m:den>
                        <m:r>
                          <a:rPr lang="en-US" altLang="zh-CN" i="1">
                            <a:latin typeface="Cambria Math" panose="02040503050406030204" pitchFamily="18" charset="0"/>
                            <a:cs typeface="Cambria Math" panose="02040503050406030204" pitchFamily="18" charset="0"/>
                          </a:rPr>
                          <m:t>3</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6</m:t>
                        </m:r>
                        <m:r>
                          <a:rPr lang="en-US" altLang="zh-CN" i="1">
                            <a:latin typeface="Cambria Math" panose="02040503050406030204" pitchFamily="18" charset="0"/>
                            <a:cs typeface="Cambria Math" panose="02040503050406030204" pitchFamily="18" charset="0"/>
                          </a:rPr>
                          <m:t>!</m:t>
                        </m:r>
                      </m:den>
                    </m:f>
                    <m:r>
                      <a:rPr lang="en-US" altLang="zh-CN" i="1">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9</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8</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7</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6</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5</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4</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3</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2</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num>
                      <m:den>
                        <m:r>
                          <a:rPr lang="en-US" altLang="zh-CN" i="1">
                            <a:latin typeface="Cambria Math" panose="02040503050406030204" pitchFamily="18" charset="0"/>
                            <a:cs typeface="Cambria Math" panose="02040503050406030204" pitchFamily="18" charset="0"/>
                          </a:rPr>
                          <m:t>3</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2</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6</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5</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4</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3</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2</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den>
                    </m:f>
                  </m:oMath>
                </a14:m>
                <a:r>
                  <a:rPr lang="zh-CN" altLang="en-US"/>
                  <a:t>。</a:t>
                </a:r>
                <a:endParaRPr lang="zh-CN" altLang="en-US"/>
              </a:p>
              <a:p>
                <a:r>
                  <a:rPr lang="zh-CN" altLang="en-US"/>
                  <a:t>建立</a:t>
                </a:r>
                <a:r>
                  <a:rPr lang="en-US" altLang="zh-CN"/>
                  <a:t>1~9</a:t>
                </a:r>
                <a:r>
                  <a:t>中的质数</a:t>
                </a:r>
                <a:r>
                  <a:rPr lang="en-US" altLang="zh-CN"/>
                  <a:t>{2,3,5,7}</a:t>
                </a:r>
                <a:r>
                  <a:t>数组</a:t>
                </a:r>
                <a:r>
                  <a:rPr lang="en-US" altLang="zh-CN"/>
                  <a:t>C[4](</a:t>
                </a:r>
                <a:r>
                  <a:t>初始为</a:t>
                </a:r>
                <a:r>
                  <a:rPr lang="en-US" altLang="zh-CN"/>
                  <a:t>0),</a:t>
                </a:r>
                <a:r>
                  <a:t>然后分别求</a:t>
                </a:r>
                <a:r>
                  <a:rPr lang="en-US" altLang="zh-CN"/>
                  <a:t>9</a:t>
                </a:r>
                <a:r>
                  <a:t>，</a:t>
                </a:r>
                <a:r>
                  <a:rPr lang="en-US" altLang="zh-CN"/>
                  <a:t>6</a:t>
                </a:r>
                <a:r>
                  <a:t>，</a:t>
                </a:r>
                <a:r>
                  <a:rPr lang="en-US" altLang="zh-CN"/>
                  <a:t>3</a:t>
                </a:r>
                <a:r>
                  <a:t>对</a:t>
                </a:r>
                <a:r>
                  <a:rPr>
                    <a:sym typeface="+mn-ea"/>
                  </a:rPr>
                  <a:t>质数</a:t>
                </a:r>
                <a:r>
                  <a:rPr lang="en-US" altLang="zh-CN">
                    <a:sym typeface="+mn-ea"/>
                  </a:rPr>
                  <a:t>{2,3,5,7}</a:t>
                </a:r>
                <a:r>
                  <a:rPr>
                    <a:sym typeface="+mn-ea"/>
                  </a:rPr>
                  <a:t>的贡献数目（分子为正，分母</a:t>
                </a:r>
                <a:r>
                  <a:rPr>
                    <a:sym typeface="+mn-ea"/>
                  </a:rPr>
                  <a:t>为负）。</a:t>
                </a:r>
                <a:endParaRPr>
                  <a:sym typeface="+mn-ea"/>
                </a:endParaRPr>
              </a:p>
              <a:p>
                <a:r>
                  <a:rPr>
                    <a:sym typeface="+mn-ea"/>
                  </a:rPr>
                  <a:t>对分子部分</a:t>
                </a:r>
                <a:r>
                  <a:rPr lang="en-US" altLang="zh-CN">
                    <a:sym typeface="+mn-ea"/>
                  </a:rPr>
                  <a:t>:</a:t>
                </a:r>
                <a:endParaRPr lang="en-US" altLang="zh-CN">
                  <a:sym typeface="+mn-ea"/>
                </a:endParaRPr>
              </a:p>
              <a:p>
                <a:pPr marL="457200" lvl="1" indent="0">
                  <a:buNone/>
                </a:pPr>
                <a:r>
                  <a:rPr>
                    <a:sym typeface="+mn-ea"/>
                  </a:rPr>
                  <a:t>如</a:t>
                </a:r>
                <a:r>
                  <a:rPr lang="en-US" altLang="zh-CN">
                    <a:sym typeface="+mn-ea"/>
                  </a:rPr>
                  <a:t>n=9 p=2 </a:t>
                </a:r>
                <a:r>
                  <a:rPr lang="en-US" altLang="zh-CN">
                    <a:sym typeface="+mn-ea"/>
                  </a:rPr>
                  <a:t>C[0]=9 div 2 + 9 div 2*2+</a:t>
                </a:r>
                <a:r>
                  <a:rPr lang="en-US" altLang="zh-CN">
                    <a:sym typeface="+mn-ea"/>
                  </a:rPr>
                  <a:t>9 div 2*2*2=4+2+1=7 </a:t>
                </a:r>
                <a:endParaRPr lang="en-US" altLang="zh-CN">
                  <a:sym typeface="+mn-ea"/>
                </a:endParaRPr>
              </a:p>
              <a:p>
                <a:pPr marL="457200" lvl="1" indent="0">
                  <a:buNone/>
                </a:pPr>
                <a:r>
                  <a:rPr>
                    <a:sym typeface="+mn-ea"/>
                  </a:rPr>
                  <a:t>对</a:t>
                </a:r>
                <a:r>
                  <a:rPr lang="en-US" altLang="zh-CN">
                    <a:sym typeface="+mn-ea"/>
                  </a:rPr>
                  <a:t>n=9,p=3,5,7</a:t>
                </a:r>
                <a:r>
                  <a:rPr>
                    <a:sym typeface="+mn-ea"/>
                  </a:rPr>
                  <a:t>依次类推</a:t>
                </a:r>
                <a:endParaRPr>
                  <a:sym typeface="+mn-ea"/>
                </a:endParaRPr>
              </a:p>
              <a:p>
                <a:r>
                  <a:rPr>
                    <a:sym typeface="+mn-ea"/>
                  </a:rPr>
                  <a:t>对分母部分</a:t>
                </a:r>
                <a:endParaRPr>
                  <a:sym typeface="+mn-ea"/>
                </a:endParaRPr>
              </a:p>
              <a:p>
                <a:pPr marL="457200" lvl="1" indent="0">
                  <a:buNone/>
                </a:pPr>
                <a:r>
                  <a:rPr>
                    <a:sym typeface="+mn-ea"/>
                  </a:rPr>
                  <a:t>如</a:t>
                </a:r>
                <a:r>
                  <a:rPr lang="en-US" altLang="zh-CN">
                    <a:sym typeface="+mn-ea"/>
                  </a:rPr>
                  <a:t>m=6 p=2  C[0]=C[0]-6 div 2 - 6 div 2*2=7-3-1=3</a:t>
                </a:r>
                <a:endParaRPr lang="en-US" altLang="zh-CN">
                  <a:sym typeface="+mn-ea"/>
                </a:endParaRPr>
              </a:p>
              <a:p>
                <a:pPr marL="457200" lvl="1" indent="0">
                  <a:buNone/>
                </a:pPr>
                <a:r>
                  <a:rPr>
                    <a:sym typeface="+mn-ea"/>
                  </a:rPr>
                  <a:t>其余依此</a:t>
                </a:r>
                <a:r>
                  <a:rPr>
                    <a:sym typeface="+mn-ea"/>
                  </a:rPr>
                  <a:t>类推</a:t>
                </a:r>
                <a:endParaRPr>
                  <a:sym typeface="+mn-ea"/>
                </a:endParaRPr>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r="-596" b="6"/>
                </a:stretch>
              </a:blipFill>
            </p:spPr>
            <p:txBody>
              <a:bodyPr/>
              <a:lstStyle/>
              <a:p>
                <a:r>
                  <a:rPr lang="zh-CN" altLang="en-US">
                    <a:noFill/>
                  </a:rPr>
                  <a:t> </a:t>
                </a:r>
              </a:p>
            </p:txBody>
          </p:sp>
        </mc:Fallback>
      </mc:AlternateContent>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练习题</a:t>
            </a:r>
            <a:endParaRPr lang="zh-CN" altLang="en-US"/>
          </a:p>
        </p:txBody>
      </p:sp>
      <p:sp>
        <p:nvSpPr>
          <p:cNvPr id="3" name="内容占位符 2"/>
          <p:cNvSpPr>
            <a:spLocks noGrp="1"/>
          </p:cNvSpPr>
          <p:nvPr>
            <p:ph idx="1"/>
          </p:nvPr>
        </p:nvSpPr>
        <p:spPr/>
        <p:txBody>
          <a:bodyPr/>
          <a:p>
            <a:r>
              <a:rPr lang="en-US" altLang="zh-CN">
                <a:sym typeface="+mn-ea"/>
              </a:rPr>
              <a:t>Rooks</a:t>
            </a:r>
            <a:r>
              <a:rPr>
                <a:sym typeface="+mn-ea"/>
              </a:rPr>
              <a:t>（</a:t>
            </a:r>
            <a:r>
              <a:rPr lang="en-US" altLang="zh-CN">
                <a:sym typeface="+mn-ea"/>
              </a:rPr>
              <a:t>LightOJ-1005</a:t>
            </a:r>
            <a:r>
              <a:rPr>
                <a:sym typeface="+mn-ea"/>
              </a:rPr>
              <a:t>）：</a:t>
            </a:r>
            <a:endParaRPr lang="zh-CN" altLang="en-US"/>
          </a:p>
          <a:p>
            <a:pPr marL="0" indent="0">
              <a:buNone/>
            </a:pPr>
            <a:r>
              <a:rPr lang="en-US" altLang="zh-CN">
                <a:sym typeface="+mn-ea"/>
              </a:rPr>
              <a:t>   </a:t>
            </a:r>
            <a:r>
              <a:rPr lang="en-US" altLang="zh-CN"/>
              <a:t>https://blog.csdn.net/u012596172/article/details/39678227</a:t>
            </a:r>
            <a:endParaRPr lang="en-US" altLang="zh-CN"/>
          </a:p>
          <a:p>
            <a:r>
              <a:rPr lang="en-US" altLang="zh-CN">
                <a:sym typeface="+mn-ea"/>
              </a:rPr>
              <a:t>Wall Painting</a:t>
            </a:r>
            <a:r>
              <a:rPr>
                <a:sym typeface="+mn-ea"/>
              </a:rPr>
              <a:t>（</a:t>
            </a:r>
            <a:r>
              <a:rPr lang="en-US" altLang="zh-CN">
                <a:sym typeface="+mn-ea"/>
              </a:rPr>
              <a:t>HDU-4810</a:t>
            </a:r>
            <a:r>
              <a:rPr>
                <a:sym typeface="+mn-ea"/>
              </a:rPr>
              <a:t>）：</a:t>
            </a:r>
            <a:endParaRPr lang="zh-CN" altLang="en-US">
              <a:sym typeface="+mn-ea"/>
            </a:endParaRPr>
          </a:p>
          <a:p>
            <a:pPr marL="0" indent="0">
              <a:buNone/>
            </a:pPr>
            <a:r>
              <a:rPr lang="en-US" altLang="zh-CN"/>
              <a:t>    https://acm.hdu.edu.cn/showproblem.php?pid=4810</a:t>
            </a:r>
            <a:endParaRPr lang="en-US" altLang="zh-CN"/>
          </a:p>
          <a:p>
            <a:r>
              <a:rPr lang="en-US" altLang="zh-CN">
                <a:sym typeface="+mn-ea"/>
              </a:rPr>
              <a:t>Combinations</a:t>
            </a:r>
            <a:r>
              <a:rPr>
                <a:sym typeface="+mn-ea"/>
              </a:rPr>
              <a:t>（</a:t>
            </a:r>
            <a:r>
              <a:rPr lang="en-US" altLang="zh-CN">
                <a:sym typeface="+mn-ea"/>
              </a:rPr>
              <a:t>POJ-1306</a:t>
            </a:r>
            <a:r>
              <a:rPr>
                <a:sym typeface="+mn-ea"/>
              </a:rPr>
              <a:t>）：</a:t>
            </a:r>
            <a:endParaRPr lang="zh-CN" altLang="en-US">
              <a:sym typeface="+mn-ea"/>
            </a:endParaRPr>
          </a:p>
          <a:p>
            <a:pPr marL="0" indent="0">
              <a:buNone/>
            </a:pPr>
            <a:r>
              <a:rPr lang="en-US" altLang="zh-CN"/>
              <a:t>   http://poj.org/problem?id=1306</a:t>
            </a:r>
            <a:endParaRPr lang="en-US" altLang="zh-CN"/>
          </a:p>
          <a:p>
            <a:r>
              <a:rPr lang="en-US" altLang="zh-CN">
                <a:sym typeface="+mn-ea"/>
              </a:rPr>
              <a:t>Binomial Showdown</a:t>
            </a:r>
            <a:r>
              <a:rPr>
                <a:sym typeface="+mn-ea"/>
              </a:rPr>
              <a:t>（</a:t>
            </a:r>
            <a:r>
              <a:rPr lang="en-US" altLang="zh-CN">
                <a:sym typeface="+mn-ea"/>
              </a:rPr>
              <a:t>POJ-2249</a:t>
            </a:r>
            <a:r>
              <a:rPr>
                <a:sym typeface="+mn-ea"/>
              </a:rPr>
              <a:t>）：</a:t>
            </a:r>
            <a:endParaRPr lang="zh-CN" altLang="en-US">
              <a:sym typeface="+mn-ea"/>
            </a:endParaRPr>
          </a:p>
          <a:p>
            <a:pPr marL="0" indent="0">
              <a:buNone/>
            </a:pPr>
            <a:r>
              <a:rPr lang="en-US" altLang="zh-CN"/>
              <a:t>   http://poj.org/problem?id=2249</a:t>
            </a:r>
            <a:endParaRPr lang="en-US" altLang="zh-CN"/>
          </a:p>
          <a:p>
            <a:r>
              <a:rPr>
                <a:sym typeface="+mn-ea"/>
              </a:rPr>
              <a:t>集合的划分（信息学奥赛一本通</a:t>
            </a:r>
            <a:r>
              <a:rPr lang="en-US" altLang="zh-CN">
                <a:sym typeface="+mn-ea"/>
              </a:rPr>
              <a:t>-T1315</a:t>
            </a:r>
            <a:r>
              <a:rPr>
                <a:sym typeface="+mn-ea"/>
              </a:rPr>
              <a:t>）：</a:t>
            </a:r>
            <a:endParaRPr>
              <a:sym typeface="+mn-ea"/>
            </a:endParaRPr>
          </a:p>
          <a:p>
            <a:pPr marL="0" indent="0">
              <a:buNone/>
            </a:pPr>
            <a:r>
              <a:rPr lang="en-US" altLang="zh-CN"/>
              <a:t>   https://ybt.ssoier.cn/index.php#</a:t>
            </a:r>
            <a:endParaRPr lang="en-US" altLang="zh-CN"/>
          </a:p>
          <a:p>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69925" y="948055"/>
                <a:ext cx="10852150" cy="5062855"/>
              </a:xfrm>
            </p:spPr>
            <p:txBody>
              <a:bodyPr>
                <a:noAutofit/>
              </a:bodyPr>
              <a:p>
                <a:r>
                  <a:rPr lang="zh-CN" altLang="en-US" sz="2000"/>
                  <a:t>逆元求法</a:t>
                </a:r>
                <a:endParaRPr lang="zh-CN" altLang="en-US" sz="2000"/>
              </a:p>
              <a:p>
                <a:pPr>
                  <a:buFont typeface="Wingdings" panose="05000000000000000000" charset="0"/>
                  <a:buChar char="Ø"/>
                </a:pPr>
                <a:r>
                  <a:rPr lang="en-US" altLang="zh-CN" sz="2000"/>
                  <a:t>1.</a:t>
                </a:r>
                <a:r>
                  <a:rPr lang="zh-CN" altLang="en-US" sz="2000"/>
                  <a:t>要求：</a:t>
                </a:r>
                <a:r>
                  <a:rPr lang="en-US" altLang="zh-CN" sz="2000"/>
                  <a:t>p </a:t>
                </a:r>
                <a:r>
                  <a:rPr lang="zh-CN" altLang="en-US" sz="2000"/>
                  <a:t>是质数</a:t>
                </a:r>
                <a:endParaRPr lang="en-US" altLang="zh-CN" sz="2000"/>
              </a:p>
              <a:p>
                <a:pPr>
                  <a:buFont typeface="Wingdings" panose="05000000000000000000" charset="0"/>
                  <a:buChar char="Ø"/>
                </a:pPr>
                <a:r>
                  <a:rPr lang="en-US" altLang="zh-CN" sz="2000"/>
                  <a:t>2.</a:t>
                </a:r>
                <a:r>
                  <a:rPr lang="zh-CN" altLang="en-US" sz="2000"/>
                  <a:t>时间复杂度：</a:t>
                </a:r>
                <a:r>
                  <a:rPr lang="en-US" altLang="zh-CN" sz="2000"/>
                  <a:t>O(n)</a:t>
                </a:r>
                <a:endParaRPr lang="en-US" altLang="zh-CN" sz="2000"/>
              </a:p>
              <a:p>
                <a:pPr>
                  <a:buFont typeface="Wingdings" panose="05000000000000000000" charset="0"/>
                  <a:buChar char="Ø"/>
                </a:pPr>
                <a:r>
                  <a:rPr lang="en-US" altLang="zh-CN" sz="2000"/>
                  <a:t>3.</a:t>
                </a:r>
                <a:r>
                  <a:rPr lang="zh-CN" altLang="en-US" sz="2000"/>
                  <a:t>求解</a:t>
                </a:r>
                <a:r>
                  <a:rPr lang="en-US" altLang="zh-CN" sz="2000"/>
                  <a:t> </a:t>
                </a:r>
                <a14:m>
                  <m:oMath xmlns:m="http://schemas.openxmlformats.org/officeDocument/2006/math">
                    <m:sSubSup>
                      <m:sSubSupPr>
                        <m:ctrlPr>
                          <a:rPr lang="en-US" altLang="zh-CN" sz="2000" i="1">
                            <a:latin typeface="Cambria Math" panose="02040503050406030204" pitchFamily="18" charset="0"/>
                            <a:cs typeface="Cambria Math" panose="02040503050406030204" pitchFamily="18" charset="0"/>
                          </a:rPr>
                        </m:ctrlPr>
                      </m:sSubSupPr>
                      <m:e>
                        <m:r>
                          <a:rPr lang="en-US" altLang="zh-CN" sz="2000" i="1">
                            <a:latin typeface="Cambria Math" panose="02040503050406030204" pitchFamily="18" charset="0"/>
                            <a:cs typeface="Cambria Math" panose="02040503050406030204" pitchFamily="18" charset="0"/>
                          </a:rPr>
                          <m:t>𝐶</m:t>
                        </m:r>
                      </m:e>
                      <m:sub>
                        <m:r>
                          <a:rPr lang="en-US" altLang="zh-CN" sz="2000" i="1">
                            <a:latin typeface="Cambria Math" panose="02040503050406030204" pitchFamily="18" charset="0"/>
                            <a:cs typeface="Cambria Math" panose="02040503050406030204" pitchFamily="18" charset="0"/>
                          </a:rPr>
                          <m:t>𝑛</m:t>
                        </m:r>
                      </m:sub>
                      <m:sup>
                        <m:r>
                          <a:rPr lang="en-US" altLang="zh-CN" sz="2000" i="1">
                            <a:latin typeface="Cambria Math" panose="02040503050406030204" pitchFamily="18" charset="0"/>
                            <a:cs typeface="Cambria Math" panose="02040503050406030204" pitchFamily="18" charset="0"/>
                          </a:rPr>
                          <m:t>𝑚</m:t>
                        </m:r>
                      </m:sup>
                    </m:sSubSup>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𝑚𝑜𝑑</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𝑝</m:t>
                    </m:r>
                  </m:oMath>
                </a14:m>
                <a:r>
                  <a:rPr lang="en-US" altLang="zh-CN" sz="2000"/>
                  <a:t> </a:t>
                </a:r>
                <a:r>
                  <a:rPr lang="zh-CN" altLang="en-US" sz="2000"/>
                  <a:t>的步骤：</a:t>
                </a:r>
                <a:endParaRPr lang="en-US" altLang="zh-CN" sz="2000"/>
              </a:p>
              <a:p>
                <a:pPr marL="457200" lvl="1" indent="0">
                  <a:buNone/>
                </a:pPr>
                <a:r>
                  <a:rPr lang="en-US" altLang="zh-CN" sz="2000"/>
                  <a:t>1</a:t>
                </a:r>
                <a:r>
                  <a:rPr lang="zh-CN" altLang="en-US" sz="2000"/>
                  <a:t>）通过循环，预先算好所有小于</a:t>
                </a:r>
                <a:r>
                  <a:rPr lang="en-US" altLang="zh-CN" sz="2000"/>
                  <a:t> N </a:t>
                </a:r>
                <a:r>
                  <a:rPr lang="zh-CN" altLang="en-US" sz="2000"/>
                  <a:t>的阶乘（</a:t>
                </a:r>
                <a:r>
                  <a:rPr lang="en-US" altLang="zh-CN" sz="2000"/>
                  <a:t>%p</a:t>
                </a:r>
                <a:r>
                  <a:rPr lang="zh-CN" altLang="en-US" sz="2000"/>
                  <a:t>）的结果，存到数组</a:t>
                </a:r>
                <a:r>
                  <a:rPr lang="en-US" altLang="zh-CN" sz="2000"/>
                  <a:t> fac[] </a:t>
                </a:r>
                <a:r>
                  <a:rPr lang="zh-CN" altLang="en-US" sz="2000"/>
                  <a:t>中</a:t>
                </a:r>
                <a:r>
                  <a:rPr lang="en-US" altLang="zh-CN" sz="2000"/>
                  <a:t> ( </a:t>
                </a:r>
                <a14:m>
                  <m:oMath xmlns:m="http://schemas.openxmlformats.org/officeDocument/2006/math">
                    <m:r>
                      <m:rPr>
                        <m:sty m:val="p"/>
                      </m:rPr>
                      <a:rPr lang="en-US" altLang="zh-CN" sz="2000">
                        <a:latin typeface="Cambria Math" panose="02040503050406030204" pitchFamily="18" charset="0"/>
                      </a:rPr>
                      <m:t>fac</m:t>
                    </m:r>
                    <m:r>
                      <a:rPr lang="en-US" altLang="zh-CN" sz="2000">
                        <a:latin typeface="Cambria Math" panose="02040503050406030204" pitchFamily="18" charset="0"/>
                      </a:rPr>
                      <m:t>[</m:t>
                    </m:r>
                    <m:r>
                      <m:rPr>
                        <m:sty m:val="p"/>
                      </m:rPr>
                      <a:rPr lang="en-US" altLang="zh-CN" sz="2000">
                        <a:latin typeface="Cambria Math" panose="02040503050406030204" pitchFamily="18" charset="0"/>
                      </a:rPr>
                      <m:t>i</m:t>
                    </m:r>
                    <m:r>
                      <a:rPr lang="en-US" altLang="zh-CN" sz="2000">
                        <a:latin typeface="Cambria Math" panose="02040503050406030204" pitchFamily="18" charset="0"/>
                      </a:rPr>
                      <m:t>]</m:t>
                    </m:r>
                    <m:r>
                      <a:rPr lang="en-US" altLang="zh-CN" sz="2000">
                        <a:latin typeface="Cambria Math" panose="02040503050406030204" pitchFamily="18" charset="0"/>
                      </a:rPr>
                      <m:t>=</m:t>
                    </m:r>
                    <m:r>
                      <m:rPr>
                        <m:sty m:val="p"/>
                      </m:rPr>
                      <a:rPr lang="en-US" altLang="zh-CN" sz="2000">
                        <a:latin typeface="Cambria Math" panose="02040503050406030204" pitchFamily="18" charset="0"/>
                      </a:rPr>
                      <m:t>i</m:t>
                    </m:r>
                    <m:r>
                      <a:rPr lang="en-US" altLang="zh-CN" sz="2000">
                        <a:latin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𝑝</m:t>
                    </m:r>
                  </m:oMath>
                </a14:m>
                <a:r>
                  <a:rPr lang="en-US" altLang="zh-CN" sz="2000"/>
                  <a:t> </a:t>
                </a:r>
                <a:r>
                  <a:rPr lang="en-US" altLang="zh-CN" sz="2000"/>
                  <a:t>)</a:t>
                </a:r>
                <a:endParaRPr lang="en-US" altLang="zh-CN" sz="2000"/>
              </a:p>
              <a:p>
                <a:pPr marL="457200" lvl="1" indent="0">
                  <a:buNone/>
                </a:pPr>
                <a:r>
                  <a:rPr lang="en-US" altLang="zh-CN" sz="2000"/>
                  <a:t>2</a:t>
                </a:r>
                <a:r>
                  <a:rPr lang="zh-CN" altLang="en-US" sz="2000"/>
                  <a:t>）求</a:t>
                </a:r>
                <a:r>
                  <a:rPr lang="en-US" altLang="zh-CN" sz="2000"/>
                  <a:t> </a:t>
                </a:r>
                <a14:m>
                  <m:oMath xmlns:m="http://schemas.openxmlformats.org/officeDocument/2006/math">
                    <m:r>
                      <a:rPr lang="en-US" altLang="zh-CN" sz="2000" i="1">
                        <a:latin typeface="Cambria Math" panose="02040503050406030204" pitchFamily="18" charset="0"/>
                        <a:cs typeface="Cambria Math" panose="02040503050406030204" pitchFamily="18" charset="0"/>
                      </a:rPr>
                      <m:t>𝑚</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𝑚𝑜𝑑</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𝑝</m:t>
                    </m:r>
                  </m:oMath>
                </a14:m>
                <a:r>
                  <a:rPr lang="en-US" altLang="zh-CN" sz="2000"/>
                  <a:t> </a:t>
                </a:r>
                <a:r>
                  <a:rPr lang="zh-CN" altLang="en-US" sz="2000"/>
                  <a:t>的逆元（即求</a:t>
                </a:r>
                <a:r>
                  <a:rPr lang="en-US" altLang="zh-CN" sz="2000"/>
                  <a:t> fac[m] </a:t>
                </a:r>
                <a:r>
                  <a:rPr lang="zh-CN" altLang="en-US" sz="2000"/>
                  <a:t>的逆元），根据费马小定理，</a:t>
                </a:r>
                <a:r>
                  <a:rPr lang="en-US" altLang="zh-CN" sz="2000"/>
                  <a:t>x%p </a:t>
                </a:r>
                <a:r>
                  <a:rPr lang="zh-CN" altLang="en-US" sz="2000"/>
                  <a:t>的逆元为</a:t>
                </a:r>
                <a:r>
                  <a:rPr lang="en-US" altLang="zh-CN" sz="2000"/>
                  <a:t> </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𝑥</m:t>
                        </m:r>
                      </m:e>
                      <m:sup>
                        <m:r>
                          <a:rPr lang="en-US" altLang="zh-CN" sz="2000" i="1">
                            <a:latin typeface="Cambria Math" panose="02040503050406030204" pitchFamily="18" charset="0"/>
                            <a:cs typeface="Cambria Math" panose="02040503050406030204" pitchFamily="18" charset="0"/>
                          </a:rPr>
                          <m:t>𝑝</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sup>
                    </m:sSup>
                  </m:oMath>
                </a14:m>
                <a:r>
                  <a:rPr lang="zh-CN" altLang="en-US" sz="2000"/>
                  <a:t>，通过快速幂，求解</a:t>
                </a:r>
                <a:r>
                  <a:rPr lang="en-US" altLang="zh-CN" sz="2000"/>
                  <a:t> </a:t>
                </a:r>
                <a14:m>
                  <m:oMath xmlns:m="http://schemas.openxmlformats.org/officeDocument/2006/math">
                    <m:r>
                      <m:rPr>
                        <m:sty m:val="p"/>
                      </m:rPr>
                      <a:rPr lang="en-US" altLang="zh-CN" sz="2000">
                        <a:latin typeface="Cambria Math" panose="02040503050406030204" pitchFamily="18" charset="0"/>
                      </a:rPr>
                      <m:t>fac</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𝑚</m:t>
                        </m:r>
                        <m:r>
                          <a:rPr lang="en-US" altLang="zh-CN" sz="2000" i="1">
                            <a:latin typeface="Cambria Math" panose="02040503050406030204" pitchFamily="18" charset="0"/>
                            <a:cs typeface="Cambria Math" panose="02040503050406030204" pitchFamily="18" charset="0"/>
                          </a:rPr>
                          <m:t>]</m:t>
                        </m:r>
                      </m:e>
                      <m:sup>
                        <m:r>
                          <a:rPr lang="en-US" altLang="zh-CN" sz="2000" i="1">
                            <a:latin typeface="Cambria Math" panose="02040503050406030204" pitchFamily="18" charset="0"/>
                            <a:cs typeface="Cambria Math" panose="02040503050406030204" pitchFamily="18" charset="0"/>
                          </a:rPr>
                          <m:t>𝑝</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sup>
                    </m:sSup>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𝑚𝑜𝑑</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𝑝</m:t>
                    </m:r>
                  </m:oMath>
                </a14:m>
                <a:r>
                  <a:rPr lang="zh-CN" altLang="en-US" sz="2000"/>
                  <a:t>，记为</a:t>
                </a:r>
                <a:r>
                  <a:rPr lang="en-US" altLang="zh-CN" sz="2000"/>
                  <a:t> M</a:t>
                </a:r>
                <a:endParaRPr lang="en-US" altLang="zh-CN" sz="2000"/>
              </a:p>
              <a:p>
                <a:pPr marL="457200" lvl="1" indent="0">
                  <a:buNone/>
                </a:pPr>
                <a:r>
                  <a:rPr lang="en-US" altLang="zh-CN" sz="2000"/>
                  <a:t>3</a:t>
                </a:r>
                <a:r>
                  <a:rPr lang="zh-CN" altLang="en-US" sz="2000"/>
                  <a:t>）求</a:t>
                </a:r>
                <a:r>
                  <a:rPr lang="en-US" altLang="zh-CN" sz="2000"/>
                  <a:t> </a:t>
                </a:r>
                <a14:m>
                  <m:oMath xmlns:m="http://schemas.openxmlformats.org/officeDocument/2006/math">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𝑚</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𝑚𝑜𝑑</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𝑝</m:t>
                    </m:r>
                  </m:oMath>
                </a14:m>
                <a:r>
                  <a:rPr lang="en-US" altLang="zh-CN" sz="2000"/>
                  <a:t> </a:t>
                </a:r>
                <a:r>
                  <a:rPr lang="zh-CN" altLang="en-US" sz="2000"/>
                  <a:t>的逆元：同上，即求解</a:t>
                </a:r>
                <a:r>
                  <a:rPr lang="en-US" altLang="zh-CN" sz="2000"/>
                  <a:t> </a:t>
                </a:r>
                <a14:m>
                  <m:oMath xmlns:m="http://schemas.openxmlformats.org/officeDocument/2006/math">
                    <m:r>
                      <m:rPr>
                        <m:sty m:val="p"/>
                      </m:rPr>
                      <a:rPr lang="en-US" altLang="zh-CN" sz="2000">
                        <a:latin typeface="Cambria Math" panose="02040503050406030204" pitchFamily="18" charset="0"/>
                      </a:rPr>
                      <m:t>fac</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𝑚</m:t>
                        </m:r>
                        <m:r>
                          <a:rPr lang="en-US" altLang="zh-CN" sz="2000" i="1">
                            <a:latin typeface="Cambria Math" panose="02040503050406030204" pitchFamily="18" charset="0"/>
                            <a:cs typeface="Cambria Math" panose="02040503050406030204" pitchFamily="18" charset="0"/>
                          </a:rPr>
                          <m:t>]</m:t>
                        </m:r>
                      </m:e>
                      <m:sup>
                        <m:r>
                          <a:rPr lang="en-US" altLang="zh-CN" sz="2000" i="1">
                            <a:latin typeface="Cambria Math" panose="02040503050406030204" pitchFamily="18" charset="0"/>
                            <a:cs typeface="Cambria Math" panose="02040503050406030204" pitchFamily="18" charset="0"/>
                          </a:rPr>
                          <m:t>𝑝</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sup>
                    </m:sSup>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𝑚𝑜𝑑</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𝑝</m:t>
                    </m:r>
                  </m:oMath>
                </a14:m>
                <a:endParaRPr lang="en-US" altLang="zh-CN" sz="2000"/>
              </a:p>
              <a:p>
                <a:pPr marL="457200" lvl="1" indent="0">
                  <a:buNone/>
                </a:pPr>
                <a:r>
                  <a:rPr lang="en-US" altLang="zh-CN" sz="2000"/>
                  <a:t>4</a:t>
                </a:r>
                <a:r>
                  <a:rPr lang="zh-CN" altLang="en-US" sz="2000"/>
                  <a:t>）通过逆元计算组合数，即：</a:t>
                </a:r>
                <a14:m>
                  <m:oMath xmlns:m="http://schemas.openxmlformats.org/officeDocument/2006/math">
                    <m:sSubSup>
                      <m:sSubSupPr>
                        <m:ctrlPr>
                          <a:rPr lang="en-US" altLang="zh-CN" sz="2000" i="1">
                            <a:latin typeface="Cambria Math" panose="02040503050406030204" pitchFamily="18" charset="0"/>
                            <a:cs typeface="Cambria Math" panose="02040503050406030204" pitchFamily="18" charset="0"/>
                          </a:rPr>
                        </m:ctrlPr>
                      </m:sSubSupPr>
                      <m:e>
                        <m:r>
                          <a:rPr lang="en-US" altLang="zh-CN" sz="2000" i="1">
                            <a:latin typeface="Cambria Math" panose="02040503050406030204" pitchFamily="18" charset="0"/>
                            <a:cs typeface="Cambria Math" panose="02040503050406030204" pitchFamily="18" charset="0"/>
                          </a:rPr>
                          <m:t>𝐶</m:t>
                        </m:r>
                      </m:e>
                      <m:sub>
                        <m:r>
                          <a:rPr lang="en-US" altLang="zh-CN" sz="2000" i="1">
                            <a:latin typeface="Cambria Math" panose="02040503050406030204" pitchFamily="18" charset="0"/>
                            <a:cs typeface="Cambria Math" panose="02040503050406030204" pitchFamily="18" charset="0"/>
                          </a:rPr>
                          <m:t>𝑛</m:t>
                        </m:r>
                      </m:sub>
                      <m:sup>
                        <m:r>
                          <a:rPr lang="en-US" altLang="zh-CN" sz="2000" i="1">
                            <a:latin typeface="Cambria Math" panose="02040503050406030204" pitchFamily="18" charset="0"/>
                            <a:cs typeface="Cambria Math" panose="02040503050406030204" pitchFamily="18" charset="0"/>
                          </a:rPr>
                          <m:t>𝑚</m:t>
                        </m:r>
                      </m:sup>
                    </m:sSubSup>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𝑚𝑜𝑑</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𝑝</m:t>
                    </m:r>
                    <m:r>
                      <a:rPr lang="en-US" altLang="zh-CN" sz="2000" i="1">
                        <a:latin typeface="Cambria Math" panose="02040503050406030204" pitchFamily="18" charset="0"/>
                        <a:cs typeface="Cambria Math" panose="02040503050406030204" pitchFamily="18" charset="0"/>
                      </a:rPr>
                      <m:t>=((</m:t>
                    </m:r>
                    <m:r>
                      <m:rPr>
                        <m:sty m:val="p"/>
                      </m:rPr>
                      <a:rPr lang="en-US" altLang="zh-CN" sz="2000">
                        <a:latin typeface="Cambria Math" panose="02040503050406030204" pitchFamily="18" charset="0"/>
                      </a:rPr>
                      <m:t>fac</m:t>
                    </m:r>
                    <m:r>
                      <a:rPr lang="en-US" altLang="zh-CN" sz="2000">
                        <a:latin typeface="Cambria Math" panose="02040503050406030204" pitchFamily="18" charset="0"/>
                      </a:rPr>
                      <m:t>[</m:t>
                    </m:r>
                    <m:r>
                      <m:rPr>
                        <m:sty m:val="p"/>
                      </m:rPr>
                      <a:rPr lang="en-US" altLang="zh-CN" sz="2000">
                        <a:latin typeface="Cambria Math" panose="02040503050406030204" pitchFamily="18" charset="0"/>
                      </a:rPr>
                      <m:t>n</m:t>
                    </m:r>
                    <m:r>
                      <a:rPr lang="en-US" altLang="zh-CN" sz="2000">
                        <a:latin typeface="Cambria Math" panose="02040503050406030204" pitchFamily="18" charset="0"/>
                      </a:rPr>
                      <m:t>]</m:t>
                    </m:r>
                    <m:r>
                      <a:rPr lang="en-US" altLang="zh-CN" sz="2000">
                        <a:latin typeface="Cambria Math" panose="02040503050406030204" pitchFamily="18" charset="0"/>
                      </a:rPr>
                      <m:t>∗</m:t>
                    </m:r>
                    <m:r>
                      <m:rPr>
                        <m:sty m:val="p"/>
                      </m:rPr>
                      <a:rPr lang="en-US" altLang="zh-CN" sz="2000">
                        <a:latin typeface="Cambria Math" panose="02040503050406030204" pitchFamily="18" charset="0"/>
                      </a:rPr>
                      <m:t>M</m:t>
                    </m:r>
                    <m:r>
                      <a:rPr lang="en-US" altLang="zh-CN" sz="2000">
                        <a:latin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𝑚𝑜𝑑</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𝑝</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𝑁</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𝑚𝑜𝑑</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𝑝</m:t>
                    </m:r>
                  </m:oMath>
                </a14:m>
                <a:endParaRPr lang="en-US" altLang="zh-CN" sz="2000" i="1">
                  <a:latin typeface="Cambria Math" panose="02040503050406030204" pitchFamily="18" charset="0"/>
                  <a:cs typeface="Cambria Math" panose="02040503050406030204" pitchFamily="18" charset="0"/>
                </a:endParaRPr>
              </a:p>
            </p:txBody>
          </p:sp>
        </mc:Choice>
        <mc:Fallback>
          <p:sp>
            <p:nvSpPr>
              <p:cNvPr id="3" name="内容占位符 2"/>
              <p:cNvSpPr>
                <a:spLocks noRot="1" noChangeAspect="1" noMove="1" noResize="1" noEditPoints="1" noAdjustHandles="1" noChangeArrowheads="1" noChangeShapeType="1" noTextEdit="1"/>
              </p:cNvSpPr>
              <p:nvPr>
                <p:ph idx="1"/>
              </p:nvPr>
            </p:nvSpPr>
            <p:spPr>
              <a:xfrm>
                <a:off x="669925" y="948055"/>
                <a:ext cx="10852150" cy="5062855"/>
              </a:xfrm>
              <a:blipFill rotWithShape="1">
                <a:blip r:embed="rId1"/>
                <a:stretch>
                  <a:fillRect/>
                </a:stretch>
              </a:blipFill>
            </p:spPr>
            <p:txBody>
              <a:bodyPr/>
              <a:lstStyle/>
              <a:p>
                <a:r>
                  <a:rPr lang="zh-CN" altLang="en-US">
                    <a:noFill/>
                  </a:rPr>
                  <a:t> </a:t>
                </a:r>
              </a:p>
            </p:txBody>
          </p:sp>
        </mc:Fallback>
      </mc:AlternateContent>
      <p:sp>
        <p:nvSpPr>
          <p:cNvPr id="2" name="标题 1"/>
          <p:cNvSpPr>
            <a:spLocks noGrp="1"/>
          </p:cNvSpPr>
          <p:nvPr>
            <p:ph type="title"/>
          </p:nvPr>
        </p:nvSpPr>
        <p:spPr/>
        <p:txBody>
          <a:bodyPr/>
          <a:p>
            <a:r>
              <a:rPr>
                <a:sym typeface="+mn-ea"/>
              </a:rPr>
              <a:t>组合数取模</a:t>
            </a:r>
            <a:r>
              <a:rPr lang="en-US" altLang="zh-CN">
                <a:sym typeface="+mn-ea"/>
              </a:rPr>
              <a:t> </a:t>
            </a:r>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卢卡斯</a:t>
            </a:r>
            <a:r>
              <a:rPr lang="en-US" altLang="zh-CN">
                <a:sym typeface="+mn-ea"/>
              </a:rPr>
              <a:t>(</a:t>
            </a:r>
            <a:r>
              <a:rPr lang="en-US" altLang="zh-CN">
                <a:sym typeface="+mn-ea"/>
              </a:rPr>
              <a:t>Lucas)</a:t>
            </a:r>
            <a:r>
              <a:rPr>
                <a:sym typeface="+mn-ea"/>
              </a:rPr>
              <a:t>定理</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lnSpcReduction="10000"/>
              </a:bodyPr>
              <a:p>
                <a:r>
                  <a:rPr lang="en-US" altLang="zh-CN"/>
                  <a:t>Lucas </a:t>
                </a:r>
                <a:r>
                  <a:rPr lang="zh-CN" altLang="en-US"/>
                  <a:t>定理用于求解大组合数取模的问题，其中模数必须为素数。正常的组合数运算可以通过递推公式求解，但当问题规模很大，而模数是一个不大的质数的时候，就不能简单地通过递推求解来得到答案，需要用到</a:t>
                </a:r>
                <a:r>
                  <a:rPr lang="en-US" altLang="zh-CN"/>
                  <a:t> Lucas </a:t>
                </a:r>
                <a:r>
                  <a:rPr lang="zh-CN" altLang="en-US"/>
                  <a:t>定理。</a:t>
                </a:r>
                <a:endParaRPr lang="zh-CN" altLang="en-US"/>
              </a:p>
              <a:p>
                <a:r>
                  <a:rPr lang="en-US" altLang="zh-CN"/>
                  <a:t>Lucas </a:t>
                </a:r>
                <a:r>
                  <a:rPr lang="zh-CN" altLang="en-US"/>
                  <a:t>定理内容如下：</a:t>
                </a:r>
                <a:endParaRPr lang="zh-CN" altLang="en-US"/>
              </a:p>
              <a:p>
                <a:pPr marL="0" indent="0">
                  <a:buNone/>
                </a:pPr>
                <a:r>
                  <a:rPr lang="en-US" altLang="zh-CN"/>
                  <a:t>   </a:t>
                </a:r>
                <a:r>
                  <a:rPr lang="zh-CN" altLang="en-US"/>
                  <a:t>对于质数</a:t>
                </a:r>
                <a:r>
                  <a:rPr lang="en-US" altLang="zh-CN"/>
                  <a:t> p</a:t>
                </a:r>
                <a:r>
                  <a:rPr lang="zh-CN" altLang="en-US"/>
                  <a:t>，有</a:t>
                </a:r>
                <a:endParaRPr lang="zh-CN" altLang="en-US"/>
              </a:p>
              <a:p>
                <a:pPr marL="0" indent="0">
                  <a:buNone/>
                </a:pPr>
                <a14:m>
                  <m:oMathPara xmlns:m="http://schemas.openxmlformats.org/officeDocument/2006/math">
                    <m:oMathParaPr>
                      <m:jc m:val="centerGroup"/>
                    </m:oMathParaPr>
                    <m:oMath xmlns:m="http://schemas.openxmlformats.org/officeDocument/2006/math">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𝑚</m:t>
                                </m:r>
                              </m:e>
                            </m:mr>
                          </m:m>
                        </m:e>
                      </m:d>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𝑚𝑜𝑑</m:t>
                      </m:r>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𝑝</m:t>
                      </m:r>
                      <m:r>
                        <a:rPr lang="en-US" altLang="zh-CN" i="1">
                          <a:latin typeface="Cambria Math" panose="02040503050406030204" pitchFamily="18" charset="0"/>
                          <a:cs typeface="Cambria Math" panose="02040503050406030204" pitchFamily="18" charset="0"/>
                        </a:rPr>
                        <m:t>=</m:t>
                      </m:r>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d>
                                  <m:dPr>
                                    <m:begChr m:val="⌊"/>
                                    <m:endChr m:val="⌋"/>
                                    <m:ctrlPr>
                                      <a:rPr lang="en-US" altLang="zh-CN" i="1">
                                        <a:latin typeface="Cambria Math" panose="02040503050406030204" pitchFamily="18" charset="0"/>
                                        <a:cs typeface="Cambria Math" panose="02040503050406030204" pitchFamily="18" charset="0"/>
                                      </a:rPr>
                                    </m:ctrlPr>
                                  </m:dPr>
                                  <m:e>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𝑝</m:t>
                                    </m:r>
                                  </m:e>
                                </m:d>
                              </m:e>
                            </m:mr>
                            <m:mr>
                              <m:e>
                                <m:d>
                                  <m:dPr>
                                    <m:begChr m:val="⌊"/>
                                    <m:endChr m:val="⌋"/>
                                    <m:ctrlPr>
                                      <a:rPr lang="en-US" altLang="zh-CN" i="1">
                                        <a:latin typeface="Cambria Math" panose="02040503050406030204" pitchFamily="18" charset="0"/>
                                        <a:cs typeface="Cambria Math" panose="02040503050406030204" pitchFamily="18" charset="0"/>
                                      </a:rPr>
                                    </m:ctrlPr>
                                  </m:dPr>
                                  <m:e>
                                    <m:r>
                                      <a:rPr lang="en-US" altLang="zh-CN" i="1">
                                        <a:latin typeface="Cambria Math" panose="02040503050406030204" pitchFamily="18" charset="0"/>
                                        <a:cs typeface="Cambria Math" panose="02040503050406030204" pitchFamily="18" charset="0"/>
                                      </a:rPr>
                                      <m:t>𝑚</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𝑝</m:t>
                                    </m:r>
                                  </m:e>
                                </m:d>
                              </m:e>
                            </m:mr>
                          </m:m>
                          <m:r>
                            <a:rPr lang="en-US" altLang="zh-CN" i="1">
                              <a:latin typeface="Cambria Math" panose="02040503050406030204" pitchFamily="18" charset="0"/>
                              <a:cs typeface="Cambria Math" panose="02040503050406030204" pitchFamily="18" charset="0"/>
                            </a:rPr>
                            <m:t> </m:t>
                          </m:r>
                        </m:e>
                      </m:d>
                      <m:r>
                        <a:rPr lang="en-US" altLang="zh-CN" i="1">
                          <a:latin typeface="Cambria Math" panose="02040503050406030204" pitchFamily="18" charset="0"/>
                          <a:cs typeface="Cambria Math" panose="02040503050406030204" pitchFamily="18" charset="0"/>
                        </a:rPr>
                        <m:t> ∗</m:t>
                      </m:r>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𝑚𝑜𝑑</m:t>
                                </m:r>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𝑝</m:t>
                                </m:r>
                              </m:e>
                            </m:mr>
                            <m:mr>
                              <m:e>
                                <m:r>
                                  <a:rPr lang="en-US" altLang="zh-CN" i="1">
                                    <a:latin typeface="Cambria Math" panose="02040503050406030204" pitchFamily="18" charset="0"/>
                                    <a:cs typeface="Cambria Math" panose="02040503050406030204" pitchFamily="18" charset="0"/>
                                  </a:rPr>
                                  <m:t>𝑚</m:t>
                                </m:r>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𝑚𝑜𝑑</m:t>
                                </m:r>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𝑝</m:t>
                                </m:r>
                              </m:e>
                            </m:mr>
                          </m:m>
                        </m:e>
                      </m:d>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𝑚𝑜𝑑</m:t>
                      </m:r>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𝑝</m:t>
                      </m:r>
                    </m:oMath>
                  </m:oMathPara>
                </a14:m>
                <a:endParaRPr lang="en-US" altLang="zh-CN" i="1">
                  <a:latin typeface="Cambria Math" panose="02040503050406030204" pitchFamily="18" charset="0"/>
                  <a:cs typeface="Cambria Math" panose="02040503050406030204" pitchFamily="18" charset="0"/>
                </a:endParaRPr>
              </a:p>
              <a:p>
                <a:pPr marL="0" indent="0">
                  <a:buNone/>
                </a:pPr>
                <a:r>
                  <a:rPr lang="zh-CN" altLang="en-US"/>
                  <a:t>观察上述表达式，可知</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𝑚𝑜𝑑</m:t>
                    </m:r>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𝑝</m:t>
                    </m:r>
                  </m:oMath>
                </a14:m>
                <a:r>
                  <a:rPr lang="en-US" altLang="zh-CN"/>
                  <a:t> </a:t>
                </a:r>
                <a:r>
                  <a:rPr lang="zh-CN" altLang="en-US"/>
                  <a:t>和</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𝑚</m:t>
                    </m:r>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𝑚𝑜𝑑</m:t>
                    </m:r>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𝑝</m:t>
                    </m:r>
                  </m:oMath>
                </a14:m>
                <a:r>
                  <a:rPr lang="en-US" altLang="zh-CN"/>
                  <a:t> </a:t>
                </a:r>
                <a:r>
                  <a:rPr lang="zh-CN" altLang="en-US"/>
                  <a:t>一定是小于</a:t>
                </a:r>
                <a:r>
                  <a:rPr lang="en-US" altLang="zh-CN"/>
                  <a:t> p </a:t>
                </a:r>
                <a:r>
                  <a:rPr lang="zh-CN" altLang="en-US"/>
                  <a:t>的数，可以直接求解，</a:t>
                </a:r>
                <a14:m>
                  <m:oMath xmlns:m="http://schemas.openxmlformats.org/officeDocument/2006/math">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d>
                                <m:dPr>
                                  <m:begChr m:val="⌊"/>
                                  <m:endChr m:val="⌋"/>
                                  <m:ctrlPr>
                                    <a:rPr lang="en-US" altLang="zh-CN" i="1">
                                      <a:latin typeface="Cambria Math" panose="02040503050406030204" pitchFamily="18" charset="0"/>
                                      <a:cs typeface="Cambria Math" panose="02040503050406030204" pitchFamily="18" charset="0"/>
                                    </a:rPr>
                                  </m:ctrlPr>
                                </m:dPr>
                                <m:e>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𝑝</m:t>
                                  </m:r>
                                </m:e>
                              </m:d>
                            </m:e>
                          </m:mr>
                          <m:mr>
                            <m:e>
                              <m:d>
                                <m:dPr>
                                  <m:begChr m:val="⌊"/>
                                  <m:endChr m:val="⌋"/>
                                  <m:ctrlPr>
                                    <a:rPr lang="en-US" altLang="zh-CN" i="1">
                                      <a:latin typeface="Cambria Math" panose="02040503050406030204" pitchFamily="18" charset="0"/>
                                      <a:cs typeface="Cambria Math" panose="02040503050406030204" pitchFamily="18" charset="0"/>
                                    </a:rPr>
                                  </m:ctrlPr>
                                </m:dPr>
                                <m:e>
                                  <m:r>
                                    <a:rPr lang="en-US" altLang="zh-CN" i="1">
                                      <a:latin typeface="Cambria Math" panose="02040503050406030204" pitchFamily="18" charset="0"/>
                                      <a:cs typeface="Cambria Math" panose="02040503050406030204" pitchFamily="18" charset="0"/>
                                    </a:rPr>
                                    <m:t>𝑚</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𝑝</m:t>
                                  </m:r>
                                </m:e>
                              </m:d>
                            </m:e>
                          </m:mr>
                        </m:m>
                        <m:r>
                          <a:rPr lang="en-US" altLang="zh-CN" i="1">
                            <a:latin typeface="Cambria Math" panose="02040503050406030204" pitchFamily="18" charset="0"/>
                            <a:cs typeface="Cambria Math" panose="02040503050406030204" pitchFamily="18" charset="0"/>
                          </a:rPr>
                          <m:t> </m:t>
                        </m:r>
                      </m:e>
                    </m:d>
                  </m:oMath>
                </a14:m>
                <a:r>
                  <a:rPr lang="en-US" altLang="zh-CN"/>
                  <a:t> </a:t>
                </a:r>
                <a:r>
                  <a:rPr lang="zh-CN" altLang="en-US"/>
                  <a:t>可以继续用</a:t>
                </a:r>
                <a:r>
                  <a:rPr lang="en-US" altLang="zh-CN"/>
                  <a:t> Lucas </a:t>
                </a:r>
                <a:r>
                  <a:rPr lang="zh-CN" altLang="en-US"/>
                  <a:t>定理求解。这也就要求</a:t>
                </a:r>
                <a:r>
                  <a:rPr lang="en-US" altLang="zh-CN"/>
                  <a:t> p </a:t>
                </a:r>
                <a:r>
                  <a:rPr lang="zh-CN" altLang="en-US"/>
                  <a:t>的范围不能够太大，一般在</a:t>
                </a:r>
                <a:r>
                  <a:rPr lang="en-US" altLang="zh-CN"/>
                  <a:t> 10</a:t>
                </a:r>
                <a:r>
                  <a:rPr lang="en-US" altLang="zh-CN" baseline="30000"/>
                  <a:t>5</a:t>
                </a:r>
                <a:r>
                  <a:rPr lang="en-US" altLang="zh-CN"/>
                  <a:t> </a:t>
                </a:r>
                <a:r>
                  <a:rPr lang="zh-CN" altLang="en-US"/>
                  <a:t>左右。边界条件：当</a:t>
                </a:r>
                <a:r>
                  <a:rPr lang="en-US" altLang="zh-CN"/>
                  <a:t> m=0 </a:t>
                </a:r>
                <a:r>
                  <a:rPr lang="zh-CN" altLang="en-US"/>
                  <a:t>的时候，返回</a:t>
                </a:r>
                <a:r>
                  <a:rPr lang="en-US" altLang="zh-CN"/>
                  <a:t> 1</a:t>
                </a:r>
                <a:r>
                  <a:rPr lang="zh-CN" altLang="en-US"/>
                  <a:t>。</a:t>
                </a:r>
                <a:endParaRPr lang="zh-CN" altLang="en-US"/>
              </a:p>
              <a:p>
                <a:pPr marL="0" indent="0">
                  <a:buNone/>
                </a:pPr>
                <a:endParaRPr lang="en-US" altLang="zh-CN"/>
              </a:p>
              <a:p>
                <a:pPr marL="0" indent="0">
                  <a:buNone/>
                </a:pPr>
                <a:r>
                  <a:rPr lang="zh-CN" altLang="en-US"/>
                  <a:t>时间复杂度为</a:t>
                </a:r>
                <a:r>
                  <a:rPr lang="en-US" altLang="zh-CN"/>
                  <a:t> </a:t>
                </a:r>
                <a14:m>
                  <m:oMath xmlns:m="http://schemas.openxmlformats.org/officeDocument/2006/math">
                    <m:r>
                      <a:rPr lang="en-US" altLang="zh-CN">
                        <a:latin typeface="Cambria Math" panose="02040503050406030204" pitchFamily="18" charset="0"/>
                        <a:cs typeface="Cambria Math" panose="02040503050406030204" pitchFamily="18" charset="0"/>
                      </a:rPr>
                      <m:t>𝑂</m:t>
                    </m:r>
                    <m:r>
                      <a:rPr lang="en-US" altLang="zh-CN">
                        <a:latin typeface="Cambria Math" panose="02040503050406030204" pitchFamily="18" charset="0"/>
                        <a:cs typeface="Cambria Math" panose="02040503050406030204" pitchFamily="18" charset="0"/>
                      </a:rPr>
                      <m:t>(</m:t>
                    </m:r>
                    <m:r>
                      <m:rPr>
                        <m:sty m:val="p"/>
                      </m:rPr>
                      <a:rPr lang="en-US" altLang="zh-CN">
                        <a:latin typeface="Cambria Math" panose="02040503050406030204" pitchFamily="18" charset="0"/>
                        <a:cs typeface="Cambria Math" panose="02040503050406030204" pitchFamily="18" charset="0"/>
                      </a:rPr>
                      <m:t>f</m:t>
                    </m:r>
                    <m:r>
                      <a:rPr lang="en-US" altLang="zh-CN">
                        <a:latin typeface="Cambria Math" panose="02040503050406030204" pitchFamily="18" charset="0"/>
                        <a:cs typeface="Cambria Math" panose="02040503050406030204" pitchFamily="18" charset="0"/>
                      </a:rPr>
                      <m:t>(</m:t>
                    </m:r>
                    <m:r>
                      <m:rPr>
                        <m:sty m:val="p"/>
                      </m:rPr>
                      <a:rPr lang="en-US" altLang="zh-CN">
                        <a:latin typeface="Cambria Math" panose="02040503050406030204" pitchFamily="18" charset="0"/>
                        <a:cs typeface="Cambria Math" panose="02040503050406030204" pitchFamily="18" charset="0"/>
                      </a:rPr>
                      <m:t>p</m:t>
                    </m:r>
                    <m:r>
                      <a:rPr lang="en-US" altLang="zh-CN">
                        <a:latin typeface="Cambria Math" panose="02040503050406030204" pitchFamily="18" charset="0"/>
                        <a:cs typeface="Cambria Math" panose="02040503050406030204" pitchFamily="18" charset="0"/>
                      </a:rPr>
                      <m:t>)+</m:t>
                    </m:r>
                    <m:r>
                      <m:rPr>
                        <m:sty m:val="p"/>
                      </m:rPr>
                      <a:rPr lang="en-US" altLang="zh-CN">
                        <a:latin typeface="Cambria Math" panose="02040503050406030204" pitchFamily="18" charset="0"/>
                        <a:cs typeface="Cambria Math" panose="02040503050406030204" pitchFamily="18" charset="0"/>
                      </a:rPr>
                      <m:t>g</m:t>
                    </m:r>
                    <m:r>
                      <a:rPr lang="en-US" altLang="zh-CN">
                        <a:latin typeface="Cambria Math" panose="02040503050406030204" pitchFamily="18" charset="0"/>
                        <a:cs typeface="Cambria Math" panose="02040503050406030204" pitchFamily="18" charset="0"/>
                      </a:rPr>
                      <m:t>(</m:t>
                    </m:r>
                    <m:r>
                      <m:rPr>
                        <m:sty m:val="p"/>
                      </m:rPr>
                      <a:rPr lang="en-US" altLang="zh-CN">
                        <a:latin typeface="Cambria Math" panose="02040503050406030204" pitchFamily="18" charset="0"/>
                        <a:cs typeface="Cambria Math" panose="02040503050406030204" pitchFamily="18" charset="0"/>
                      </a:rPr>
                      <m:t>n</m:t>
                    </m:r>
                    <m:r>
                      <a:rPr lang="en-US" altLang="zh-CN">
                        <a:latin typeface="Cambria Math" panose="02040503050406030204" pitchFamily="18" charset="0"/>
                        <a:cs typeface="Cambria Math" panose="02040503050406030204" pitchFamily="18" charset="0"/>
                      </a:rPr>
                      <m:t>)</m:t>
                    </m:r>
                    <m:r>
                      <m:rPr>
                        <m:sty m:val="p"/>
                      </m:rPr>
                      <a:rPr lang="en-US" altLang="zh-CN">
                        <a:latin typeface="Cambria Math" panose="02040503050406030204" pitchFamily="18" charset="0"/>
                        <a:cs typeface="Cambria Math" panose="02040503050406030204" pitchFamily="18" charset="0"/>
                      </a:rPr>
                      <m:t>logn</m:t>
                    </m:r>
                    <m:r>
                      <a:rPr lang="en-US" altLang="zh-CN">
                        <a:latin typeface="Cambria Math" panose="02040503050406030204" pitchFamily="18" charset="0"/>
                        <a:cs typeface="Cambria Math" panose="02040503050406030204" pitchFamily="18" charset="0"/>
                      </a:rPr>
                      <m:t>)</m:t>
                    </m:r>
                  </m:oMath>
                </a14:m>
                <a:r>
                  <a:rPr lang="zh-CN" altLang="en-US"/>
                  <a:t>，其中</a:t>
                </a:r>
                <a:r>
                  <a:rPr lang="en-US" altLang="zh-CN"/>
                  <a:t> </a:t>
                </a:r>
                <a14:m>
                  <m:oMath xmlns:m="http://schemas.openxmlformats.org/officeDocument/2006/math">
                    <m:r>
                      <m:rPr>
                        <m:sty m:val="p"/>
                      </m:rPr>
                      <a:rPr lang="en-US" altLang="zh-CN">
                        <a:latin typeface="Cambria Math" panose="02040503050406030204" pitchFamily="18" charset="0"/>
                        <a:cs typeface="Cambria Math" panose="02040503050406030204" pitchFamily="18" charset="0"/>
                      </a:rPr>
                      <m:t>f</m:t>
                    </m:r>
                    <m:r>
                      <a:rPr lang="en-US" altLang="zh-CN">
                        <a:latin typeface="Cambria Math" panose="02040503050406030204" pitchFamily="18" charset="0"/>
                        <a:cs typeface="Cambria Math" panose="02040503050406030204" pitchFamily="18" charset="0"/>
                      </a:rPr>
                      <m:t>(</m:t>
                    </m:r>
                    <m:r>
                      <m:rPr>
                        <m:sty m:val="p"/>
                      </m:rPr>
                      <a:rPr lang="en-US" altLang="zh-CN">
                        <a:latin typeface="Cambria Math" panose="02040503050406030204" pitchFamily="18" charset="0"/>
                        <a:cs typeface="Cambria Math" panose="02040503050406030204" pitchFamily="18" charset="0"/>
                      </a:rPr>
                      <m:t>n</m:t>
                    </m:r>
                    <m:r>
                      <a:rPr lang="en-US" altLang="zh-CN">
                        <a:latin typeface="Cambria Math" panose="02040503050406030204" pitchFamily="18" charset="0"/>
                        <a:cs typeface="Cambria Math" panose="02040503050406030204" pitchFamily="18" charset="0"/>
                      </a:rPr>
                      <m:t>)</m:t>
                    </m:r>
                  </m:oMath>
                </a14:m>
                <a:r>
                  <a:rPr lang="zh-CN" altLang="en-US"/>
                  <a:t>为预处理组合数的复杂度，</a:t>
                </a:r>
                <a14:m>
                  <m:oMath xmlns:m="http://schemas.openxmlformats.org/officeDocument/2006/math">
                    <m:r>
                      <m:rPr>
                        <m:sty m:val="p"/>
                      </m:rPr>
                      <a:rPr lang="en-US" altLang="zh-CN">
                        <a:latin typeface="Cambria Math" panose="02040503050406030204" pitchFamily="18" charset="0"/>
                        <a:cs typeface="Cambria Math" panose="02040503050406030204" pitchFamily="18" charset="0"/>
                      </a:rPr>
                      <m:t>g</m:t>
                    </m:r>
                    <m:r>
                      <a:rPr lang="en-US" altLang="zh-CN">
                        <a:latin typeface="Cambria Math" panose="02040503050406030204" pitchFamily="18" charset="0"/>
                        <a:cs typeface="Cambria Math" panose="02040503050406030204" pitchFamily="18" charset="0"/>
                      </a:rPr>
                      <m:t>(</m:t>
                    </m:r>
                    <m:r>
                      <m:rPr>
                        <m:sty m:val="p"/>
                      </m:rPr>
                      <a:rPr lang="en-US" altLang="zh-CN">
                        <a:latin typeface="Cambria Math" panose="02040503050406030204" pitchFamily="18" charset="0"/>
                        <a:cs typeface="Cambria Math" panose="02040503050406030204" pitchFamily="18" charset="0"/>
                      </a:rPr>
                      <m:t>n</m:t>
                    </m:r>
                    <m:r>
                      <a:rPr lang="en-US" altLang="zh-CN">
                        <a:latin typeface="Cambria Math" panose="02040503050406030204" pitchFamily="18" charset="0"/>
                        <a:cs typeface="Cambria Math" panose="02040503050406030204" pitchFamily="18" charset="0"/>
                      </a:rPr>
                      <m:t>)</m:t>
                    </m:r>
                  </m:oMath>
                </a14:m>
                <a:r>
                  <a:rPr lang="en-US" altLang="zh-CN"/>
                  <a:t> </a:t>
                </a:r>
                <a:r>
                  <a:rPr lang="zh-CN" altLang="en-US"/>
                  <a:t>为单次求组合数的复杂度。</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r="-41" b="6"/>
                </a:stretch>
              </a:blipFill>
            </p:spPr>
            <p:txBody>
              <a:bodyPr/>
              <a:lstStyle/>
              <a:p>
                <a:r>
                  <a:rPr lang="zh-CN" altLang="en-US">
                    <a:noFill/>
                  </a:rPr>
                  <a:t> </a:t>
                </a:r>
              </a:p>
            </p:txBody>
          </p:sp>
        </mc:Fallback>
      </mc:AlternateContent>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2027555" y="121285"/>
            <a:ext cx="6916420" cy="661543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扩展卢卡斯</a:t>
            </a:r>
            <a:r>
              <a:rPr lang="en-US" altLang="zh-CN">
                <a:sym typeface="+mn-ea"/>
              </a:rPr>
              <a:t>(</a:t>
            </a:r>
            <a:r>
              <a:rPr lang="en-US" altLang="zh-CN">
                <a:sym typeface="+mn-ea"/>
              </a:rPr>
              <a:t>exLucas)</a:t>
            </a:r>
            <a:r>
              <a:rPr>
                <a:sym typeface="+mn-ea"/>
              </a:rPr>
              <a:t>定理</a:t>
            </a:r>
            <a:endParaRPr lang="zh-CN" altLang="en-US"/>
          </a:p>
        </p:txBody>
      </p:sp>
      <p:sp>
        <p:nvSpPr>
          <p:cNvPr id="3" name="内容占位符 2"/>
          <p:cNvSpPr>
            <a:spLocks noGrp="1"/>
          </p:cNvSpPr>
          <p:nvPr>
            <p:ph idx="1"/>
          </p:nvPr>
        </p:nvSpPr>
        <p:spPr/>
        <p:txBody>
          <a:bodyPr>
            <a:normAutofit/>
          </a:bodyPr>
          <a:p>
            <a:r>
              <a:rPr>
                <a:sym typeface="+mn-ea"/>
              </a:rPr>
              <a:t>卢卡斯定理适用于</a:t>
            </a:r>
            <a:r>
              <a:rPr lang="en-US" altLang="zh-CN">
                <a:sym typeface="+mn-ea"/>
              </a:rPr>
              <a:t> p </a:t>
            </a:r>
            <a:r>
              <a:rPr>
                <a:sym typeface="+mn-ea"/>
              </a:rPr>
              <a:t>是素数的情况，但当</a:t>
            </a:r>
            <a:r>
              <a:rPr lang="en-US" altLang="zh-CN">
                <a:sym typeface="+mn-ea"/>
              </a:rPr>
              <a:t> p </a:t>
            </a:r>
            <a:r>
              <a:rPr>
                <a:sym typeface="+mn-ea"/>
              </a:rPr>
              <a:t>不是素数时，可以将其分解质因数，将组合数按照卢卡斯定理的方法求</a:t>
            </a:r>
            <a:r>
              <a:rPr lang="en-US" altLang="zh-CN">
                <a:sym typeface="+mn-ea"/>
              </a:rPr>
              <a:t> p </a:t>
            </a:r>
            <a:r>
              <a:rPr>
                <a:sym typeface="+mn-ea"/>
              </a:rPr>
              <a:t>的质因数的模，然后用中国剩余定理合并即可。</a:t>
            </a:r>
            <a:endParaRPr>
              <a:sym typeface="+mn-ea"/>
            </a:endParaRPr>
          </a:p>
          <a:p>
            <a:endParaRPr lang="zh-CN" altLang="en-US"/>
          </a:p>
        </p:txBody>
      </p:sp>
      <p:pic>
        <p:nvPicPr>
          <p:cNvPr id="5" name="图片 4"/>
          <p:cNvPicPr>
            <a:picLocks noChangeAspect="1"/>
          </p:cNvPicPr>
          <p:nvPr/>
        </p:nvPicPr>
        <p:blipFill>
          <a:blip r:embed="rId1"/>
          <a:stretch>
            <a:fillRect/>
          </a:stretch>
        </p:blipFill>
        <p:spPr>
          <a:xfrm>
            <a:off x="941705" y="1671955"/>
            <a:ext cx="6998335" cy="5096510"/>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752475" y="443230"/>
            <a:ext cx="8761095" cy="582231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参考资料</a:t>
            </a:r>
            <a:endParaRPr lang="zh-CN" altLang="en-US"/>
          </a:p>
        </p:txBody>
      </p:sp>
      <p:sp>
        <p:nvSpPr>
          <p:cNvPr id="3" name="内容占位符 2"/>
          <p:cNvSpPr>
            <a:spLocks noGrp="1"/>
          </p:cNvSpPr>
          <p:nvPr>
            <p:ph idx="1"/>
          </p:nvPr>
        </p:nvSpPr>
        <p:spPr/>
        <p:txBody>
          <a:bodyPr/>
          <a:p>
            <a:r>
              <a:rPr lang="en-US" altLang="zh-CN"/>
              <a:t>NOI </a:t>
            </a:r>
            <a:r>
              <a:rPr lang="zh-CN" altLang="en-US"/>
              <a:t>大纲（</a:t>
            </a:r>
            <a:r>
              <a:rPr lang="en-US" altLang="zh-CN"/>
              <a:t>2023</a:t>
            </a:r>
            <a:r>
              <a:rPr lang="zh-CN" altLang="en-US"/>
              <a:t>年修订版）</a:t>
            </a:r>
            <a:endParaRPr lang="zh-CN" altLang="en-US"/>
          </a:p>
          <a:p>
            <a:pPr marL="0" indent="0">
              <a:buNone/>
            </a:pPr>
            <a:r>
              <a:rPr lang="en-US" altLang="zh-CN"/>
              <a:t>   https://www.noi.cn/xw/2023-03-15/788060.shtml</a:t>
            </a:r>
            <a:endParaRPr lang="en-US" altLang="zh-CN"/>
          </a:p>
          <a:p>
            <a:endParaRPr lang="zh-CN" altLang="en-US"/>
          </a:p>
          <a:p>
            <a:endParaRPr lang="zh-CN" altLang="en-US"/>
          </a:p>
          <a:p>
            <a:r>
              <a:rPr lang="zh-CN" altLang="en-US"/>
              <a:t>《组合数学</a:t>
            </a:r>
            <a:r>
              <a:rPr lang="en-US" altLang="zh-CN"/>
              <a:t>(</a:t>
            </a:r>
            <a:r>
              <a:rPr lang="zh-CN" altLang="en-US"/>
              <a:t>原书第</a:t>
            </a:r>
            <a:r>
              <a:rPr lang="en-US" altLang="zh-CN"/>
              <a:t>5</a:t>
            </a:r>
            <a:r>
              <a:rPr lang="zh-CN" altLang="en-US"/>
              <a:t>版</a:t>
            </a:r>
            <a:r>
              <a:rPr lang="en-US" altLang="zh-CN"/>
              <a:t>)</a:t>
            </a:r>
            <a:r>
              <a:rPr lang="zh-CN" altLang="en-US"/>
              <a:t>》</a:t>
            </a:r>
            <a:r>
              <a:rPr lang="en-US" altLang="zh-CN"/>
              <a:t>.((</a:t>
            </a:r>
            <a:r>
              <a:rPr lang="zh-CN" altLang="en-US"/>
              <a:t>美</a:t>
            </a:r>
            <a:r>
              <a:rPr lang="en-US" altLang="zh-CN"/>
              <a:t>)Richard A.Brualdi)</a:t>
            </a:r>
            <a:endParaRPr lang="en-US" altLang="zh-CN"/>
          </a:p>
          <a:p>
            <a:r>
              <a:t>《</a:t>
            </a:r>
            <a:r>
              <a:rPr lang="zh-CN" altLang="en-US"/>
              <a:t>组合数学（第</a:t>
            </a:r>
            <a:r>
              <a:rPr lang="en-US" altLang="zh-CN"/>
              <a:t>5</a:t>
            </a:r>
            <a:r>
              <a:rPr lang="zh-CN" altLang="en-US"/>
              <a:t>版）</a:t>
            </a:r>
            <a:r>
              <a:t>》</a:t>
            </a:r>
            <a:r>
              <a:rPr lang="en-US" altLang="zh-CN"/>
              <a:t> </a:t>
            </a:r>
            <a:r>
              <a:rPr lang="zh-CN" altLang="en-US"/>
              <a:t>卢开澄，卢华明</a:t>
            </a:r>
            <a:r>
              <a:rPr lang="en-US" altLang="zh-CN"/>
              <a:t> </a:t>
            </a:r>
            <a:r>
              <a:rPr lang="zh-CN" altLang="en-US"/>
              <a:t>著</a:t>
            </a:r>
            <a:endParaRPr lang="zh-CN" altLang="en-US"/>
          </a:p>
          <a:p>
            <a:r>
              <a:t>笔试</a:t>
            </a:r>
            <a:endParaRPr lang="en-US" altLang="zh-CN"/>
          </a:p>
          <a:p>
            <a:endParaRPr lang="en-US" altLang="zh-CN"/>
          </a:p>
          <a:p>
            <a:endParaRPr lang="en-US" altLang="zh-CN"/>
          </a:p>
          <a:p>
            <a:r>
              <a:rPr lang="zh-CN" altLang="en-US"/>
              <a:t>具体数学：计算机科学基础（第</a:t>
            </a:r>
            <a:r>
              <a:rPr lang="en-US" altLang="zh-CN"/>
              <a:t>2</a:t>
            </a:r>
            <a:r>
              <a:rPr lang="zh-CN" altLang="en-US"/>
              <a:t>版）（图灵出品）</a:t>
            </a:r>
            <a:endParaRPr lang="zh-CN" altLang="en-US"/>
          </a:p>
          <a:p>
            <a:r>
              <a:t>笔试</a:t>
            </a:r>
            <a:r>
              <a:rPr lang="en-US" altLang="zh-CN"/>
              <a:t>+</a:t>
            </a:r>
            <a:r>
              <a:rPr lang="zh-CN" altLang="en-US"/>
              <a:t>机</a:t>
            </a:r>
            <a:r>
              <a:rPr lang="zh-CN" altLang="en-US"/>
              <a:t>试</a:t>
            </a:r>
            <a:endParaRPr lang="zh-CN" altLang="en-US"/>
          </a:p>
        </p:txBody>
      </p:sp>
      <p:pic>
        <p:nvPicPr>
          <p:cNvPr id="5" name="图片 4"/>
          <p:cNvPicPr>
            <a:picLocks noChangeAspect="1"/>
          </p:cNvPicPr>
          <p:nvPr/>
        </p:nvPicPr>
        <p:blipFill>
          <a:blip r:embed="rId1"/>
          <a:stretch>
            <a:fillRect/>
          </a:stretch>
        </p:blipFill>
        <p:spPr>
          <a:xfrm>
            <a:off x="8308340" y="4406900"/>
            <a:ext cx="2009775" cy="2009775"/>
          </a:xfrm>
          <a:prstGeom prst="rect">
            <a:avLst/>
          </a:prstGeom>
        </p:spPr>
      </p:pic>
      <p:pic>
        <p:nvPicPr>
          <p:cNvPr id="7" name="图片 6"/>
          <p:cNvPicPr>
            <a:picLocks noChangeAspect="1"/>
          </p:cNvPicPr>
          <p:nvPr/>
        </p:nvPicPr>
        <p:blipFill>
          <a:blip r:embed="rId2"/>
          <a:stretch>
            <a:fillRect/>
          </a:stretch>
        </p:blipFill>
        <p:spPr>
          <a:xfrm>
            <a:off x="7677785" y="2321560"/>
            <a:ext cx="1839595" cy="1839595"/>
          </a:xfrm>
          <a:prstGeom prst="rect">
            <a:avLst/>
          </a:prstGeom>
        </p:spPr>
      </p:pic>
      <p:pic>
        <p:nvPicPr>
          <p:cNvPr id="9" name="图片 8" descr="大纲"/>
          <p:cNvPicPr>
            <a:picLocks noChangeAspect="1"/>
          </p:cNvPicPr>
          <p:nvPr/>
        </p:nvPicPr>
        <p:blipFill>
          <a:blip r:embed="rId3"/>
          <a:stretch>
            <a:fillRect/>
          </a:stretch>
        </p:blipFill>
        <p:spPr>
          <a:xfrm>
            <a:off x="8496935" y="443230"/>
            <a:ext cx="1632585" cy="1632585"/>
          </a:xfrm>
          <a:prstGeom prst="rect">
            <a:avLst/>
          </a:prstGeom>
        </p:spPr>
      </p:pic>
      <p:pic>
        <p:nvPicPr>
          <p:cNvPr id="4" name="图片 3"/>
          <p:cNvPicPr>
            <a:picLocks noChangeAspect="1"/>
          </p:cNvPicPr>
          <p:nvPr/>
        </p:nvPicPr>
        <p:blipFill>
          <a:blip r:embed="rId4"/>
          <a:stretch>
            <a:fillRect/>
          </a:stretch>
        </p:blipFill>
        <p:spPr>
          <a:xfrm>
            <a:off x="9322435" y="2337435"/>
            <a:ext cx="1807845" cy="1807845"/>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650875" y="1029335"/>
            <a:ext cx="9442450" cy="2684780"/>
          </a:xfrm>
          <a:prstGeom prst="rect">
            <a:avLst/>
          </a:prstGeom>
        </p:spPr>
      </p:pic>
      <p:sp>
        <p:nvSpPr>
          <p:cNvPr id="5" name="文本框 4"/>
          <p:cNvSpPr txBox="1"/>
          <p:nvPr/>
        </p:nvSpPr>
        <p:spPr>
          <a:xfrm>
            <a:off x="984250" y="4730750"/>
            <a:ext cx="8864600" cy="368300"/>
          </a:xfrm>
          <a:prstGeom prst="rect">
            <a:avLst/>
          </a:prstGeom>
          <a:noFill/>
        </p:spPr>
        <p:txBody>
          <a:bodyPr wrap="square" rtlCol="0" anchor="t">
            <a:spAutoFit/>
          </a:bodyPr>
          <a:p>
            <a:r>
              <a:rPr lang="en-US" altLang="zh-CN"/>
              <a:t> Wilson </a:t>
            </a:r>
            <a:r>
              <a:rPr lang="zh-CN" altLang="en-US"/>
              <a:t>定理的推论</a:t>
            </a:r>
            <a:r>
              <a:rPr lang="en-US" altLang="zh-CN"/>
              <a:t>:   https://oi-wiki.org/math/number-theory/wilson/</a:t>
            </a:r>
            <a:endParaRPr lang="zh-CN" alt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示例</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a:bodyPr>
              <a:p>
                <a:r>
                  <a:rPr lang="zh-CN" altLang="en-US"/>
                  <a:t>一个示例：</a:t>
                </a:r>
                <a:r>
                  <a:rPr lang="en-US" altLang="zh-CN"/>
                  <a:t>22! mod 9</a:t>
                </a:r>
                <a:endParaRPr lang="en-US" altLang="zh-CN"/>
              </a:p>
              <a:p>
                <a:pPr marL="0" indent="0">
                  <a:buNone/>
                </a:pPr>
                <a:r>
                  <a:rPr lang="en-US" altLang="zh-CN"/>
                  <a:t>   </a:t>
                </a:r>
                <a:r>
                  <a:rPr lang="zh-CN" altLang="en-US"/>
                  <a:t>先考虑</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𝑚𝑜𝑑</m:t>
                    </m:r>
                    <m:r>
                      <a:rPr lang="en-US" altLang="zh-CN" i="1">
                        <a:latin typeface="Cambria Math" panose="02040503050406030204" pitchFamily="18" charset="0"/>
                        <a:cs typeface="Cambria Math" panose="02040503050406030204" pitchFamily="18" charset="0"/>
                      </a:rPr>
                      <m:t> </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𝑞</m:t>
                        </m:r>
                      </m:e>
                      <m:sup>
                        <m:r>
                          <a:rPr lang="en-US" altLang="zh-CN" i="1">
                            <a:latin typeface="Cambria Math" panose="02040503050406030204" pitchFamily="18" charset="0"/>
                            <a:cs typeface="Cambria Math" panose="02040503050406030204" pitchFamily="18" charset="0"/>
                          </a:rPr>
                          <m:t>𝑘</m:t>
                        </m:r>
                      </m:sup>
                    </m:sSup>
                  </m:oMath>
                </a14:m>
                <a:r>
                  <a:rPr lang="zh-CN" altLang="en-US"/>
                  <a:t>，</a:t>
                </a:r>
                <a:r>
                  <a:rPr lang="en-US" altLang="zh-CN"/>
                  <a:t> </a:t>
                </a:r>
                <a:r>
                  <a:t>即</a:t>
                </a:r>
                <a:r>
                  <a:rPr lang="en-US" altLang="zh-CN"/>
                  <a:t> n=22, q=3, k=2 </a:t>
                </a:r>
                <a:r>
                  <a:rPr lang="zh-CN" altLang="en-US"/>
                  <a:t>：</a:t>
                </a:r>
                <a:endParaRPr lang="zh-CN" altLang="en-US"/>
              </a:p>
              <a:p>
                <a:pPr marL="0" indent="0">
                  <a:buNone/>
                </a:pPr>
                <a:r>
                  <a:rPr lang="zh-CN" altLang="en-US"/>
                  <a:t> </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22</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2</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3</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4</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21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22</m:t>
                    </m:r>
                  </m:oMath>
                </a14:m>
                <a:endParaRPr lang="en-US" altLang="zh-CN"/>
              </a:p>
              <a:p>
                <a:pPr marL="0" indent="0">
                  <a:buNone/>
                </a:pPr>
                <a:r>
                  <a:rPr lang="en-US" altLang="zh-CN"/>
                  <a:t>   </a:t>
                </a:r>
                <a:r>
                  <a:rPr lang="zh-CN" altLang="en-US"/>
                  <a:t>将其中所有</a:t>
                </a:r>
                <a:r>
                  <a:rPr lang="en-US" altLang="zh-CN"/>
                  <a:t> q </a:t>
                </a:r>
                <a:r>
                  <a:rPr lang="zh-CN" altLang="en-US"/>
                  <a:t>的倍数提取，得到：</a:t>
                </a:r>
                <a:endParaRPr lang="zh-CN" altLang="en-US"/>
              </a:p>
              <a:p>
                <a:pPr marL="0" indent="0">
                  <a:buNone/>
                </a:pPr>
                <a:r>
                  <a:rPr lang="en-US" altLang="zh-CN">
                    <a:latin typeface="Cambria Math" panose="02040503050406030204" pitchFamily="18" charset="0"/>
                    <a:cs typeface="Cambria Math" panose="02040503050406030204" pitchFamily="18" charset="0"/>
                  </a:rPr>
                  <a:t>      </a:t>
                </a:r>
                <a14:m>
                  <m:oMath xmlns:m="http://schemas.openxmlformats.org/officeDocument/2006/math">
                    <m:r>
                      <a:rPr lang="en-US" altLang="zh-CN" i="1">
                        <a:latin typeface="Cambria Math" panose="02040503050406030204" pitchFamily="18" charset="0"/>
                        <a:cs typeface="Cambria Math" panose="02040503050406030204" pitchFamily="18" charset="0"/>
                      </a:rPr>
                      <m:t>22</m:t>
                    </m:r>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3</m:t>
                        </m:r>
                      </m:e>
                      <m:sup>
                        <m:r>
                          <a:rPr lang="en-US" altLang="zh-CN" i="1">
                            <a:latin typeface="Cambria Math" panose="02040503050406030204" pitchFamily="18" charset="0"/>
                            <a:cs typeface="Cambria Math" panose="02040503050406030204" pitchFamily="18" charset="0"/>
                          </a:rPr>
                          <m:t>7</m:t>
                        </m:r>
                      </m:sup>
                    </m:sSup>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2</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3</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4</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5</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6</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7</m:t>
                    </m:r>
                    <m:r>
                      <a:rPr lang="en-US" altLang="zh-CN" i="1">
                        <a:latin typeface="Cambria Math" panose="02040503050406030204" pitchFamily="18" charset="0"/>
                        <a:cs typeface="Cambria Math" panose="02040503050406030204" pitchFamily="18" charset="0"/>
                      </a:rPr>
                      <m:t>）</m:t>
                    </m:r>
                  </m:oMath>
                </a14:m>
                <a:endParaRPr lang="en-US" altLang="zh-CN" i="1">
                  <a:latin typeface="Cambria Math" panose="02040503050406030204" pitchFamily="18" charset="0"/>
                  <a:cs typeface="Cambria Math" panose="02040503050406030204" pitchFamily="18" charset="0"/>
                </a:endParaRPr>
              </a:p>
              <a:p>
                <a:pPr marL="0" indent="0">
                  <a:buNone/>
                </a:pPr>
                <a:r>
                  <a:rPr lang="en-US" altLang="zh-CN" i="1">
                    <a:latin typeface="Cambria Math" panose="02040503050406030204" pitchFamily="18" charset="0"/>
                    <a:cs typeface="Cambria Math" panose="02040503050406030204" pitchFamily="18" charset="0"/>
                  </a:rPr>
                  <a:t>                </a:t>
                </a:r>
                <a14:m>
                  <m:oMath xmlns:m="http://schemas.openxmlformats.org/officeDocument/2006/math">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2</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4</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5</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7</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8</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10</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13</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14</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16</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17</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19</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20</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22</m:t>
                    </m:r>
                    <m:r>
                      <a:rPr lang="en-US" altLang="zh-CN" i="1">
                        <a:latin typeface="Cambria Math" panose="02040503050406030204" pitchFamily="18" charset="0"/>
                        <a:cs typeface="Cambria Math" panose="02040503050406030204" pitchFamily="18" charset="0"/>
                      </a:rPr>
                      <m:t>)</m:t>
                    </m:r>
                  </m:oMath>
                </a14:m>
                <a:endParaRPr lang="en-US" altLang="zh-CN" i="1">
                  <a:latin typeface="Cambria Math" panose="02040503050406030204" pitchFamily="18" charset="0"/>
                  <a:cs typeface="Cambria Math" panose="02040503050406030204" pitchFamily="18" charset="0"/>
                </a:endParaRPr>
              </a:p>
              <a:p>
                <a:pPr marL="0" indent="0">
                  <a:buNone/>
                </a:pPr>
                <a:r>
                  <a:rPr lang="zh-CN" altLang="en-US"/>
                  <a:t>可以看到，式子分为三个整式的乘积：</a:t>
                </a:r>
                <a:endParaRPr lang="en-US" altLang="zh-CN"/>
              </a:p>
              <a:p>
                <a:pPr marL="342900" indent="-342900">
                  <a:buAutoNum type="arabicPeriod"/>
                </a:pPr>
                <a:r>
                  <a:rPr lang="zh-CN" altLang="en-US"/>
                  <a:t>是</a:t>
                </a:r>
                <a:r>
                  <a:rPr lang="en-US" altLang="zh-CN"/>
                  <a:t> 3 </a:t>
                </a:r>
                <a:r>
                  <a:rPr lang="zh-CN" altLang="en-US"/>
                  <a:t>的幂，次数是</a:t>
                </a:r>
                <a:r>
                  <a:rPr lang="en-US" altLang="zh-CN"/>
                  <a:t> </a:t>
                </a:r>
                <a14:m>
                  <m:oMath xmlns:m="http://schemas.openxmlformats.org/officeDocument/2006/math">
                    <m:d>
                      <m:dPr>
                        <m:begChr m:val="⌊"/>
                        <m:endChr m:val="⌋"/>
                        <m:ctrlPr>
                          <a:rPr lang="en-US" altLang="zh-CN" i="1">
                            <a:latin typeface="Cambria Math" panose="02040503050406030204" pitchFamily="18" charset="0"/>
                            <a:cs typeface="Cambria Math" panose="02040503050406030204" pitchFamily="18" charset="0"/>
                          </a:rPr>
                        </m:ctrlPr>
                      </m:dPr>
                      <m:e>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𝑞</m:t>
                        </m:r>
                      </m:e>
                    </m:d>
                  </m:oMath>
                </a14:m>
                <a:r>
                  <a:rPr lang="zh-CN" altLang="en-US"/>
                  <a:t>；</a:t>
                </a:r>
                <a:endParaRPr lang="en-US" altLang="zh-CN"/>
              </a:p>
              <a:p>
                <a:pPr marL="342900" indent="-342900">
                  <a:buAutoNum type="arabicPeriod"/>
                </a:pPr>
                <a:r>
                  <a:rPr lang="zh-CN" altLang="en-US"/>
                  <a:t>是</a:t>
                </a:r>
                <a:r>
                  <a:rPr lang="en-US" altLang="zh-CN"/>
                  <a:t> 7!</a:t>
                </a:r>
                <a:r>
                  <a:rPr lang="zh-CN" altLang="en-US"/>
                  <a:t>，即</a:t>
                </a:r>
                <a14:m>
                  <m:oMath xmlns:m="http://schemas.openxmlformats.org/officeDocument/2006/math">
                    <m:d>
                      <m:dPr>
                        <m:begChr m:val="⌊"/>
                        <m:endChr m:val="⌋"/>
                        <m:ctrlPr>
                          <a:rPr lang="en-US" altLang="zh-CN" i="1">
                            <a:latin typeface="Cambria Math" panose="02040503050406030204" pitchFamily="18" charset="0"/>
                            <a:cs typeface="Cambria Math" panose="02040503050406030204" pitchFamily="18" charset="0"/>
                          </a:rPr>
                        </m:ctrlPr>
                      </m:dPr>
                      <m:e>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𝑞</m:t>
                        </m:r>
                      </m:e>
                    </m:d>
                    <m:r>
                      <a:rPr lang="en-US" altLang="zh-CN" i="1">
                        <a:latin typeface="Cambria Math" panose="02040503050406030204" pitchFamily="18" charset="0"/>
                        <a:cs typeface="Cambria Math" panose="02040503050406030204" pitchFamily="18" charset="0"/>
                      </a:rPr>
                      <m:t>!</m:t>
                    </m:r>
                  </m:oMath>
                </a14:m>
                <a:r>
                  <a:rPr lang="zh-CN" altLang="en-US"/>
                  <a:t>，由于阶乘中仍然可能有</a:t>
                </a:r>
                <a:r>
                  <a:rPr lang="en-US" altLang="zh-CN"/>
                  <a:t> q </a:t>
                </a:r>
                <a:r>
                  <a:rPr lang="zh-CN" altLang="en-US"/>
                  <a:t>的倍数，考虑递归求解；</a:t>
                </a:r>
                <a:endParaRPr lang="en-US" altLang="zh-CN"/>
              </a:p>
              <a:p>
                <a:pPr marL="342900" indent="-342900">
                  <a:buAutoNum type="arabicPeriod"/>
                </a:pPr>
                <a:r>
                  <a:rPr lang="zh-CN" altLang="en-US"/>
                  <a:t>是</a:t>
                </a:r>
                <a:r>
                  <a:rPr lang="en-US" altLang="zh-CN"/>
                  <a:t> </a:t>
                </a:r>
                <a14:m>
                  <m:oMath xmlns:m="http://schemas.openxmlformats.org/officeDocument/2006/math">
                    <m:r>
                      <m:rPr>
                        <m:sty m:val="p"/>
                      </m:rPr>
                      <a:rPr lang="en-US" altLang="zh-CN">
                        <a:latin typeface="Cambria Math" panose="02040503050406030204" pitchFamily="18" charset="0"/>
                        <a:cs typeface="Cambria Math" panose="02040503050406030204" pitchFamily="18" charset="0"/>
                      </a:rPr>
                      <m:t>n</m:t>
                    </m:r>
                    <m:r>
                      <a:rPr lang="en-US" altLang="zh-CN">
                        <a:latin typeface="Cambria Math" panose="02040503050406030204" pitchFamily="18" charset="0"/>
                        <a:cs typeface="Cambria Math" panose="02040503050406030204" pitchFamily="18" charset="0"/>
                      </a:rPr>
                      <m:t>!</m:t>
                    </m:r>
                  </m:oMath>
                </a14:m>
                <a:r>
                  <a:rPr lang="en-US" altLang="zh-CN"/>
                  <a:t> </a:t>
                </a:r>
                <a:r>
                  <a:rPr lang="zh-CN" altLang="en-US"/>
                  <a:t>中与</a:t>
                </a:r>
                <a:r>
                  <a:rPr lang="en-US" altLang="zh-CN"/>
                  <a:t> q </a:t>
                </a:r>
                <a:r>
                  <a:rPr lang="zh-CN" altLang="en-US"/>
                  <a:t>互质的部分的乘积，具有如下性质：</a:t>
                </a:r>
                <a:endParaRPr lang="zh-CN" altLang="en-US"/>
              </a:p>
              <a:p>
                <a:pPr marL="0" indent="0">
                  <a:buNone/>
                </a:pP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2</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4</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5</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7</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8</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10</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13</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14</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16</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17</m:t>
                    </m:r>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𝑚𝑜𝑑</m:t>
                    </m:r>
                    <m:r>
                      <a:rPr lang="en-US" altLang="zh-CN" i="1">
                        <a:latin typeface="Cambria Math" panose="02040503050406030204" pitchFamily="18" charset="0"/>
                        <a:cs typeface="Cambria Math" panose="02040503050406030204" pitchFamily="18" charset="0"/>
                      </a:rPr>
                      <m:t>  </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3</m:t>
                        </m:r>
                      </m:e>
                      <m:sup>
                        <m:r>
                          <a:rPr lang="en-US" altLang="zh-CN" i="1">
                            <a:latin typeface="Cambria Math" panose="02040503050406030204" pitchFamily="18" charset="0"/>
                            <a:cs typeface="Cambria Math" panose="02040503050406030204" pitchFamily="18" charset="0"/>
                          </a:rPr>
                          <m:t>2</m:t>
                        </m:r>
                      </m:sup>
                    </m:sSup>
                    <m:r>
                      <a:rPr lang="en-US" altLang="zh-CN" i="1">
                        <a:latin typeface="Cambria Math" panose="02040503050406030204" pitchFamily="18" charset="0"/>
                        <a:cs typeface="Cambria Math" panose="02040503050406030204" pitchFamily="18" charset="0"/>
                      </a:rPr>
                      <m:t>)</m:t>
                    </m:r>
                  </m:oMath>
                </a14:m>
                <a:r>
                  <a:rPr lang="zh-CN" altLang="en-US"/>
                  <a:t>，</a:t>
                </a:r>
                <a:endParaRPr lang="zh-CN" altLang="en-US"/>
              </a:p>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
        <p:nvSpPr>
          <p:cNvPr id="4" name="矩形 3"/>
          <p:cNvSpPr/>
          <p:nvPr/>
        </p:nvSpPr>
        <p:spPr>
          <a:xfrm>
            <a:off x="2132330" y="3314065"/>
            <a:ext cx="2487295" cy="280035"/>
          </a:xfrm>
          <a:prstGeom prst="rect">
            <a:avLst/>
          </a:prstGeom>
          <a:no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777740" y="3288665"/>
            <a:ext cx="3228975" cy="305435"/>
          </a:xfrm>
          <a:prstGeom prst="rect">
            <a:avLst/>
          </a:prstGeom>
          <a:no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a:bodyPr>
              <a:p>
                <a:r>
                  <a:rPr lang="zh-CN" altLang="en-US" sz="2000"/>
                  <a:t>即：</a:t>
                </a:r>
                <a:endParaRPr lang="zh-CN" altLang="en-US" sz="2000"/>
              </a:p>
              <a:p>
                <a:pPr marL="0" indent="0">
                  <a:buNone/>
                </a:pPr>
                <a:r>
                  <a:rPr lang="en-US" altLang="zh-CN" sz="2000">
                    <a:latin typeface="Cambria Math" panose="02040503050406030204" pitchFamily="18" charset="0"/>
                    <a:cs typeface="Cambria Math" panose="02040503050406030204" pitchFamily="18" charset="0"/>
                  </a:rPr>
                  <a:t>          </a:t>
                </a:r>
                <a14:m>
                  <m:oMath xmlns:m="http://schemas.openxmlformats.org/officeDocument/2006/math">
                    <m:nary>
                      <m:naryPr>
                        <m:chr m:val="∏"/>
                        <m:limLoc m:val="undOvr"/>
                        <m:ctrlPr>
                          <a:rPr lang="en-US" altLang="zh-CN" sz="2000" i="1">
                            <a:latin typeface="Cambria Math" panose="02040503050406030204" pitchFamily="18" charset="0"/>
                            <a:cs typeface="Cambria Math" panose="02040503050406030204" pitchFamily="18" charset="0"/>
                          </a:rPr>
                        </m:ctrlPr>
                      </m:naryPr>
                      <m:sub>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𝑞</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sub>
                      <m:sup>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sup>
                      <m:e>
                        <m:r>
                          <a:rPr lang="en-US" altLang="zh-CN" sz="2000" i="1">
                            <a:latin typeface="Cambria Math" panose="02040503050406030204" pitchFamily="18" charset="0"/>
                            <a:cs typeface="Cambria Math" panose="02040503050406030204" pitchFamily="18" charset="0"/>
                          </a:rPr>
                          <m:t>𝑖</m:t>
                        </m:r>
                      </m:e>
                    </m:nary>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  </m:t>
                    </m:r>
                    <m:nary>
                      <m:naryPr>
                        <m:chr m:val="∏"/>
                        <m:limLoc m:val="undOvr"/>
                        <m:ctrlPr>
                          <a:rPr lang="en-US" altLang="zh-CN" sz="2000" i="1">
                            <a:latin typeface="Cambria Math" panose="02040503050406030204" pitchFamily="18" charset="0"/>
                            <a:cs typeface="Cambria Math" panose="02040503050406030204" pitchFamily="18" charset="0"/>
                          </a:rPr>
                        </m:ctrlPr>
                      </m:naryPr>
                      <m:sub>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𝑞</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sub>
                      <m:sup>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sup>
                      <m:e>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𝑡</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r>
                          <a:rPr lang="en-US" altLang="zh-CN" sz="2000" i="1">
                            <a:latin typeface="Cambria Math" panose="02040503050406030204" pitchFamily="18" charset="0"/>
                            <a:cs typeface="Cambria Math" panose="02040503050406030204" pitchFamily="18" charset="0"/>
                          </a:rPr>
                          <m:t>)</m:t>
                        </m:r>
                      </m:e>
                    </m:nary>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𝑚𝑜𝑑</m:t>
                    </m:r>
                    <m:r>
                      <a:rPr lang="en-US" altLang="zh-CN" sz="2000" i="1">
                        <a:latin typeface="Cambria Math" panose="02040503050406030204" pitchFamily="18" charset="0"/>
                        <a:cs typeface="Cambria Math" panose="02040503050406030204" pitchFamily="18" charset="0"/>
                      </a:rPr>
                      <m:t> </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 (</m:t>
                    </m:r>
                    <m:r>
                      <a:rPr lang="en-US" altLang="zh-CN" sz="2000">
                        <a:latin typeface="Cambria Math" panose="02040503050406030204" pitchFamily="18" charset="0"/>
                        <a:sym typeface="+mn-ea"/>
                      </a:rPr>
                      <m:t>𝑡</m:t>
                    </m:r>
                    <m:r>
                      <a:rPr lang="en-US" altLang="zh-CN" sz="2000">
                        <a:latin typeface="Cambria Math" panose="02040503050406030204" pitchFamily="18" charset="0"/>
                        <a:sym typeface="+mn-ea"/>
                      </a:rPr>
                      <m:t> </m:t>
                    </m:r>
                    <m:r>
                      <a:rPr sz="2000">
                        <a:latin typeface="Cambria Math" panose="02040503050406030204" pitchFamily="18" charset="0"/>
                        <a:sym typeface="+mn-ea"/>
                      </a:rPr>
                      <m:t>是任意正整数</m:t>
                    </m:r>
                    <m:r>
                      <a:rPr lang="en-US" altLang="zh-CN" sz="2000" i="1">
                        <a:latin typeface="Cambria Math" panose="02040503050406030204" pitchFamily="18" charset="0"/>
                        <a:cs typeface="Cambria Math" panose="02040503050406030204" pitchFamily="18" charset="0"/>
                      </a:rPr>
                      <m:t>)</m:t>
                    </m:r>
                  </m:oMath>
                </a14:m>
                <a:r>
                  <a:rPr lang="zh-CN" altLang="en-US" sz="2000"/>
                  <a:t>。</a:t>
                </a:r>
                <a:endParaRPr lang="zh-CN" altLang="en-US" sz="2000"/>
              </a:p>
              <a:p>
                <a:pPr marL="0" indent="0">
                  <a:buNone/>
                </a:pPr>
                <a:r>
                  <a:rPr lang="en-US" altLang="zh-CN" sz="2000">
                    <a:latin typeface="Cambria Math" panose="02040503050406030204" pitchFamily="18" charset="0"/>
                    <a:cs typeface="Cambria Math" panose="02040503050406030204" pitchFamily="18" charset="0"/>
                  </a:rPr>
                  <a:t>     </a:t>
                </a:r>
                <a14:m>
                  <m:oMath xmlns:m="http://schemas.openxmlformats.org/officeDocument/2006/math">
                    <m:nary>
                      <m:naryPr>
                        <m:chr m:val="∏"/>
                        <m:limLoc m:val="undOvr"/>
                        <m:ctrlPr>
                          <a:rPr lang="en-US" altLang="zh-CN" sz="2000" i="1">
                            <a:latin typeface="Cambria Math" panose="02040503050406030204" pitchFamily="18" charset="0"/>
                            <a:cs typeface="Cambria Math" panose="02040503050406030204" pitchFamily="18" charset="0"/>
                          </a:rPr>
                        </m:ctrlPr>
                      </m:naryPr>
                      <m:sub>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𝑞</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sub>
                      <m:sup>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sup>
                      <m:e>
                        <m:r>
                          <a:rPr lang="en-US" altLang="zh-CN" sz="2000" i="1">
                            <a:latin typeface="Cambria Math" panose="02040503050406030204" pitchFamily="18" charset="0"/>
                            <a:cs typeface="Cambria Math" panose="02040503050406030204" pitchFamily="18" charset="0"/>
                          </a:rPr>
                          <m:t>𝑖</m:t>
                        </m:r>
                      </m:e>
                    </m:nary>
                    <m:r>
                      <a:rPr lang="en-US" altLang="zh-CN" sz="2000" i="1">
                        <a:latin typeface="Cambria Math" panose="02040503050406030204" pitchFamily="18" charset="0"/>
                        <a:cs typeface="Cambria Math" panose="02040503050406030204" pitchFamily="18" charset="0"/>
                      </a:rPr>
                      <m:t> </m:t>
                    </m:r>
                  </m:oMath>
                </a14:m>
                <a:r>
                  <a:rPr lang="zh-CN" altLang="en-US" sz="2000"/>
                  <a:t>一共循环了</a:t>
                </a:r>
                <a:r>
                  <a:rPr lang="en-US" altLang="zh-CN" sz="2000"/>
                  <a:t> </a:t>
                </a:r>
                <a14:m>
                  <m:oMath xmlns:m="http://schemas.openxmlformats.org/officeDocument/2006/math">
                    <m:d>
                      <m:dPr>
                        <m:begChr m:val="⌊"/>
                        <m:endChr m:val="⌋"/>
                        <m:ctrlPr>
                          <a:rPr lang="en-US" altLang="zh-CN" sz="2000" i="1">
                            <a:latin typeface="Cambria Math" panose="02040503050406030204" pitchFamily="18" charset="0"/>
                            <a:cs typeface="Cambria Math" panose="02040503050406030204" pitchFamily="18" charset="0"/>
                          </a:rPr>
                        </m:ctrlPr>
                      </m:dPr>
                      <m:e>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𝑛</m:t>
                            </m:r>
                          </m:num>
                          <m:den>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den>
                        </m:f>
                      </m:e>
                    </m:d>
                  </m:oMath>
                </a14:m>
                <a:r>
                  <a:rPr lang="en-US" altLang="zh-CN" sz="2000"/>
                  <a:t> </a:t>
                </a:r>
                <a:r>
                  <a:rPr lang="zh-CN" altLang="en-US" sz="2000"/>
                  <a:t>次，暴力求出</a:t>
                </a:r>
                <a:r>
                  <a:rPr lang="en-US" altLang="zh-CN" sz="2000"/>
                  <a:t> </a:t>
                </a:r>
                <a14:m>
                  <m:oMath xmlns:m="http://schemas.openxmlformats.org/officeDocument/2006/math">
                    <m:nary>
                      <m:naryPr>
                        <m:chr m:val="∏"/>
                        <m:limLoc m:val="undOvr"/>
                        <m:ctrlPr>
                          <a:rPr lang="en-US" altLang="zh-CN" sz="2000" i="1">
                            <a:latin typeface="Cambria Math" panose="02040503050406030204" pitchFamily="18" charset="0"/>
                            <a:cs typeface="Cambria Math" panose="02040503050406030204" pitchFamily="18" charset="0"/>
                          </a:rPr>
                        </m:ctrlPr>
                      </m:naryPr>
                      <m:sub>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𝑞</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sub>
                      <m:sup>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sup>
                      <m:e>
                        <m:r>
                          <a:rPr lang="en-US" altLang="zh-CN" sz="2000" i="1">
                            <a:latin typeface="Cambria Math" panose="02040503050406030204" pitchFamily="18" charset="0"/>
                            <a:cs typeface="Cambria Math" panose="02040503050406030204" pitchFamily="18" charset="0"/>
                          </a:rPr>
                          <m:t>𝑖</m:t>
                        </m:r>
                      </m:e>
                    </m:nary>
                  </m:oMath>
                </a14:m>
                <a:r>
                  <a:rPr lang="zh-CN" altLang="en-US" sz="2000"/>
                  <a:t>，然后用快速幂求</a:t>
                </a:r>
                <a:r>
                  <a:rPr lang="en-US" altLang="zh-CN" sz="2000"/>
                  <a:t> </a:t>
                </a:r>
                <a14:m>
                  <m:oMath xmlns:m="http://schemas.openxmlformats.org/officeDocument/2006/math">
                    <m:d>
                      <m:dPr>
                        <m:begChr m:val="⌊"/>
                        <m:endChr m:val="⌋"/>
                        <m:ctrlPr>
                          <a:rPr lang="en-US" altLang="zh-CN" sz="2000" i="1">
                            <a:latin typeface="Cambria Math" panose="02040503050406030204" pitchFamily="18" charset="0"/>
                            <a:cs typeface="Cambria Math" panose="02040503050406030204" pitchFamily="18" charset="0"/>
                          </a:rPr>
                        </m:ctrlPr>
                      </m:dPr>
                      <m:e>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𝑛</m:t>
                            </m:r>
                          </m:num>
                          <m:den>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den>
                        </m:f>
                      </m:e>
                    </m:d>
                  </m:oMath>
                </a14:m>
                <a:r>
                  <a:rPr lang="en-US" altLang="zh-CN" sz="2000"/>
                  <a:t> </a:t>
                </a:r>
                <a:r>
                  <a:rPr lang="zh-CN" altLang="en-US" sz="2000"/>
                  <a:t>次幂。</a:t>
                </a:r>
                <a:endParaRPr lang="zh-CN" altLang="en-US" sz="2000"/>
              </a:p>
              <a:p>
                <a:pPr marL="0" indent="0">
                  <a:buNone/>
                </a:pPr>
                <a:r>
                  <a:rPr lang="en-US" altLang="zh-CN" sz="2000"/>
                  <a:t>    </a:t>
                </a:r>
                <a:r>
                  <a:rPr lang="zh-CN" altLang="en-US" sz="2000"/>
                  <a:t>最后要乘上</a:t>
                </a:r>
                <a14:m>
                  <m:oMath xmlns:m="http://schemas.openxmlformats.org/officeDocument/2006/math">
                    <m:nary>
                      <m:naryPr>
                        <m:chr m:val="∏"/>
                        <m:limLoc m:val="undOvr"/>
                        <m:ctrlPr>
                          <a:rPr lang="en-US" altLang="zh-CN" sz="2000" i="1">
                            <a:latin typeface="Cambria Math" panose="02040503050406030204" pitchFamily="18" charset="0"/>
                            <a:cs typeface="Cambria Math" panose="02040503050406030204" pitchFamily="18" charset="0"/>
                          </a:rPr>
                        </m:ctrlPr>
                      </m:naryPr>
                      <m:sub>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𝑞</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sub>
                      <m:sup>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𝑚𝑜𝑑</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sup>
                      <m:e>
                        <m:r>
                          <a:rPr lang="en-US" altLang="zh-CN" sz="2000" i="1">
                            <a:latin typeface="Cambria Math" panose="02040503050406030204" pitchFamily="18" charset="0"/>
                            <a:cs typeface="Cambria Math" panose="02040503050406030204" pitchFamily="18" charset="0"/>
                          </a:rPr>
                          <m:t>𝑖</m:t>
                        </m:r>
                      </m:e>
                    </m:nary>
                  </m:oMath>
                </a14:m>
                <a:r>
                  <a:rPr lang="en-US" altLang="zh-CN" sz="2000"/>
                  <a:t> </a:t>
                </a:r>
                <a:r>
                  <a:rPr lang="zh-CN" altLang="en-US" sz="2000"/>
                  <a:t>，即</a:t>
                </a:r>
                <a:r>
                  <a:rPr lang="en-US" altLang="zh-CN" sz="2000"/>
                  <a:t> </a:t>
                </a:r>
                <a14:m>
                  <m:oMath xmlns:m="http://schemas.openxmlformats.org/officeDocument/2006/math">
                    <m:r>
                      <a:rPr lang="en-US" altLang="zh-CN" sz="2000" i="1">
                        <a:latin typeface="Cambria Math" panose="02040503050406030204" pitchFamily="18" charset="0"/>
                        <a:cs typeface="Cambria Math" panose="02040503050406030204" pitchFamily="18" charset="0"/>
                      </a:rPr>
                      <m:t>19</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20</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22</m:t>
                    </m:r>
                  </m:oMath>
                </a14:m>
                <a:r>
                  <a:rPr lang="zh-CN" altLang="en-US" sz="2000"/>
                  <a:t>，显然长度小于</a:t>
                </a:r>
                <a:r>
                  <a:rPr lang="en-US" altLang="zh-CN" sz="2000"/>
                  <a:t> </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oMath>
                </a14:m>
                <a:r>
                  <a:rPr lang="zh-CN" altLang="en-US" sz="2000"/>
                  <a:t>，暴力乘上去。</a:t>
                </a:r>
                <a:endParaRPr lang="zh-CN" altLang="en-US" sz="2000"/>
              </a:p>
              <a:p>
                <a:pPr marL="0" indent="0">
                  <a:buNone/>
                </a:pPr>
                <a:r>
                  <a:rPr lang="en-US" altLang="zh-CN" sz="2000"/>
                  <a:t>    </a:t>
                </a:r>
                <a:r>
                  <a:rPr lang="zh-CN" altLang="en-US" sz="2000"/>
                  <a:t>上述三部分乘积为</a:t>
                </a:r>
                <a:r>
                  <a:rPr lang="en-US" altLang="zh-CN" sz="2000"/>
                  <a:t> </a:t>
                </a:r>
                <a14:m>
                  <m:oMath xmlns:m="http://schemas.openxmlformats.org/officeDocument/2006/math">
                    <m:r>
                      <m:rPr>
                        <m:sty m:val="p"/>
                      </m:rPr>
                      <a:rPr lang="en-US" altLang="zh-CN" sz="2000">
                        <a:latin typeface="Cambria Math" panose="02040503050406030204" pitchFamily="18" charset="0"/>
                        <a:cs typeface="Cambria Math" panose="02040503050406030204" pitchFamily="18" charset="0"/>
                      </a:rPr>
                      <m:t>n</m:t>
                    </m:r>
                    <m:r>
                      <a:rPr lang="en-US" altLang="zh-CN" sz="2000">
                        <a:latin typeface="Cambria Math" panose="02040503050406030204" pitchFamily="18" charset="0"/>
                        <a:cs typeface="Cambria Math" panose="02040503050406030204" pitchFamily="18" charset="0"/>
                      </a:rPr>
                      <m:t>!</m:t>
                    </m:r>
                  </m:oMath>
                </a14:m>
                <a:r>
                  <a:rPr lang="zh-CN" altLang="en-US" sz="2000"/>
                  <a:t>。最终要求的是</a:t>
                </a:r>
                <a:r>
                  <a:rPr lang="en-US" altLang="zh-CN" sz="2000"/>
                  <a:t> </a:t>
                </a:r>
                <a14:m>
                  <m:oMath xmlns:m="http://schemas.openxmlformats.org/officeDocument/2006/math">
                    <m:r>
                      <a:rPr lang="en-US" altLang="zh-CN" sz="2000">
                        <a:latin typeface="Cambria Math" panose="02040503050406030204" pitchFamily="18" charset="0"/>
                      </a:rPr>
                      <m:t> </m:t>
                    </m:r>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m:t>
                        </m:r>
                      </m:num>
                      <m:den>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𝑥</m:t>
                            </m:r>
                          </m:sup>
                        </m:sSup>
                      </m:den>
                    </m:f>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𝑚𝑜𝑑</m:t>
                    </m:r>
                    <m:r>
                      <a:rPr lang="en-US" altLang="zh-CN" sz="2000" i="1">
                        <a:latin typeface="Cambria Math" panose="02040503050406030204" pitchFamily="18" charset="0"/>
                        <a:cs typeface="Cambria Math" panose="02040503050406030204" pitchFamily="18" charset="0"/>
                      </a:rPr>
                      <m:t> </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oMath>
                </a14:m>
                <a:r>
                  <a:rPr lang="zh-CN" altLang="en-US" sz="2000"/>
                  <a:t>。</a:t>
                </a:r>
                <a:endParaRPr lang="zh-CN" altLang="en-US" sz="20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69925" y="635000"/>
                <a:ext cx="10217785" cy="5337810"/>
              </a:xfrm>
            </p:spPr>
            <p:txBody>
              <a:bodyPr/>
              <a:p>
                <a:r>
                  <a:rPr lang="zh-CN" altLang="en-US" sz="2000"/>
                  <a:t>所以有：</a:t>
                </a:r>
                <a:endParaRPr lang="en-US" altLang="zh-CN" sz="2000"/>
              </a:p>
              <a:p>
                <a:pPr marL="0" indent="0">
                  <a:buNone/>
                </a:pPr>
                <a14:m>
                  <m:oMathPara xmlns:m="http://schemas.openxmlformats.org/officeDocument/2006/math">
                    <m:oMathParaPr>
                      <m:jc m:val="centerGroup"/>
                    </m:oMathParaPr>
                    <m:oMath xmlns:m="http://schemas.openxmlformats.org/officeDocument/2006/math">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d>
                            <m:dPr>
                              <m:begChr m:val="⌊"/>
                              <m:endChr m:val="⌋"/>
                              <m:ctrlPr>
                                <a:rPr lang="en-US" altLang="zh-CN" sz="2000" i="1">
                                  <a:latin typeface="Cambria Math" panose="02040503050406030204" pitchFamily="18" charset="0"/>
                                  <a:cs typeface="Cambria Math" panose="02040503050406030204" pitchFamily="18" charset="0"/>
                                </a:rPr>
                              </m:ctrlPr>
                            </m:dPr>
                            <m:e>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𝑛</m:t>
                                  </m:r>
                                </m:num>
                                <m:den>
                                  <m:r>
                                    <a:rPr lang="en-US" altLang="zh-CN" sz="2000" i="1">
                                      <a:latin typeface="Cambria Math" panose="02040503050406030204" pitchFamily="18" charset="0"/>
                                      <a:cs typeface="Cambria Math" panose="02040503050406030204" pitchFamily="18" charset="0"/>
                                    </a:rPr>
                                    <m:t>𝑞</m:t>
                                  </m:r>
                                </m:den>
                              </m:f>
                            </m:e>
                          </m:d>
                        </m:sup>
                      </m:sSup>
                      <m:r>
                        <a:rPr lang="en-US" altLang="zh-CN" sz="2000" i="1">
                          <a:latin typeface="Cambria Math" panose="02040503050406030204" pitchFamily="18" charset="0"/>
                          <a:cs typeface="Cambria Math" panose="02040503050406030204" pitchFamily="18" charset="0"/>
                        </a:rPr>
                        <m:t>∗</m:t>
                      </m:r>
                      <m:d>
                        <m:dPr>
                          <m:ctrlPr>
                            <a:rPr lang="en-US" altLang="zh-CN" sz="2000" i="1">
                              <a:latin typeface="Cambria Math" panose="02040503050406030204" pitchFamily="18" charset="0"/>
                              <a:cs typeface="Cambria Math" panose="02040503050406030204" pitchFamily="18" charset="0"/>
                            </a:rPr>
                          </m:ctrlPr>
                        </m:dPr>
                        <m:e>
                          <m:d>
                            <m:dPr>
                              <m:begChr m:val="⌊"/>
                              <m:endChr m:val="⌋"/>
                              <m:ctrlPr>
                                <a:rPr lang="en-US" altLang="zh-CN" sz="2000" i="1">
                                  <a:latin typeface="Cambria Math" panose="02040503050406030204" pitchFamily="18" charset="0"/>
                                  <a:cs typeface="Cambria Math" panose="02040503050406030204" pitchFamily="18" charset="0"/>
                                </a:rPr>
                              </m:ctrlPr>
                            </m:dPr>
                            <m:e>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𝑛</m:t>
                                  </m:r>
                                </m:num>
                                <m:den>
                                  <m:r>
                                    <a:rPr lang="en-US" altLang="zh-CN" sz="2000" i="1">
                                      <a:latin typeface="Cambria Math" panose="02040503050406030204" pitchFamily="18" charset="0"/>
                                      <a:cs typeface="Cambria Math" panose="02040503050406030204" pitchFamily="18" charset="0"/>
                                    </a:rPr>
                                    <m:t>𝑞</m:t>
                                  </m:r>
                                </m:den>
                              </m:f>
                            </m:e>
                          </m:d>
                        </m:e>
                      </m:d>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d>
                            <m:dPr>
                              <m:ctrlPr>
                                <a:rPr lang="en-US" altLang="zh-CN" sz="2000" i="1">
                                  <a:latin typeface="Cambria Math" panose="02040503050406030204" pitchFamily="18" charset="0"/>
                                  <a:cs typeface="Cambria Math" panose="02040503050406030204" pitchFamily="18" charset="0"/>
                                </a:rPr>
                              </m:ctrlPr>
                            </m:dPr>
                            <m:e>
                              <m:nary>
                                <m:naryPr>
                                  <m:chr m:val="∏"/>
                                  <m:limLoc m:val="undOvr"/>
                                  <m:ctrlPr>
                                    <a:rPr lang="en-US" altLang="zh-CN" sz="2000" i="1">
                                      <a:latin typeface="Cambria Math" panose="02040503050406030204" pitchFamily="18" charset="0"/>
                                      <a:cs typeface="Cambria Math" panose="02040503050406030204" pitchFamily="18" charset="0"/>
                                    </a:rPr>
                                  </m:ctrlPr>
                                </m:naryPr>
                                <m:sub>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𝑞</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sub>
                                <m:sup>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sup>
                                <m:e>
                                  <m:r>
                                    <a:rPr lang="en-US" altLang="zh-CN" sz="2000" i="1">
                                      <a:latin typeface="Cambria Math" panose="02040503050406030204" pitchFamily="18" charset="0"/>
                                      <a:cs typeface="Cambria Math" panose="02040503050406030204" pitchFamily="18" charset="0"/>
                                    </a:rPr>
                                    <m:t>𝑖</m:t>
                                  </m:r>
                                </m:e>
                              </m:nary>
                            </m:e>
                          </m:d>
                        </m:e>
                        <m:sup>
                          <m:d>
                            <m:dPr>
                              <m:begChr m:val="⌊"/>
                              <m:endChr m:val="⌋"/>
                              <m:ctrlPr>
                                <a:rPr lang="en-US" altLang="zh-CN" sz="2000" i="1">
                                  <a:latin typeface="Cambria Math" panose="02040503050406030204" pitchFamily="18" charset="0"/>
                                  <a:cs typeface="Cambria Math" panose="02040503050406030204" pitchFamily="18" charset="0"/>
                                </a:rPr>
                              </m:ctrlPr>
                            </m:dPr>
                            <m:e>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𝑛</m:t>
                                  </m:r>
                                </m:num>
                                <m:den>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den>
                              </m:f>
                            </m:e>
                          </m:d>
                        </m:sup>
                      </m:sSup>
                      <m:r>
                        <a:rPr lang="en-US" altLang="zh-CN" sz="2000" i="1">
                          <a:latin typeface="Cambria Math" panose="02040503050406030204" pitchFamily="18" charset="0"/>
                          <a:cs typeface="Cambria Math" panose="02040503050406030204" pitchFamily="18" charset="0"/>
                        </a:rPr>
                        <m:t>∗</m:t>
                      </m:r>
                      <m:d>
                        <m:dPr>
                          <m:ctrlPr>
                            <a:rPr lang="en-US" altLang="zh-CN" sz="2000" i="1">
                              <a:latin typeface="Cambria Math" panose="02040503050406030204" pitchFamily="18" charset="0"/>
                              <a:cs typeface="Cambria Math" panose="02040503050406030204" pitchFamily="18" charset="0"/>
                            </a:rPr>
                          </m:ctrlPr>
                        </m:dPr>
                        <m:e>
                          <m:nary>
                            <m:naryPr>
                              <m:chr m:val="∏"/>
                              <m:limLoc m:val="undOvr"/>
                              <m:ctrlPr>
                                <a:rPr lang="en-US" altLang="zh-CN" sz="2000" i="1">
                                  <a:latin typeface="Cambria Math" panose="02040503050406030204" pitchFamily="18" charset="0"/>
                                  <a:cs typeface="Cambria Math" panose="02040503050406030204" pitchFamily="18" charset="0"/>
                                </a:rPr>
                              </m:ctrlPr>
                            </m:naryPr>
                            <m:sub>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𝑞</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sub>
                            <m:sup>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𝑚𝑜𝑑</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sup>
                            <m:e>
                              <m:r>
                                <a:rPr lang="en-US" altLang="zh-CN" sz="2000" i="1">
                                  <a:latin typeface="Cambria Math" panose="02040503050406030204" pitchFamily="18" charset="0"/>
                                  <a:cs typeface="Cambria Math" panose="02040503050406030204" pitchFamily="18" charset="0"/>
                                </a:rPr>
                                <m:t>𝑖</m:t>
                              </m:r>
                            </m:e>
                          </m:nary>
                        </m:e>
                      </m:d>
                    </m:oMath>
                  </m:oMathPara>
                </a14:m>
                <a:endParaRPr lang="en-US" altLang="zh-CN" sz="2000"/>
              </a:p>
              <a:p>
                <a:r>
                  <a:rPr lang="zh-CN" altLang="en-US" sz="2000"/>
                  <a:t>于是：</a:t>
                </a:r>
                <a:endParaRPr lang="zh-CN" altLang="en-US" sz="2000"/>
              </a:p>
              <a:p>
                <a:pPr marL="0" indent="0">
                  <a:buNone/>
                </a:pPr>
                <a14:m>
                  <m:oMathPara xmlns:m="http://schemas.openxmlformats.org/officeDocument/2006/math">
                    <m:oMathParaPr>
                      <m:jc m:val="centerGroup"/>
                    </m:oMathParaPr>
                    <m:oMath xmlns:m="http://schemas.openxmlformats.org/officeDocument/2006/math">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m:t>
                          </m:r>
                        </m:num>
                        <m:den>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d>
                                <m:dPr>
                                  <m:begChr m:val="⌊"/>
                                  <m:endChr m:val="⌋"/>
                                  <m:ctrlPr>
                                    <a:rPr lang="en-US" altLang="zh-CN" sz="2000" i="1">
                                      <a:latin typeface="Cambria Math" panose="02040503050406030204" pitchFamily="18" charset="0"/>
                                      <a:cs typeface="Cambria Math" panose="02040503050406030204" pitchFamily="18" charset="0"/>
                                    </a:rPr>
                                  </m:ctrlPr>
                                </m:dPr>
                                <m:e>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𝑛</m:t>
                                      </m:r>
                                    </m:num>
                                    <m:den>
                                      <m:r>
                                        <a:rPr lang="en-US" altLang="zh-CN" sz="2000" i="1">
                                          <a:latin typeface="Cambria Math" panose="02040503050406030204" pitchFamily="18" charset="0"/>
                                          <a:cs typeface="Cambria Math" panose="02040503050406030204" pitchFamily="18" charset="0"/>
                                        </a:rPr>
                                        <m:t>𝑞</m:t>
                                      </m:r>
                                    </m:den>
                                  </m:f>
                                </m:e>
                              </m:d>
                            </m:sup>
                          </m:sSup>
                        </m:den>
                      </m:f>
                      <m:r>
                        <a:rPr lang="en-US" altLang="zh-CN" sz="2000" i="1">
                          <a:latin typeface="Cambria Math" panose="02040503050406030204" pitchFamily="18" charset="0"/>
                          <a:cs typeface="Cambria Math" panose="02040503050406030204" pitchFamily="18" charset="0"/>
                        </a:rPr>
                        <m:t>=</m:t>
                      </m:r>
                      <m:d>
                        <m:dPr>
                          <m:ctrlPr>
                            <a:rPr lang="en-US" altLang="zh-CN" sz="2000" i="1">
                              <a:latin typeface="Cambria Math" panose="02040503050406030204" pitchFamily="18" charset="0"/>
                              <a:cs typeface="Cambria Math" panose="02040503050406030204" pitchFamily="18" charset="0"/>
                            </a:rPr>
                          </m:ctrlPr>
                        </m:dPr>
                        <m:e>
                          <m:d>
                            <m:dPr>
                              <m:begChr m:val="⌊"/>
                              <m:endChr m:val="⌋"/>
                              <m:ctrlPr>
                                <a:rPr lang="en-US" altLang="zh-CN" sz="2000" i="1">
                                  <a:latin typeface="Cambria Math" panose="02040503050406030204" pitchFamily="18" charset="0"/>
                                  <a:cs typeface="Cambria Math" panose="02040503050406030204" pitchFamily="18" charset="0"/>
                                </a:rPr>
                              </m:ctrlPr>
                            </m:dPr>
                            <m:e>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𝑛</m:t>
                                  </m:r>
                                </m:num>
                                <m:den>
                                  <m:r>
                                    <a:rPr lang="en-US" altLang="zh-CN" sz="2000" i="1">
                                      <a:latin typeface="Cambria Math" panose="02040503050406030204" pitchFamily="18" charset="0"/>
                                      <a:cs typeface="Cambria Math" panose="02040503050406030204" pitchFamily="18" charset="0"/>
                                    </a:rPr>
                                    <m:t>𝑞</m:t>
                                  </m:r>
                                </m:den>
                              </m:f>
                            </m:e>
                          </m:d>
                        </m:e>
                      </m:d>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d>
                            <m:dPr>
                              <m:ctrlPr>
                                <a:rPr lang="en-US" altLang="zh-CN" sz="2000" i="1">
                                  <a:latin typeface="Cambria Math" panose="02040503050406030204" pitchFamily="18" charset="0"/>
                                  <a:cs typeface="Cambria Math" panose="02040503050406030204" pitchFamily="18" charset="0"/>
                                </a:rPr>
                              </m:ctrlPr>
                            </m:dPr>
                            <m:e>
                              <m:nary>
                                <m:naryPr>
                                  <m:chr m:val="∏"/>
                                  <m:limLoc m:val="undOvr"/>
                                  <m:ctrlPr>
                                    <a:rPr lang="en-US" altLang="zh-CN" sz="2000" i="1">
                                      <a:latin typeface="Cambria Math" panose="02040503050406030204" pitchFamily="18" charset="0"/>
                                      <a:cs typeface="Cambria Math" panose="02040503050406030204" pitchFamily="18" charset="0"/>
                                    </a:rPr>
                                  </m:ctrlPr>
                                </m:naryPr>
                                <m:sub>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𝑞</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sub>
                                <m:sup>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sup>
                                <m:e>
                                  <m:r>
                                    <a:rPr lang="en-US" altLang="zh-CN" sz="2000" i="1">
                                      <a:latin typeface="Cambria Math" panose="02040503050406030204" pitchFamily="18" charset="0"/>
                                      <a:cs typeface="Cambria Math" panose="02040503050406030204" pitchFamily="18" charset="0"/>
                                    </a:rPr>
                                    <m:t>𝑖</m:t>
                                  </m:r>
                                </m:e>
                              </m:nary>
                            </m:e>
                          </m:d>
                        </m:e>
                        <m:sup>
                          <m:d>
                            <m:dPr>
                              <m:begChr m:val="⌊"/>
                              <m:endChr m:val="⌋"/>
                              <m:ctrlPr>
                                <a:rPr lang="en-US" altLang="zh-CN" sz="2000" i="1">
                                  <a:latin typeface="Cambria Math" panose="02040503050406030204" pitchFamily="18" charset="0"/>
                                  <a:cs typeface="Cambria Math" panose="02040503050406030204" pitchFamily="18" charset="0"/>
                                </a:rPr>
                              </m:ctrlPr>
                            </m:dPr>
                            <m:e>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𝑛</m:t>
                                  </m:r>
                                </m:num>
                                <m:den>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den>
                              </m:f>
                            </m:e>
                          </m:d>
                        </m:sup>
                      </m:sSup>
                      <m:r>
                        <a:rPr lang="en-US" altLang="zh-CN" sz="2000" i="1">
                          <a:latin typeface="Cambria Math" panose="02040503050406030204" pitchFamily="18" charset="0"/>
                          <a:cs typeface="Cambria Math" panose="02040503050406030204" pitchFamily="18" charset="0"/>
                        </a:rPr>
                        <m:t>∗</m:t>
                      </m:r>
                      <m:d>
                        <m:dPr>
                          <m:ctrlPr>
                            <a:rPr lang="en-US" altLang="zh-CN" sz="2000" i="1">
                              <a:latin typeface="Cambria Math" panose="02040503050406030204" pitchFamily="18" charset="0"/>
                              <a:cs typeface="Cambria Math" panose="02040503050406030204" pitchFamily="18" charset="0"/>
                            </a:rPr>
                          </m:ctrlPr>
                        </m:dPr>
                        <m:e>
                          <m:nary>
                            <m:naryPr>
                              <m:chr m:val="∏"/>
                              <m:limLoc m:val="undOvr"/>
                              <m:ctrlPr>
                                <a:rPr lang="en-US" altLang="zh-CN" sz="2000" i="1">
                                  <a:latin typeface="Cambria Math" panose="02040503050406030204" pitchFamily="18" charset="0"/>
                                  <a:cs typeface="Cambria Math" panose="02040503050406030204" pitchFamily="18" charset="0"/>
                                </a:rPr>
                              </m:ctrlPr>
                            </m:naryPr>
                            <m:sub>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𝑞</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sub>
                            <m:sup>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𝑚𝑜𝑑</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sup>
                            <m:e>
                              <m:r>
                                <a:rPr lang="en-US" altLang="zh-CN" sz="2000" i="1">
                                  <a:latin typeface="Cambria Math" panose="02040503050406030204" pitchFamily="18" charset="0"/>
                                  <a:cs typeface="Cambria Math" panose="02040503050406030204" pitchFamily="18" charset="0"/>
                                </a:rPr>
                                <m:t>𝑖</m:t>
                              </m:r>
                            </m:e>
                          </m:nary>
                        </m:e>
                      </m:d>
                    </m:oMath>
                  </m:oMathPara>
                </a14:m>
                <a:endParaRPr lang="en-US" altLang="zh-CN" sz="2000" i="1">
                  <a:latin typeface="Cambria Math" panose="02040503050406030204" pitchFamily="18" charset="0"/>
                  <a:cs typeface="Cambria Math" panose="02040503050406030204" pitchFamily="18" charset="0"/>
                </a:endParaRPr>
              </a:p>
              <a:p>
                <a:pPr marL="0" indent="0">
                  <a:buNone/>
                </a:pPr>
                <a14:m>
                  <m:oMath xmlns:m="http://schemas.openxmlformats.org/officeDocument/2006/math">
                    <m:d>
                      <m:dPr>
                        <m:ctrlPr>
                          <a:rPr lang="en-US" altLang="zh-CN" sz="2000" i="1">
                            <a:latin typeface="Cambria Math" panose="02040503050406030204" pitchFamily="18" charset="0"/>
                            <a:cs typeface="Cambria Math" panose="02040503050406030204" pitchFamily="18" charset="0"/>
                          </a:rPr>
                        </m:ctrlPr>
                      </m:dPr>
                      <m:e>
                        <m:d>
                          <m:dPr>
                            <m:begChr m:val="⌊"/>
                            <m:endChr m:val="⌋"/>
                            <m:ctrlPr>
                              <a:rPr lang="en-US" altLang="zh-CN" sz="2000" i="1">
                                <a:latin typeface="Cambria Math" panose="02040503050406030204" pitchFamily="18" charset="0"/>
                                <a:cs typeface="Cambria Math" panose="02040503050406030204" pitchFamily="18" charset="0"/>
                              </a:rPr>
                            </m:ctrlPr>
                          </m:dPr>
                          <m:e>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𝑛</m:t>
                                </m:r>
                              </m:num>
                              <m:den>
                                <m:r>
                                  <a:rPr lang="en-US" altLang="zh-CN" sz="2000" i="1">
                                    <a:latin typeface="Cambria Math" panose="02040503050406030204" pitchFamily="18" charset="0"/>
                                    <a:cs typeface="Cambria Math" panose="02040503050406030204" pitchFamily="18" charset="0"/>
                                  </a:rPr>
                                  <m:t>𝑞</m:t>
                                </m:r>
                              </m:den>
                            </m:f>
                          </m:e>
                        </m:d>
                      </m:e>
                    </m:d>
                    <m:r>
                      <a:rPr lang="en-US" altLang="zh-CN" sz="2000" i="1">
                        <a:latin typeface="Cambria Math" panose="02040503050406030204" pitchFamily="18" charset="0"/>
                        <a:cs typeface="Cambria Math" panose="02040503050406030204" pitchFamily="18" charset="0"/>
                      </a:rPr>
                      <m:t>!</m:t>
                    </m:r>
                  </m:oMath>
                </a14:m>
                <a:r>
                  <a:rPr lang="zh-CN" altLang="en-US" sz="2000"/>
                  <a:t>同样是一个数的阶乘，所以也可以分为上述三个部分，于是可以递归求解。</a:t>
                </a:r>
                <a:endParaRPr lang="zh-CN" altLang="en-US" sz="2000"/>
              </a:p>
            </p:txBody>
          </p:sp>
        </mc:Choice>
        <mc:Fallback>
          <p:sp>
            <p:nvSpPr>
              <p:cNvPr id="3" name="内容占位符 2"/>
              <p:cNvSpPr>
                <a:spLocks noRot="1" noChangeAspect="1" noMove="1" noResize="1" noEditPoints="1" noAdjustHandles="1" noChangeArrowheads="1" noChangeShapeType="1" noTextEdit="1"/>
              </p:cNvSpPr>
              <p:nvPr>
                <p:ph idx="1"/>
              </p:nvPr>
            </p:nvSpPr>
            <p:spPr>
              <a:xfrm>
                <a:off x="669925" y="635000"/>
                <a:ext cx="10217785" cy="5337810"/>
              </a:xfrm>
              <a:blipFill rotWithShape="1">
                <a:blip r:embed="rId1"/>
                <a:stretch>
                  <a:fillRect/>
                </a:stretch>
              </a:blipFill>
            </p:spPr>
            <p:txBody>
              <a:bodyPr/>
              <a:lstStyle/>
              <a:p>
                <a:r>
                  <a:rPr lang="zh-CN" altLang="en-US">
                    <a:noFill/>
                  </a:rPr>
                  <a:t> </a:t>
                </a:r>
              </a:p>
            </p:txBody>
          </p:sp>
        </mc:Fallback>
      </mc:AlternateContent>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sz="2000"/>
                  <a:t>等式的右边两项不含素数</a:t>
                </a:r>
                <a:r>
                  <a:rPr lang="en-US" altLang="zh-CN" sz="2000"/>
                  <a:t> q</a:t>
                </a:r>
                <a:r>
                  <a:rPr lang="zh-CN" altLang="en-US" sz="2000"/>
                  <a:t>。事实上，如果直接把</a:t>
                </a:r>
                <a:r>
                  <a:rPr lang="en-US" altLang="zh-CN" sz="2000"/>
                  <a:t> n </a:t>
                </a:r>
                <a:r>
                  <a:rPr lang="zh-CN" altLang="en-US" sz="2000"/>
                  <a:t>的阶乘中所有</a:t>
                </a:r>
                <a:r>
                  <a:rPr lang="en-US" altLang="zh-CN" sz="2000"/>
                  <a:t> q </a:t>
                </a:r>
                <a:r>
                  <a:rPr lang="zh-CN" altLang="en-US" sz="2000"/>
                  <a:t>的幂都拿出来，等式右边的阶乘也照做，这个等式可以直接写成：</a:t>
                </a:r>
                <a:endParaRPr lang="zh-CN" altLang="en-US" sz="2000"/>
              </a:p>
              <a:p>
                <a:pPr marL="0" indent="0">
                  <a:buNone/>
                </a:pPr>
                <a14:m>
                  <m:oMathPara xmlns:m="http://schemas.openxmlformats.org/officeDocument/2006/math">
                    <m:oMathParaPr>
                      <m:jc m:val="centerGroup"/>
                    </m:oMathParaPr>
                    <m:oMath xmlns:m="http://schemas.openxmlformats.org/officeDocument/2006/math">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m:t>
                          </m:r>
                        </m:num>
                        <m:den>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𝑥</m:t>
                              </m:r>
                            </m:sup>
                          </m:sSup>
                        </m:den>
                      </m:f>
                      <m:r>
                        <a:rPr lang="en-US" altLang="zh-CN" sz="2000" i="1">
                          <a:latin typeface="Cambria Math" panose="02040503050406030204" pitchFamily="18" charset="0"/>
                          <a:cs typeface="Cambria Math" panose="02040503050406030204" pitchFamily="18" charset="0"/>
                        </a:rPr>
                        <m:t>=</m:t>
                      </m:r>
                      <m:f>
                        <m:fPr>
                          <m:ctrlPr>
                            <a:rPr lang="en-US" altLang="zh-CN" sz="2000" i="1">
                              <a:latin typeface="Cambria Math" panose="02040503050406030204" pitchFamily="18" charset="0"/>
                              <a:cs typeface="Cambria Math" panose="02040503050406030204" pitchFamily="18" charset="0"/>
                            </a:rPr>
                          </m:ctrlPr>
                        </m:fPr>
                        <m:num>
                          <m:d>
                            <m:dPr>
                              <m:ctrlPr>
                                <a:rPr lang="en-US" altLang="zh-CN" sz="2000" i="1">
                                  <a:latin typeface="Cambria Math" panose="02040503050406030204" pitchFamily="18" charset="0"/>
                                  <a:cs typeface="Cambria Math" panose="02040503050406030204" pitchFamily="18" charset="0"/>
                                </a:rPr>
                              </m:ctrlPr>
                            </m:dPr>
                            <m:e>
                              <m:d>
                                <m:dPr>
                                  <m:begChr m:val="⌊"/>
                                  <m:endChr m:val="⌋"/>
                                  <m:ctrlPr>
                                    <a:rPr lang="en-US" altLang="zh-CN" sz="2000" i="1">
                                      <a:latin typeface="Cambria Math" panose="02040503050406030204" pitchFamily="18" charset="0"/>
                                      <a:cs typeface="Cambria Math" panose="02040503050406030204" pitchFamily="18" charset="0"/>
                                    </a:rPr>
                                  </m:ctrlPr>
                                </m:dPr>
                                <m:e>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𝑛</m:t>
                                      </m:r>
                                    </m:num>
                                    <m:den>
                                      <m:r>
                                        <a:rPr lang="en-US" altLang="zh-CN" sz="2000" i="1">
                                          <a:latin typeface="Cambria Math" panose="02040503050406030204" pitchFamily="18" charset="0"/>
                                          <a:cs typeface="Cambria Math" panose="02040503050406030204" pitchFamily="18" charset="0"/>
                                        </a:rPr>
                                        <m:t>𝑞</m:t>
                                      </m:r>
                                    </m:den>
                                  </m:f>
                                </m:e>
                              </m:d>
                            </m:e>
                          </m:d>
                          <m:r>
                            <a:rPr lang="en-US" altLang="zh-CN" sz="2000" i="1">
                              <a:latin typeface="Cambria Math" panose="02040503050406030204" pitchFamily="18" charset="0"/>
                              <a:cs typeface="Cambria Math" panose="02040503050406030204" pitchFamily="18" charset="0"/>
                            </a:rPr>
                            <m:t>!</m:t>
                          </m:r>
                        </m:num>
                        <m:den>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𝑥</m:t>
                              </m:r>
                              <m:r>
                                <a:rPr lang="en-US" altLang="zh-CN" sz="2000" i="1">
                                  <a:latin typeface="Cambria Math" panose="02040503050406030204" pitchFamily="18" charset="0"/>
                                  <a:cs typeface="Cambria Math" panose="02040503050406030204" pitchFamily="18" charset="0"/>
                                </a:rPr>
                                <m:t>’</m:t>
                              </m:r>
                            </m:sup>
                          </m:sSup>
                        </m:den>
                      </m:f>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d>
                            <m:dPr>
                              <m:ctrlPr>
                                <a:rPr lang="en-US" altLang="zh-CN" sz="2000" i="1">
                                  <a:latin typeface="Cambria Math" panose="02040503050406030204" pitchFamily="18" charset="0"/>
                                  <a:cs typeface="Cambria Math" panose="02040503050406030204" pitchFamily="18" charset="0"/>
                                </a:rPr>
                              </m:ctrlPr>
                            </m:dPr>
                            <m:e>
                              <m:nary>
                                <m:naryPr>
                                  <m:chr m:val="∏"/>
                                  <m:limLoc m:val="undOvr"/>
                                  <m:ctrlPr>
                                    <a:rPr lang="en-US" altLang="zh-CN" sz="2000" i="1">
                                      <a:latin typeface="Cambria Math" panose="02040503050406030204" pitchFamily="18" charset="0"/>
                                      <a:cs typeface="Cambria Math" panose="02040503050406030204" pitchFamily="18" charset="0"/>
                                    </a:rPr>
                                  </m:ctrlPr>
                                </m:naryPr>
                                <m:sub>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𝑞</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sub>
                                <m:sup>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sup>
                                <m:e>
                                  <m:r>
                                    <a:rPr lang="en-US" altLang="zh-CN" sz="2000" i="1">
                                      <a:latin typeface="Cambria Math" panose="02040503050406030204" pitchFamily="18" charset="0"/>
                                      <a:cs typeface="Cambria Math" panose="02040503050406030204" pitchFamily="18" charset="0"/>
                                    </a:rPr>
                                    <m:t>𝑖</m:t>
                                  </m:r>
                                </m:e>
                              </m:nary>
                            </m:e>
                          </m:d>
                        </m:e>
                        <m:sup>
                          <m:d>
                            <m:dPr>
                              <m:begChr m:val="⌊"/>
                              <m:endChr m:val="⌋"/>
                              <m:ctrlPr>
                                <a:rPr lang="en-US" altLang="zh-CN" sz="2000" i="1">
                                  <a:latin typeface="Cambria Math" panose="02040503050406030204" pitchFamily="18" charset="0"/>
                                  <a:cs typeface="Cambria Math" panose="02040503050406030204" pitchFamily="18" charset="0"/>
                                </a:rPr>
                              </m:ctrlPr>
                            </m:dPr>
                            <m:e>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𝑛</m:t>
                                  </m:r>
                                </m:num>
                                <m:den>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den>
                              </m:f>
                            </m:e>
                          </m:d>
                        </m:sup>
                      </m:sSup>
                      <m:r>
                        <a:rPr lang="en-US" altLang="zh-CN" sz="2000" i="1">
                          <a:latin typeface="Cambria Math" panose="02040503050406030204" pitchFamily="18" charset="0"/>
                          <a:cs typeface="Cambria Math" panose="02040503050406030204" pitchFamily="18" charset="0"/>
                        </a:rPr>
                        <m:t>∗</m:t>
                      </m:r>
                      <m:d>
                        <m:dPr>
                          <m:ctrlPr>
                            <a:rPr lang="en-US" altLang="zh-CN" sz="2000" i="1">
                              <a:latin typeface="Cambria Math" panose="02040503050406030204" pitchFamily="18" charset="0"/>
                              <a:cs typeface="Cambria Math" panose="02040503050406030204" pitchFamily="18" charset="0"/>
                            </a:rPr>
                          </m:ctrlPr>
                        </m:dPr>
                        <m:e>
                          <m:nary>
                            <m:naryPr>
                              <m:chr m:val="∏"/>
                              <m:limLoc m:val="undOvr"/>
                              <m:ctrlPr>
                                <a:rPr lang="en-US" altLang="zh-CN" sz="2000" i="1">
                                  <a:latin typeface="Cambria Math" panose="02040503050406030204" pitchFamily="18" charset="0"/>
                                  <a:cs typeface="Cambria Math" panose="02040503050406030204" pitchFamily="18" charset="0"/>
                                </a:rPr>
                              </m:ctrlPr>
                            </m:naryPr>
                            <m:sub>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𝑞</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sub>
                            <m:sup>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𝑚𝑜𝑑</m:t>
                                  </m:r>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𝑞</m:t>
                                  </m:r>
                                </m:e>
                                <m:sup>
                                  <m:r>
                                    <a:rPr lang="en-US" altLang="zh-CN" sz="2000" i="1">
                                      <a:latin typeface="Cambria Math" panose="02040503050406030204" pitchFamily="18" charset="0"/>
                                      <a:cs typeface="Cambria Math" panose="02040503050406030204" pitchFamily="18" charset="0"/>
                                    </a:rPr>
                                    <m:t>𝑘</m:t>
                                  </m:r>
                                </m:sup>
                              </m:sSup>
                            </m:sup>
                            <m:e>
                              <m:r>
                                <a:rPr lang="en-US" altLang="zh-CN" sz="2000" i="1">
                                  <a:latin typeface="Cambria Math" panose="02040503050406030204" pitchFamily="18" charset="0"/>
                                  <a:cs typeface="Cambria Math" panose="02040503050406030204" pitchFamily="18" charset="0"/>
                                </a:rPr>
                                <m:t>𝑖</m:t>
                              </m:r>
                            </m:e>
                          </m:nary>
                        </m:e>
                      </m:d>
                    </m:oMath>
                  </m:oMathPara>
                </a14:m>
                <a:endParaRPr lang="zh-CN" altLang="en-US" sz="2000" i="1">
                  <a:latin typeface="Cambria Math" panose="02040503050406030204" pitchFamily="18" charset="0"/>
                  <a:cs typeface="Cambria Math" panose="02040503050406030204" pitchFamily="18" charset="0"/>
                </a:endParaRPr>
              </a:p>
              <a:p>
                <a:r>
                  <a:rPr lang="zh-CN" altLang="en-US" sz="2000"/>
                  <a:t>式中的</a:t>
                </a:r>
                <a:r>
                  <a:rPr lang="en-US" altLang="zh-CN" sz="2000"/>
                  <a:t> x </a:t>
                </a:r>
                <a:r>
                  <a:rPr lang="zh-CN" altLang="en-US" sz="2000"/>
                  <a:t>和</a:t>
                </a:r>
                <a:r>
                  <a:rPr lang="en-US" altLang="zh-CN" sz="2000"/>
                  <a:t> x' </a:t>
                </a:r>
                <a:r>
                  <a:rPr lang="zh-CN" altLang="en-US" sz="2000"/>
                  <a:t>都表示把分子中所有的素数</a:t>
                </a:r>
                <a:r>
                  <a:rPr lang="en-US" altLang="zh-CN" sz="2000"/>
                  <a:t> q </a:t>
                </a:r>
                <a:r>
                  <a:rPr lang="zh-CN" altLang="en-US" sz="2000"/>
                  <a:t>都拿出来。改写成这样，每一项就完全不含</a:t>
                </a:r>
                <a:r>
                  <a:rPr lang="en-US" altLang="zh-CN" sz="2000"/>
                  <a:t> q </a:t>
                </a:r>
                <a:r>
                  <a:rPr lang="zh-CN" altLang="en-US" sz="2000"/>
                  <a:t>了。</a:t>
                </a:r>
                <a:endParaRPr lang="en-US" altLang="zh-CN" sz="2000"/>
              </a:p>
              <a:p>
                <a:r>
                  <a:rPr lang="zh-CN" altLang="en-US" sz="2000"/>
                  <a:t>递归的结果，三个部分中，左边部分随着递归结束而自然消失，中间部分可以利用</a:t>
                </a:r>
                <a:r>
                  <a:rPr lang="en-US" altLang="zh-CN" sz="2000"/>
                  <a:t> Wilson </a:t>
                </a:r>
                <a:r>
                  <a:rPr lang="zh-CN" altLang="en-US" sz="2000"/>
                  <a:t>定理的推广形式，右边部分就是推论</a:t>
                </a:r>
                <a:r>
                  <a:rPr lang="en-US" altLang="zh-CN" sz="2000"/>
                  <a:t> 2 </a:t>
                </a:r>
                <a:r>
                  <a:rPr lang="zh-CN" altLang="en-US" sz="2000"/>
                  <a:t>中的</a:t>
                </a:r>
                <a14:m>
                  <m:oMath xmlns:m="http://schemas.openxmlformats.org/officeDocument/2006/math">
                    <m:nary>
                      <m:naryPr>
                        <m:chr m:val="∏"/>
                        <m:limLoc m:val="undOvr"/>
                        <m:supHide m:val="on"/>
                        <m:ctrlPr>
                          <a:rPr lang="en-US" altLang="zh-CN" sz="2000" i="1">
                            <a:latin typeface="Cambria Math" panose="02040503050406030204" pitchFamily="18" charset="0"/>
                            <a:cs typeface="Cambria Math" panose="02040503050406030204" pitchFamily="18" charset="0"/>
                          </a:rPr>
                        </m:ctrlPr>
                      </m:naryPr>
                      <m:sub>
                        <m:r>
                          <a:rPr lang="en-US" altLang="zh-CN" sz="2000" i="1">
                            <a:latin typeface="Cambria Math" panose="02040503050406030204" pitchFamily="18" charset="0"/>
                            <a:cs typeface="Cambria Math" panose="02040503050406030204" pitchFamily="18" charset="0"/>
                          </a:rPr>
                          <m:t>𝑗</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0</m:t>
                        </m:r>
                      </m:sub>
                      <m:sup/>
                      <m:e>
                        <m:sSub>
                          <m:sSubPr>
                            <m:ctrlPr>
                              <a:rPr lang="en-US" altLang="zh-CN" sz="2000" i="1">
                                <a:latin typeface="Cambria Math" panose="02040503050406030204" pitchFamily="18" charset="0"/>
                                <a:cs typeface="Cambria Math" panose="02040503050406030204" pitchFamily="18" charset="0"/>
                              </a:rPr>
                            </m:ctrlPr>
                          </m:sSubPr>
                          <m:e>
                            <m:d>
                              <m:dPr>
                                <m:ctrlPr>
                                  <a:rPr lang="en-US" altLang="zh-CN" sz="2000" i="1">
                                    <a:latin typeface="Cambria Math" panose="02040503050406030204" pitchFamily="18" charset="0"/>
                                    <a:cs typeface="Cambria Math" panose="02040503050406030204" pitchFamily="18" charset="0"/>
                                  </a:rPr>
                                </m:ctrlPr>
                              </m:d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𝑁</m:t>
                                    </m:r>
                                  </m:e>
                                  <m:sub>
                                    <m:r>
                                      <a:rPr lang="en-US" altLang="zh-CN" sz="2000" i="1">
                                        <a:latin typeface="Cambria Math" panose="02040503050406030204" pitchFamily="18" charset="0"/>
                                        <a:cs typeface="Cambria Math" panose="02040503050406030204" pitchFamily="18" charset="0"/>
                                      </a:rPr>
                                      <m:t>𝑗</m:t>
                                    </m:r>
                                  </m:sub>
                                </m:sSub>
                                <m:r>
                                  <a:rPr lang="en-US" altLang="zh-CN" sz="2000" i="1">
                                    <a:latin typeface="Cambria Math" panose="02040503050406030204" pitchFamily="18" charset="0"/>
                                    <a:cs typeface="Cambria Math" panose="02040503050406030204" pitchFamily="18" charset="0"/>
                                  </a:rPr>
                                  <m:t>!</m:t>
                                </m:r>
                              </m:e>
                            </m:d>
                          </m:e>
                          <m:sub>
                            <m:r>
                              <a:rPr lang="en-US" altLang="zh-CN" sz="2000" i="1">
                                <a:latin typeface="Cambria Math" panose="02040503050406030204" pitchFamily="18" charset="0"/>
                                <a:cs typeface="Cambria Math" panose="02040503050406030204" pitchFamily="18" charset="0"/>
                              </a:rPr>
                              <m:t>𝑝</m:t>
                            </m:r>
                          </m:sub>
                        </m:sSub>
                      </m:e>
                    </m:nary>
                  </m:oMath>
                </a14:m>
                <a:r>
                  <a:rPr lang="en-US" altLang="zh-CN" sz="2000"/>
                  <a:t> </a:t>
                </a:r>
                <a:endParaRPr lang="en-US" altLang="zh-CN" sz="20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练习题</a:t>
            </a:r>
            <a:endParaRPr lang="zh-CN" altLang="en-US"/>
          </a:p>
        </p:txBody>
      </p:sp>
      <p:sp>
        <p:nvSpPr>
          <p:cNvPr id="3" name="内容占位符 2"/>
          <p:cNvSpPr>
            <a:spLocks noGrp="1"/>
          </p:cNvSpPr>
          <p:nvPr>
            <p:ph idx="1"/>
          </p:nvPr>
        </p:nvSpPr>
        <p:spPr/>
        <p:txBody>
          <a:bodyPr/>
          <a:p>
            <a:r>
              <a:rPr lang="en-US" altLang="zh-CN"/>
              <a:t>LuoguP3807 </a:t>
            </a:r>
            <a:r>
              <a:rPr lang="zh-CN" altLang="en-US"/>
              <a:t>【模板】卢卡斯定理</a:t>
            </a:r>
            <a:r>
              <a:rPr lang="en-US" altLang="zh-CN"/>
              <a:t>/Lucas </a:t>
            </a:r>
            <a:r>
              <a:rPr lang="zh-CN" altLang="en-US"/>
              <a:t>定理</a:t>
            </a:r>
            <a:endParaRPr lang="zh-CN" altLang="en-US"/>
          </a:p>
          <a:p>
            <a:pPr marL="0" indent="0">
              <a:buNone/>
            </a:pPr>
            <a:r>
              <a:rPr lang="en-US" altLang="zh-CN"/>
              <a:t>   https://www.luogu.com.cn/problem/P3807</a:t>
            </a:r>
            <a:endParaRPr lang="en-US" altLang="zh-CN"/>
          </a:p>
          <a:p>
            <a:r>
              <a:rPr lang="en-US" altLang="zh-CN"/>
              <a:t>10229. </a:t>
            </a:r>
            <a:r>
              <a:rPr lang="zh-CN" altLang="en-US"/>
              <a:t>古代猪文</a:t>
            </a:r>
            <a:r>
              <a:rPr lang="en-US" altLang="zh-CN">
                <a:sym typeface="+mn-ea"/>
              </a:rPr>
              <a:t>     </a:t>
            </a:r>
            <a:endParaRPr lang="en-US" altLang="zh-CN">
              <a:sym typeface="+mn-ea"/>
            </a:endParaRPr>
          </a:p>
          <a:p>
            <a:pPr marL="0" indent="0">
              <a:buNone/>
            </a:pPr>
            <a:r>
              <a:rPr lang="en-US" altLang="zh-CN">
                <a:sym typeface="+mn-ea"/>
              </a:rPr>
              <a:t>    https://loj.ac/problem/10229</a:t>
            </a:r>
            <a:endParaRPr lang="en-US" altLang="zh-CN"/>
          </a:p>
          <a:p>
            <a:r>
              <a:rPr lang="en-US" altLang="zh-CN"/>
              <a:t>LuoguP4720 </a:t>
            </a:r>
            <a:r>
              <a:rPr lang="zh-CN" altLang="en-US"/>
              <a:t>【模板】扩展卢卡斯定理</a:t>
            </a:r>
            <a:r>
              <a:rPr lang="en-US" altLang="zh-CN"/>
              <a:t>/exLucas</a:t>
            </a:r>
            <a:endParaRPr lang="en-US" altLang="zh-CN"/>
          </a:p>
          <a:p>
            <a:pPr marL="0" indent="0">
              <a:buNone/>
            </a:pPr>
            <a:r>
              <a:rPr lang="en-US" altLang="zh-CN"/>
              <a:t>   https://www.luogu.com.cn/problem/P4720</a:t>
            </a:r>
            <a:endParaRPr lang="en-US" altLang="zh-CN"/>
          </a:p>
          <a:p>
            <a:r>
              <a:rPr lang="en-US" altLang="zh-CN">
                <a:sym typeface="+mn-ea"/>
              </a:rPr>
              <a:t>Ceizenpok’s formula                    </a:t>
            </a:r>
            <a:endParaRPr lang="en-US" altLang="zh-CN">
              <a:sym typeface="+mn-ea"/>
            </a:endParaRPr>
          </a:p>
          <a:p>
            <a:pPr marL="0" indent="0">
              <a:buNone/>
            </a:pPr>
            <a:r>
              <a:rPr lang="en-US" altLang="zh-CN">
                <a:sym typeface="+mn-ea"/>
              </a:rPr>
              <a:t>   http://codeforces.com/gym/100633/problem/J</a:t>
            </a:r>
            <a:endParaRPr lang="en-US" altLang="zh-CN"/>
          </a:p>
          <a:p>
            <a:endParaRPr lang="zh-CN" altLang="en-US"/>
          </a:p>
          <a:p>
            <a:endParaRPr lang="zh-CN" alt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p:cNvPicPr>
          <p:nvPr/>
        </p:nvPicPr>
        <p:blipFill>
          <a:blip r:embed="rId1">
            <a:duotone>
              <a:schemeClr val="accent1">
                <a:shade val="45000"/>
                <a:satMod val="135000"/>
              </a:schemeClr>
              <a:prstClr val="white"/>
            </a:duotone>
          </a:blip>
          <a:stretch>
            <a:fillRect/>
          </a:stretch>
        </p:blipFill>
        <p:spPr>
          <a:xfrm>
            <a:off x="-2372" y="2561021"/>
            <a:ext cx="12190013" cy="4296980"/>
          </a:xfrm>
          <a:prstGeom prst="rect">
            <a:avLst/>
          </a:prstGeom>
        </p:spPr>
      </p:pic>
      <p:sp>
        <p:nvSpPr>
          <p:cNvPr id="10" name="文本框 9"/>
          <p:cNvSpPr txBox="1"/>
          <p:nvPr/>
        </p:nvSpPr>
        <p:spPr>
          <a:xfrm>
            <a:off x="5354905" y="1845366"/>
            <a:ext cx="5486400" cy="1107440"/>
          </a:xfrm>
          <a:prstGeom prst="rect">
            <a:avLst/>
          </a:prstGeom>
          <a:noFill/>
        </p:spPr>
        <p:txBody>
          <a:bodyPr wrap="none" lIns="0" tIns="0" rIns="0" bIns="0" rtlCol="0" anchor="t">
            <a:spAutoFit/>
          </a:bodyPr>
          <a:lstStyle/>
          <a:p>
            <a:pPr algn="l"/>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范德蒙德卷积</a:t>
            </a:r>
            <a:endPar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a:spLocks noChangeAspect="1"/>
          </p:cNvSpPr>
          <p:nvPr/>
        </p:nvSpPr>
        <p:spPr>
          <a:xfrm>
            <a:off x="5383346"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椭圆 20"/>
          <p:cNvSpPr>
            <a:spLocks noChangeAspect="1"/>
          </p:cNvSpPr>
          <p:nvPr/>
        </p:nvSpPr>
        <p:spPr>
          <a:xfrm>
            <a:off x="5786758"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a:spLocks noChangeAspect="1"/>
          </p:cNvSpPr>
          <p:nvPr/>
        </p:nvSpPr>
        <p:spPr>
          <a:xfrm>
            <a:off x="6190170"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矩形 7"/>
          <p:cNvSpPr/>
          <p:nvPr/>
        </p:nvSpPr>
        <p:spPr>
          <a:xfrm>
            <a:off x="2788285" y="1924685"/>
            <a:ext cx="2153285" cy="1883410"/>
          </a:xfrm>
          <a:prstGeom prst="rect">
            <a:avLst/>
          </a:prstGeom>
          <a:no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矩形 8"/>
          <p:cNvSpPr/>
          <p:nvPr/>
        </p:nvSpPr>
        <p:spPr>
          <a:xfrm>
            <a:off x="2220595" y="1924685"/>
            <a:ext cx="1014730" cy="1883410"/>
          </a:xfrm>
          <a:prstGeom prst="rect">
            <a:avLst/>
          </a:prstGeom>
          <a:solidFill>
            <a:srgbClr val="144A74"/>
          </a:solid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3461350" y="2183527"/>
            <a:ext cx="1219200" cy="1477010"/>
          </a:xfrm>
          <a:prstGeom prst="rect">
            <a:avLst/>
          </a:prstGeom>
          <a:noFill/>
        </p:spPr>
        <p:txBody>
          <a:bodyPr wrap="none" lIns="0" tIns="0" rIns="0" bIns="0" rtlCol="0" anchor="t">
            <a:spAutoFit/>
          </a:bodyPr>
          <a:lstStyle/>
          <a:p>
            <a:pPr algn="l"/>
            <a:r>
              <a:rPr kumimoji="1" lang="en-US" altLang="zh-CN"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05</a:t>
            </a:r>
            <a:endParaRPr kumimoji="1" lang="zh-CN" altLang="en-US"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范德蒙德卷积</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custDataLst>
                  <p:tags r:id="rId1"/>
                </p:custDataLst>
              </p:nvPr>
            </p:nvSpPr>
            <p:spPr/>
            <p:txBody>
              <a:bodyPr>
                <a:normAutofit fontScale="25000"/>
              </a:bodyPr>
              <a:lstStyle/>
              <a:p>
                <a:r>
                  <a:rPr lang="zh-CN" altLang="en-US" sz="5600"/>
                  <a:t>范德蒙德卷积是一种合并组合数的式子，主要应用于组合数学的公式推导。</a:t>
                </a:r>
                <a:endParaRPr lang="zh-CN" altLang="en-US" sz="5600"/>
              </a:p>
              <a:p>
                <a:r>
                  <a:rPr lang="zh-CN" altLang="en-US" sz="5600"/>
                  <a:t>范德蒙德卷积公式</a:t>
                </a:r>
                <a:r>
                  <a:rPr lang="en-US" altLang="zh-CN" sz="5600"/>
                  <a:t>:</a:t>
                </a:r>
                <a:endParaRPr lang="en-US" altLang="zh-CN" sz="5600"/>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altLang="zh-CN" sz="5600" i="1">
                              <a:latin typeface="Cambria Math" panose="02040503050406030204" pitchFamily="18" charset="0"/>
                              <a:cs typeface="Cambria Math" panose="02040503050406030204" pitchFamily="18" charset="0"/>
                            </a:rPr>
                          </m:ctrlPr>
                        </m:naryPr>
                        <m:sub>
                          <m:r>
                            <a:rPr lang="en-US" altLang="zh-CN" sz="5600" i="1">
                              <a:latin typeface="Cambria Math" panose="02040503050406030204" pitchFamily="18" charset="0"/>
                              <a:cs typeface="Cambria Math" panose="02040503050406030204" pitchFamily="18" charset="0"/>
                            </a:rPr>
                            <m:t>𝑖</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0</m:t>
                          </m:r>
                        </m:sub>
                        <m:sup>
                          <m:r>
                            <a:rPr lang="en-US" altLang="zh-CN" sz="5600" i="1">
                              <a:latin typeface="Cambria Math" panose="02040503050406030204" pitchFamily="18" charset="0"/>
                              <a:cs typeface="Cambria Math" panose="02040503050406030204" pitchFamily="18" charset="0"/>
                            </a:rPr>
                            <m:t>𝑘</m:t>
                          </m:r>
                        </m:sup>
                        <m:e>
                          <m:d>
                            <m:dPr>
                              <m:ctrlPr>
                                <a:rPr lang="en-US" altLang="zh-CN" sz="56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5600" i="1">
                                      <a:latin typeface="Cambria Math" panose="02040503050406030204" pitchFamily="18" charset="0"/>
                                      <a:cs typeface="Cambria Math" panose="02040503050406030204" pitchFamily="18" charset="0"/>
                                    </a:rPr>
                                  </m:ctrlPr>
                                </m:mPr>
                                <m:mr>
                                  <m:e>
                                    <m:r>
                                      <a:rPr lang="en-US" altLang="zh-CN" sz="5600" i="1">
                                        <a:latin typeface="Cambria Math" panose="02040503050406030204" pitchFamily="18" charset="0"/>
                                        <a:cs typeface="Cambria Math" panose="02040503050406030204" pitchFamily="18" charset="0"/>
                                      </a:rPr>
                                      <m:t>𝑛</m:t>
                                    </m:r>
                                  </m:e>
                                </m:mr>
                                <m:mr>
                                  <m:e>
                                    <m:r>
                                      <a:rPr lang="en-US" altLang="zh-CN" sz="5600" i="1">
                                        <a:latin typeface="Cambria Math" panose="02040503050406030204" pitchFamily="18" charset="0"/>
                                        <a:cs typeface="Cambria Math" panose="02040503050406030204" pitchFamily="18" charset="0"/>
                                      </a:rPr>
                                      <m:t>𝑖</m:t>
                                    </m:r>
                                  </m:e>
                                </m:mr>
                              </m:m>
                            </m:e>
                          </m:d>
                        </m:e>
                      </m:nary>
                      <m:d>
                        <m:dPr>
                          <m:ctrlPr>
                            <a:rPr lang="en-US" altLang="zh-CN" sz="56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5600" i="1">
                                  <a:latin typeface="Cambria Math" panose="02040503050406030204" pitchFamily="18" charset="0"/>
                                  <a:cs typeface="Cambria Math" panose="02040503050406030204" pitchFamily="18" charset="0"/>
                                </a:rPr>
                              </m:ctrlPr>
                            </m:mPr>
                            <m:mr>
                              <m:e>
                                <m:r>
                                  <a:rPr lang="en-US" altLang="zh-CN" sz="5600" i="1">
                                    <a:latin typeface="Cambria Math" panose="02040503050406030204" pitchFamily="18" charset="0"/>
                                    <a:cs typeface="Cambria Math" panose="02040503050406030204" pitchFamily="18" charset="0"/>
                                  </a:rPr>
                                  <m:t>𝑚</m:t>
                                </m:r>
                              </m:e>
                            </m:mr>
                            <m:mr>
                              <m:e>
                                <m:r>
                                  <a:rPr lang="en-US" altLang="zh-CN" sz="5600" i="1">
                                    <a:latin typeface="Cambria Math" panose="02040503050406030204" pitchFamily="18" charset="0"/>
                                    <a:cs typeface="Cambria Math" panose="02040503050406030204" pitchFamily="18" charset="0"/>
                                  </a:rPr>
                                  <m:t>𝑘</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𝑖</m:t>
                                </m:r>
                              </m:e>
                            </m:mr>
                          </m:m>
                        </m:e>
                      </m:d>
                      <m:r>
                        <a:rPr lang="en-US" altLang="zh-CN" sz="5600" i="1">
                          <a:latin typeface="Cambria Math" panose="02040503050406030204" pitchFamily="18" charset="0"/>
                          <a:cs typeface="Cambria Math" panose="02040503050406030204" pitchFamily="18" charset="0"/>
                        </a:rPr>
                        <m:t>=</m:t>
                      </m:r>
                      <m:d>
                        <m:dPr>
                          <m:ctrlPr>
                            <a:rPr lang="en-US" altLang="zh-CN" sz="56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5600" i="1">
                                  <a:latin typeface="Cambria Math" panose="02040503050406030204" pitchFamily="18" charset="0"/>
                                  <a:cs typeface="Cambria Math" panose="02040503050406030204" pitchFamily="18" charset="0"/>
                                </a:rPr>
                              </m:ctrlPr>
                            </m:mPr>
                            <m:mr>
                              <m:e>
                                <m:r>
                                  <a:rPr lang="en-US" altLang="zh-CN" sz="5600" i="1">
                                    <a:latin typeface="Cambria Math" panose="02040503050406030204" pitchFamily="18" charset="0"/>
                                    <a:cs typeface="Cambria Math" panose="02040503050406030204" pitchFamily="18" charset="0"/>
                                  </a:rPr>
                                  <m:t>𝑛</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𝑚</m:t>
                                </m:r>
                              </m:e>
                            </m:mr>
                            <m:mr>
                              <m:e>
                                <m:r>
                                  <a:rPr lang="en-US" altLang="zh-CN" sz="5600" i="1">
                                    <a:latin typeface="Cambria Math" panose="02040503050406030204" pitchFamily="18" charset="0"/>
                                    <a:cs typeface="Cambria Math" panose="02040503050406030204" pitchFamily="18" charset="0"/>
                                  </a:rPr>
                                  <m:t>𝑘</m:t>
                                </m:r>
                              </m:e>
                            </m:mr>
                          </m:m>
                        </m:e>
                      </m:d>
                    </m:oMath>
                  </m:oMathPara>
                </a14:m>
                <a:endParaRPr lang="en-US" altLang="zh-CN" sz="5600"/>
              </a:p>
              <a:p>
                <a:r>
                  <a:rPr lang="zh-CN" altLang="en-US" sz="5600"/>
                  <a:t>证明</a:t>
                </a:r>
                <a:r>
                  <a:rPr lang="en-US" altLang="zh-CN" sz="5600"/>
                  <a:t>:</a:t>
                </a:r>
                <a:r>
                  <a:rPr lang="zh-CN" altLang="en-US" sz="5600"/>
                  <a:t>考虑用二项式定理证明：</a:t>
                </a:r>
                <a:endParaRPr lang="zh-CN" altLang="en-US" sz="5600"/>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altLang="zh-CN" sz="5600" i="1">
                              <a:latin typeface="Cambria Math" panose="02040503050406030204" pitchFamily="18" charset="0"/>
                              <a:cs typeface="Cambria Math" panose="02040503050406030204" pitchFamily="18" charset="0"/>
                            </a:rPr>
                          </m:ctrlPr>
                        </m:naryPr>
                        <m:sub>
                          <m:r>
                            <a:rPr lang="en-US" altLang="zh-CN" sz="5600" i="1">
                              <a:latin typeface="Cambria Math" panose="02040503050406030204" pitchFamily="18" charset="0"/>
                              <a:cs typeface="Cambria Math" panose="02040503050406030204" pitchFamily="18" charset="0"/>
                            </a:rPr>
                            <m:t>𝑘</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0</m:t>
                          </m:r>
                        </m:sub>
                        <m:sup>
                          <m:r>
                            <a:rPr lang="en-US" altLang="zh-CN" sz="5600" i="1">
                              <a:latin typeface="Cambria Math" panose="02040503050406030204" pitchFamily="18" charset="0"/>
                              <a:cs typeface="Cambria Math" panose="02040503050406030204" pitchFamily="18" charset="0"/>
                            </a:rPr>
                            <m:t>𝑛</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𝑚</m:t>
                          </m:r>
                        </m:sup>
                        <m:e>
                          <m:d>
                            <m:dPr>
                              <m:ctrlPr>
                                <a:rPr lang="en-US" altLang="zh-CN" sz="56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5600" i="1">
                                      <a:latin typeface="Cambria Math" panose="02040503050406030204" pitchFamily="18" charset="0"/>
                                      <a:cs typeface="Cambria Math" panose="02040503050406030204" pitchFamily="18" charset="0"/>
                                    </a:rPr>
                                  </m:ctrlPr>
                                </m:mPr>
                                <m:mr>
                                  <m:e>
                                    <m:r>
                                      <a:rPr lang="en-US" altLang="zh-CN" sz="5600" i="1">
                                        <a:latin typeface="Cambria Math" panose="02040503050406030204" pitchFamily="18" charset="0"/>
                                        <a:cs typeface="Cambria Math" panose="02040503050406030204" pitchFamily="18" charset="0"/>
                                      </a:rPr>
                                      <m:t>𝑛</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𝑚</m:t>
                                    </m:r>
                                  </m:e>
                                </m:mr>
                                <m:mr>
                                  <m:e>
                                    <m:r>
                                      <a:rPr lang="en-US" altLang="zh-CN" sz="5600" i="1">
                                        <a:latin typeface="Cambria Math" panose="02040503050406030204" pitchFamily="18" charset="0"/>
                                        <a:cs typeface="Cambria Math" panose="02040503050406030204" pitchFamily="18" charset="0"/>
                                      </a:rPr>
                                      <m:t>𝑘</m:t>
                                    </m:r>
                                  </m:e>
                                </m:mr>
                              </m:m>
                            </m:e>
                          </m:d>
                        </m:e>
                      </m:nary>
                      <m:sSup>
                        <m:sSupPr>
                          <m:ctrlPr>
                            <a:rPr lang="en-US" altLang="zh-CN" sz="5600" i="1">
                              <a:latin typeface="Cambria Math" panose="02040503050406030204" pitchFamily="18" charset="0"/>
                              <a:cs typeface="Cambria Math" panose="02040503050406030204" pitchFamily="18" charset="0"/>
                            </a:rPr>
                          </m:ctrlPr>
                        </m:sSupPr>
                        <m:e>
                          <m:r>
                            <a:rPr lang="en-US" altLang="zh-CN" sz="5600" i="1">
                              <a:latin typeface="Cambria Math" panose="02040503050406030204" pitchFamily="18" charset="0"/>
                              <a:cs typeface="Cambria Math" panose="02040503050406030204" pitchFamily="18" charset="0"/>
                            </a:rPr>
                            <m:t>𝑥</m:t>
                          </m:r>
                        </m:e>
                        <m:sup>
                          <m:r>
                            <a:rPr lang="en-US" altLang="zh-CN" sz="5600" i="1">
                              <a:latin typeface="Cambria Math" panose="02040503050406030204" pitchFamily="18" charset="0"/>
                              <a:cs typeface="Cambria Math" panose="02040503050406030204" pitchFamily="18" charset="0"/>
                            </a:rPr>
                            <m:t>𝑘</m:t>
                          </m:r>
                        </m:sup>
                      </m:sSup>
                      <m:r>
                        <a:rPr lang="en-US" altLang="zh-CN" sz="5600" i="1">
                          <a:latin typeface="Cambria Math" panose="02040503050406030204" pitchFamily="18" charset="0"/>
                          <a:cs typeface="Cambria Math" panose="02040503050406030204" pitchFamily="18" charset="0"/>
                        </a:rPr>
                        <m:t>=</m:t>
                      </m:r>
                      <m:sSup>
                        <m:sSupPr>
                          <m:ctrlPr>
                            <a:rPr lang="en-US" altLang="zh-CN" sz="5600" i="1">
                              <a:latin typeface="Cambria Math" panose="02040503050406030204" pitchFamily="18" charset="0"/>
                              <a:cs typeface="Cambria Math" panose="02040503050406030204" pitchFamily="18" charset="0"/>
                            </a:rPr>
                          </m:ctrlPr>
                        </m:sSupPr>
                        <m:e>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𝑥</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1</m:t>
                          </m:r>
                          <m:r>
                            <a:rPr lang="en-US" altLang="zh-CN" sz="5600" i="1">
                              <a:latin typeface="Cambria Math" panose="02040503050406030204" pitchFamily="18" charset="0"/>
                              <a:cs typeface="Cambria Math" panose="02040503050406030204" pitchFamily="18" charset="0"/>
                            </a:rPr>
                            <m:t>)</m:t>
                          </m:r>
                        </m:e>
                        <m:sup>
                          <m:r>
                            <a:rPr lang="en-US" altLang="zh-CN" sz="5600" i="1">
                              <a:latin typeface="Cambria Math" panose="02040503050406030204" pitchFamily="18" charset="0"/>
                              <a:cs typeface="Cambria Math" panose="02040503050406030204" pitchFamily="18" charset="0"/>
                            </a:rPr>
                            <m:t>𝑚</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𝑛</m:t>
                          </m:r>
                        </m:sup>
                      </m:sSup>
                      <m:r>
                        <a:rPr lang="en-US" altLang="zh-CN" sz="5600" i="1">
                          <a:latin typeface="Cambria Math" panose="02040503050406030204" pitchFamily="18" charset="0"/>
                          <a:cs typeface="Cambria Math" panose="02040503050406030204" pitchFamily="18" charset="0"/>
                        </a:rPr>
                        <m:t>=</m:t>
                      </m:r>
                      <m:sSup>
                        <m:sSupPr>
                          <m:ctrlPr>
                            <a:rPr lang="en-US" altLang="zh-CN" sz="5600" i="1">
                              <a:latin typeface="Cambria Math" panose="02040503050406030204" pitchFamily="18" charset="0"/>
                              <a:cs typeface="Cambria Math" panose="02040503050406030204" pitchFamily="18" charset="0"/>
                            </a:rPr>
                          </m:ctrlPr>
                        </m:sSupPr>
                        <m:e>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𝑥</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1</m:t>
                          </m:r>
                          <m:r>
                            <a:rPr lang="en-US" altLang="zh-CN" sz="5600" i="1">
                              <a:latin typeface="Cambria Math" panose="02040503050406030204" pitchFamily="18" charset="0"/>
                              <a:cs typeface="Cambria Math" panose="02040503050406030204" pitchFamily="18" charset="0"/>
                            </a:rPr>
                            <m:t>)</m:t>
                          </m:r>
                        </m:e>
                        <m:sup>
                          <m:r>
                            <a:rPr lang="en-US" altLang="zh-CN" sz="5600" i="1">
                              <a:latin typeface="Cambria Math" panose="02040503050406030204" pitchFamily="18" charset="0"/>
                              <a:cs typeface="Cambria Math" panose="02040503050406030204" pitchFamily="18" charset="0"/>
                            </a:rPr>
                            <m:t>𝑚</m:t>
                          </m:r>
                        </m:sup>
                      </m:sSup>
                      <m:sSup>
                        <m:sSupPr>
                          <m:ctrlPr>
                            <a:rPr lang="en-US" altLang="zh-CN" sz="5600" i="1">
                              <a:latin typeface="Cambria Math" panose="02040503050406030204" pitchFamily="18" charset="0"/>
                              <a:cs typeface="Cambria Math" panose="02040503050406030204" pitchFamily="18" charset="0"/>
                            </a:rPr>
                          </m:ctrlPr>
                        </m:sSupPr>
                        <m:e>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𝑥</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1</m:t>
                          </m:r>
                          <m:r>
                            <a:rPr lang="en-US" altLang="zh-CN" sz="5600" i="1">
                              <a:latin typeface="Cambria Math" panose="02040503050406030204" pitchFamily="18" charset="0"/>
                              <a:cs typeface="Cambria Math" panose="02040503050406030204" pitchFamily="18" charset="0"/>
                            </a:rPr>
                            <m:t>)</m:t>
                          </m:r>
                        </m:e>
                        <m:sup>
                          <m:r>
                            <a:rPr lang="en-US" altLang="zh-CN" sz="5600" i="1">
                              <a:latin typeface="Cambria Math" panose="02040503050406030204" pitchFamily="18" charset="0"/>
                              <a:cs typeface="Cambria Math" panose="02040503050406030204" pitchFamily="18" charset="0"/>
                            </a:rPr>
                            <m:t>𝑛</m:t>
                          </m:r>
                        </m:sup>
                      </m:sSup>
                    </m:oMath>
                  </m:oMathPara>
                </a14:m>
                <a:endParaRPr lang="en-US" altLang="zh-CN" sz="5600" i="1">
                  <a:latin typeface="Cambria Math" panose="02040503050406030204" pitchFamily="18" charset="0"/>
                  <a:cs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altLang="zh-CN" sz="5600" i="1">
                          <a:latin typeface="Cambria Math" panose="02040503050406030204" pitchFamily="18" charset="0"/>
                          <a:cs typeface="Cambria Math" panose="02040503050406030204" pitchFamily="18" charset="0"/>
                        </a:rPr>
                        <m:t>=</m:t>
                      </m:r>
                      <m:nary>
                        <m:naryPr>
                          <m:chr m:val="∑"/>
                          <m:limLoc m:val="undOvr"/>
                          <m:ctrlPr>
                            <a:rPr lang="en-US" altLang="zh-CN" sz="5600" i="1">
                              <a:latin typeface="Cambria Math" panose="02040503050406030204" pitchFamily="18" charset="0"/>
                              <a:cs typeface="Cambria Math" panose="02040503050406030204" pitchFamily="18" charset="0"/>
                            </a:rPr>
                          </m:ctrlPr>
                        </m:naryPr>
                        <m:sub>
                          <m:r>
                            <a:rPr lang="en-US" altLang="zh-CN" sz="5600" i="1">
                              <a:latin typeface="Cambria Math" panose="02040503050406030204" pitchFamily="18" charset="0"/>
                              <a:cs typeface="Cambria Math" panose="02040503050406030204" pitchFamily="18" charset="0"/>
                            </a:rPr>
                            <m:t>𝑟</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0</m:t>
                          </m:r>
                        </m:sub>
                        <m:sup>
                          <m:r>
                            <a:rPr lang="en-US" altLang="zh-CN" sz="5600" i="1">
                              <a:latin typeface="Cambria Math" panose="02040503050406030204" pitchFamily="18" charset="0"/>
                              <a:cs typeface="Cambria Math" panose="02040503050406030204" pitchFamily="18" charset="0"/>
                            </a:rPr>
                            <m:t>𝑛</m:t>
                          </m:r>
                        </m:sup>
                        <m:e>
                          <m:d>
                            <m:dPr>
                              <m:ctrlPr>
                                <a:rPr lang="en-US" altLang="zh-CN" sz="56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5600" i="1">
                                      <a:latin typeface="Cambria Math" panose="02040503050406030204" pitchFamily="18" charset="0"/>
                                      <a:cs typeface="Cambria Math" panose="02040503050406030204" pitchFamily="18" charset="0"/>
                                    </a:rPr>
                                  </m:ctrlPr>
                                </m:mPr>
                                <m:mr>
                                  <m:e>
                                    <m:r>
                                      <a:rPr lang="en-US" altLang="zh-CN" sz="5600" i="1">
                                        <a:latin typeface="Cambria Math" panose="02040503050406030204" pitchFamily="18" charset="0"/>
                                        <a:cs typeface="Cambria Math" panose="02040503050406030204" pitchFamily="18" charset="0"/>
                                      </a:rPr>
                                      <m:t>𝑛</m:t>
                                    </m:r>
                                  </m:e>
                                </m:mr>
                                <m:mr>
                                  <m:e>
                                    <m:r>
                                      <a:rPr lang="en-US" altLang="zh-CN" sz="5600" i="1">
                                        <a:latin typeface="Cambria Math" panose="02040503050406030204" pitchFamily="18" charset="0"/>
                                        <a:cs typeface="Cambria Math" panose="02040503050406030204" pitchFamily="18" charset="0"/>
                                      </a:rPr>
                                      <m:t>𝑟</m:t>
                                    </m:r>
                                  </m:e>
                                </m:mr>
                              </m:m>
                            </m:e>
                          </m:d>
                        </m:e>
                      </m:nary>
                      <m:sSup>
                        <m:sSupPr>
                          <m:ctrlPr>
                            <a:rPr lang="en-US" altLang="zh-CN" sz="5600" i="1">
                              <a:latin typeface="Cambria Math" panose="02040503050406030204" pitchFamily="18" charset="0"/>
                              <a:cs typeface="Cambria Math" panose="02040503050406030204" pitchFamily="18" charset="0"/>
                            </a:rPr>
                          </m:ctrlPr>
                        </m:sSupPr>
                        <m:e>
                          <m:r>
                            <a:rPr lang="en-US" altLang="zh-CN" sz="5600" i="1">
                              <a:latin typeface="Cambria Math" panose="02040503050406030204" pitchFamily="18" charset="0"/>
                              <a:cs typeface="Cambria Math" panose="02040503050406030204" pitchFamily="18" charset="0"/>
                            </a:rPr>
                            <m:t>𝑥</m:t>
                          </m:r>
                        </m:e>
                        <m:sup>
                          <m:r>
                            <a:rPr lang="en-US" altLang="zh-CN" sz="5600" i="1">
                              <a:latin typeface="Cambria Math" panose="02040503050406030204" pitchFamily="18" charset="0"/>
                              <a:cs typeface="Cambria Math" panose="02040503050406030204" pitchFamily="18" charset="0"/>
                            </a:rPr>
                            <m:t>𝑟</m:t>
                          </m:r>
                        </m:sup>
                      </m:sSup>
                      <m:nary>
                        <m:naryPr>
                          <m:chr m:val="∑"/>
                          <m:limLoc m:val="undOvr"/>
                          <m:ctrlPr>
                            <a:rPr lang="en-US" altLang="zh-CN" sz="5600" i="1">
                              <a:latin typeface="Cambria Math" panose="02040503050406030204" pitchFamily="18" charset="0"/>
                              <a:cs typeface="Cambria Math" panose="02040503050406030204" pitchFamily="18" charset="0"/>
                            </a:rPr>
                          </m:ctrlPr>
                        </m:naryPr>
                        <m:sub>
                          <m:r>
                            <a:rPr lang="en-US" altLang="zh-CN" sz="5600" i="1">
                              <a:latin typeface="Cambria Math" panose="02040503050406030204" pitchFamily="18" charset="0"/>
                              <a:cs typeface="Cambria Math" panose="02040503050406030204" pitchFamily="18" charset="0"/>
                            </a:rPr>
                            <m:t>𝑠</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0</m:t>
                          </m:r>
                        </m:sub>
                        <m:sup>
                          <m:r>
                            <a:rPr lang="en-US" altLang="zh-CN" sz="5600" i="1">
                              <a:latin typeface="Cambria Math" panose="02040503050406030204" pitchFamily="18" charset="0"/>
                              <a:cs typeface="Cambria Math" panose="02040503050406030204" pitchFamily="18" charset="0"/>
                            </a:rPr>
                            <m:t>𝑚</m:t>
                          </m:r>
                        </m:sup>
                        <m:e>
                          <m:d>
                            <m:dPr>
                              <m:ctrlPr>
                                <a:rPr lang="en-US" altLang="zh-CN" sz="56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5600" i="1">
                                      <a:latin typeface="Cambria Math" panose="02040503050406030204" pitchFamily="18" charset="0"/>
                                      <a:cs typeface="Cambria Math" panose="02040503050406030204" pitchFamily="18" charset="0"/>
                                    </a:rPr>
                                  </m:ctrlPr>
                                </m:mPr>
                                <m:mr>
                                  <m:e>
                                    <m:r>
                                      <a:rPr lang="en-US" altLang="zh-CN" sz="5600" i="1">
                                        <a:latin typeface="Cambria Math" panose="02040503050406030204" pitchFamily="18" charset="0"/>
                                        <a:cs typeface="Cambria Math" panose="02040503050406030204" pitchFamily="18" charset="0"/>
                                      </a:rPr>
                                      <m:t>𝑚</m:t>
                                    </m:r>
                                  </m:e>
                                </m:mr>
                                <m:mr>
                                  <m:e>
                                    <m:r>
                                      <a:rPr lang="en-US" altLang="zh-CN" sz="5600" i="1">
                                        <a:latin typeface="Cambria Math" panose="02040503050406030204" pitchFamily="18" charset="0"/>
                                        <a:cs typeface="Cambria Math" panose="02040503050406030204" pitchFamily="18" charset="0"/>
                                      </a:rPr>
                                      <m:t>𝑠</m:t>
                                    </m:r>
                                  </m:e>
                                </m:mr>
                              </m:m>
                            </m:e>
                          </m:d>
                        </m:e>
                      </m:nary>
                      <m:sSup>
                        <m:sSupPr>
                          <m:ctrlPr>
                            <a:rPr lang="en-US" altLang="zh-CN" sz="5600" i="1">
                              <a:latin typeface="Cambria Math" panose="02040503050406030204" pitchFamily="18" charset="0"/>
                              <a:cs typeface="Cambria Math" panose="02040503050406030204" pitchFamily="18" charset="0"/>
                            </a:rPr>
                          </m:ctrlPr>
                        </m:sSupPr>
                        <m:e>
                          <m:r>
                            <a:rPr lang="en-US" altLang="zh-CN" sz="5600" i="1">
                              <a:latin typeface="Cambria Math" panose="02040503050406030204" pitchFamily="18" charset="0"/>
                              <a:cs typeface="Cambria Math" panose="02040503050406030204" pitchFamily="18" charset="0"/>
                            </a:rPr>
                            <m:t>𝑥</m:t>
                          </m:r>
                        </m:e>
                        <m:sup>
                          <m:r>
                            <a:rPr lang="en-US" altLang="zh-CN" sz="5600" i="1">
                              <a:latin typeface="Cambria Math" panose="02040503050406030204" pitchFamily="18" charset="0"/>
                              <a:cs typeface="Cambria Math" panose="02040503050406030204" pitchFamily="18" charset="0"/>
                            </a:rPr>
                            <m:t>𝑠</m:t>
                          </m:r>
                        </m:sup>
                      </m:sSup>
                      <m:r>
                        <a:rPr lang="en-US" altLang="zh-CN" sz="5600" i="1">
                          <a:latin typeface="Cambria Math" panose="02040503050406030204" pitchFamily="18" charset="0"/>
                          <a:cs typeface="Cambria Math" panose="02040503050406030204" pitchFamily="18" charset="0"/>
                        </a:rPr>
                        <m:t>=</m:t>
                      </m:r>
                      <m:nary>
                        <m:naryPr>
                          <m:chr m:val="∑"/>
                          <m:limLoc m:val="undOvr"/>
                          <m:ctrlPr>
                            <a:rPr lang="en-US" altLang="zh-CN" sz="5600" i="1">
                              <a:latin typeface="Cambria Math" panose="02040503050406030204" pitchFamily="18" charset="0"/>
                              <a:cs typeface="Cambria Math" panose="02040503050406030204" pitchFamily="18" charset="0"/>
                            </a:rPr>
                          </m:ctrlPr>
                        </m:naryPr>
                        <m:sub>
                          <m:r>
                            <a:rPr lang="en-US" altLang="zh-CN" sz="5600" i="1">
                              <a:latin typeface="Cambria Math" panose="02040503050406030204" pitchFamily="18" charset="0"/>
                              <a:cs typeface="Cambria Math" panose="02040503050406030204" pitchFamily="18" charset="0"/>
                            </a:rPr>
                            <m:t>𝑘</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0</m:t>
                          </m:r>
                        </m:sub>
                        <m:sup>
                          <m:r>
                            <a:rPr lang="en-US" altLang="zh-CN" sz="5600" i="1">
                              <a:latin typeface="Cambria Math" panose="02040503050406030204" pitchFamily="18" charset="0"/>
                              <a:cs typeface="Cambria Math" panose="02040503050406030204" pitchFamily="18" charset="0"/>
                            </a:rPr>
                            <m:t>𝑛</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𝑚</m:t>
                          </m:r>
                        </m:sup>
                        <m:e>
                          <m:nary>
                            <m:naryPr>
                              <m:chr m:val="∑"/>
                              <m:limLoc m:val="undOvr"/>
                              <m:ctrlPr>
                                <a:rPr lang="en-US" altLang="zh-CN" sz="5600" i="1">
                                  <a:latin typeface="Cambria Math" panose="02040503050406030204" pitchFamily="18" charset="0"/>
                                  <a:cs typeface="Cambria Math" panose="02040503050406030204" pitchFamily="18" charset="0"/>
                                </a:rPr>
                              </m:ctrlPr>
                            </m:naryPr>
                            <m:sub>
                              <m:r>
                                <a:rPr lang="en-US" altLang="zh-CN" sz="5600" i="1">
                                  <a:latin typeface="Cambria Math" panose="02040503050406030204" pitchFamily="18" charset="0"/>
                                  <a:cs typeface="Cambria Math" panose="02040503050406030204" pitchFamily="18" charset="0"/>
                                </a:rPr>
                                <m:t>𝑟</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0</m:t>
                              </m:r>
                            </m:sub>
                            <m:sup>
                              <m:r>
                                <a:rPr lang="en-US" altLang="zh-CN" sz="5600" i="1">
                                  <a:latin typeface="Cambria Math" panose="02040503050406030204" pitchFamily="18" charset="0"/>
                                  <a:cs typeface="Cambria Math" panose="02040503050406030204" pitchFamily="18" charset="0"/>
                                </a:rPr>
                                <m:t>𝑘</m:t>
                              </m:r>
                            </m:sup>
                            <m:e>
                              <m:d>
                                <m:dPr>
                                  <m:ctrlPr>
                                    <a:rPr lang="en-US" altLang="zh-CN" sz="56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5600" i="1">
                                          <a:latin typeface="Cambria Math" panose="02040503050406030204" pitchFamily="18" charset="0"/>
                                          <a:cs typeface="Cambria Math" panose="02040503050406030204" pitchFamily="18" charset="0"/>
                                        </a:rPr>
                                      </m:ctrlPr>
                                    </m:mPr>
                                    <m:mr>
                                      <m:e>
                                        <m:r>
                                          <a:rPr lang="en-US" altLang="zh-CN" sz="5600" i="1">
                                            <a:latin typeface="Cambria Math" panose="02040503050406030204" pitchFamily="18" charset="0"/>
                                            <a:cs typeface="Cambria Math" panose="02040503050406030204" pitchFamily="18" charset="0"/>
                                          </a:rPr>
                                          <m:t>𝑛</m:t>
                                        </m:r>
                                      </m:e>
                                    </m:mr>
                                    <m:mr>
                                      <m:e>
                                        <m:r>
                                          <a:rPr lang="en-US" altLang="zh-CN" sz="5600" i="1">
                                            <a:latin typeface="Cambria Math" panose="02040503050406030204" pitchFamily="18" charset="0"/>
                                            <a:cs typeface="Cambria Math" panose="02040503050406030204" pitchFamily="18" charset="0"/>
                                          </a:rPr>
                                          <m:t>𝑟</m:t>
                                        </m:r>
                                      </m:e>
                                    </m:mr>
                                  </m:m>
                                </m:e>
                              </m:d>
                              <m:d>
                                <m:dPr>
                                  <m:ctrlPr>
                                    <a:rPr lang="en-US" altLang="zh-CN" sz="56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5600" i="1">
                                          <a:latin typeface="Cambria Math" panose="02040503050406030204" pitchFamily="18" charset="0"/>
                                          <a:cs typeface="Cambria Math" panose="02040503050406030204" pitchFamily="18" charset="0"/>
                                        </a:rPr>
                                      </m:ctrlPr>
                                    </m:mPr>
                                    <m:mr>
                                      <m:e>
                                        <m:r>
                                          <a:rPr lang="en-US" altLang="zh-CN" sz="5600" i="1">
                                            <a:latin typeface="Cambria Math" panose="02040503050406030204" pitchFamily="18" charset="0"/>
                                            <a:cs typeface="Cambria Math" panose="02040503050406030204" pitchFamily="18" charset="0"/>
                                          </a:rPr>
                                          <m:t>𝑚</m:t>
                                        </m:r>
                                      </m:e>
                                    </m:mr>
                                    <m:mr>
                                      <m:e>
                                        <m:r>
                                          <a:rPr lang="en-US" altLang="zh-CN" sz="5600" i="1">
                                            <a:latin typeface="Cambria Math" panose="02040503050406030204" pitchFamily="18" charset="0"/>
                                            <a:cs typeface="Cambria Math" panose="02040503050406030204" pitchFamily="18" charset="0"/>
                                          </a:rPr>
                                          <m:t>𝑘</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𝑟</m:t>
                                        </m:r>
                                      </m:e>
                                    </m:mr>
                                  </m:m>
                                </m:e>
                              </m:d>
                            </m:e>
                          </m:nary>
                        </m:e>
                      </m:nary>
                      <m:sSup>
                        <m:sSupPr>
                          <m:ctrlPr>
                            <a:rPr lang="en-US" altLang="zh-CN" sz="5600" i="1">
                              <a:latin typeface="Cambria Math" panose="02040503050406030204" pitchFamily="18" charset="0"/>
                              <a:cs typeface="Cambria Math" panose="02040503050406030204" pitchFamily="18" charset="0"/>
                            </a:rPr>
                          </m:ctrlPr>
                        </m:sSupPr>
                        <m:e>
                          <m:r>
                            <a:rPr lang="en-US" altLang="zh-CN" sz="5600" i="1">
                              <a:latin typeface="Cambria Math" panose="02040503050406030204" pitchFamily="18" charset="0"/>
                              <a:cs typeface="Cambria Math" panose="02040503050406030204" pitchFamily="18" charset="0"/>
                            </a:rPr>
                            <m:t>𝑥</m:t>
                          </m:r>
                        </m:e>
                        <m:sup>
                          <m:r>
                            <a:rPr lang="en-US" altLang="zh-CN" sz="5600" i="1">
                              <a:latin typeface="Cambria Math" panose="02040503050406030204" pitchFamily="18" charset="0"/>
                              <a:cs typeface="Cambria Math" panose="02040503050406030204" pitchFamily="18" charset="0"/>
                            </a:rPr>
                            <m:t>𝑘</m:t>
                          </m:r>
                        </m:sup>
                      </m:sSup>
                    </m:oMath>
                  </m:oMathPara>
                </a14:m>
                <a:endParaRPr lang="en-US" altLang="zh-CN" sz="5600"/>
              </a:p>
              <a:p>
                <a:r>
                  <a:rPr lang="zh-CN" altLang="en-US" sz="5600"/>
                  <a:t>即有：</a:t>
                </a:r>
                <a:endParaRPr lang="zh-CN" altLang="en-US" sz="5600"/>
              </a:p>
              <a:p>
                <a:pPr marL="0" indent="0">
                  <a:buNone/>
                </a:pPr>
                <a14:m>
                  <m:oMathPara xmlns:m="http://schemas.openxmlformats.org/officeDocument/2006/math">
                    <m:oMathParaPr>
                      <m:jc m:val="centerGroup"/>
                    </m:oMathParaPr>
                    <m:oMath xmlns:m="http://schemas.openxmlformats.org/officeDocument/2006/math">
                      <m:d>
                        <m:dPr>
                          <m:ctrlPr>
                            <a:rPr lang="en-US" altLang="zh-CN" sz="56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5600" i="1">
                                  <a:latin typeface="Cambria Math" panose="02040503050406030204" pitchFamily="18" charset="0"/>
                                  <a:cs typeface="Cambria Math" panose="02040503050406030204" pitchFamily="18" charset="0"/>
                                </a:rPr>
                              </m:ctrlPr>
                            </m:mPr>
                            <m:mr>
                              <m:e>
                                <m:r>
                                  <a:rPr lang="en-US" altLang="zh-CN" sz="5600" i="1">
                                    <a:latin typeface="Cambria Math" panose="02040503050406030204" pitchFamily="18" charset="0"/>
                                    <a:cs typeface="Cambria Math" panose="02040503050406030204" pitchFamily="18" charset="0"/>
                                  </a:rPr>
                                  <m:t>𝑛</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𝑚</m:t>
                                </m:r>
                              </m:e>
                            </m:mr>
                            <m:mr>
                              <m:e>
                                <m:r>
                                  <a:rPr lang="en-US" altLang="zh-CN" sz="5600" i="1">
                                    <a:latin typeface="Cambria Math" panose="02040503050406030204" pitchFamily="18" charset="0"/>
                                    <a:cs typeface="Cambria Math" panose="02040503050406030204" pitchFamily="18" charset="0"/>
                                  </a:rPr>
                                  <m:t>𝑘</m:t>
                                </m:r>
                              </m:e>
                            </m:mr>
                          </m:m>
                        </m:e>
                      </m:d>
                      <m:r>
                        <a:rPr lang="en-US" altLang="zh-CN" sz="5600" i="1">
                          <a:latin typeface="Cambria Math" panose="02040503050406030204" pitchFamily="18" charset="0"/>
                          <a:cs typeface="Cambria Math" panose="02040503050406030204" pitchFamily="18" charset="0"/>
                        </a:rPr>
                        <m:t>=</m:t>
                      </m:r>
                      <m:nary>
                        <m:naryPr>
                          <m:chr m:val="∑"/>
                          <m:limLoc m:val="undOvr"/>
                          <m:ctrlPr>
                            <a:rPr lang="en-US" altLang="zh-CN" sz="5600" i="1">
                              <a:latin typeface="Cambria Math" panose="02040503050406030204" pitchFamily="18" charset="0"/>
                              <a:cs typeface="Cambria Math" panose="02040503050406030204" pitchFamily="18" charset="0"/>
                            </a:rPr>
                          </m:ctrlPr>
                        </m:naryPr>
                        <m:sub>
                          <m:r>
                            <a:rPr lang="en-US" altLang="zh-CN" sz="5600" i="1">
                              <a:latin typeface="Cambria Math" panose="02040503050406030204" pitchFamily="18" charset="0"/>
                              <a:cs typeface="Cambria Math" panose="02040503050406030204" pitchFamily="18" charset="0"/>
                            </a:rPr>
                            <m:t>𝑖</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0</m:t>
                          </m:r>
                        </m:sub>
                        <m:sup>
                          <m:r>
                            <a:rPr lang="en-US" altLang="zh-CN" sz="5600" i="1">
                              <a:latin typeface="Cambria Math" panose="02040503050406030204" pitchFamily="18" charset="0"/>
                              <a:cs typeface="Cambria Math" panose="02040503050406030204" pitchFamily="18" charset="0"/>
                            </a:rPr>
                            <m:t>𝑘</m:t>
                          </m:r>
                        </m:sup>
                        <m:e>
                          <m:d>
                            <m:dPr>
                              <m:ctrlPr>
                                <a:rPr lang="en-US" altLang="zh-CN" sz="56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5600" i="1">
                                      <a:latin typeface="Cambria Math" panose="02040503050406030204" pitchFamily="18" charset="0"/>
                                      <a:cs typeface="Cambria Math" panose="02040503050406030204" pitchFamily="18" charset="0"/>
                                    </a:rPr>
                                  </m:ctrlPr>
                                </m:mPr>
                                <m:mr>
                                  <m:e>
                                    <m:r>
                                      <a:rPr lang="en-US" altLang="zh-CN" sz="5600" i="1">
                                        <a:latin typeface="Cambria Math" panose="02040503050406030204" pitchFamily="18" charset="0"/>
                                        <a:cs typeface="Cambria Math" panose="02040503050406030204" pitchFamily="18" charset="0"/>
                                      </a:rPr>
                                      <m:t>𝑛</m:t>
                                    </m:r>
                                  </m:e>
                                </m:mr>
                                <m:mr>
                                  <m:e>
                                    <m:r>
                                      <a:rPr lang="en-US" altLang="zh-CN" sz="5600" i="1">
                                        <a:latin typeface="Cambria Math" panose="02040503050406030204" pitchFamily="18" charset="0"/>
                                        <a:cs typeface="Cambria Math" panose="02040503050406030204" pitchFamily="18" charset="0"/>
                                      </a:rPr>
                                      <m:t>𝑖</m:t>
                                    </m:r>
                                  </m:e>
                                </m:mr>
                              </m:m>
                            </m:e>
                          </m:d>
                        </m:e>
                      </m:nary>
                      <m:d>
                        <m:dPr>
                          <m:ctrlPr>
                            <a:rPr lang="en-US" altLang="zh-CN" sz="56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5600" i="1">
                                  <a:latin typeface="Cambria Math" panose="02040503050406030204" pitchFamily="18" charset="0"/>
                                  <a:cs typeface="Cambria Math" panose="02040503050406030204" pitchFamily="18" charset="0"/>
                                </a:rPr>
                              </m:ctrlPr>
                            </m:mPr>
                            <m:mr>
                              <m:e>
                                <m:r>
                                  <a:rPr lang="en-US" altLang="zh-CN" sz="5600" i="1">
                                    <a:latin typeface="Cambria Math" panose="02040503050406030204" pitchFamily="18" charset="0"/>
                                    <a:cs typeface="Cambria Math" panose="02040503050406030204" pitchFamily="18" charset="0"/>
                                  </a:rPr>
                                  <m:t>𝑚</m:t>
                                </m:r>
                              </m:e>
                            </m:mr>
                            <m:mr>
                              <m:e>
                                <m:r>
                                  <a:rPr lang="en-US" altLang="zh-CN" sz="5600" i="1">
                                    <a:latin typeface="Cambria Math" panose="02040503050406030204" pitchFamily="18" charset="0"/>
                                    <a:cs typeface="Cambria Math" panose="02040503050406030204" pitchFamily="18" charset="0"/>
                                  </a:rPr>
                                  <m:t>𝑘</m:t>
                                </m:r>
                                <m:r>
                                  <a:rPr lang="en-US" altLang="zh-CN" sz="5600" i="1">
                                    <a:latin typeface="Cambria Math" panose="02040503050406030204" pitchFamily="18" charset="0"/>
                                    <a:cs typeface="Cambria Math" panose="02040503050406030204" pitchFamily="18" charset="0"/>
                                  </a:rPr>
                                  <m:t>−</m:t>
                                </m:r>
                                <m:r>
                                  <a:rPr lang="en-US" altLang="zh-CN" sz="5600" i="1">
                                    <a:latin typeface="Cambria Math" panose="02040503050406030204" pitchFamily="18" charset="0"/>
                                    <a:cs typeface="Cambria Math" panose="02040503050406030204" pitchFamily="18" charset="0"/>
                                  </a:rPr>
                                  <m:t>𝑖</m:t>
                                </m:r>
                              </m:e>
                            </m:mr>
                          </m:m>
                        </m:e>
                      </m:d>
                    </m:oMath>
                  </m:oMathPara>
                </a14:m>
                <a:endParaRPr lang="en-US" altLang="zh-CN" sz="5600"/>
              </a:p>
              <a:p>
                <a:endParaRPr lang="en-US" altLang="zh-CN"/>
              </a:p>
              <a:p>
                <a:endParaRPr lang="en-US" altLang="zh-CN"/>
              </a:p>
              <a:p>
                <a:endParaRPr lang="en-US" altLang="zh-CN"/>
              </a:p>
              <a:p>
                <a:endParaRPr lang="en-US" altLang="zh-CN"/>
              </a:p>
              <a:p>
                <a:pPr marL="0" indent="0">
                  <a:buNone/>
                </a:pPr>
                <a:r>
                  <a:rPr lang="en-US" altLang="zh-CN" sz="2400" dirty="0"/>
                  <a:t>  </a:t>
                </a:r>
                <a:endParaRPr lang="zh-CN" altLang="en-US" sz="2400" dirty="0"/>
              </a:p>
            </p:txBody>
          </p:sp>
        </mc:Choice>
        <mc:Fallback>
          <p:sp>
            <p:nvSpPr>
              <p:cNvPr id="3" name="内容占位符 2"/>
              <p:cNvSpPr>
                <a:spLocks noRot="1" noChangeAspect="1" noMove="1" noResize="1" noEditPoints="1" noAdjustHandles="1" noChangeArrowheads="1" noChangeShapeType="1" noTextEdit="1"/>
              </p:cNvSpPr>
              <p:nvPr>
                <p:ph idx="1"/>
                <p:custDataLst>
                  <p:tags r:id="rId2"/>
                </p:custDataLst>
              </p:nvPr>
            </p:nvSpPr>
            <p:spPr>
              <a:blipFill rotWithShape="1">
                <a:blip r:embed="rId3"/>
                <a:stretch>
                  <a:fillRect l="-5" b="-16244"/>
                </a:stretch>
              </a:blipFill>
            </p:spPr>
            <p:txBody>
              <a:bodyPr/>
              <a:lstStyle/>
              <a:p>
                <a:r>
                  <a:rPr lang="zh-CN" altLang="en-US">
                    <a:noFill/>
                  </a:rPr>
                  <a:t> </a:t>
                </a:r>
              </a:p>
            </p:txBody>
          </p:sp>
        </mc:Fallback>
      </mc:AlternateContent>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a:bodyPr>
          <a:p>
            <a:r>
              <a:rPr>
                <a:sym typeface="+mn-ea"/>
              </a:rPr>
              <a:t>若考虑其组合意义证明：</a:t>
            </a:r>
            <a:endParaRPr lang="en-US" altLang="zh-CN"/>
          </a:p>
          <a:p>
            <a:pPr marL="0" indent="0">
              <a:buNone/>
            </a:pPr>
            <a:r>
              <a:rPr lang="en-US" altLang="zh-CN">
                <a:sym typeface="+mn-ea"/>
              </a:rPr>
              <a:t>    </a:t>
            </a:r>
            <a:r>
              <a:rPr>
                <a:sym typeface="+mn-ea"/>
              </a:rPr>
              <a:t>在一个大小为</a:t>
            </a:r>
            <a:r>
              <a:rPr lang="en-US" altLang="zh-CN">
                <a:sym typeface="+mn-ea"/>
              </a:rPr>
              <a:t> n+m </a:t>
            </a:r>
            <a:r>
              <a:rPr>
                <a:sym typeface="+mn-ea"/>
              </a:rPr>
              <a:t>的集合中取出</a:t>
            </a:r>
            <a:r>
              <a:rPr lang="en-US" altLang="zh-CN">
                <a:sym typeface="+mn-ea"/>
              </a:rPr>
              <a:t> k </a:t>
            </a:r>
            <a:r>
              <a:rPr>
                <a:sym typeface="+mn-ea"/>
              </a:rPr>
              <a:t>个数，可以等于把大小为</a:t>
            </a:r>
            <a:r>
              <a:rPr lang="en-US" altLang="zh-CN">
                <a:sym typeface="+mn-ea"/>
              </a:rPr>
              <a:t> n+m </a:t>
            </a:r>
            <a:r>
              <a:rPr>
                <a:sym typeface="+mn-ea"/>
              </a:rPr>
              <a:t>的集合拆成两个集合，大小分别为</a:t>
            </a:r>
            <a:r>
              <a:rPr lang="en-US" altLang="zh-CN">
                <a:sym typeface="+mn-ea"/>
              </a:rPr>
              <a:t> n </a:t>
            </a:r>
            <a:r>
              <a:rPr>
                <a:sym typeface="+mn-ea"/>
              </a:rPr>
              <a:t>与</a:t>
            </a:r>
            <a:r>
              <a:rPr lang="en-US" altLang="zh-CN">
                <a:sym typeface="+mn-ea"/>
              </a:rPr>
              <a:t> m</a:t>
            </a:r>
            <a:r>
              <a:rPr>
                <a:sym typeface="+mn-ea"/>
              </a:rPr>
              <a:t>，然后从</a:t>
            </a:r>
            <a:r>
              <a:rPr lang="en-US" altLang="zh-CN">
                <a:sym typeface="+mn-ea"/>
              </a:rPr>
              <a:t> n </a:t>
            </a:r>
            <a:r>
              <a:rPr>
                <a:sym typeface="+mn-ea"/>
              </a:rPr>
              <a:t>中取出</a:t>
            </a:r>
            <a:r>
              <a:rPr lang="en-US" altLang="zh-CN">
                <a:sym typeface="+mn-ea"/>
              </a:rPr>
              <a:t> i </a:t>
            </a:r>
            <a:r>
              <a:rPr>
                <a:sym typeface="+mn-ea"/>
              </a:rPr>
              <a:t>个数，从</a:t>
            </a:r>
            <a:r>
              <a:rPr lang="en-US" altLang="zh-CN">
                <a:sym typeface="+mn-ea"/>
              </a:rPr>
              <a:t> m </a:t>
            </a:r>
            <a:r>
              <a:rPr>
                <a:sym typeface="+mn-ea"/>
              </a:rPr>
              <a:t>中取出</a:t>
            </a:r>
            <a:r>
              <a:rPr lang="en-US" altLang="zh-CN">
                <a:sym typeface="+mn-ea"/>
              </a:rPr>
              <a:t> k-i </a:t>
            </a:r>
            <a:r>
              <a:rPr>
                <a:sym typeface="+mn-ea"/>
              </a:rPr>
              <a:t>个数的方案数。由于我们有了对于</a:t>
            </a:r>
            <a:r>
              <a:rPr lang="en-US" altLang="zh-CN">
                <a:sym typeface="+mn-ea"/>
              </a:rPr>
              <a:t> i </a:t>
            </a:r>
            <a:r>
              <a:rPr>
                <a:sym typeface="+mn-ea"/>
              </a:rPr>
              <a:t>的枚举，于是只需要考虑一种拆法，因为不同的拆法之间是等价的。</a:t>
            </a:r>
            <a:endParaRPr lang="zh-CN" altLang="en-US"/>
          </a:p>
          <a:p>
            <a:endParaRPr lang="zh-CN" alt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推论</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fontScale="70000"/>
              </a:bodyPr>
              <a:p>
                <a:r>
                  <a:rPr lang="zh-CN" altLang="en-US" sz="2285"/>
                  <a:t>推论</a:t>
                </a:r>
                <a:r>
                  <a:rPr lang="en-US" altLang="zh-CN" sz="2285"/>
                  <a:t> 1 </a:t>
                </a:r>
                <a:r>
                  <a:rPr lang="zh-CN" altLang="en-US" sz="2285"/>
                  <a:t>及证明</a:t>
                </a:r>
                <a:endParaRPr lang="zh-CN" altLang="en-US" sz="2285"/>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altLang="zh-CN" sz="2285" i="1">
                              <a:latin typeface="Cambria Math" panose="02040503050406030204" pitchFamily="18" charset="0"/>
                              <a:cs typeface="Cambria Math" panose="02040503050406030204" pitchFamily="18" charset="0"/>
                            </a:rPr>
                          </m:ctrlPr>
                        </m:naryPr>
                        <m:sub>
                          <m:r>
                            <a:rPr lang="en-US" altLang="zh-CN" sz="2285" i="1">
                              <a:latin typeface="Cambria Math" panose="02040503050406030204" pitchFamily="18" charset="0"/>
                              <a:cs typeface="Cambria Math" panose="02040503050406030204" pitchFamily="18" charset="0"/>
                            </a:rPr>
                            <m:t>𝑖</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𝑟</m:t>
                          </m:r>
                        </m:sub>
                        <m:sup>
                          <m:r>
                            <a:rPr lang="en-US" altLang="zh-CN" sz="2285" i="1">
                              <a:latin typeface="Cambria Math" panose="02040503050406030204" pitchFamily="18" charset="0"/>
                              <a:cs typeface="Cambria Math" panose="02040503050406030204" pitchFamily="18" charset="0"/>
                            </a:rPr>
                            <m:t>𝑠</m:t>
                          </m:r>
                        </m:sup>
                        <m:e>
                          <m:d>
                            <m:dPr>
                              <m:ctrlPr>
                                <a:rPr lang="en-US" altLang="zh-CN" sz="2285"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2285" i="1">
                                      <a:latin typeface="Cambria Math" panose="02040503050406030204" pitchFamily="18" charset="0"/>
                                      <a:cs typeface="Cambria Math" panose="02040503050406030204" pitchFamily="18" charset="0"/>
                                    </a:rPr>
                                  </m:ctrlPr>
                                </m:mPr>
                                <m:mr>
                                  <m:e>
                                    <m:r>
                                      <a:rPr lang="en-US" altLang="zh-CN" sz="2285" i="1">
                                        <a:latin typeface="Cambria Math" panose="02040503050406030204" pitchFamily="18" charset="0"/>
                                        <a:cs typeface="Cambria Math" panose="02040503050406030204" pitchFamily="18" charset="0"/>
                                      </a:rPr>
                                      <m:t>𝑛</m:t>
                                    </m:r>
                                  </m:e>
                                </m:mr>
                                <m:mr>
                                  <m:e>
                                    <m:r>
                                      <a:rPr lang="en-US" altLang="zh-CN" sz="2285" i="1">
                                        <a:latin typeface="Cambria Math" panose="02040503050406030204" pitchFamily="18" charset="0"/>
                                        <a:cs typeface="Cambria Math" panose="02040503050406030204" pitchFamily="18" charset="0"/>
                                      </a:rPr>
                                      <m:t>𝑟</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𝑖</m:t>
                                    </m:r>
                                  </m:e>
                                </m:mr>
                              </m:m>
                            </m:e>
                          </m:d>
                        </m:e>
                      </m:nary>
                      <m:d>
                        <m:dPr>
                          <m:ctrlPr>
                            <a:rPr lang="en-US" altLang="zh-CN" sz="2285"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2285" i="1">
                                  <a:latin typeface="Cambria Math" panose="02040503050406030204" pitchFamily="18" charset="0"/>
                                  <a:cs typeface="Cambria Math" panose="02040503050406030204" pitchFamily="18" charset="0"/>
                                </a:rPr>
                              </m:ctrlPr>
                            </m:mPr>
                            <m:mr>
                              <m:e>
                                <m:r>
                                  <a:rPr lang="en-US" altLang="zh-CN" sz="2285" i="1">
                                    <a:latin typeface="Cambria Math" panose="02040503050406030204" pitchFamily="18" charset="0"/>
                                    <a:cs typeface="Cambria Math" panose="02040503050406030204" pitchFamily="18" charset="0"/>
                                  </a:rPr>
                                  <m:t>𝑚</m:t>
                                </m:r>
                              </m:e>
                            </m:mr>
                            <m:mr>
                              <m:e>
                                <m:r>
                                  <a:rPr lang="en-US" altLang="zh-CN" sz="2285" i="1">
                                    <a:latin typeface="Cambria Math" panose="02040503050406030204" pitchFamily="18" charset="0"/>
                                    <a:cs typeface="Cambria Math" panose="02040503050406030204" pitchFamily="18" charset="0"/>
                                  </a:rPr>
                                  <m:t>𝑠</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𝑖</m:t>
                                </m:r>
                              </m:e>
                            </m:mr>
                          </m:m>
                        </m:e>
                      </m:d>
                      <m:r>
                        <a:rPr lang="en-US" altLang="zh-CN" sz="2285" i="1">
                          <a:latin typeface="Cambria Math" panose="02040503050406030204" pitchFamily="18" charset="0"/>
                          <a:cs typeface="Cambria Math" panose="02040503050406030204" pitchFamily="18" charset="0"/>
                        </a:rPr>
                        <m:t>=</m:t>
                      </m:r>
                      <m:d>
                        <m:dPr>
                          <m:ctrlPr>
                            <a:rPr lang="en-US" altLang="zh-CN" sz="2285"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2285" i="1">
                                  <a:latin typeface="Cambria Math" panose="02040503050406030204" pitchFamily="18" charset="0"/>
                                  <a:cs typeface="Cambria Math" panose="02040503050406030204" pitchFamily="18" charset="0"/>
                                </a:rPr>
                              </m:ctrlPr>
                            </m:mPr>
                            <m:mr>
                              <m:e>
                                <m:r>
                                  <a:rPr lang="en-US" altLang="zh-CN" sz="2285" i="1">
                                    <a:latin typeface="Cambria Math" panose="02040503050406030204" pitchFamily="18" charset="0"/>
                                    <a:cs typeface="Cambria Math" panose="02040503050406030204" pitchFamily="18" charset="0"/>
                                  </a:rPr>
                                  <m:t>𝑛</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𝑚</m:t>
                                </m:r>
                              </m:e>
                            </m:mr>
                            <m:mr>
                              <m:e>
                                <m:r>
                                  <a:rPr lang="en-US" altLang="zh-CN" sz="2285" i="1">
                                    <a:latin typeface="Cambria Math" panose="02040503050406030204" pitchFamily="18" charset="0"/>
                                    <a:cs typeface="Cambria Math" panose="02040503050406030204" pitchFamily="18" charset="0"/>
                                  </a:rPr>
                                  <m:t>𝑟</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𝑠</m:t>
                                </m:r>
                              </m:e>
                            </m:mr>
                          </m:m>
                        </m:e>
                      </m:d>
                    </m:oMath>
                  </m:oMathPara>
                </a14:m>
                <a:endParaRPr lang="en-US" altLang="zh-CN" sz="2285" i="1">
                  <a:latin typeface="Cambria Math" panose="02040503050406030204" pitchFamily="18" charset="0"/>
                  <a:cs typeface="Cambria Math" panose="02040503050406030204" pitchFamily="18" charset="0"/>
                </a:endParaRPr>
              </a:p>
              <a:p>
                <a:pPr marL="0" indent="0">
                  <a:buNone/>
                </a:pPr>
                <a:r>
                  <a:rPr lang="zh-CN" altLang="en-US" sz="2285"/>
                  <a:t>证明与原公式证明相似。</a:t>
                </a:r>
                <a:endParaRPr lang="zh-CN" altLang="en-US" sz="2285"/>
              </a:p>
              <a:p>
                <a:pPr marL="0" indent="0">
                  <a:buNone/>
                </a:pPr>
                <a:endParaRPr lang="zh-CN" altLang="en-US" sz="2285"/>
              </a:p>
              <a:p>
                <a:r>
                  <a:rPr lang="zh-CN" altLang="en-US" sz="2285"/>
                  <a:t>推论</a:t>
                </a:r>
                <a:r>
                  <a:rPr lang="en-US" altLang="zh-CN" sz="2285"/>
                  <a:t> 2 </a:t>
                </a:r>
                <a:r>
                  <a:rPr lang="zh-CN" altLang="en-US" sz="2285"/>
                  <a:t>及证明</a:t>
                </a:r>
                <a:endParaRPr lang="zh-CN" altLang="en-US" sz="2285"/>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altLang="zh-CN" sz="2285" i="1">
                              <a:latin typeface="Cambria Math" panose="02040503050406030204" pitchFamily="18" charset="0"/>
                              <a:cs typeface="Cambria Math" panose="02040503050406030204" pitchFamily="18" charset="0"/>
                            </a:rPr>
                          </m:ctrlPr>
                        </m:naryPr>
                        <m:sub>
                          <m:r>
                            <a:rPr lang="en-US" altLang="zh-CN" sz="2285" i="1">
                              <a:latin typeface="Cambria Math" panose="02040503050406030204" pitchFamily="18" charset="0"/>
                              <a:cs typeface="Cambria Math" panose="02040503050406030204" pitchFamily="18" charset="0"/>
                            </a:rPr>
                            <m:t>𝑖</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1</m:t>
                          </m:r>
                        </m:sub>
                        <m:sup>
                          <m:r>
                            <a:rPr lang="en-US" altLang="zh-CN" sz="2285" i="1">
                              <a:latin typeface="Cambria Math" panose="02040503050406030204" pitchFamily="18" charset="0"/>
                              <a:cs typeface="Cambria Math" panose="02040503050406030204" pitchFamily="18" charset="0"/>
                            </a:rPr>
                            <m:t>𝑛</m:t>
                          </m:r>
                        </m:sup>
                        <m:e>
                          <m:d>
                            <m:dPr>
                              <m:ctrlPr>
                                <a:rPr lang="en-US" altLang="zh-CN" sz="2285"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2285" i="1">
                                      <a:latin typeface="Cambria Math" panose="02040503050406030204" pitchFamily="18" charset="0"/>
                                      <a:cs typeface="Cambria Math" panose="02040503050406030204" pitchFamily="18" charset="0"/>
                                    </a:rPr>
                                  </m:ctrlPr>
                                </m:mPr>
                                <m:mr>
                                  <m:e>
                                    <m:r>
                                      <a:rPr lang="en-US" altLang="zh-CN" sz="2285" i="1">
                                        <a:latin typeface="Cambria Math" panose="02040503050406030204" pitchFamily="18" charset="0"/>
                                        <a:cs typeface="Cambria Math" panose="02040503050406030204" pitchFamily="18" charset="0"/>
                                      </a:rPr>
                                      <m:t>𝑛</m:t>
                                    </m:r>
                                  </m:e>
                                </m:mr>
                                <m:mr>
                                  <m:e>
                                    <m:r>
                                      <a:rPr lang="en-US" altLang="zh-CN" sz="2285" i="1">
                                        <a:latin typeface="Cambria Math" panose="02040503050406030204" pitchFamily="18" charset="0"/>
                                        <a:cs typeface="Cambria Math" panose="02040503050406030204" pitchFamily="18" charset="0"/>
                                      </a:rPr>
                                      <m:t>𝑖</m:t>
                                    </m:r>
                                  </m:e>
                                </m:mr>
                              </m:m>
                            </m:e>
                          </m:d>
                        </m:e>
                      </m:nary>
                      <m:d>
                        <m:dPr>
                          <m:ctrlPr>
                            <a:rPr lang="en-US" altLang="zh-CN" sz="2285"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2285" i="1">
                                  <a:latin typeface="Cambria Math" panose="02040503050406030204" pitchFamily="18" charset="0"/>
                                  <a:cs typeface="Cambria Math" panose="02040503050406030204" pitchFamily="18" charset="0"/>
                                </a:rPr>
                              </m:ctrlPr>
                            </m:mPr>
                            <m:mr>
                              <m:e>
                                <m:r>
                                  <a:rPr lang="en-US" altLang="zh-CN" sz="2285" i="1">
                                    <a:latin typeface="Cambria Math" panose="02040503050406030204" pitchFamily="18" charset="0"/>
                                    <a:cs typeface="Cambria Math" panose="02040503050406030204" pitchFamily="18" charset="0"/>
                                  </a:rPr>
                                  <m:t>𝑛</m:t>
                                </m:r>
                              </m:e>
                            </m:mr>
                            <m:mr>
                              <m:e>
                                <m:r>
                                  <a:rPr lang="en-US" altLang="zh-CN" sz="2285" i="1">
                                    <a:latin typeface="Cambria Math" panose="02040503050406030204" pitchFamily="18" charset="0"/>
                                    <a:cs typeface="Cambria Math" panose="02040503050406030204" pitchFamily="18" charset="0"/>
                                  </a:rPr>
                                  <m:t>𝑖</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1</m:t>
                                </m:r>
                              </m:e>
                            </m:mr>
                          </m:m>
                        </m:e>
                      </m:d>
                      <m:r>
                        <a:rPr lang="en-US" altLang="zh-CN" sz="2285" i="1">
                          <a:latin typeface="Cambria Math" panose="02040503050406030204" pitchFamily="18" charset="0"/>
                          <a:cs typeface="Cambria Math" panose="02040503050406030204" pitchFamily="18" charset="0"/>
                        </a:rPr>
                        <m:t>=</m:t>
                      </m:r>
                      <m:d>
                        <m:dPr>
                          <m:ctrlPr>
                            <a:rPr lang="en-US" altLang="zh-CN" sz="2285"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2285" i="1">
                                  <a:latin typeface="Cambria Math" panose="02040503050406030204" pitchFamily="18" charset="0"/>
                                  <a:cs typeface="Cambria Math" panose="02040503050406030204" pitchFamily="18" charset="0"/>
                                </a:rPr>
                              </m:ctrlPr>
                            </m:mPr>
                            <m:mr>
                              <m:e>
                                <m:r>
                                  <a:rPr lang="en-US" altLang="zh-CN" sz="2285" i="1">
                                    <a:latin typeface="Cambria Math" panose="02040503050406030204" pitchFamily="18" charset="0"/>
                                    <a:cs typeface="Cambria Math" panose="02040503050406030204" pitchFamily="18" charset="0"/>
                                  </a:rPr>
                                  <m:t>2</m:t>
                                </m:r>
                                <m:r>
                                  <a:rPr lang="en-US" altLang="zh-CN" sz="2285" i="1">
                                    <a:latin typeface="Cambria Math" panose="02040503050406030204" pitchFamily="18" charset="0"/>
                                    <a:cs typeface="Cambria Math" panose="02040503050406030204" pitchFamily="18" charset="0"/>
                                  </a:rPr>
                                  <m:t>𝑛</m:t>
                                </m:r>
                              </m:e>
                            </m:mr>
                            <m:mr>
                              <m:e>
                                <m:r>
                                  <a:rPr lang="en-US" altLang="zh-CN" sz="2285" i="1">
                                    <a:latin typeface="Cambria Math" panose="02040503050406030204" pitchFamily="18" charset="0"/>
                                    <a:cs typeface="Cambria Math" panose="02040503050406030204" pitchFamily="18" charset="0"/>
                                  </a:rPr>
                                  <m:t>𝑛</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1</m:t>
                                </m:r>
                              </m:e>
                            </m:mr>
                          </m:m>
                        </m:e>
                      </m:d>
                    </m:oMath>
                  </m:oMathPara>
                </a14:m>
                <a:endParaRPr lang="en-US" altLang="zh-CN" sz="2285" i="1">
                  <a:latin typeface="Cambria Math" panose="02040503050406030204" pitchFamily="18" charset="0"/>
                  <a:cs typeface="Cambria Math" panose="02040503050406030204" pitchFamily="18" charset="0"/>
                </a:endParaRPr>
              </a:p>
              <a:p>
                <a:pPr marL="0" indent="0">
                  <a:buNone/>
                </a:pPr>
                <a:r>
                  <a:rPr lang="zh-CN" altLang="en-US" sz="2285"/>
                  <a:t>根据基础的组合数学知识推导，有：</a:t>
                </a:r>
                <a:endParaRPr lang="zh-CN" altLang="en-US" sz="2285"/>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altLang="zh-CN" sz="2285" i="1">
                              <a:latin typeface="Cambria Math" panose="02040503050406030204" pitchFamily="18" charset="0"/>
                              <a:cs typeface="Cambria Math" panose="02040503050406030204" pitchFamily="18" charset="0"/>
                            </a:rPr>
                          </m:ctrlPr>
                        </m:naryPr>
                        <m:sub>
                          <m:r>
                            <a:rPr lang="en-US" altLang="zh-CN" sz="2285" i="1">
                              <a:latin typeface="Cambria Math" panose="02040503050406030204" pitchFamily="18" charset="0"/>
                              <a:cs typeface="Cambria Math" panose="02040503050406030204" pitchFamily="18" charset="0"/>
                            </a:rPr>
                            <m:t>𝑖</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1</m:t>
                          </m:r>
                        </m:sub>
                        <m:sup>
                          <m:r>
                            <a:rPr lang="en-US" altLang="zh-CN" sz="2285" i="1">
                              <a:latin typeface="Cambria Math" panose="02040503050406030204" pitchFamily="18" charset="0"/>
                              <a:cs typeface="Cambria Math" panose="02040503050406030204" pitchFamily="18" charset="0"/>
                            </a:rPr>
                            <m:t>𝑛</m:t>
                          </m:r>
                        </m:sup>
                        <m:e>
                          <m:d>
                            <m:dPr>
                              <m:ctrlPr>
                                <a:rPr lang="en-US" altLang="zh-CN" sz="2285"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2285" i="1">
                                      <a:latin typeface="Cambria Math" panose="02040503050406030204" pitchFamily="18" charset="0"/>
                                      <a:cs typeface="Cambria Math" panose="02040503050406030204" pitchFamily="18" charset="0"/>
                                    </a:rPr>
                                  </m:ctrlPr>
                                </m:mPr>
                                <m:mr>
                                  <m:e>
                                    <m:r>
                                      <a:rPr lang="en-US" altLang="zh-CN" sz="2285" i="1">
                                        <a:latin typeface="Cambria Math" panose="02040503050406030204" pitchFamily="18" charset="0"/>
                                        <a:cs typeface="Cambria Math" panose="02040503050406030204" pitchFamily="18" charset="0"/>
                                      </a:rPr>
                                      <m:t>𝑛</m:t>
                                    </m:r>
                                  </m:e>
                                </m:mr>
                                <m:mr>
                                  <m:e>
                                    <m:r>
                                      <a:rPr lang="en-US" altLang="zh-CN" sz="2285" i="1">
                                        <a:latin typeface="Cambria Math" panose="02040503050406030204" pitchFamily="18" charset="0"/>
                                        <a:cs typeface="Cambria Math" panose="02040503050406030204" pitchFamily="18" charset="0"/>
                                      </a:rPr>
                                      <m:t>𝑖</m:t>
                                    </m:r>
                                  </m:e>
                                </m:mr>
                              </m:m>
                            </m:e>
                          </m:d>
                        </m:e>
                      </m:nary>
                      <m:d>
                        <m:dPr>
                          <m:ctrlPr>
                            <a:rPr lang="en-US" altLang="zh-CN" sz="2285"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2285" i="1">
                                  <a:latin typeface="Cambria Math" panose="02040503050406030204" pitchFamily="18" charset="0"/>
                                  <a:cs typeface="Cambria Math" panose="02040503050406030204" pitchFamily="18" charset="0"/>
                                </a:rPr>
                              </m:ctrlPr>
                            </m:mPr>
                            <m:mr>
                              <m:e>
                                <m:r>
                                  <a:rPr lang="en-US" altLang="zh-CN" sz="2285" i="1">
                                    <a:latin typeface="Cambria Math" panose="02040503050406030204" pitchFamily="18" charset="0"/>
                                    <a:cs typeface="Cambria Math" panose="02040503050406030204" pitchFamily="18" charset="0"/>
                                  </a:rPr>
                                  <m:t>𝑛</m:t>
                                </m:r>
                              </m:e>
                            </m:mr>
                            <m:mr>
                              <m:e>
                                <m:r>
                                  <a:rPr lang="en-US" altLang="zh-CN" sz="2285" i="1">
                                    <a:latin typeface="Cambria Math" panose="02040503050406030204" pitchFamily="18" charset="0"/>
                                    <a:cs typeface="Cambria Math" panose="02040503050406030204" pitchFamily="18" charset="0"/>
                                  </a:rPr>
                                  <m:t>𝑖</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1</m:t>
                                </m:r>
                              </m:e>
                            </m:mr>
                          </m:m>
                        </m:e>
                      </m:d>
                      <m:r>
                        <a:rPr lang="en-US" altLang="zh-CN" sz="2285" i="1">
                          <a:latin typeface="Cambria Math" panose="02040503050406030204" pitchFamily="18" charset="0"/>
                          <a:cs typeface="Cambria Math" panose="02040503050406030204" pitchFamily="18" charset="0"/>
                        </a:rPr>
                        <m:t>=</m:t>
                      </m:r>
                      <m:nary>
                        <m:naryPr>
                          <m:chr m:val="∑"/>
                          <m:limLoc m:val="undOvr"/>
                          <m:ctrlPr>
                            <a:rPr lang="en-US" altLang="zh-CN" sz="2285" i="1">
                              <a:latin typeface="Cambria Math" panose="02040503050406030204" pitchFamily="18" charset="0"/>
                              <a:cs typeface="Cambria Math" panose="02040503050406030204" pitchFamily="18" charset="0"/>
                            </a:rPr>
                          </m:ctrlPr>
                        </m:naryPr>
                        <m:sub>
                          <m:r>
                            <a:rPr lang="en-US" altLang="zh-CN" sz="2285" i="1">
                              <a:latin typeface="Cambria Math" panose="02040503050406030204" pitchFamily="18" charset="0"/>
                              <a:cs typeface="Cambria Math" panose="02040503050406030204" pitchFamily="18" charset="0"/>
                            </a:rPr>
                            <m:t>𝑖</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0</m:t>
                          </m:r>
                        </m:sub>
                        <m:sup>
                          <m:r>
                            <a:rPr lang="en-US" altLang="zh-CN" sz="2285" i="1">
                              <a:latin typeface="Cambria Math" panose="02040503050406030204" pitchFamily="18" charset="0"/>
                              <a:cs typeface="Cambria Math" panose="02040503050406030204" pitchFamily="18" charset="0"/>
                            </a:rPr>
                            <m:t>𝑛</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1</m:t>
                          </m:r>
                        </m:sup>
                        <m:e>
                          <m:d>
                            <m:dPr>
                              <m:ctrlPr>
                                <a:rPr lang="en-US" altLang="zh-CN" sz="2285"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2285" i="1">
                                      <a:latin typeface="Cambria Math" panose="02040503050406030204" pitchFamily="18" charset="0"/>
                                      <a:cs typeface="Cambria Math" panose="02040503050406030204" pitchFamily="18" charset="0"/>
                                    </a:rPr>
                                  </m:ctrlPr>
                                </m:mPr>
                                <m:mr>
                                  <m:e>
                                    <m:r>
                                      <a:rPr lang="en-US" altLang="zh-CN" sz="2285" i="1">
                                        <a:latin typeface="Cambria Math" panose="02040503050406030204" pitchFamily="18" charset="0"/>
                                        <a:cs typeface="Cambria Math" panose="02040503050406030204" pitchFamily="18" charset="0"/>
                                      </a:rPr>
                                      <m:t>𝑛</m:t>
                                    </m:r>
                                  </m:e>
                                </m:mr>
                                <m:mr>
                                  <m:e>
                                    <m:r>
                                      <a:rPr lang="en-US" altLang="zh-CN" sz="2285" i="1">
                                        <a:latin typeface="Cambria Math" panose="02040503050406030204" pitchFamily="18" charset="0"/>
                                        <a:cs typeface="Cambria Math" panose="02040503050406030204" pitchFamily="18" charset="0"/>
                                      </a:rPr>
                                      <m:t>𝑖</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1</m:t>
                                    </m:r>
                                  </m:e>
                                </m:mr>
                              </m:m>
                            </m:e>
                          </m:d>
                        </m:e>
                      </m:nary>
                      <m:d>
                        <m:dPr>
                          <m:ctrlPr>
                            <a:rPr lang="en-US" altLang="zh-CN" sz="2285"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2285" i="1">
                                  <a:latin typeface="Cambria Math" panose="02040503050406030204" pitchFamily="18" charset="0"/>
                                  <a:cs typeface="Cambria Math" panose="02040503050406030204" pitchFamily="18" charset="0"/>
                                </a:rPr>
                              </m:ctrlPr>
                            </m:mPr>
                            <m:mr>
                              <m:e>
                                <m:r>
                                  <a:rPr lang="en-US" altLang="zh-CN" sz="2285" i="1">
                                    <a:latin typeface="Cambria Math" panose="02040503050406030204" pitchFamily="18" charset="0"/>
                                    <a:cs typeface="Cambria Math" panose="02040503050406030204" pitchFamily="18" charset="0"/>
                                  </a:rPr>
                                  <m:t>𝑛</m:t>
                                </m:r>
                              </m:e>
                            </m:mr>
                            <m:mr>
                              <m:e>
                                <m:r>
                                  <a:rPr lang="en-US" altLang="zh-CN" sz="2285" i="1">
                                    <a:latin typeface="Cambria Math" panose="02040503050406030204" pitchFamily="18" charset="0"/>
                                    <a:cs typeface="Cambria Math" panose="02040503050406030204" pitchFamily="18" charset="0"/>
                                  </a:rPr>
                                  <m:t>𝑖</m:t>
                                </m:r>
                              </m:e>
                            </m:mr>
                          </m:m>
                        </m:e>
                      </m:d>
                      <m:r>
                        <a:rPr lang="en-US" altLang="zh-CN" sz="2285" i="1">
                          <a:latin typeface="Cambria Math" panose="02040503050406030204" pitchFamily="18" charset="0"/>
                          <a:cs typeface="Cambria Math" panose="02040503050406030204" pitchFamily="18" charset="0"/>
                        </a:rPr>
                        <m:t>=</m:t>
                      </m:r>
                      <m:nary>
                        <m:naryPr>
                          <m:chr m:val="∑"/>
                          <m:limLoc m:val="undOvr"/>
                          <m:ctrlPr>
                            <a:rPr lang="en-US" altLang="zh-CN" sz="2285" i="1">
                              <a:latin typeface="Cambria Math" panose="02040503050406030204" pitchFamily="18" charset="0"/>
                              <a:cs typeface="Cambria Math" panose="02040503050406030204" pitchFamily="18" charset="0"/>
                            </a:rPr>
                          </m:ctrlPr>
                        </m:naryPr>
                        <m:sub>
                          <m:r>
                            <a:rPr lang="en-US" altLang="zh-CN" sz="2285" i="1">
                              <a:latin typeface="Cambria Math" panose="02040503050406030204" pitchFamily="18" charset="0"/>
                              <a:cs typeface="Cambria Math" panose="02040503050406030204" pitchFamily="18" charset="0"/>
                            </a:rPr>
                            <m:t>𝑖</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0</m:t>
                          </m:r>
                        </m:sub>
                        <m:sup>
                          <m:r>
                            <a:rPr lang="en-US" altLang="zh-CN" sz="2285" i="1">
                              <a:latin typeface="Cambria Math" panose="02040503050406030204" pitchFamily="18" charset="0"/>
                              <a:cs typeface="Cambria Math" panose="02040503050406030204" pitchFamily="18" charset="0"/>
                            </a:rPr>
                            <m:t>𝑛</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1</m:t>
                          </m:r>
                        </m:sup>
                        <m:e>
                          <m:d>
                            <m:dPr>
                              <m:ctrlPr>
                                <a:rPr lang="en-US" altLang="zh-CN" sz="2285"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2285" i="1">
                                      <a:latin typeface="Cambria Math" panose="02040503050406030204" pitchFamily="18" charset="0"/>
                                      <a:cs typeface="Cambria Math" panose="02040503050406030204" pitchFamily="18" charset="0"/>
                                    </a:rPr>
                                  </m:ctrlPr>
                                </m:mPr>
                                <m:mr>
                                  <m:e>
                                    <m:r>
                                      <a:rPr lang="en-US" altLang="zh-CN" sz="2285" i="1">
                                        <a:latin typeface="Cambria Math" panose="02040503050406030204" pitchFamily="18" charset="0"/>
                                        <a:cs typeface="Cambria Math" panose="02040503050406030204" pitchFamily="18" charset="0"/>
                                      </a:rPr>
                                      <m:t>𝑛</m:t>
                                    </m:r>
                                  </m:e>
                                </m:mr>
                                <m:mr>
                                  <m:e>
                                    <m:r>
                                      <a:rPr lang="en-US" altLang="zh-CN" sz="2285" i="1">
                                        <a:latin typeface="Cambria Math" panose="02040503050406030204" pitchFamily="18" charset="0"/>
                                        <a:cs typeface="Cambria Math" panose="02040503050406030204" pitchFamily="18" charset="0"/>
                                      </a:rPr>
                                      <m:t>𝑛</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𝑖</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1</m:t>
                                    </m:r>
                                  </m:e>
                                </m:mr>
                              </m:m>
                            </m:e>
                          </m:d>
                        </m:e>
                      </m:nary>
                      <m:d>
                        <m:dPr>
                          <m:ctrlPr>
                            <a:rPr lang="en-US" altLang="zh-CN" sz="2285"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2285" i="1">
                                  <a:latin typeface="Cambria Math" panose="02040503050406030204" pitchFamily="18" charset="0"/>
                                  <a:cs typeface="Cambria Math" panose="02040503050406030204" pitchFamily="18" charset="0"/>
                                </a:rPr>
                              </m:ctrlPr>
                            </m:mPr>
                            <m:mr>
                              <m:e>
                                <m:r>
                                  <a:rPr lang="en-US" altLang="zh-CN" sz="2285" i="1">
                                    <a:latin typeface="Cambria Math" panose="02040503050406030204" pitchFamily="18" charset="0"/>
                                    <a:cs typeface="Cambria Math" panose="02040503050406030204" pitchFamily="18" charset="0"/>
                                  </a:rPr>
                                  <m:t>𝑛</m:t>
                                </m:r>
                              </m:e>
                            </m:mr>
                            <m:mr>
                              <m:e>
                                <m:r>
                                  <a:rPr lang="en-US" altLang="zh-CN" sz="2285" i="1">
                                    <a:latin typeface="Cambria Math" panose="02040503050406030204" pitchFamily="18" charset="0"/>
                                    <a:cs typeface="Cambria Math" panose="02040503050406030204" pitchFamily="18" charset="0"/>
                                  </a:rPr>
                                  <m:t>𝑖</m:t>
                                </m:r>
                              </m:e>
                            </m:mr>
                          </m:m>
                        </m:e>
                      </m:d>
                      <m:r>
                        <a:rPr lang="en-US" altLang="zh-CN" sz="2285" i="1">
                          <a:latin typeface="Cambria Math" panose="02040503050406030204" pitchFamily="18" charset="0"/>
                          <a:cs typeface="Cambria Math" panose="02040503050406030204" pitchFamily="18" charset="0"/>
                        </a:rPr>
                        <m:t>=</m:t>
                      </m:r>
                      <m:d>
                        <m:dPr>
                          <m:ctrlPr>
                            <a:rPr lang="en-US" altLang="zh-CN" sz="2285"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2285" i="1">
                                  <a:latin typeface="Cambria Math" panose="02040503050406030204" pitchFamily="18" charset="0"/>
                                  <a:cs typeface="Cambria Math" panose="02040503050406030204" pitchFamily="18" charset="0"/>
                                </a:rPr>
                              </m:ctrlPr>
                            </m:mPr>
                            <m:mr>
                              <m:e>
                                <m:r>
                                  <a:rPr lang="en-US" altLang="zh-CN" sz="2285" i="1">
                                    <a:latin typeface="Cambria Math" panose="02040503050406030204" pitchFamily="18" charset="0"/>
                                    <a:cs typeface="Cambria Math" panose="02040503050406030204" pitchFamily="18" charset="0"/>
                                  </a:rPr>
                                  <m:t>2</m:t>
                                </m:r>
                                <m:r>
                                  <a:rPr lang="en-US" altLang="zh-CN" sz="2285" i="1">
                                    <a:latin typeface="Cambria Math" panose="02040503050406030204" pitchFamily="18" charset="0"/>
                                    <a:cs typeface="Cambria Math" panose="02040503050406030204" pitchFamily="18" charset="0"/>
                                  </a:rPr>
                                  <m:t>𝑛</m:t>
                                </m:r>
                              </m:e>
                            </m:mr>
                            <m:mr>
                              <m:e>
                                <m:r>
                                  <a:rPr lang="en-US" altLang="zh-CN" sz="2285" i="1">
                                    <a:latin typeface="Cambria Math" panose="02040503050406030204" pitchFamily="18" charset="0"/>
                                    <a:cs typeface="Cambria Math" panose="02040503050406030204" pitchFamily="18" charset="0"/>
                                  </a:rPr>
                                  <m:t>𝑛</m:t>
                                </m:r>
                                <m:r>
                                  <a:rPr lang="en-US" altLang="zh-CN" sz="2285" i="1">
                                    <a:latin typeface="Cambria Math" panose="02040503050406030204" pitchFamily="18" charset="0"/>
                                    <a:cs typeface="Cambria Math" panose="02040503050406030204" pitchFamily="18" charset="0"/>
                                  </a:rPr>
                                  <m:t>−</m:t>
                                </m:r>
                                <m:r>
                                  <a:rPr lang="en-US" altLang="zh-CN" sz="2285" i="1">
                                    <a:latin typeface="Cambria Math" panose="02040503050406030204" pitchFamily="18" charset="0"/>
                                    <a:cs typeface="Cambria Math" panose="02040503050406030204" pitchFamily="18" charset="0"/>
                                  </a:rPr>
                                  <m:t>1</m:t>
                                </m:r>
                              </m:e>
                            </m:mr>
                          </m:m>
                        </m:e>
                      </m:d>
                    </m:oMath>
                  </m:oMathPara>
                </a14:m>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p:cNvPicPr>
          <p:nvPr/>
        </p:nvPicPr>
        <p:blipFill>
          <a:blip r:embed="rId1">
            <a:duotone>
              <a:schemeClr val="accent1">
                <a:shade val="45000"/>
                <a:satMod val="135000"/>
              </a:schemeClr>
              <a:prstClr val="white"/>
            </a:duotone>
          </a:blip>
          <a:stretch>
            <a:fillRect/>
          </a:stretch>
        </p:blipFill>
        <p:spPr>
          <a:xfrm>
            <a:off x="-2372" y="2561021"/>
            <a:ext cx="12190013" cy="4296980"/>
          </a:xfrm>
          <a:prstGeom prst="rect">
            <a:avLst/>
          </a:prstGeom>
        </p:spPr>
      </p:pic>
      <p:sp>
        <p:nvSpPr>
          <p:cNvPr id="10" name="文本框 9"/>
          <p:cNvSpPr txBox="1"/>
          <p:nvPr/>
        </p:nvSpPr>
        <p:spPr>
          <a:xfrm>
            <a:off x="5354905" y="1845366"/>
            <a:ext cx="5943600" cy="1107440"/>
          </a:xfrm>
          <a:prstGeom prst="rect">
            <a:avLst/>
          </a:prstGeom>
          <a:noFill/>
        </p:spPr>
        <p:txBody>
          <a:bodyPr wrap="none" lIns="0" tIns="0" rIns="0" bIns="0" rtlCol="0" anchor="t">
            <a:spAutoFit/>
          </a:bodyPr>
          <a:lstStyle/>
          <a:p>
            <a:pPr algn="l"/>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加法</a:t>
            </a:r>
            <a:r>
              <a:rPr kumimoji="1" lang="en-US" altLang="zh-CN"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&amp;</a:t>
            </a:r>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乘法原理</a:t>
            </a:r>
            <a:endPar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a:spLocks noChangeAspect="1"/>
          </p:cNvSpPr>
          <p:nvPr/>
        </p:nvSpPr>
        <p:spPr>
          <a:xfrm>
            <a:off x="5383346"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椭圆 20"/>
          <p:cNvSpPr>
            <a:spLocks noChangeAspect="1"/>
          </p:cNvSpPr>
          <p:nvPr/>
        </p:nvSpPr>
        <p:spPr>
          <a:xfrm>
            <a:off x="5786758"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a:spLocks noChangeAspect="1"/>
          </p:cNvSpPr>
          <p:nvPr/>
        </p:nvSpPr>
        <p:spPr>
          <a:xfrm>
            <a:off x="6190170"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矩形 8"/>
          <p:cNvSpPr/>
          <p:nvPr/>
        </p:nvSpPr>
        <p:spPr>
          <a:xfrm>
            <a:off x="2788285" y="1924685"/>
            <a:ext cx="2153285" cy="1883410"/>
          </a:xfrm>
          <a:prstGeom prst="rect">
            <a:avLst/>
          </a:prstGeom>
          <a:no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矩形 12"/>
          <p:cNvSpPr/>
          <p:nvPr/>
        </p:nvSpPr>
        <p:spPr>
          <a:xfrm>
            <a:off x="2220595" y="1924685"/>
            <a:ext cx="1014730" cy="1883410"/>
          </a:xfrm>
          <a:prstGeom prst="rect">
            <a:avLst/>
          </a:prstGeom>
          <a:solidFill>
            <a:srgbClr val="144A74"/>
          </a:solid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文本框 13"/>
          <p:cNvSpPr txBox="1"/>
          <p:nvPr/>
        </p:nvSpPr>
        <p:spPr>
          <a:xfrm>
            <a:off x="3461350" y="2183527"/>
            <a:ext cx="1389380" cy="1477010"/>
          </a:xfrm>
          <a:prstGeom prst="rect">
            <a:avLst/>
          </a:prstGeom>
          <a:noFill/>
        </p:spPr>
        <p:txBody>
          <a:bodyPr wrap="none" lIns="0" tIns="0" rIns="0" bIns="0" rtlCol="0" anchor="t">
            <a:spAutoFit/>
          </a:bodyPr>
          <a:lstStyle/>
          <a:p>
            <a:pPr algn="l"/>
            <a:r>
              <a:rPr kumimoji="1" lang="en-US" altLang="zh-CN"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kumimoji="1" lang="zh-CN" altLang="en-US"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69925" y="784225"/>
                <a:ext cx="10852150" cy="5683250"/>
              </a:xfrm>
            </p:spPr>
            <p:txBody>
              <a:bodyPr>
                <a:normAutofit/>
              </a:bodyPr>
              <a:p>
                <a:r>
                  <a:rPr lang="zh-CN" altLang="en-US"/>
                  <a:t>推论</a:t>
                </a:r>
                <a:r>
                  <a:rPr lang="en-US" altLang="zh-CN"/>
                  <a:t> 3 </a:t>
                </a:r>
                <a:r>
                  <a:rPr lang="zh-CN" altLang="en-US"/>
                  <a:t>及证明</a:t>
                </a:r>
                <a:endParaRPr lang="zh-CN" altLang="en-US"/>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𝑛</m:t>
                          </m:r>
                        </m:sup>
                        <m:e>
                          <m:sSup>
                            <m:sSupPr>
                              <m:ctrlPr>
                                <a:rPr lang="en-US" altLang="zh-CN" i="1">
                                  <a:latin typeface="Cambria Math" panose="02040503050406030204" pitchFamily="18" charset="0"/>
                                  <a:cs typeface="Cambria Math" panose="02040503050406030204" pitchFamily="18" charset="0"/>
                                </a:rPr>
                              </m:ctrlPr>
                            </m:sSupPr>
                            <m:e>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𝑖</m:t>
                                        </m:r>
                                      </m:e>
                                    </m:mr>
                                  </m:m>
                                </m:e>
                              </m:d>
                            </m:e>
                            <m:sup>
                              <m:r>
                                <a:rPr lang="en-US" altLang="zh-CN" i="1">
                                  <a:latin typeface="Cambria Math" panose="02040503050406030204" pitchFamily="18" charset="0"/>
                                  <a:cs typeface="Cambria Math" panose="02040503050406030204" pitchFamily="18" charset="0"/>
                                </a:rPr>
                                <m:t>2</m:t>
                              </m:r>
                            </m:sup>
                          </m:sSup>
                        </m:e>
                      </m:nary>
                      <m:r>
                        <a:rPr lang="en-US" altLang="zh-CN" i="1">
                          <a:latin typeface="Cambria Math" panose="02040503050406030204" pitchFamily="18" charset="0"/>
                          <a:cs typeface="Cambria Math" panose="02040503050406030204" pitchFamily="18" charset="0"/>
                        </a:rPr>
                        <m:t>=</m:t>
                      </m:r>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2</m:t>
                                </m:r>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𝑛</m:t>
                                </m:r>
                              </m:e>
                            </m:mr>
                          </m:m>
                        </m:e>
                      </m:d>
                    </m:oMath>
                  </m:oMathPara>
                </a14:m>
                <a:endParaRPr lang="en-US" altLang="zh-CN"/>
              </a:p>
              <a:p>
                <a:pPr marL="0" indent="0">
                  <a:buNone/>
                </a:pPr>
                <a:r>
                  <a:rPr lang="zh-CN" altLang="en-US"/>
                  <a:t>根据基础的组合数学知识推导，有：</a:t>
                </a:r>
                <a:endParaRPr lang="zh-CN" altLang="en-US"/>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𝑛</m:t>
                          </m:r>
                        </m:sup>
                        <m:e>
                          <m:sSup>
                            <m:sSupPr>
                              <m:ctrlPr>
                                <a:rPr lang="en-US" altLang="zh-CN" i="1">
                                  <a:latin typeface="Cambria Math" panose="02040503050406030204" pitchFamily="18" charset="0"/>
                                  <a:cs typeface="Cambria Math" panose="02040503050406030204" pitchFamily="18" charset="0"/>
                                </a:rPr>
                              </m:ctrlPr>
                            </m:sSupPr>
                            <m:e>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𝑖</m:t>
                                        </m:r>
                                      </m:e>
                                    </m:mr>
                                  </m:m>
                                </m:e>
                              </m:d>
                            </m:e>
                            <m:sup>
                              <m:r>
                                <a:rPr lang="en-US" altLang="zh-CN" i="1">
                                  <a:latin typeface="Cambria Math" panose="02040503050406030204" pitchFamily="18" charset="0"/>
                                  <a:cs typeface="Cambria Math" panose="02040503050406030204" pitchFamily="18" charset="0"/>
                                </a:rPr>
                                <m:t>2</m:t>
                              </m:r>
                            </m:sup>
                          </m:sSup>
                        </m:e>
                      </m:nary>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𝑛</m:t>
                          </m:r>
                        </m:sup>
                        <m:e>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𝑖</m:t>
                                    </m:r>
                                  </m:e>
                                </m:mr>
                              </m:m>
                            </m:e>
                          </m:d>
                        </m:e>
                      </m:nary>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𝑖</m:t>
                                </m:r>
                              </m:e>
                            </m:mr>
                          </m:m>
                        </m:e>
                      </m:d>
                      <m:r>
                        <a:rPr lang="en-US" altLang="zh-CN" i="1">
                          <a:latin typeface="Cambria Math" panose="02040503050406030204" pitchFamily="18" charset="0"/>
                          <a:cs typeface="Cambria Math" panose="02040503050406030204" pitchFamily="18" charset="0"/>
                        </a:rPr>
                        <m:t>=</m:t>
                      </m:r>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2</m:t>
                                </m:r>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𝑛</m:t>
                                </m:r>
                              </m:e>
                            </m:mr>
                          </m:m>
                        </m:e>
                      </m:d>
                    </m:oMath>
                  </m:oMathPara>
                </a14:m>
                <a:endParaRPr lang="zh-CN" altLang="en-US"/>
              </a:p>
              <a:p>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xfrm>
                <a:off x="669925" y="784225"/>
                <a:ext cx="10852150" cy="5683250"/>
              </a:xfrm>
              <a:blipFill rotWithShape="1">
                <a:blip r:embed="rId1"/>
                <a:stretch>
                  <a:fillRect/>
                </a:stretch>
              </a:blipFill>
            </p:spPr>
            <p:txBody>
              <a:bodyPr/>
              <a:lstStyle/>
              <a:p>
                <a:r>
                  <a:rPr lang="zh-CN" altLang="en-US">
                    <a:noFill/>
                  </a:rPr>
                  <a:t> </a:t>
                </a:r>
              </a:p>
            </p:txBody>
          </p:sp>
        </mc:Fallback>
      </mc:AlternateContent>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lnSpcReduction="20000"/>
              </a:bodyPr>
              <a:p>
                <a:r>
                  <a:rPr>
                    <a:sym typeface="+mn-ea"/>
                  </a:rPr>
                  <a:t>推论</a:t>
                </a:r>
                <a:r>
                  <a:rPr lang="en-US" altLang="zh-CN">
                    <a:sym typeface="+mn-ea"/>
                  </a:rPr>
                  <a:t> 4 </a:t>
                </a:r>
                <a:r>
                  <a:rPr>
                    <a:sym typeface="+mn-ea"/>
                  </a:rPr>
                  <a:t>及证明</a:t>
                </a:r>
                <a:endParaRPr lang="en-US" altLang="zh-CN"/>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𝑚</m:t>
                          </m:r>
                        </m:sup>
                        <m:e>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𝑖</m:t>
                                    </m:r>
                                  </m:e>
                                </m:mr>
                              </m:m>
                            </m:e>
                          </m:d>
                        </m:e>
                      </m:nary>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𝑚</m:t>
                                </m:r>
                              </m:e>
                            </m:mr>
                            <m:mr>
                              <m:e>
                                <m:r>
                                  <a:rPr lang="en-US" altLang="zh-CN" i="1">
                                    <a:latin typeface="Cambria Math" panose="02040503050406030204" pitchFamily="18" charset="0"/>
                                    <a:cs typeface="Cambria Math" panose="02040503050406030204" pitchFamily="18" charset="0"/>
                                  </a:rPr>
                                  <m:t>𝑖</m:t>
                                </m:r>
                              </m:e>
                            </m:mr>
                          </m:m>
                        </m:e>
                      </m:d>
                      <m:r>
                        <a:rPr lang="en-US" altLang="zh-CN" i="1">
                          <a:latin typeface="Cambria Math" panose="02040503050406030204" pitchFamily="18" charset="0"/>
                          <a:cs typeface="Cambria Math" panose="02040503050406030204" pitchFamily="18" charset="0"/>
                        </a:rPr>
                        <m:t>=</m:t>
                      </m:r>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𝑚</m:t>
                                </m:r>
                              </m:e>
                            </m:mr>
                            <m:mr>
                              <m:e>
                                <m:r>
                                  <a:rPr lang="en-US" altLang="zh-CN" i="1">
                                    <a:latin typeface="Cambria Math" panose="02040503050406030204" pitchFamily="18" charset="0"/>
                                    <a:cs typeface="Cambria Math" panose="02040503050406030204" pitchFamily="18" charset="0"/>
                                  </a:rPr>
                                  <m:t>𝑚</m:t>
                                </m:r>
                              </m:e>
                            </m:mr>
                          </m:m>
                        </m:e>
                      </m:d>
                    </m:oMath>
                  </m:oMathPara>
                </a14:m>
                <a:endParaRPr lang="en-US" altLang="zh-CN" i="1">
                  <a:latin typeface="Cambria Math" panose="02040503050406030204" pitchFamily="18" charset="0"/>
                  <a:cs typeface="Cambria Math" panose="02040503050406030204" pitchFamily="18" charset="0"/>
                </a:endParaRPr>
              </a:p>
              <a:p>
                <a:pPr marL="0" indent="0">
                  <a:buNone/>
                </a:pPr>
                <a:r>
                  <a:rPr>
                    <a:sym typeface="+mn-ea"/>
                  </a:rPr>
                  <a:t>根据基础的组合数学知识推导，有：</a:t>
                </a:r>
                <a:endParaRPr lang="zh-CN" altLang="en-US"/>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𝑚</m:t>
                          </m:r>
                        </m:sup>
                        <m:e>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𝑖</m:t>
                                    </m:r>
                                  </m:e>
                                </m:mr>
                              </m:m>
                            </m:e>
                          </m:d>
                        </m:e>
                      </m:nary>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𝑚</m:t>
                                </m:r>
                              </m:e>
                            </m:mr>
                            <m:mr>
                              <m:e>
                                <m:r>
                                  <a:rPr lang="en-US" altLang="zh-CN" i="1">
                                    <a:latin typeface="Cambria Math" panose="02040503050406030204" pitchFamily="18" charset="0"/>
                                    <a:cs typeface="Cambria Math" panose="02040503050406030204" pitchFamily="18" charset="0"/>
                                  </a:rPr>
                                  <m:t>𝑖</m:t>
                                </m:r>
                              </m:e>
                            </m:mr>
                          </m:m>
                        </m:e>
                      </m:d>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𝑚</m:t>
                          </m:r>
                        </m:sup>
                        <m:e>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𝑖</m:t>
                                    </m:r>
                                  </m:e>
                                </m:mr>
                              </m:m>
                            </m:e>
                          </m:d>
                        </m:e>
                      </m:nary>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𝑚</m:t>
                                </m:r>
                              </m:e>
                            </m:mr>
                            <m:mr>
                              <m:e>
                                <m:r>
                                  <a:rPr lang="en-US" altLang="zh-CN" i="1">
                                    <a:latin typeface="Cambria Math" panose="02040503050406030204" pitchFamily="18" charset="0"/>
                                    <a:cs typeface="Cambria Math" panose="02040503050406030204" pitchFamily="18" charset="0"/>
                                  </a:rPr>
                                  <m:t>𝑚</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𝑖</m:t>
                                </m:r>
                              </m:e>
                            </m:mr>
                          </m:m>
                        </m:e>
                      </m:d>
                      <m:r>
                        <a:rPr lang="en-US" altLang="zh-CN" i="1">
                          <a:latin typeface="Cambria Math" panose="02040503050406030204" pitchFamily="18" charset="0"/>
                          <a:cs typeface="Cambria Math" panose="02040503050406030204" pitchFamily="18" charset="0"/>
                        </a:rPr>
                        <m:t>=</m:t>
                      </m:r>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𝑚</m:t>
                                </m:r>
                              </m:e>
                            </m:mr>
                            <m:mr>
                              <m:e>
                                <m:r>
                                  <a:rPr lang="en-US" altLang="zh-CN" i="1">
                                    <a:latin typeface="Cambria Math" panose="02040503050406030204" pitchFamily="18" charset="0"/>
                                    <a:cs typeface="Cambria Math" panose="02040503050406030204" pitchFamily="18" charset="0"/>
                                  </a:rPr>
                                  <m:t>𝑚</m:t>
                                </m:r>
                              </m:e>
                            </m:mr>
                          </m:m>
                        </m:e>
                      </m:d>
                    </m:oMath>
                  </m:oMathPara>
                </a14:m>
                <a:endParaRPr lang="en-US" altLang="zh-CN" i="1">
                  <a:latin typeface="Cambria Math" panose="02040503050406030204" pitchFamily="18" charset="0"/>
                  <a:cs typeface="Cambria Math" panose="02040503050406030204" pitchFamily="18" charset="0"/>
                </a:endParaRPr>
              </a:p>
              <a:p>
                <a:pPr marL="0" indent="0">
                  <a:buNone/>
                </a:pPr>
                <a:r>
                  <a:rPr>
                    <a:sym typeface="+mn-ea"/>
                  </a:rPr>
                  <a:t>其中</a:t>
                </a:r>
                <a14:m>
                  <m:oMath xmlns:m="http://schemas.openxmlformats.org/officeDocument/2006/math">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𝑚</m:t>
                              </m:r>
                            </m:e>
                          </m:mr>
                          <m:mr>
                            <m:e>
                              <m:r>
                                <a:rPr lang="en-US" altLang="zh-CN" i="1">
                                  <a:latin typeface="Cambria Math" panose="02040503050406030204" pitchFamily="18" charset="0"/>
                                  <a:cs typeface="Cambria Math" panose="02040503050406030204" pitchFamily="18" charset="0"/>
                                </a:rPr>
                                <m:t>𝑚</m:t>
                              </m:r>
                            </m:e>
                          </m:mr>
                        </m:m>
                      </m:e>
                    </m:d>
                  </m:oMath>
                </a14:m>
                <a:r>
                  <a:rPr>
                    <a:sym typeface="+mn-ea"/>
                  </a:rPr>
                  <a:t>是我们较为熟悉的网格图路径计数的方案数。所以我们可以考虑其组合意义的证明。</a:t>
                </a:r>
                <a:endParaRPr lang="zh-CN" altLang="en-US"/>
              </a:p>
              <a:p>
                <a:pPr marL="0" indent="0">
                  <a:buNone/>
                </a:pPr>
                <a:r>
                  <a:rPr>
                    <a:sym typeface="+mn-ea"/>
                  </a:rPr>
                  <a:t>证明：</a:t>
                </a:r>
                <a:endParaRPr>
                  <a:sym typeface="+mn-ea"/>
                </a:endParaRPr>
              </a:p>
              <a:p>
                <a:pPr marL="0" indent="0">
                  <a:buNone/>
                </a:pPr>
                <a:r>
                  <a:rPr>
                    <a:sym typeface="+mn-ea"/>
                  </a:rPr>
                  <a:t>在一张网格图中，从</a:t>
                </a:r>
                <a:r>
                  <a:rPr lang="en-US" altLang="zh-CN">
                    <a:sym typeface="+mn-ea"/>
                  </a:rPr>
                  <a:t> (0,0) </a:t>
                </a:r>
                <a:r>
                  <a:rPr>
                    <a:sym typeface="+mn-ea"/>
                  </a:rPr>
                  <a:t>走到</a:t>
                </a:r>
                <a:r>
                  <a:rPr lang="en-US" altLang="zh-CN">
                    <a:sym typeface="+mn-ea"/>
                  </a:rPr>
                  <a:t> (m,n) </a:t>
                </a:r>
                <a:r>
                  <a:rPr>
                    <a:sym typeface="+mn-ea"/>
                  </a:rPr>
                  <a:t>共走</a:t>
                </a:r>
                <a:r>
                  <a:rPr lang="en-US" altLang="zh-CN">
                    <a:sym typeface="+mn-ea"/>
                  </a:rPr>
                  <a:t> m+n </a:t>
                </a:r>
                <a:r>
                  <a:rPr>
                    <a:sym typeface="+mn-ea"/>
                  </a:rPr>
                  <a:t>步。规定</a:t>
                </a:r>
                <a:r>
                  <a:rPr lang="en-US" altLang="zh-CN">
                    <a:sym typeface="+mn-ea"/>
                  </a:rPr>
                  <a:t> (0,0) </a:t>
                </a:r>
                <a:r>
                  <a:rPr>
                    <a:sym typeface="+mn-ea"/>
                  </a:rPr>
                  <a:t>位于网格图左下角，其中向</a:t>
                </a:r>
                <a:r>
                  <a:rPr>
                    <a:sym typeface="+mn-ea"/>
                  </a:rPr>
                  <a:t>上走了</a:t>
                </a:r>
                <a:r>
                  <a:rPr lang="en-US" altLang="zh-CN">
                    <a:sym typeface="+mn-ea"/>
                  </a:rPr>
                  <a:t> n </a:t>
                </a:r>
                <a:r>
                  <a:rPr>
                    <a:sym typeface="+mn-ea"/>
                  </a:rPr>
                  <a:t>步，向右走了</a:t>
                </a:r>
                <a:r>
                  <a:rPr lang="en-US" altLang="zh-CN">
                    <a:sym typeface="+mn-ea"/>
                  </a:rPr>
                  <a:t> m </a:t>
                </a:r>
                <a:r>
                  <a:rPr>
                    <a:sym typeface="+mn-ea"/>
                  </a:rPr>
                  <a:t>步，方案数为</a:t>
                </a:r>
                <a:r>
                  <a:rPr lang="en-US" altLang="zh-CN">
                    <a:sym typeface="+mn-ea"/>
                  </a:rPr>
                  <a:t> </a:t>
                </a:r>
                <a14:m>
                  <m:oMath xmlns:m="http://schemas.openxmlformats.org/officeDocument/2006/math">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𝑚</m:t>
                              </m:r>
                            </m:e>
                          </m:mr>
                          <m:mr>
                            <m:e>
                              <m:r>
                                <a:rPr lang="en-US" altLang="zh-CN" i="1">
                                  <a:latin typeface="Cambria Math" panose="02040503050406030204" pitchFamily="18" charset="0"/>
                                  <a:cs typeface="Cambria Math" panose="02040503050406030204" pitchFamily="18" charset="0"/>
                                </a:rPr>
                                <m:t>𝑚</m:t>
                              </m:r>
                            </m:e>
                          </m:mr>
                        </m:m>
                      </m:e>
                    </m:d>
                  </m:oMath>
                </a14:m>
                <a:r>
                  <a:rPr>
                    <a:sym typeface="+mn-ea"/>
                  </a:rPr>
                  <a:t>。</a:t>
                </a:r>
                <a:endParaRPr lang="en-US" altLang="zh-CN"/>
              </a:p>
              <a:p>
                <a:pPr marL="0" indent="0">
                  <a:buNone/>
                </a:pPr>
                <a:r>
                  <a:rPr>
                    <a:sym typeface="+mn-ea"/>
                  </a:rPr>
                  <a:t>换个视角，我们将</a:t>
                </a:r>
                <a:r>
                  <a:rPr lang="en-US" altLang="zh-CN">
                    <a:sym typeface="+mn-ea"/>
                  </a:rPr>
                  <a:t> n+m </a:t>
                </a:r>
                <a:r>
                  <a:rPr>
                    <a:sym typeface="+mn-ea"/>
                  </a:rPr>
                  <a:t>步拆成两部分走，先走</a:t>
                </a:r>
                <a:r>
                  <a:rPr lang="en-US" altLang="zh-CN">
                    <a:sym typeface="+mn-ea"/>
                  </a:rPr>
                  <a:t> n </a:t>
                </a:r>
                <a:r>
                  <a:rPr>
                    <a:sym typeface="+mn-ea"/>
                  </a:rPr>
                  <a:t>步，再走</a:t>
                </a:r>
                <a:r>
                  <a:rPr lang="en-US" altLang="zh-CN">
                    <a:sym typeface="+mn-ea"/>
                  </a:rPr>
                  <a:t> m </a:t>
                </a:r>
                <a:r>
                  <a:rPr>
                    <a:sym typeface="+mn-ea"/>
                  </a:rPr>
                  <a:t>步，那么</a:t>
                </a:r>
                <a:r>
                  <a:rPr lang="en-US" altLang="zh-CN">
                    <a:sym typeface="+mn-ea"/>
                  </a:rPr>
                  <a:t> n </a:t>
                </a:r>
                <a:r>
                  <a:rPr>
                    <a:sym typeface="+mn-ea"/>
                  </a:rPr>
                  <a:t>步中若有</a:t>
                </a:r>
                <a:r>
                  <a:rPr lang="en-US" altLang="zh-CN">
                    <a:sym typeface="+mn-ea"/>
                  </a:rPr>
                  <a:t> i </a:t>
                </a:r>
                <a:r>
                  <a:rPr>
                    <a:sym typeface="+mn-ea"/>
                  </a:rPr>
                  <a:t>步向右，则</a:t>
                </a:r>
                <a:r>
                  <a:rPr lang="en-US" altLang="zh-CN">
                    <a:sym typeface="+mn-ea"/>
                  </a:rPr>
                  <a:t> m </a:t>
                </a:r>
                <a:r>
                  <a:rPr>
                    <a:sym typeface="+mn-ea"/>
                  </a:rPr>
                  <a:t>步中就有</a:t>
                </a:r>
                <a:r>
                  <a:rPr lang="en-US" altLang="zh-CN">
                    <a:sym typeface="+mn-ea"/>
                  </a:rPr>
                  <a:t> m-i </a:t>
                </a:r>
                <a:r>
                  <a:rPr>
                    <a:sym typeface="+mn-ea"/>
                  </a:rPr>
                  <a:t>步向右，故得证。</a:t>
                </a:r>
                <a:endParaRPr lang="zh-CN" altLang="en-US"/>
              </a:p>
              <a:p>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grpSp>
        <p:nvGrpSpPr>
          <p:cNvPr id="10346533" name="Group 37"/>
          <p:cNvGrpSpPr/>
          <p:nvPr/>
        </p:nvGrpSpPr>
        <p:grpSpPr bwMode="auto">
          <a:xfrm>
            <a:off x="8799195" y="730250"/>
            <a:ext cx="2771775" cy="2290445"/>
            <a:chOff x="3168" y="2112"/>
            <a:chExt cx="2112" cy="1776"/>
          </a:xfrm>
        </p:grpSpPr>
        <p:sp>
          <p:nvSpPr>
            <p:cNvPr id="20496" name="Text Box 31"/>
            <p:cNvSpPr txBox="1">
              <a:spLocks noChangeArrowheads="1"/>
            </p:cNvSpPr>
            <p:nvPr>
              <p:custDataLst>
                <p:tags r:id="rId2"/>
              </p:custDataLst>
            </p:nvPr>
          </p:nvSpPr>
          <p:spPr bwMode="auto">
            <a:xfrm>
              <a:off x="3168" y="3600"/>
              <a:ext cx="720" cy="288"/>
            </a:xfrm>
            <a:prstGeom prst="rect">
              <a:avLst/>
            </a:prstGeom>
            <a:solidFill>
              <a:srgbClr val="FFFFFF"/>
            </a:solidFill>
            <a:ln w="9525">
              <a:solidFill>
                <a:srgbClr val="FFFFFF"/>
              </a:solidFill>
              <a:miter lim="800000"/>
            </a:ln>
          </p:spPr>
          <p:txBody>
            <a:bodyPr wrap="square" lIns="0" tIns="0" rIns="0" bIns="0">
              <a:normAutofit fontScale="90000"/>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a:r>
                <a:rPr kumimoji="0" lang="zh-CN" altLang="en-US">
                  <a:solidFill>
                    <a:schemeClr val="tx1"/>
                  </a:solidFill>
                  <a:latin typeface="+mn-lt"/>
                  <a:ea typeface="+mn-ea"/>
                </a:rPr>
                <a:t>（</a:t>
              </a:r>
              <a:r>
                <a:rPr kumimoji="0" lang="en-US" altLang="zh-CN">
                  <a:solidFill>
                    <a:schemeClr val="tx1"/>
                  </a:solidFill>
                  <a:latin typeface="+mn-lt"/>
                  <a:ea typeface="+mn-ea"/>
                </a:rPr>
                <a:t>0,0</a:t>
              </a:r>
              <a:r>
                <a:rPr kumimoji="0" lang="zh-CN" altLang="en-US">
                  <a:solidFill>
                    <a:schemeClr val="tx1"/>
                  </a:solidFill>
                  <a:latin typeface="+mn-lt"/>
                  <a:ea typeface="+mn-ea"/>
                </a:rPr>
                <a:t>）</a:t>
              </a:r>
              <a:endParaRPr kumimoji="0" lang="zh-CN" altLang="en-US">
                <a:solidFill>
                  <a:schemeClr val="tx1"/>
                </a:solidFill>
                <a:latin typeface="+mn-lt"/>
                <a:ea typeface="+mn-ea"/>
              </a:endParaRPr>
            </a:p>
          </p:txBody>
        </p:sp>
        <p:sp>
          <p:nvSpPr>
            <p:cNvPr id="20497" name="Text Box 32"/>
            <p:cNvSpPr txBox="1">
              <a:spLocks noChangeArrowheads="1"/>
            </p:cNvSpPr>
            <p:nvPr>
              <p:custDataLst>
                <p:tags r:id="rId3"/>
              </p:custDataLst>
            </p:nvPr>
          </p:nvSpPr>
          <p:spPr bwMode="auto">
            <a:xfrm>
              <a:off x="4560" y="2448"/>
              <a:ext cx="720" cy="288"/>
            </a:xfrm>
            <a:prstGeom prst="rect">
              <a:avLst/>
            </a:prstGeom>
            <a:solidFill>
              <a:srgbClr val="FFFFFF"/>
            </a:solidFill>
            <a:ln w="9525">
              <a:solidFill>
                <a:srgbClr val="FFFFFF"/>
              </a:solidFill>
              <a:miter lim="800000"/>
            </a:ln>
          </p:spPr>
          <p:txBody>
            <a:bodyPr wrap="square" lIns="0" tIns="0" rIns="0" bIns="0">
              <a:normAutofit fontScale="80000"/>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a:r>
                <a:rPr kumimoji="0" lang="zh-CN" altLang="en-US">
                  <a:solidFill>
                    <a:schemeClr val="tx1"/>
                  </a:solidFill>
                  <a:latin typeface="+mn-lt"/>
                  <a:ea typeface="+mn-ea"/>
                </a:rPr>
                <a:t>（</a:t>
              </a:r>
              <a:r>
                <a:rPr kumimoji="0" lang="en-US" altLang="zh-CN">
                  <a:solidFill>
                    <a:schemeClr val="tx1"/>
                  </a:solidFill>
                  <a:latin typeface="+mn-lt"/>
                  <a:ea typeface="+mn-ea"/>
                </a:rPr>
                <a:t>m,n</a:t>
              </a:r>
              <a:r>
                <a:rPr kumimoji="0" lang="zh-CN" altLang="en-US">
                  <a:solidFill>
                    <a:schemeClr val="tx1"/>
                  </a:solidFill>
                  <a:latin typeface="+mn-lt"/>
                  <a:ea typeface="+mn-ea"/>
                </a:rPr>
                <a:t>）</a:t>
              </a:r>
              <a:endParaRPr kumimoji="0" lang="zh-CN" altLang="en-US">
                <a:solidFill>
                  <a:schemeClr val="tx1"/>
                </a:solidFill>
                <a:latin typeface="+mn-lt"/>
                <a:ea typeface="+mn-ea"/>
              </a:endParaRPr>
            </a:p>
          </p:txBody>
        </p:sp>
        <p:sp>
          <p:nvSpPr>
            <p:cNvPr id="20498" name="Text Box 33"/>
            <p:cNvSpPr txBox="1">
              <a:spLocks noChangeArrowheads="1"/>
            </p:cNvSpPr>
            <p:nvPr>
              <p:custDataLst>
                <p:tags r:id="rId4"/>
              </p:custDataLst>
            </p:nvPr>
          </p:nvSpPr>
          <p:spPr bwMode="auto">
            <a:xfrm>
              <a:off x="5136" y="3456"/>
              <a:ext cx="144" cy="240"/>
            </a:xfrm>
            <a:prstGeom prst="rect">
              <a:avLst/>
            </a:prstGeom>
            <a:solidFill>
              <a:srgbClr val="FFFFFF"/>
            </a:solidFill>
            <a:ln w="9525">
              <a:solidFill>
                <a:srgbClr val="FFFFFF"/>
              </a:solidFill>
              <a:miter lim="800000"/>
            </a:ln>
          </p:spPr>
          <p:txBody>
            <a:bodyPr wrap="square" lIns="0" tIns="0" rIns="0" bIns="0">
              <a:normAutofit fontScale="80000"/>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a:r>
                <a:rPr kumimoji="0" lang="en-US" altLang="zh-CN">
                  <a:solidFill>
                    <a:schemeClr val="tx1"/>
                  </a:solidFill>
                  <a:latin typeface="+mn-lt"/>
                  <a:ea typeface="+mn-ea"/>
                </a:rPr>
                <a:t>x</a:t>
              </a:r>
              <a:endParaRPr kumimoji="0" lang="en-US" altLang="zh-CN">
                <a:solidFill>
                  <a:schemeClr val="tx1"/>
                </a:solidFill>
                <a:latin typeface="+mn-lt"/>
                <a:ea typeface="+mn-ea"/>
              </a:endParaRPr>
            </a:p>
          </p:txBody>
        </p:sp>
        <p:sp>
          <p:nvSpPr>
            <p:cNvPr id="20499" name="Text Box 34"/>
            <p:cNvSpPr txBox="1">
              <a:spLocks noChangeArrowheads="1"/>
            </p:cNvSpPr>
            <p:nvPr>
              <p:custDataLst>
                <p:tags r:id="rId5"/>
              </p:custDataLst>
            </p:nvPr>
          </p:nvSpPr>
          <p:spPr bwMode="auto">
            <a:xfrm>
              <a:off x="3504" y="2112"/>
              <a:ext cx="192" cy="288"/>
            </a:xfrm>
            <a:prstGeom prst="rect">
              <a:avLst/>
            </a:prstGeom>
            <a:solidFill>
              <a:srgbClr val="FFFFFF"/>
            </a:solidFill>
            <a:ln w="9525">
              <a:solidFill>
                <a:srgbClr val="FFFFFF"/>
              </a:solidFill>
              <a:miter lim="800000"/>
            </a:ln>
          </p:spPr>
          <p:txBody>
            <a:bodyPr wrap="square" lIns="0" tIns="0" rIns="0" bIns="0">
              <a:norm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a:r>
                <a:rPr kumimoji="0" lang="en-US" altLang="zh-CN">
                  <a:solidFill>
                    <a:schemeClr val="tx1"/>
                  </a:solidFill>
                  <a:latin typeface="+mn-lt"/>
                  <a:ea typeface="+mn-ea"/>
                </a:rPr>
                <a:t>y</a:t>
              </a:r>
              <a:endParaRPr kumimoji="0" lang="en-US" altLang="zh-CN">
                <a:solidFill>
                  <a:schemeClr val="tx1"/>
                </a:solidFill>
                <a:latin typeface="+mn-lt"/>
                <a:ea typeface="+mn-ea"/>
              </a:endParaRPr>
            </a:p>
          </p:txBody>
        </p:sp>
        <p:grpSp>
          <p:nvGrpSpPr>
            <p:cNvPr id="20500" name="Group 36"/>
            <p:cNvGrpSpPr/>
            <p:nvPr/>
          </p:nvGrpSpPr>
          <p:grpSpPr bwMode="auto">
            <a:xfrm>
              <a:off x="3648" y="2208"/>
              <a:ext cx="1440" cy="1402"/>
              <a:chOff x="3748" y="2361"/>
              <a:chExt cx="1237" cy="1156"/>
            </a:xfrm>
          </p:grpSpPr>
          <p:sp>
            <p:nvSpPr>
              <p:cNvPr id="20501" name="Line 17"/>
              <p:cNvSpPr>
                <a:spLocks noChangeShapeType="1"/>
              </p:cNvSpPr>
              <p:nvPr/>
            </p:nvSpPr>
            <p:spPr bwMode="auto">
              <a:xfrm>
                <a:off x="4632" y="2718"/>
                <a:ext cx="0" cy="781"/>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latin typeface="+mn-lt"/>
                  <a:ea typeface="+mn-ea"/>
                </a:endParaRPr>
              </a:p>
            </p:txBody>
          </p:sp>
          <p:grpSp>
            <p:nvGrpSpPr>
              <p:cNvPr id="20502" name="Group 35"/>
              <p:cNvGrpSpPr/>
              <p:nvPr/>
            </p:nvGrpSpPr>
            <p:grpSpPr bwMode="auto">
              <a:xfrm>
                <a:off x="3748" y="2361"/>
                <a:ext cx="1237" cy="1156"/>
                <a:chOff x="3748" y="2361"/>
                <a:chExt cx="1237" cy="1156"/>
              </a:xfrm>
            </p:grpSpPr>
            <p:sp>
              <p:nvSpPr>
                <p:cNvPr id="20503" name="Line 21"/>
                <p:cNvSpPr>
                  <a:spLocks noChangeShapeType="1"/>
                </p:cNvSpPr>
                <p:nvPr/>
              </p:nvSpPr>
              <p:spPr bwMode="auto">
                <a:xfrm>
                  <a:off x="3755" y="3509"/>
                  <a:ext cx="1230" cy="0"/>
                </a:xfrm>
                <a:prstGeom prst="line">
                  <a:avLst/>
                </a:prstGeom>
                <a:noFill/>
                <a:ln w="2857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latin typeface="+mn-lt"/>
                    <a:ea typeface="+mn-ea"/>
                  </a:endParaRPr>
                </a:p>
              </p:txBody>
            </p:sp>
            <p:sp>
              <p:nvSpPr>
                <p:cNvPr id="20504" name="Line 22"/>
                <p:cNvSpPr>
                  <a:spLocks noChangeShapeType="1"/>
                </p:cNvSpPr>
                <p:nvPr/>
              </p:nvSpPr>
              <p:spPr bwMode="auto">
                <a:xfrm flipV="1">
                  <a:off x="3748" y="2361"/>
                  <a:ext cx="0" cy="1141"/>
                </a:xfrm>
                <a:prstGeom prst="line">
                  <a:avLst/>
                </a:prstGeom>
                <a:noFill/>
                <a:ln w="2857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latin typeface="+mn-lt"/>
                    <a:ea typeface="+mn-ea"/>
                  </a:endParaRPr>
                </a:p>
              </p:txBody>
            </p:sp>
            <p:sp>
              <p:nvSpPr>
                <p:cNvPr id="20505" name="Line 23"/>
                <p:cNvSpPr>
                  <a:spLocks noChangeShapeType="1"/>
                </p:cNvSpPr>
                <p:nvPr/>
              </p:nvSpPr>
              <p:spPr bwMode="auto">
                <a:xfrm>
                  <a:off x="3748" y="3327"/>
                  <a:ext cx="866" cy="0"/>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latin typeface="+mn-lt"/>
                    <a:ea typeface="+mn-ea"/>
                  </a:endParaRPr>
                </a:p>
              </p:txBody>
            </p:sp>
            <p:sp>
              <p:nvSpPr>
                <p:cNvPr id="20506" name="Line 24"/>
                <p:cNvSpPr>
                  <a:spLocks noChangeShapeType="1"/>
                </p:cNvSpPr>
                <p:nvPr/>
              </p:nvSpPr>
              <p:spPr bwMode="auto">
                <a:xfrm>
                  <a:off x="3755" y="3134"/>
                  <a:ext cx="858" cy="0"/>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latin typeface="+mn-lt"/>
                    <a:ea typeface="+mn-ea"/>
                  </a:endParaRPr>
                </a:p>
              </p:txBody>
            </p:sp>
            <p:sp>
              <p:nvSpPr>
                <p:cNvPr id="20507" name="Line 25"/>
                <p:cNvSpPr>
                  <a:spLocks noChangeShapeType="1"/>
                </p:cNvSpPr>
                <p:nvPr/>
              </p:nvSpPr>
              <p:spPr bwMode="auto">
                <a:xfrm>
                  <a:off x="3755" y="2923"/>
                  <a:ext cx="858" cy="0"/>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latin typeface="+mn-lt"/>
                    <a:ea typeface="+mn-ea"/>
                  </a:endParaRPr>
                </a:p>
              </p:txBody>
            </p:sp>
            <p:sp>
              <p:nvSpPr>
                <p:cNvPr id="20508" name="Line 26"/>
                <p:cNvSpPr>
                  <a:spLocks noChangeShapeType="1"/>
                </p:cNvSpPr>
                <p:nvPr/>
              </p:nvSpPr>
              <p:spPr bwMode="auto">
                <a:xfrm>
                  <a:off x="3755" y="2721"/>
                  <a:ext cx="883" cy="0"/>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latin typeface="+mn-lt"/>
                    <a:ea typeface="+mn-ea"/>
                  </a:endParaRPr>
                </a:p>
              </p:txBody>
            </p:sp>
            <p:sp>
              <p:nvSpPr>
                <p:cNvPr id="20509" name="Line 27"/>
                <p:cNvSpPr>
                  <a:spLocks noChangeShapeType="1"/>
                </p:cNvSpPr>
                <p:nvPr/>
              </p:nvSpPr>
              <p:spPr bwMode="auto">
                <a:xfrm>
                  <a:off x="3918" y="2730"/>
                  <a:ext cx="0" cy="781"/>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latin typeface="+mn-lt"/>
                    <a:ea typeface="+mn-ea"/>
                  </a:endParaRPr>
                </a:p>
              </p:txBody>
            </p:sp>
            <p:sp>
              <p:nvSpPr>
                <p:cNvPr id="20510" name="Line 28"/>
                <p:cNvSpPr>
                  <a:spLocks noChangeShapeType="1"/>
                </p:cNvSpPr>
                <p:nvPr/>
              </p:nvSpPr>
              <p:spPr bwMode="auto">
                <a:xfrm>
                  <a:off x="4080" y="2723"/>
                  <a:ext cx="0" cy="781"/>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latin typeface="+mn-lt"/>
                    <a:ea typeface="+mn-ea"/>
                  </a:endParaRPr>
                </a:p>
              </p:txBody>
            </p:sp>
            <p:sp>
              <p:nvSpPr>
                <p:cNvPr id="20511" name="Line 29"/>
                <p:cNvSpPr>
                  <a:spLocks noChangeShapeType="1"/>
                </p:cNvSpPr>
                <p:nvPr/>
              </p:nvSpPr>
              <p:spPr bwMode="auto">
                <a:xfrm>
                  <a:off x="4272" y="2736"/>
                  <a:ext cx="0" cy="781"/>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latin typeface="+mn-lt"/>
                    <a:ea typeface="+mn-ea"/>
                  </a:endParaRPr>
                </a:p>
              </p:txBody>
            </p:sp>
            <p:sp>
              <p:nvSpPr>
                <p:cNvPr id="20512" name="Line 30"/>
                <p:cNvSpPr>
                  <a:spLocks noChangeShapeType="1"/>
                </p:cNvSpPr>
                <p:nvPr/>
              </p:nvSpPr>
              <p:spPr bwMode="auto">
                <a:xfrm>
                  <a:off x="4464" y="2736"/>
                  <a:ext cx="0" cy="781"/>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latin typeface="+mn-lt"/>
                    <a:ea typeface="+mn-ea"/>
                  </a:endParaRPr>
                </a:p>
              </p:txBody>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03465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练习题</a:t>
            </a:r>
            <a:endParaRPr lang="zh-CN" altLang="en-US"/>
          </a:p>
        </p:txBody>
      </p:sp>
      <p:sp>
        <p:nvSpPr>
          <p:cNvPr id="3" name="内容占位符 2"/>
          <p:cNvSpPr>
            <a:spLocks noGrp="1"/>
          </p:cNvSpPr>
          <p:nvPr>
            <p:ph idx="1"/>
          </p:nvPr>
        </p:nvSpPr>
        <p:spPr/>
        <p:txBody>
          <a:bodyPr>
            <a:normAutofit lnSpcReduction="20000"/>
          </a:bodyPr>
          <a:p>
            <a:r>
              <a:rPr>
                <a:sym typeface="+mn-ea"/>
              </a:rPr>
              <a:t>基础题</a:t>
            </a:r>
            <a:endParaRPr lang="en-US" altLang="zh-CN">
              <a:sym typeface="+mn-ea"/>
            </a:endParaRPr>
          </a:p>
          <a:p>
            <a:r>
              <a:rPr lang="en-US" altLang="zh-CN">
                <a:sym typeface="+mn-ea"/>
              </a:rPr>
              <a:t>luogu  Anton and School - 2     </a:t>
            </a:r>
            <a:endParaRPr lang="en-US" altLang="zh-CN"/>
          </a:p>
          <a:p>
            <a:pPr marL="0" indent="0">
              <a:buNone/>
            </a:pPr>
            <a:r>
              <a:rPr lang="en-US" altLang="zh-CN">
                <a:sym typeface="+mn-ea"/>
              </a:rPr>
              <a:t>   </a:t>
            </a:r>
            <a:r>
              <a:rPr lang="en-US" altLang="zh-CN"/>
              <a:t>https://www.luogu.com.cn/problem/CF785D</a:t>
            </a:r>
            <a:endParaRPr lang="en-US" altLang="zh-CN"/>
          </a:p>
          <a:p>
            <a:r>
              <a:rPr lang="zh-CN" altLang="en-US"/>
              <a:t>洛谷</a:t>
            </a:r>
            <a:r>
              <a:rPr lang="en-US" altLang="zh-CN"/>
              <a:t> P2791 </a:t>
            </a:r>
            <a:r>
              <a:rPr lang="zh-CN" altLang="en-US"/>
              <a:t>幼儿园篮球题</a:t>
            </a:r>
            <a:endParaRPr lang="zh-CN" altLang="en-US"/>
          </a:p>
          <a:p>
            <a:pPr marL="0" indent="0">
              <a:buNone/>
            </a:pPr>
            <a:r>
              <a:rPr lang="en-US" altLang="zh-CN"/>
              <a:t>    https://www.luogu.com.cn/problem/P2791</a:t>
            </a:r>
            <a:endParaRPr lang="en-US" altLang="zh-CN"/>
          </a:p>
          <a:p>
            <a:pPr marL="0" indent="0">
              <a:buNone/>
            </a:pPr>
            <a:endParaRPr lang="en-US" altLang="zh-CN"/>
          </a:p>
          <a:p>
            <a:r>
              <a:rPr lang="zh-CN" altLang="en-US"/>
              <a:t>进阶题</a:t>
            </a:r>
            <a:endParaRPr lang="zh-CN" altLang="en-US"/>
          </a:p>
          <a:p>
            <a:r>
              <a:rPr lang="en-US" altLang="zh-CN"/>
              <a:t>CF1327E - Count The Blocks</a:t>
            </a:r>
            <a:endParaRPr lang="en-US" altLang="zh-CN"/>
          </a:p>
          <a:p>
            <a:pPr marL="0" indent="0">
              <a:buNone/>
            </a:pPr>
            <a:r>
              <a:rPr lang="en-US" altLang="zh-CN"/>
              <a:t>   https://www.luogu.com.cn/problem/CF1327E</a:t>
            </a:r>
            <a:endParaRPr lang="en-US" altLang="zh-CN"/>
          </a:p>
          <a:p>
            <a:r>
              <a:rPr lang="en-US" altLang="zh-CN"/>
              <a:t>2023 </a:t>
            </a:r>
            <a:r>
              <a:rPr lang="zh-CN" altLang="en-US"/>
              <a:t>牛客暑期多校训练营</a:t>
            </a:r>
            <a:r>
              <a:rPr lang="en-US" altLang="zh-CN"/>
              <a:t> 6 </a:t>
            </a:r>
            <a:r>
              <a:rPr lang="zh-CN" altLang="en-US"/>
              <a:t>的</a:t>
            </a:r>
            <a:r>
              <a:rPr lang="en-US" altLang="zh-CN"/>
              <a:t> B - Distance</a:t>
            </a:r>
            <a:endParaRPr lang="en-US" altLang="zh-CN"/>
          </a:p>
          <a:p>
            <a:pPr marL="0" indent="0">
              <a:buNone/>
            </a:pPr>
            <a:r>
              <a:rPr lang="en-US" altLang="zh-CN"/>
              <a:t>   https://ac.nowcoder.com/acm/contest/57360/B</a:t>
            </a:r>
            <a:endParaRPr lang="en-US" altLang="zh-CN"/>
          </a:p>
          <a:p>
            <a:endParaRPr lang="en-US" altLang="zh-CN"/>
          </a:p>
          <a:p>
            <a:endParaRPr lang="zh-CN" altLang="en-US"/>
          </a:p>
          <a:p>
            <a:endParaRPr lang="zh-CN" altLang="en-US"/>
          </a:p>
          <a:p>
            <a:pPr marL="0" indent="0">
              <a:buNone/>
            </a:pP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加法原理</a:t>
            </a:r>
            <a:endParaRPr lang="zh-CN" altLang="en-US"/>
          </a:p>
        </p:txBody>
      </p:sp>
      <p:sp>
        <p:nvSpPr>
          <p:cNvPr id="3" name="内容占位符 2"/>
          <p:cNvSpPr>
            <a:spLocks noGrp="1"/>
          </p:cNvSpPr>
          <p:nvPr>
            <p:ph idx="1"/>
          </p:nvPr>
        </p:nvSpPr>
        <p:spPr/>
        <p:txBody>
          <a:bodyPr/>
          <a:p>
            <a:r>
              <a:rPr sz="1800">
                <a:sym typeface="+mn-ea"/>
              </a:rPr>
              <a:t>设集合</a:t>
            </a:r>
            <a:r>
              <a:rPr lang="en-US" altLang="zh-CN" sz="1800">
                <a:sym typeface="+mn-ea"/>
              </a:rPr>
              <a:t>S</a:t>
            </a:r>
            <a:r>
              <a:rPr sz="1800">
                <a:sym typeface="+mn-ea"/>
              </a:rPr>
              <a:t>被划分成两两不相交的部分</a:t>
            </a:r>
            <a:r>
              <a:rPr lang="en-US" altLang="zh-CN" sz="1800">
                <a:sym typeface="+mn-ea"/>
              </a:rPr>
              <a:t>S</a:t>
            </a:r>
            <a:r>
              <a:rPr lang="en-US" altLang="zh-CN" sz="1800" baseline="-25000">
                <a:sym typeface="+mn-ea"/>
              </a:rPr>
              <a:t>1</a:t>
            </a:r>
            <a:r>
              <a:rPr lang="en-US" altLang="zh-CN" sz="1800">
                <a:sym typeface="+mn-ea"/>
              </a:rPr>
              <a:t>,S</a:t>
            </a:r>
            <a:r>
              <a:rPr lang="en-US" altLang="zh-CN" sz="1800" baseline="-25000">
                <a:sym typeface="+mn-ea"/>
              </a:rPr>
              <a:t>2</a:t>
            </a:r>
            <a:r>
              <a:rPr lang="en-US" altLang="zh-CN" sz="1800">
                <a:sym typeface="+mn-ea"/>
              </a:rPr>
              <a:t>,…,</a:t>
            </a:r>
            <a:r>
              <a:rPr lang="en-US" altLang="zh-CN" sz="1800" dirty="0" err="1">
                <a:sym typeface="+mn-ea"/>
              </a:rPr>
              <a:t>S</a:t>
            </a:r>
            <a:r>
              <a:rPr lang="en-US" altLang="zh-CN" sz="1800" baseline="-25000" dirty="0" err="1">
                <a:sym typeface="+mn-ea"/>
              </a:rPr>
              <a:t>m</a:t>
            </a:r>
            <a:r>
              <a:rPr lang="en-US" altLang="zh-CN" sz="1800" baseline="-25000">
                <a:sym typeface="+mn-ea"/>
              </a:rPr>
              <a:t> </a:t>
            </a:r>
            <a:r>
              <a:rPr sz="1800">
                <a:sym typeface="+mn-ea"/>
              </a:rPr>
              <a:t>。则</a:t>
            </a:r>
            <a:r>
              <a:rPr lang="en-US" altLang="zh-CN" sz="1800">
                <a:sym typeface="+mn-ea"/>
              </a:rPr>
              <a:t>S</a:t>
            </a:r>
            <a:r>
              <a:rPr sz="1800">
                <a:sym typeface="+mn-ea"/>
              </a:rPr>
              <a:t>的对象数目可以通过确定它的每一个部分的对象数目并如此相加而得到</a:t>
            </a:r>
            <a:r>
              <a:rPr lang="en-US" altLang="zh-CN" sz="1800">
                <a:sym typeface="+mn-ea"/>
              </a:rPr>
              <a:t>:</a:t>
            </a:r>
            <a:endParaRPr lang="en-US" altLang="zh-CN" sz="1800" dirty="0"/>
          </a:p>
          <a:p>
            <a:endParaRPr lang="en-US" altLang="zh-CN" sz="1800" dirty="0"/>
          </a:p>
          <a:p>
            <a:pPr marL="0" indent="0">
              <a:buNone/>
            </a:pPr>
            <a:r>
              <a:rPr lang="en-US" altLang="zh-CN" sz="1800">
                <a:sym typeface="+mn-ea"/>
              </a:rPr>
              <a:t>   </a:t>
            </a:r>
            <a:r>
              <a:rPr sz="1800">
                <a:sym typeface="+mn-ea"/>
              </a:rPr>
              <a:t>如果允许集合</a:t>
            </a:r>
            <a:r>
              <a:rPr lang="en-US" altLang="zh-CN" sz="1800">
                <a:sym typeface="+mn-ea"/>
              </a:rPr>
              <a:t>S</a:t>
            </a:r>
            <a:r>
              <a:rPr lang="en-US" altLang="zh-CN" sz="1800" baseline="-25000">
                <a:sym typeface="+mn-ea"/>
              </a:rPr>
              <a:t>1</a:t>
            </a:r>
            <a:r>
              <a:rPr lang="en-US" altLang="zh-CN" sz="1800">
                <a:sym typeface="+mn-ea"/>
              </a:rPr>
              <a:t>,S</a:t>
            </a:r>
            <a:r>
              <a:rPr lang="en-US" altLang="zh-CN" sz="1800" baseline="-25000">
                <a:sym typeface="+mn-ea"/>
              </a:rPr>
              <a:t>2</a:t>
            </a:r>
            <a:r>
              <a:rPr lang="en-US" altLang="zh-CN" sz="1800">
                <a:sym typeface="+mn-ea"/>
              </a:rPr>
              <a:t>,…,</a:t>
            </a:r>
            <a:r>
              <a:rPr lang="en-US" altLang="zh-CN" sz="1800" dirty="0" err="1">
                <a:sym typeface="+mn-ea"/>
              </a:rPr>
              <a:t>S</a:t>
            </a:r>
            <a:r>
              <a:rPr lang="en-US" altLang="zh-CN" sz="1800" baseline="-25000" dirty="0" err="1">
                <a:sym typeface="+mn-ea"/>
              </a:rPr>
              <a:t>m</a:t>
            </a:r>
            <a:r>
              <a:rPr sz="1800">
                <a:sym typeface="+mn-ea"/>
              </a:rPr>
              <a:t>相交，那么就可以使用容斥原理来计数</a:t>
            </a:r>
            <a:r>
              <a:rPr lang="en-US" altLang="zh-CN" sz="1800">
                <a:sym typeface="+mn-ea"/>
              </a:rPr>
              <a:t>S</a:t>
            </a:r>
            <a:r>
              <a:rPr sz="1800">
                <a:sym typeface="+mn-ea"/>
              </a:rPr>
              <a:t>的对象数目。</a:t>
            </a:r>
            <a:endParaRPr lang="en-US" altLang="zh-CN" sz="1800" dirty="0"/>
          </a:p>
          <a:p>
            <a:r>
              <a:rPr sz="1800">
                <a:sym typeface="+mn-ea"/>
              </a:rPr>
              <a:t>在运用加法原理时，我们通常描述式地定义部分。换句话说，把问题分割成若干穷尽所有可能的互相排斥的情况。运用加法原理的技巧就是把集合</a:t>
            </a:r>
            <a:r>
              <a:rPr lang="en-US" altLang="zh-CN" sz="1800">
                <a:sym typeface="+mn-ea"/>
              </a:rPr>
              <a:t>S</a:t>
            </a:r>
            <a:r>
              <a:rPr sz="1800">
                <a:sym typeface="+mn-ea"/>
              </a:rPr>
              <a:t>划分成可计数的“易处理部分”，即划分成我们已经能够计数的部分。但是这句陈述还需要具体说明。如果把</a:t>
            </a:r>
            <a:r>
              <a:rPr lang="en-US" altLang="zh-CN" sz="1800">
                <a:sym typeface="+mn-ea"/>
              </a:rPr>
              <a:t>S</a:t>
            </a:r>
            <a:r>
              <a:rPr sz="1800">
                <a:sym typeface="+mn-ea"/>
              </a:rPr>
              <a:t>划分成太多的部分，那么我们就是在给自己找麻烦。例如，如果把</a:t>
            </a:r>
            <a:r>
              <a:rPr lang="en-US" altLang="zh-CN" sz="1800">
                <a:sym typeface="+mn-ea"/>
              </a:rPr>
              <a:t>S</a:t>
            </a:r>
            <a:r>
              <a:rPr sz="1800">
                <a:sym typeface="+mn-ea"/>
              </a:rPr>
              <a:t>划分成一些部分，使得每部分只含有一个对象，那么应用加法原理就等同于计数各个部分的对象数目，而这基本上也等同于列出</a:t>
            </a:r>
            <a:r>
              <a:rPr lang="en-US" altLang="zh-CN" sz="1800">
                <a:sym typeface="+mn-ea"/>
              </a:rPr>
              <a:t>S</a:t>
            </a:r>
            <a:r>
              <a:rPr sz="1800">
                <a:sym typeface="+mn-ea"/>
              </a:rPr>
              <a:t>的所有对象。</a:t>
            </a:r>
            <a:endParaRPr lang="en-US" altLang="zh-CN" sz="1800" dirty="0"/>
          </a:p>
          <a:p>
            <a:pPr marL="0" indent="0">
              <a:buNone/>
            </a:pPr>
            <a:r>
              <a:rPr lang="en-US" altLang="zh-CN" sz="1800">
                <a:sym typeface="+mn-ea"/>
              </a:rPr>
              <a:t>    </a:t>
            </a:r>
            <a:r>
              <a:rPr sz="1800">
                <a:sym typeface="+mn-ea"/>
              </a:rPr>
              <a:t>因此，更适当的描述应该是，</a:t>
            </a:r>
            <a:r>
              <a:rPr sz="1800">
                <a:solidFill>
                  <a:srgbClr val="FF0000"/>
                </a:solidFill>
                <a:sym typeface="+mn-ea"/>
              </a:rPr>
              <a:t>运用加法原理的技巧是把集合</a:t>
            </a:r>
            <a:r>
              <a:rPr lang="en-US" altLang="zh-CN" sz="1800">
                <a:solidFill>
                  <a:srgbClr val="FF0000"/>
                </a:solidFill>
                <a:sym typeface="+mn-ea"/>
              </a:rPr>
              <a:t>S</a:t>
            </a:r>
            <a:r>
              <a:rPr sz="1800">
                <a:solidFill>
                  <a:srgbClr val="FF0000"/>
                </a:solidFill>
                <a:sym typeface="+mn-ea"/>
              </a:rPr>
              <a:t>划分成少量的易处理部分</a:t>
            </a:r>
            <a:r>
              <a:rPr sz="1800">
                <a:sym typeface="+mn-ea"/>
              </a:rPr>
              <a:t>。</a:t>
            </a:r>
            <a:endParaRPr lang="en-US" altLang="zh-CN" sz="1800" dirty="0"/>
          </a:p>
          <a:p>
            <a:endParaRPr lang="zh-CN" altLang="en-US" sz="1800"/>
          </a:p>
        </p:txBody>
      </p:sp>
      <mc:AlternateContent xmlns:mc="http://schemas.openxmlformats.org/markup-compatibility/2006">
        <mc:Choice xmlns:a14="http://schemas.microsoft.com/office/drawing/2010/main" Requires="a14">
          <p:sp>
            <p:nvSpPr>
              <p:cNvPr id="4" name="Object 20"/>
              <p:cNvSpPr txBox="1"/>
              <p:nvPr/>
            </p:nvSpPr>
            <p:spPr bwMode="auto">
              <a:xfrm>
                <a:off x="1637665" y="1792710"/>
                <a:ext cx="3269192" cy="474662"/>
              </a:xfrm>
              <a:prstGeom prst="rect">
                <a:avLst/>
              </a:prstGeom>
              <a:noFill/>
              <a:ln>
                <a:noFill/>
              </a:ln>
              <a:effectLst/>
            </p:spPr>
            <p:txBody>
              <a:bodyPr>
                <a:normAutofit/>
              </a:bodyPr>
              <a:p>
                <a:r>
                  <a:rPr lang="en-US" altLang="zh-CN" dirty="0">
                    <a:solidFill>
                      <a:srgbClr val="000000"/>
                    </a:solidFill>
                  </a:rPr>
                  <a:t>|S|</a:t>
                </a:r>
                <a14:m>
                  <m:oMath xmlns:m="http://schemas.openxmlformats.org/officeDocument/2006/math">
                    <m:r>
                      <a:rPr lang="zh-CN" altLang="en-US" i="1">
                        <a:solidFill>
                          <a:srgbClr val="000000"/>
                        </a:solidFill>
                        <a:latin typeface="Cambria Math" panose="02040503050406030204" pitchFamily="18" charset="0"/>
                      </a:rPr>
                      <m:t>=</m:t>
                    </m:r>
                    <m:d>
                      <m:dPr>
                        <m:begChr m:val="|"/>
                        <m:endChr m:val="|"/>
                        <m:ctrlPr>
                          <a:rPr lang="zh-CN" altLang="en-US" i="1">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en-US" altLang="zh-CN" b="0" i="1" smtClean="0">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1</m:t>
                            </m:r>
                          </m:sub>
                        </m:sSub>
                      </m:e>
                    </m:d>
                    <m:r>
                      <a:rPr lang="zh-CN" altLang="en-US" i="1">
                        <a:solidFill>
                          <a:srgbClr val="000000"/>
                        </a:solidFill>
                        <a:latin typeface="Cambria Math" panose="02040503050406030204" pitchFamily="18" charset="0"/>
                      </a:rPr>
                      <m:t>+</m:t>
                    </m:r>
                    <m:d>
                      <m:dPr>
                        <m:begChr m:val="|"/>
                        <m:endChr m:val="|"/>
                        <m:ctrlPr>
                          <a:rPr lang="zh-CN" altLang="en-US" i="1">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en-US" altLang="zh-CN" b="0" i="1" smtClean="0">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2</m:t>
                            </m:r>
                          </m:sub>
                        </m:sSub>
                      </m:e>
                    </m:d>
                    <m:r>
                      <a:rPr lang="zh-CN" altLang="en-US" i="1">
                        <a:solidFill>
                          <a:srgbClr val="000000"/>
                        </a:solidFill>
                        <a:latin typeface="Cambria Math" panose="02040503050406030204" pitchFamily="18" charset="0"/>
                      </a:rPr>
                      <m:t>+⋯+</m:t>
                    </m:r>
                    <m:d>
                      <m:dPr>
                        <m:begChr m:val="|"/>
                        <m:endChr m:val="|"/>
                        <m:ctrlPr>
                          <a:rPr lang="zh-CN" altLang="en-US" i="1">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en-US" altLang="zh-CN" b="0" i="1" smtClean="0">
                                <a:solidFill>
                                  <a:srgbClr val="000000"/>
                                </a:solidFill>
                                <a:latin typeface="Cambria Math" panose="02040503050406030204" pitchFamily="18" charset="0"/>
                              </a:rPr>
                              <m:t>𝑆</m:t>
                            </m:r>
                          </m:e>
                          <m:sub>
                            <m:r>
                              <a:rPr lang="en-US" altLang="zh-CN" b="0" i="1" smtClean="0">
                                <a:solidFill>
                                  <a:srgbClr val="000000"/>
                                </a:solidFill>
                                <a:latin typeface="Cambria Math" panose="02040503050406030204" pitchFamily="18" charset="0"/>
                              </a:rPr>
                              <m:t>𝑚</m:t>
                            </m:r>
                          </m:sub>
                        </m:sSub>
                      </m:e>
                    </m:d>
                  </m:oMath>
                </a14:m>
                <a:endParaRPr lang="zh-CN" altLang="en-US" dirty="0"/>
              </a:p>
            </p:txBody>
          </p:sp>
        </mc:Choice>
        <mc:Fallback>
          <p:sp>
            <p:nvSpPr>
              <p:cNvPr id="4" name="Object 20"/>
              <p:cNvSpPr txBox="1">
                <a:spLocks noRot="1" noChangeAspect="1" noMove="1" noResize="1" noEditPoints="1" noAdjustHandles="1" noChangeArrowheads="1" noChangeShapeType="1" noTextEdit="1"/>
              </p:cNvSpPr>
              <p:nvPr/>
            </p:nvSpPr>
            <p:spPr bwMode="auto">
              <a:xfrm>
                <a:off x="1637665" y="1792710"/>
                <a:ext cx="3269192" cy="474662"/>
              </a:xfrm>
              <a:prstGeom prst="rect">
                <a:avLst/>
              </a:prstGeom>
              <a:blipFill rotWithShape="1">
                <a:blip r:embed="rId1"/>
                <a:stretch>
                  <a:fillRect t="-22" r="6" b="89"/>
                </a:stretch>
              </a:blipFill>
              <a:ln>
                <a:noFill/>
              </a:ln>
              <a:effectLst/>
            </p:spPr>
            <p:txBody>
              <a:bodyPr/>
              <a:lstStyle/>
              <a:p>
                <a:r>
                  <a:rPr lang="zh-CN" altLang="en-US">
                    <a:noFill/>
                  </a:rPr>
                  <a:t> </a:t>
                </a:r>
              </a:p>
            </p:txBody>
          </p:sp>
        </mc:Fallback>
      </mc:AlternateContent>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加法原理</a:t>
            </a:r>
            <a:endParaRPr lang="en-US" altLang="en-US"/>
          </a:p>
        </p:txBody>
      </p:sp>
      <mc:AlternateContent xmlns:mc="http://schemas.openxmlformats.org/markup-compatibility/2006">
        <mc:Choice xmlns:a14="http://schemas.microsoft.com/office/drawing/2010/main" Requires="a14">
          <p:sp>
            <p:nvSpPr>
              <p:cNvPr id="3" name="内容占位符 2"/>
              <p:cNvSpPr>
                <a:spLocks noGrp="1"/>
              </p:cNvSpPr>
              <p:nvPr>
                <p:ph idx="1"/>
                <p:custDataLst>
                  <p:tags r:id="rId1"/>
                </p:custDataLst>
              </p:nvPr>
            </p:nvSpPr>
            <p:spPr/>
            <p:txBody>
              <a:bodyPr/>
              <a:lstStyle/>
              <a:p>
                <a:r>
                  <a:rPr sz="2400">
                    <a:sym typeface="+mn-ea"/>
                  </a:rPr>
                  <a:t>加法原理的另一种描述如下</a:t>
                </a:r>
                <a:r>
                  <a:rPr lang="en-US" altLang="zh-CN" sz="2400">
                    <a:sym typeface="+mn-ea"/>
                  </a:rPr>
                  <a:t>:</a:t>
                </a:r>
                <a:r>
                  <a:rPr lang="en-US" altLang="zh-CN" sz="2400" dirty="0"/>
                  <a:t> </a:t>
                </a:r>
                <a:endParaRPr lang="en-US" altLang="zh-CN" sz="2400" dirty="0"/>
              </a:p>
              <a:p>
                <a:pPr marL="0" indent="0">
                  <a:buNone/>
                </a:pPr>
                <a:r>
                  <a:rPr lang="en-US" altLang="zh-CN" sz="2400" dirty="0"/>
                  <a:t>   </a:t>
                </a:r>
                <a:r>
                  <a:rPr lang="zh-CN" altLang="en-US" sz="2400" dirty="0"/>
                  <a:t>完成一个工程可以有</a:t>
                </a:r>
                <a:r>
                  <a:rPr lang="en-US" altLang="zh-CN" sz="2400" dirty="0"/>
                  <a:t> n </a:t>
                </a:r>
                <a:r>
                  <a:rPr lang="zh-CN" altLang="en-US" sz="2400" dirty="0"/>
                  <a:t>类办法， </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𝑎</m:t>
                        </m:r>
                      </m:e>
                      <m:sub>
                        <m:r>
                          <a:rPr lang="en-US" altLang="zh-CN" sz="2400" i="1">
                            <a:latin typeface="Cambria Math" panose="02040503050406030204" pitchFamily="18" charset="0"/>
                            <a:cs typeface="Cambria Math" panose="02040503050406030204" pitchFamily="18" charset="0"/>
                          </a:rPr>
                          <m:t>𝑖</m:t>
                        </m:r>
                      </m:sub>
                    </m:sSub>
                  </m:oMath>
                </a14:m>
                <a:r>
                  <a:rPr lang="zh-CN" altLang="en-US" sz="2400" dirty="0"/>
                  <a:t>(</a:t>
                </a:r>
                <a14:m>
                  <m:oMath xmlns:m="http://schemas.openxmlformats.org/officeDocument/2006/math">
                    <m:r>
                      <a:rPr lang="en-US" altLang="zh-CN" sz="2400" i="1">
                        <a:latin typeface="Cambria Math" panose="02040503050406030204" pitchFamily="18" charset="0"/>
                        <a:cs typeface="Cambria Math" panose="02040503050406030204" pitchFamily="18" charset="0"/>
                      </a:rPr>
                      <m:t>1</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𝑖</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oMath>
                </a14:m>
                <a:r>
                  <a:rPr lang="zh-CN" altLang="en-US" sz="2400" dirty="0"/>
                  <a:t>)代表第</a:t>
                </a:r>
                <a:r>
                  <a:rPr lang="en-US" altLang="zh-CN" sz="2400" dirty="0"/>
                  <a:t> </a:t>
                </a:r>
                <a:r>
                  <a:rPr lang="en-US" altLang="zh-CN" sz="2400" dirty="0" err="1"/>
                  <a:t>i</a:t>
                </a:r>
                <a:r>
                  <a:rPr lang="en-US" altLang="zh-CN" sz="2400" dirty="0"/>
                  <a:t> </a:t>
                </a:r>
                <a:r>
                  <a:rPr lang="zh-CN" altLang="en-US" sz="2400" dirty="0"/>
                  <a:t>类方法的数目。</a:t>
                </a:r>
                <a:r>
                  <a:rPr lang="en-US" altLang="zh-CN" sz="2400" dirty="0"/>
                  <a:t> </a:t>
                </a:r>
                <a:r>
                  <a:rPr lang="zh-CN" altLang="en-US" sz="2400" dirty="0"/>
                  <a:t>那么完成这件事共有</a:t>
                </a:r>
                <a14:m>
                  <m:oMath xmlns:m="http://schemas.openxmlformats.org/officeDocument/2006/math">
                    <m:r>
                      <a:rPr lang="en-US" altLang="zh-CN" sz="2400" i="1">
                        <a:latin typeface="Cambria Math" panose="02040503050406030204" pitchFamily="18" charset="0"/>
                        <a:cs typeface="Cambria Math" panose="02040503050406030204" pitchFamily="18" charset="0"/>
                      </a:rPr>
                      <m:t>𝑆</m:t>
                    </m:r>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𝑎</m:t>
                        </m:r>
                      </m:e>
                      <m:sub>
                        <m:r>
                          <a:rPr lang="en-US" altLang="zh-CN" sz="2400" i="1">
                            <a:latin typeface="Cambria Math" panose="02040503050406030204" pitchFamily="18" charset="0"/>
                            <a:cs typeface="Cambria Math" panose="02040503050406030204" pitchFamily="18" charset="0"/>
                          </a:rPr>
                          <m:t>1</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𝑎</m:t>
                        </m:r>
                      </m:e>
                      <m:sub>
                        <m:r>
                          <a:rPr lang="en-US" altLang="zh-CN" sz="2400" i="1">
                            <a:latin typeface="Cambria Math" panose="02040503050406030204" pitchFamily="18" charset="0"/>
                            <a:cs typeface="Cambria Math" panose="02040503050406030204" pitchFamily="18" charset="0"/>
                          </a:rPr>
                          <m:t>2</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𝑎</m:t>
                        </m:r>
                      </m:e>
                      <m:sub>
                        <m:r>
                          <a:rPr lang="en-US" altLang="zh-CN" sz="2400" i="1">
                            <a:latin typeface="Cambria Math" panose="02040503050406030204" pitchFamily="18" charset="0"/>
                            <a:cs typeface="Cambria Math" panose="02040503050406030204" pitchFamily="18" charset="0"/>
                          </a:rPr>
                          <m:t>𝑛</m:t>
                        </m:r>
                      </m:sub>
                    </m:sSub>
                  </m:oMath>
                </a14:m>
                <a:r>
                  <a:rPr lang="en-US" altLang="zh-CN" sz="2400" dirty="0"/>
                  <a:t> </a:t>
                </a:r>
                <a:r>
                  <a:rPr lang="zh-CN" altLang="en-US" sz="2400" dirty="0"/>
                  <a:t>种不同的方法。</a:t>
                </a:r>
                <a:endParaRPr lang="zh-CN" altLang="en-US" sz="2400" dirty="0"/>
              </a:p>
              <a:p>
                <a:pPr marL="0" indent="0">
                  <a:buNone/>
                </a:pPr>
                <a:endParaRPr lang="en-US" altLang="zh-CN" sz="2400" dirty="0"/>
              </a:p>
              <a:p>
                <a:r>
                  <a:rPr lang="en-US" altLang="zh-CN" sz="2400"/>
                  <a:t>例如：从北京到上海有火车、飞机、轮船 3 种方式，火车、飞机、轮船分别有 k1，k2，k3 个班次，那么从北京到上海有 k1+k2+k3 种方式可以到达。</a:t>
                </a:r>
                <a:endParaRPr lang="en-US" altLang="zh-CN" sz="2400"/>
              </a:p>
            </p:txBody>
          </p:sp>
        </mc:Choice>
        <mc:Fallback>
          <p:sp>
            <p:nvSpPr>
              <p:cNvPr id="3" name="内容占位符 2"/>
              <p:cNvSpPr>
                <a:spLocks noRot="1" noChangeAspect="1" noMove="1" noResize="1" noEditPoints="1" noAdjustHandles="1" noChangeArrowheads="1" noChangeShapeType="1" noTextEdit="1"/>
              </p:cNvSpPr>
              <p:nvPr>
                <p:ph idx="1"/>
                <p:custDataLst>
                  <p:tags r:id="rId2"/>
                </p:custDataLst>
              </p:nvPr>
            </p:nvSpPr>
            <p:spPr>
              <a:blipFill rotWithShape="1">
                <a:blip r:embed="rId3"/>
                <a:stretch>
                  <a:fillRect l="-5" b="6"/>
                </a:stretch>
              </a:blipFill>
            </p:spPr>
            <p:txBody>
              <a:bodyPr/>
              <a:lstStyle/>
              <a:p>
                <a:r>
                  <a:rPr lang="zh-CN" altLang="en-US">
                    <a:noFill/>
                  </a:rPr>
                  <a:t> </a:t>
                </a:r>
              </a:p>
            </p:txBody>
          </p:sp>
        </mc:Fallback>
      </mc:AlternateContent>
    </p:spTree>
  </p:cSld>
  <p:clrMapOvr>
    <a:masterClrMapping/>
  </p:clrMapOvr>
</p:sld>
</file>

<file path=ppt/tags/tag1.xml><?xml version="1.0" encoding="utf-8"?>
<p:tagLst xmlns:p="http://schemas.openxmlformats.org/presentationml/2006/main">
  <p:tag name="KSO_WM_UNIT_SUBTYPE" val="v"/>
  <p:tag name="KSO_WM_TEMPLATE_CATEGORY" val="chip"/>
  <p:tag name="KSO_WM_TEMPLATE_INDEX" val="20222720"/>
  <p:tag name="KSO_WM_UNIT_TYPE" val="i"/>
  <p:tag name="KSO_WM_UNIT_INDEX" val="1"/>
  <p:tag name="KSO_WM_UNIT_ID" val="chip20222720_18*i*1"/>
  <p:tag name="KSO_WM_BEAUTIFY_FLAG" val="#wm#"/>
  <p:tag name="KSO_WM_TAG_VERSION" val="1.0"/>
  <p:tag name="KSO_WM_CHIP_GROUPID" val="62941ecadb924c3ee3989a48"/>
  <p:tag name="KSO_WM_CHIP_XID" val="6294299bdb924c3ee3995c01"/>
  <p:tag name="KSO_WM_UNIT_DEC_AREA_ID" val="7ddddb34bcd042fe964b367f442cc36d"/>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ed94a3094b146c38c8d89dfd8a45dab"/>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22720_1*i*1"/>
  <p:tag name="KSO_WM_TEMPLATE_CATEGORY" val="custom"/>
  <p:tag name="KSO_WM_TEMPLATE_INDEX" val="20222720"/>
  <p:tag name="KSO_WM_UNIT_LAYERLEVEL" val="1"/>
  <p:tag name="KSO_WM_TAG_VERSION" val="1.0"/>
  <p:tag name="KSO_WM_BEAUTIFY_FLAG" val="#wm#"/>
  <p:tag name="KSO_WM_UNIT_BLOCK" val="0"/>
  <p:tag name="KSO_WM_UNIT_SM_LIMIT_TYPE" val="3"/>
  <p:tag name="KSO_WM_UNIT_DEC_AREA_ID" val="d04128edb11e42f09c6a5bf04bd6fe38"/>
  <p:tag name="KSO_WM_UNIT_DECORATE_INFO" val="{&quot;DecorateInfoH&quot;:{&quot;IsAbs&quot;:true},&quot;DecorateInfoW&quot;:{&quot;IsAbs&quot;:false},&quot;DecorateInfoX&quot;:{&quot;IsAbs&quot;:true,&quot;Pos&quot;:0},&quot;DecorateInfoY&quot;:{&quot;IsAbs&quot;:true,&quot;Pos&quot;:0},&quot;ReferentInfo&quot;:{&quot;Id&quot;:&quot;bd4556b4045c4a6a8ddfff616dd15737&quot;,&quot;X&quot;:{&quot;Pos&quot;:0},&quot;Y&quot;:{&quot;Pos&quot;:2}},&quot;whChangeMode&quot;:0}"/>
  <p:tag name="KSO_WM_CHIP_GROUPID" val="614aa4bf1e630cfd8f114e1e"/>
  <p:tag name="KSO_WM_CHIP_XID" val="614aa4bf1e630cfd8f114e1f"/>
  <p:tag name="KSO_WM_CHIP_FILLAREA_FILL_RULE" val="{&quot;fill_align&quot;:&quot;lm&quot;,&quot;fill_mode&quot;:&quot;adaptive&quot;,&quot;sacle_strategy&quot;:&quot;smart&quot;}"/>
  <p:tag name="KSO_WM_UNIT_DEC_SUPPORTCHANGEPIC" val="0"/>
  <p:tag name="KSO_WM_UNIT_DEC_CHANGEPICRESERVED" val="0"/>
  <p:tag name="KSO_WM_ASSEMBLE_CHIP_INDEX" val="78d8a0cf97484a6e88674a8f41521bed"/>
  <p:tag name="KSO_WM_UNIT_FILL_FORE_SCHEMECOLOR_INDEX_BRIGHTNESS" val="0"/>
  <p:tag name="KSO_WM_UNIT_FILL_FORE_SCHEMECOLOR_INDEX" val="5"/>
  <p:tag name="KSO_WM_UNIT_FILL_TYPE" val="1"/>
  <p:tag name="KSO_WM_UNIT_TEXT_FILL_FORE_SCHEMECOLOR_INDEX_BRIGHTNESS" val="0.25"/>
  <p:tag name="KSO_WM_UNIT_TEXT_FILL_FORE_SCHEMECOLOR_INDEX" val="13"/>
  <p:tag name="KSO_WM_UNIT_TEXT_FILL_TYPE" val="1"/>
  <p:tag name="KSO_WM_UNIT_VALUE" val="68"/>
  <p:tag name="KSO_WM_TEMPLATE_ASSEMBLE_XID" val="62a706ba7459d9b06304dead"/>
  <p:tag name="KSO_WM_TEMPLATE_ASSEMBLE_GROUPID" val="62941ecadb924c3ee3989a48"/>
</p:tagLst>
</file>

<file path=ppt/tags/tag10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8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2c"/>
</p:tagLst>
</file>

<file path=ppt/tags/tag106.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5afb9644e4dc4e0c9e304bc6ea790cfd"/>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e7b12e9dcbe4c9aaf16664d5816451b"/>
  <p:tag name="KSO_WM_SLIDE_BACKGROUND_TYPE" val="leftRight"/>
</p:tagLst>
</file>

<file path=ppt/tags/tag10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xml><?xml version="1.0" encoding="utf-8"?>
<p:tagLst xmlns:p="http://schemas.openxmlformats.org/presentationml/2006/main">
  <p:tag name="KSO_WM_UNIT_ISCONTENTSTITLE" val="0"/>
  <p:tag name="KSO_WM_UNIT_ISNUMDGMTITLE" val="0"/>
  <p:tag name="KSO_WM_UNIT_PRESET_TEXT" val="简约风企业培训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2720_1*a*1"/>
  <p:tag name="KSO_WM_TEMPLATE_CATEGORY" val="custom"/>
  <p:tag name="KSO_WM_TEMPLATE_INDEX" val="20222720"/>
  <p:tag name="KSO_WM_UNIT_LAYERLEVEL" val="1"/>
  <p:tag name="KSO_WM_TAG_VERSION" val="1.0"/>
  <p:tag name="KSO_WM_BEAUTIFY_FLAG" val="#wm#"/>
  <p:tag name="KSO_WM_UNIT_DEFAULT_FONT" val="48;60;2"/>
  <p:tag name="KSO_WM_UNIT_BLOCK" val="0"/>
  <p:tag name="KSO_WM_UNIT_DEC_AREA_ID" val="bd4556b4045c4a6a8ddfff616dd15737"/>
  <p:tag name="KSO_WM_CHIP_GROUPID" val="614aa4bf1e630cfd8f114e1e"/>
  <p:tag name="KSO_WM_CHIP_XID" val="614aa4bf1e630cfd8f114e1f"/>
  <p:tag name="KSO_WM_CHIP_FILLAREA_FILL_RULE" val="{&quot;fill_align&quot;:&quot;lm&quot;,&quot;fill_mode&quot;:&quot;adaptive&quot;,&quot;sacle_strategy&quot;:&quot;smart&quot;}"/>
  <p:tag name="KSO_WM_ASSEMBLE_CHIP_INDEX" val="78d8a0cf97484a6e88674a8f41521bed"/>
  <p:tag name="KSO_WM_UNIT_TEXT_FILL_FORE_SCHEMECOLOR_INDEX_BRIGHTNESS" val="0.15"/>
  <p:tag name="KSO_WM_UNIT_TEXT_FILL_FORE_SCHEMECOLOR_INDEX" val="13"/>
  <p:tag name="KSO_WM_UNIT_TEXT_FILL_TYPE" val="1"/>
  <p:tag name="KSO_WM_TEMPLATE_ASSEMBLE_XID" val="62a706ba7459d9b06304dead"/>
  <p:tag name="KSO_WM_TEMPLATE_ASSEMBLE_GROUPID" val="62941ecadb924c3ee3989a48"/>
</p:tagLst>
</file>

<file path=ppt/tags/tag11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8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2d"/>
</p:tagLst>
</file>

<file path=ppt/tags/tag114.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ef7be8fd006492c9b1398764669c00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896afca233a435ba585d0a5d69eb270"/>
  <p:tag name="KSO_WM_SLIDE_BACKGROUND_TYPE" val="topBottom"/>
</p:tagLst>
</file>

<file path=ppt/tags/tag11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xml><?xml version="1.0" encoding="utf-8"?>
<p:tagLst xmlns:p="http://schemas.openxmlformats.org/presentationml/2006/main">
  <p:tag name="KSO_WM_UNIT_PRESET_TEXT" val="单击此处添加文本具体内容，简明扼要地阐述你的观点。单击此处添加正文，文字是您思想的提炼，请尽量言简意赅的阐述观点。"/>
  <p:tag name="KSO_WM_UNIT_NOCLEAR" val="0"/>
  <p:tag name="KSO_WM_UNIT_VALUE" val="74"/>
  <p:tag name="KSO_WM_UNIT_HIGHLIGHT" val="0"/>
  <p:tag name="KSO_WM_UNIT_COMPATIBLE" val="0"/>
  <p:tag name="KSO_WM_UNIT_DIAGRAM_ISNUMVISUAL" val="0"/>
  <p:tag name="KSO_WM_UNIT_DIAGRAM_ISREFERUNIT" val="0"/>
  <p:tag name="KSO_WM_UNIT_TYPE" val="b"/>
  <p:tag name="KSO_WM_UNIT_INDEX" val="1"/>
  <p:tag name="KSO_WM_UNIT_ID" val="custom20222720_1*b*1"/>
  <p:tag name="KSO_WM_TEMPLATE_CATEGORY" val="custom"/>
  <p:tag name="KSO_WM_TEMPLATE_INDEX" val="20222720"/>
  <p:tag name="KSO_WM_UNIT_LAYERLEVEL" val="1"/>
  <p:tag name="KSO_WM_TAG_VERSION" val="1.0"/>
  <p:tag name="KSO_WM_BEAUTIFY_FLAG" val="#wm#"/>
  <p:tag name="KSO_WM_UNIT_DEFAULT_FONT" val="12;14;2"/>
  <p:tag name="KSO_WM_UNIT_BLOCK" val="0"/>
  <p:tag name="KSO_WM_UNIT_DEC_AREA_ID" val="652dc962638b495e9fc7b7cee99d49e9"/>
  <p:tag name="KSO_WM_UNIT_ISCONTENTSTITLE" val="0"/>
  <p:tag name="KSO_WM_UNIT_ISNUMDGMTITLE" val="0"/>
  <p:tag name="KSO_WM_CHIP_GROUPID" val="614aa4bf1e630cfd8f114e1e"/>
  <p:tag name="KSO_WM_CHIP_XID" val="614aa4bf1e630cfd8f114e1f"/>
  <p:tag name="KSO_WM_CHIP_FILLAREA_FILL_RULE" val="{&quot;fill_align&quot;:&quot;lm&quot;,&quot;fill_mode&quot;:&quot;adaptive&quot;,&quot;sacle_strategy&quot;:&quot;smart&quot;}"/>
  <p:tag name="KSO_WM_ASSEMBLE_CHIP_INDEX" val="78d8a0cf97484a6e88674a8f41521bed"/>
  <p:tag name="KSO_WM_UNIT_TEXT_FILL_FORE_SCHEMECOLOR_INDEX_BRIGHTNESS" val="0.5"/>
  <p:tag name="KSO_WM_UNIT_TEXT_FILL_FORE_SCHEMECOLOR_INDEX" val="13"/>
  <p:tag name="KSO_WM_UNIT_TEXT_FILL_TYPE" val="1"/>
  <p:tag name="KSO_WM_TEMPLATE_ASSEMBLE_XID" val="62a706ba7459d9b06304dead"/>
  <p:tag name="KSO_WM_TEMPLATE_ASSEMBLE_GROUPID" val="62941ecadb924c3ee3989a48"/>
</p:tagLst>
</file>

<file path=ppt/tags/tag12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8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2e"/>
</p:tagLst>
</file>

<file path=ppt/tags/tag122.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eec837b632a54689985cbc395e251622"/>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03ec972a037d4171ad525c6399040f4e"/>
  <p:tag name="KSO_WM_SLIDE_BACKGROUND_TYPE" val="bottomTop"/>
</p:tagLst>
</file>

<file path=ppt/tags/tag12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8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2f"/>
</p:tagLst>
</file>

<file path=ppt/tags/tag13.xml><?xml version="1.0" encoding="utf-8"?>
<p:tagLst xmlns:p="http://schemas.openxmlformats.org/presentationml/2006/main">
  <p:tag name="KSO_WM_UNIT_SUBTYPE" val="b"/>
  <p:tag name="KSO_WM_UNIT_PRESET_TEXT" val="演讲人姓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2720_1*f*1"/>
  <p:tag name="KSO_WM_TEMPLATE_CATEGORY" val="custom"/>
  <p:tag name="KSO_WM_TEMPLATE_INDEX" val="20222720"/>
  <p:tag name="KSO_WM_UNIT_LAYERLEVEL" val="1"/>
  <p:tag name="KSO_WM_TAG_VERSION" val="1.0"/>
  <p:tag name="KSO_WM_BEAUTIFY_FLAG" val="#wm#"/>
  <p:tag name="KSO_WM_UNIT_VALUE" val="22"/>
  <p:tag name="KSO_WM_UNIT_BLOCK" val="0"/>
  <p:tag name="KSO_WM_UNIT_DEC_AREA_ID" val="c52174f6a14c407cb5791d0e32723c0c"/>
  <p:tag name="KSO_WM_CHIP_GROUPID" val="614aa4bf1e630cfd8f114e1e"/>
  <p:tag name="KSO_WM_CHIP_XID" val="614aa4bf1e630cfd8f114e1f"/>
  <p:tag name="KSO_WM_CHIP_FILLAREA_FILL_RULE" val="{&quot;fill_align&quot;:&quot;lm&quot;,&quot;fill_mode&quot;:&quot;adaptive&quot;,&quot;sacle_strategy&quot;:&quot;smart&quot;}"/>
  <p:tag name="KSO_WM_ASSEMBLE_CHIP_INDEX" val="78d8a0cf97484a6e88674a8f41521bed"/>
  <p:tag name="KSO_WM_UNIT_TEXT_FILL_FORE_SCHEMECOLOR_INDEX_BRIGHTNESS" val="0"/>
  <p:tag name="KSO_WM_UNIT_TEXT_FILL_FORE_SCHEMECOLOR_INDEX" val="14"/>
  <p:tag name="KSO_WM_UNIT_TEXT_FILL_TYPE" val="1"/>
  <p:tag name="KSO_WM_TEMPLATE_ASSEMBLE_XID" val="62a706ba7459d9b06304dead"/>
  <p:tag name="KSO_WM_TEMPLATE_ASSEMBLE_GROUPID" val="62941ecadb924c3ee3989a48"/>
</p:tagLst>
</file>

<file path=ppt/tags/tag130.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b7e34c9db05d4f6f88ff06f15ac29790"/>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78c13f9d3f9433e83cbe63feb98eda2"/>
  <p:tag name="KSO_WM_SLIDE_BACKGROUND_TYPE" val="navigation"/>
</p:tagLst>
</file>

<file path=ppt/tags/tag13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05e88d437010498c9ce3b03b40c8c37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1f3d9a896774289b54d49078c3ca7ba"/>
  <p:tag name="KSO_WM_SLIDE_BACKGROUND_TYPE" val="belt"/>
</p:tagLst>
</file>

<file path=ppt/tags/tag14.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14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8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30"/>
</p:tagLst>
</file>

<file path=ppt/tags/tag14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2720"/>
</p:tagLst>
</file>

<file path=ppt/tags/tag14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2720"/>
</p:tagLst>
</file>

<file path=ppt/tags/tag1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1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BEAUTIFY_FLAG" val="#wm#"/>
  <p:tag name="KSO_WM_TAG_VERSION" val="1.0"/>
  <p:tag name="KSO_WM_TEMPLATE_CATEGORY" val="custom"/>
  <p:tag name="KSO_WM_TEMPLATE_INDEX" val="20222720"/>
  <p:tag name="KSO_WM_CHIP_COLORING" val="1"/>
</p:tagLst>
</file>

<file path=ppt/tags/tag152.xml><?xml version="1.0" encoding="utf-8"?>
<p:tagLst xmlns:p="http://schemas.openxmlformats.org/presentationml/2006/main">
  <p:tag name="WPP_GENERATETEXT" val="1"/>
</p:tagLst>
</file>

<file path=ppt/tags/tag153.xml><?xml version="1.0" encoding="utf-8"?>
<p:tagLst xmlns:p="http://schemas.openxmlformats.org/presentationml/2006/main">
  <p:tag name="WPP_GENERATETEXT" val="1"/>
</p:tagLst>
</file>

<file path=ppt/tags/tag154.xml><?xml version="1.0" encoding="utf-8"?>
<p:tagLst xmlns:p="http://schemas.openxmlformats.org/presentationml/2006/main">
  <p:tag name="WPP_GENERATETEXT" val="1"/>
</p:tagLst>
</file>

<file path=ppt/tags/tag155.xml><?xml version="1.0" encoding="utf-8"?>
<p:tagLst xmlns:p="http://schemas.openxmlformats.org/presentationml/2006/main">
  <p:tag name="WPP_GENERATETEXT" val="1"/>
</p:tagLst>
</file>

<file path=ppt/tags/tag156.xml><?xml version="1.0" encoding="utf-8"?>
<p:tagLst xmlns:p="http://schemas.openxmlformats.org/presentationml/2006/main">
  <p:tag name="KSO_WM_UNIT_INDEX" val="1"/>
  <p:tag name="KSO_WM_UNIT_TYPE" val="k"/>
  <p:tag name="KSO_WM_BEAUTIFY_FLAG" val="#wm#"/>
</p:tagLst>
</file>

<file path=ppt/tags/tag157.xml><?xml version="1.0" encoding="utf-8"?>
<p:tagLst xmlns:p="http://schemas.openxmlformats.org/presentationml/2006/main">
  <p:tag name="KSO_WM_UNIT_INDEX" val="2"/>
  <p:tag name="KSO_WM_UNIT_TYPE" val="k"/>
  <p:tag name="KSO_WM_BEAUTIFY_FLAG" val="#wm#"/>
</p:tagLst>
</file>

<file path=ppt/tags/tag158.xml><?xml version="1.0" encoding="utf-8"?>
<p:tagLst xmlns:p="http://schemas.openxmlformats.org/presentationml/2006/main">
  <p:tag name="KSO_WM_UNIT_INDEX" val="4"/>
  <p:tag name="KSO_WM_UNIT_TEXT_SUBTYPE" val="a"/>
  <p:tag name="KSO_WM_UNIT_SUBTYPE" val="a"/>
  <p:tag name="KSO_WM_UNIT_TYPE" val="f"/>
  <p:tag name="KSO_WM_BEAUTIFY_FLAG" val="#wm#"/>
</p:tagLst>
</file>

<file path=ppt/tags/tag159.xml><?xml version="1.0" encoding="utf-8"?>
<p:tagLst xmlns:p="http://schemas.openxmlformats.org/presentationml/2006/main">
  <p:tag name="KSO_WM_UNIT_INDEX" val="4"/>
  <p:tag name="KSO_WM_UNIT_TEXT_SUBTYPE" val="a"/>
  <p:tag name="KSO_WM_UNIT_SUBTYPE" val="a"/>
  <p:tag name="KSO_WM_UNIT_TYPE" val="f"/>
  <p:tag name="KSO_WM_BEAUTIFY_FLAG" val="#wm#"/>
</p:tagLst>
</file>

<file path=ppt/tags/tag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0.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0"/>
  <p:tag name="KSO_WM_TEMPLATE_INDEX" val="20233299"/>
  <p:tag name="KSO_WM_TEMPLATE_CATEGORY" val="custom"/>
  <p:tag name="KSO_WM_SLIDE_INDEX" val="8"/>
  <p:tag name="KSO_WM_SLIDE_ID" val="custom20233299_8"/>
  <p:tag name="KSO_WM_TEMPLATE_MASTER_TYPE" val="0"/>
  <p:tag name="KSO_WM_SLIDE_LAYOUT" val="a_f"/>
  <p:tag name="KSO_WM_SLIDE_LAYOUT_CNT" val="1_1"/>
  <p:tag name="KSO_WM_SLIDE_SIZE" val="850*457"/>
  <p:tag name="KSO_WM_SLIDE_POSITION" val="54*28"/>
</p:tagLst>
</file>

<file path=ppt/tags/tag16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62.xml><?xml version="1.0" encoding="utf-8"?>
<p:tagLst xmlns:p="http://schemas.openxmlformats.org/presentationml/2006/main">
  <p:tag name="KSO_WM_UNIT_INDEX" val="3"/>
  <p:tag name="KSO_WM_UNIT_TYPE" val="k"/>
  <p:tag name="KSO_WM_BEAUTIFY_FLAG" val="#wm#"/>
</p:tagLst>
</file>

<file path=ppt/tags/tag163.xml><?xml version="1.0" encoding="utf-8"?>
<p:tagLst xmlns:p="http://schemas.openxmlformats.org/presentationml/2006/main">
  <p:tag name="KSO_WM_UNIT_INDEX" val="4"/>
  <p:tag name="KSO_WM_UNIT_TYPE" val="k"/>
  <p:tag name="KSO_WM_BEAUTIFY_FLAG" val="#wm#"/>
</p:tagLst>
</file>

<file path=ppt/tags/tag164.xml><?xml version="1.0" encoding="utf-8"?>
<p:tagLst xmlns:p="http://schemas.openxmlformats.org/presentationml/2006/main">
  <p:tag name="KSO_WM_UNIT_INDEX" val="1"/>
  <p:tag name="KSO_WM_UNIT_TYPE" val="a"/>
  <p:tag name="KSO_WM_BEAUTIFY_FLAG" val="#wm#"/>
</p:tagLst>
</file>

<file path=ppt/tags/tag165.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0"/>
  <p:tag name="KSO_WM_TEMPLATE_INDEX" val="20233299"/>
  <p:tag name="KSO_WM_TEMPLATE_CATEGORY" val="custom"/>
  <p:tag name="KSO_WM_SLIDE_INDEX" val="8"/>
  <p:tag name="KSO_WM_SLIDE_ID" val="custom20233299_8"/>
  <p:tag name="KSO_WM_TEMPLATE_MASTER_TYPE" val="0"/>
  <p:tag name="KSO_WM_SLIDE_LAYOUT" val="a_f"/>
  <p:tag name="KSO_WM_SLIDE_LAYOUT_CNT" val="1_1"/>
  <p:tag name="KSO_WM_SLIDE_SIZE" val="850*457"/>
  <p:tag name="KSO_WM_SLIDE_POSITION" val="54*28"/>
</p:tagLst>
</file>

<file path=ppt/tags/tag166.xml><?xml version="1.0" encoding="utf-8"?>
<p:tagLst xmlns:p="http://schemas.openxmlformats.org/presentationml/2006/main">
  <p:tag name="KSO_WM_UNIT_INDEX" val="1"/>
  <p:tag name="KSO_WM_UNIT_TYPE" val="k"/>
  <p:tag name="KSO_WM_BEAUTIFY_FLAG" val="#wm#"/>
</p:tagLst>
</file>

<file path=ppt/tags/tag167.xml><?xml version="1.0" encoding="utf-8"?>
<p:tagLst xmlns:p="http://schemas.openxmlformats.org/presentationml/2006/main">
  <p:tag name="KSO_WM_UNIT_INDEX" val="2"/>
  <p:tag name="KSO_WM_UNIT_TYPE" val="k"/>
  <p:tag name="KSO_WM_BEAUTIFY_FLAG" val="#wm#"/>
</p:tagLst>
</file>

<file path=ppt/tags/tag168.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169.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0.xml><?xml version="1.0" encoding="utf-8"?>
<p:tagLst xmlns:p="http://schemas.openxmlformats.org/presentationml/2006/main">
  <p:tag name="KSO_WM_UNIT_INDEX" val="4"/>
  <p:tag name="KSO_WM_UNIT_TYPE" val="a"/>
  <p:tag name="KSO_WM_BEAUTIFY_FLAG" val="#wm#"/>
</p:tagLst>
</file>

<file path=ppt/tags/tag171.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0"/>
  <p:tag name="KSO_WM_TEMPLATE_INDEX" val="20233299"/>
  <p:tag name="KSO_WM_TEMPLATE_CATEGORY" val="custom"/>
  <p:tag name="KSO_WM_SLIDE_INDEX" val="8"/>
  <p:tag name="KSO_WM_SLIDE_ID" val="custom20233299_8"/>
  <p:tag name="KSO_WM_TEMPLATE_MASTER_TYPE" val="0"/>
  <p:tag name="KSO_WM_SLIDE_LAYOUT" val="a_f"/>
  <p:tag name="KSO_WM_SLIDE_LAYOUT_CNT" val="1_1"/>
  <p:tag name="KSO_WM_SLIDE_SIZE" val="850*457"/>
  <p:tag name="KSO_WM_SLIDE_POSITION" val="54*28"/>
</p:tagLst>
</file>

<file path=ppt/tags/tag172.xml><?xml version="1.0" encoding="utf-8"?>
<p:tagLst xmlns:p="http://schemas.openxmlformats.org/presentationml/2006/main">
  <p:tag name="KSO_WM_BEAUTIFY_FLAG" val="#wm#"/>
  <p:tag name="KSO_WM_TEMPLATE_CATEGORY" val="custom"/>
  <p:tag name="KSO_WM_TEMPLATE_INDEX" val="20233299"/>
</p:tagLst>
</file>

<file path=ppt/tags/tag173.xml><?xml version="1.0" encoding="utf-8"?>
<p:tagLst xmlns:p="http://schemas.openxmlformats.org/presentationml/2006/main">
  <p:tag name="WPP_GENERATETEXT" val="1"/>
</p:tagLst>
</file>

<file path=ppt/tags/tag174.xml><?xml version="1.0" encoding="utf-8"?>
<p:tagLst xmlns:p="http://schemas.openxmlformats.org/presentationml/2006/main">
  <p:tag name="WPP_GENERATETEXT" val="1"/>
</p:tagLst>
</file>

<file path=ppt/tags/tag175.xml><?xml version="1.0" encoding="utf-8"?>
<p:tagLst xmlns:p="http://schemas.openxmlformats.org/presentationml/2006/main">
  <p:tag name="WPP_GENERATETEXT" val="1"/>
</p:tagLst>
</file>

<file path=ppt/tags/tag176.xml><?xml version="1.0" encoding="utf-8"?>
<p:tagLst xmlns:p="http://schemas.openxmlformats.org/presentationml/2006/main">
  <p:tag name="WPP_GENERATETEXT" val="1"/>
</p:tagLst>
</file>

<file path=ppt/tags/tag177.xml><?xml version="1.0" encoding="utf-8"?>
<p:tagLst xmlns:p="http://schemas.openxmlformats.org/presentationml/2006/main">
  <p:tag name="WPP_GENERATETEXT" val="1"/>
</p:tagLst>
</file>

<file path=ppt/tags/tag178.xml><?xml version="1.0" encoding="utf-8"?>
<p:tagLst xmlns:p="http://schemas.openxmlformats.org/presentationml/2006/main">
  <p:tag name="WPP_GENERATETEXT" val="1"/>
</p:tagLst>
</file>

<file path=ppt/tags/tag179.xml><?xml version="1.0" encoding="utf-8"?>
<p:tagLst xmlns:p="http://schemas.openxmlformats.org/presentationml/2006/main">
  <p:tag name="KSO_WM_UNIT_INDEX" val="1"/>
  <p:tag name="KSO_WM_UNIT_TYPE" val="k"/>
  <p:tag name="KSO_WM_BEAUTIFY_FLAG" val="#wm#"/>
</p:tagLst>
</file>

<file path=ppt/tags/tag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0.xml><?xml version="1.0" encoding="utf-8"?>
<p:tagLst xmlns:p="http://schemas.openxmlformats.org/presentationml/2006/main">
  <p:tag name="KSO_WM_UNIT_INDEX" val="2"/>
  <p:tag name="KSO_WM_UNIT_TYPE" val="k"/>
  <p:tag name="KSO_WM_BEAUTIFY_FLAG" val="#wm#"/>
</p:tagLst>
</file>

<file path=ppt/tags/tag181.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182.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0"/>
  <p:tag name="KSO_WM_TEMPLATE_INDEX" val="20233299"/>
  <p:tag name="KSO_WM_TEMPLATE_CATEGORY" val="custom"/>
  <p:tag name="KSO_WM_SLIDE_INDEX" val="8"/>
  <p:tag name="KSO_WM_SLIDE_ID" val="custom20233299_8"/>
  <p:tag name="KSO_WM_TEMPLATE_MASTER_TYPE" val="0"/>
  <p:tag name="KSO_WM_SLIDE_LAYOUT" val="a_f"/>
  <p:tag name="KSO_WM_SLIDE_LAYOUT_CNT" val="1_1"/>
  <p:tag name="KSO_WM_SLIDE_SIZE" val="850*457"/>
  <p:tag name="KSO_WM_SLIDE_POSITION" val="54*28"/>
</p:tagLst>
</file>

<file path=ppt/tags/tag183.xml><?xml version="1.0" encoding="utf-8"?>
<p:tagLst xmlns:p="http://schemas.openxmlformats.org/presentationml/2006/main">
  <p:tag name="KSO_WM_BEAUTIFY_FLAG" val="#wm#"/>
  <p:tag name="KSO_WM_TEMPLATE_CATEGORY" val="custom"/>
  <p:tag name="KSO_WM_TEMPLATE_INDEX" val="20233299"/>
</p:tagLst>
</file>

<file path=ppt/tags/tag184.xml><?xml version="1.0" encoding="utf-8"?>
<p:tagLst xmlns:p="http://schemas.openxmlformats.org/presentationml/2006/main">
  <p:tag name="KSO_WM_BEAUTIFY_FLAG" val="#wm#"/>
  <p:tag name="KSO_WM_TEMPLATE_CATEGORY" val="custom"/>
  <p:tag name="KSO_WM_TEMPLATE_INDEX" val="20233299"/>
</p:tagLst>
</file>

<file path=ppt/tags/tag185.xml><?xml version="1.0" encoding="utf-8"?>
<p:tagLst xmlns:p="http://schemas.openxmlformats.org/presentationml/2006/main">
  <p:tag name="WPP_GENERATETEXT" val="1"/>
</p:tagLst>
</file>

<file path=ppt/tags/tag186.xml><?xml version="1.0" encoding="utf-8"?>
<p:tagLst xmlns:p="http://schemas.openxmlformats.org/presentationml/2006/main">
  <p:tag name="WPP_GENERATETEXT" val="1"/>
</p:tagLst>
</file>

<file path=ppt/tags/tag187.xml><?xml version="1.0" encoding="utf-8"?>
<p:tagLst xmlns:p="http://schemas.openxmlformats.org/presentationml/2006/main">
  <p:tag name="WPP_GENERATETEXT" val="1"/>
</p:tagLst>
</file>

<file path=ppt/tags/tag188.xml><?xml version="1.0" encoding="utf-8"?>
<p:tagLst xmlns:p="http://schemas.openxmlformats.org/presentationml/2006/main">
  <p:tag name="WPP_GENERATETEXT" val="1"/>
</p:tagLst>
</file>

<file path=ppt/tags/tag189.xml><?xml version="1.0" encoding="utf-8"?>
<p:tagLst xmlns:p="http://schemas.openxmlformats.org/presentationml/2006/main">
  <p:tag name="KSO_WM_UNIT_INDEX" val="1"/>
  <p:tag name="KSO_WM_UNIT_TYPE" val="k"/>
  <p:tag name="KSO_WM_BEAUTIFY_FLAG" val="#wm#"/>
</p:tagLst>
</file>

<file path=ppt/tags/tag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0.xml><?xml version="1.0" encoding="utf-8"?>
<p:tagLst xmlns:p="http://schemas.openxmlformats.org/presentationml/2006/main">
  <p:tag name="KSO_WM_UNIT_INDEX" val="2"/>
  <p:tag name="KSO_WM_UNIT_TYPE" val="k"/>
  <p:tag name="KSO_WM_BEAUTIFY_FLAG" val="#wm#"/>
</p:tagLst>
</file>

<file path=ppt/tags/tag191.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192.xml><?xml version="1.0" encoding="utf-8"?>
<p:tagLst xmlns:p="http://schemas.openxmlformats.org/presentationml/2006/main">
  <p:tag name="KSO_WM_UNIT_INDEX" val="4"/>
  <p:tag name="KSO_WM_UNIT_TYPE" val="a"/>
  <p:tag name="KSO_WM_BEAUTIFY_FLAG" val="#wm#"/>
</p:tagLst>
</file>

<file path=ppt/tags/tag193.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0"/>
  <p:tag name="KSO_WM_TEMPLATE_INDEX" val="20233299"/>
  <p:tag name="KSO_WM_TEMPLATE_CATEGORY" val="custom"/>
  <p:tag name="KSO_WM_SLIDE_INDEX" val="8"/>
  <p:tag name="KSO_WM_SLIDE_ID" val="custom20233299_8"/>
  <p:tag name="KSO_WM_TEMPLATE_MASTER_TYPE" val="0"/>
  <p:tag name="KSO_WM_SLIDE_LAYOUT" val="a_f"/>
  <p:tag name="KSO_WM_SLIDE_LAYOUT_CNT" val="1_1"/>
  <p:tag name="KSO_WM_SLIDE_SIZE" val="850*457"/>
  <p:tag name="KSO_WM_SLIDE_POSITION" val="54*28"/>
</p:tagLst>
</file>

<file path=ppt/tags/tag194.xml><?xml version="1.0" encoding="utf-8"?>
<p:tagLst xmlns:p="http://schemas.openxmlformats.org/presentationml/2006/main">
  <p:tag name="KSO_WM_UNIT_INDEX" val="1"/>
  <p:tag name="KSO_WM_UNIT_TYPE" val="k"/>
  <p:tag name="KSO_WM_BEAUTIFY_FLAG" val="#wm#"/>
</p:tagLst>
</file>

<file path=ppt/tags/tag195.xml><?xml version="1.0" encoding="utf-8"?>
<p:tagLst xmlns:p="http://schemas.openxmlformats.org/presentationml/2006/main">
  <p:tag name="KSO_WM_UNIT_INDEX" val="2"/>
  <p:tag name="KSO_WM_UNIT_TYPE" val="k"/>
  <p:tag name="KSO_WM_BEAUTIFY_FLAG" val="#wm#"/>
</p:tagLst>
</file>

<file path=ppt/tags/tag196.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197.xml><?xml version="1.0" encoding="utf-8"?>
<p:tagLst xmlns:p="http://schemas.openxmlformats.org/presentationml/2006/main">
  <p:tag name="KSO_WM_UNIT_INDEX" val="4"/>
  <p:tag name="KSO_WM_UNIT_TYPE" val="a"/>
  <p:tag name="KSO_WM_BEAUTIFY_FLAG" val="#wm#"/>
</p:tagLst>
</file>

<file path=ppt/tags/tag198.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0"/>
  <p:tag name="KSO_WM_TEMPLATE_INDEX" val="20233299"/>
  <p:tag name="KSO_WM_TEMPLATE_CATEGORY" val="custom"/>
  <p:tag name="KSO_WM_SLIDE_INDEX" val="8"/>
  <p:tag name="KSO_WM_SLIDE_ID" val="custom20233299_8"/>
  <p:tag name="KSO_WM_TEMPLATE_MASTER_TYPE" val="0"/>
  <p:tag name="KSO_WM_SLIDE_LAYOUT" val="a_f"/>
  <p:tag name="KSO_WM_SLIDE_LAYOUT_CNT" val="1_1"/>
  <p:tag name="KSO_WM_SLIDE_SIZE" val="850*457"/>
  <p:tag name="KSO_WM_SLIDE_POSITION" val="54*28"/>
</p:tagLst>
</file>

<file path=ppt/tags/tag199.xml><?xml version="1.0" encoding="utf-8"?>
<p:tagLst xmlns:p="http://schemas.openxmlformats.org/presentationml/2006/main">
  <p:tag name="KSO_WM_BEAUTIFY_FLAG" val="#wm#"/>
  <p:tag name="KSO_WM_TEMPLATE_CATEGORY" val="custom"/>
  <p:tag name="KSO_WM_TEMPLATE_INDEX" val="20233299"/>
</p:tagLst>
</file>

<file path=ppt/tags/tag2.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20*i*1"/>
  <p:tag name="KSO_WM_BEAUTIFY_FLAG" val="#wm#"/>
  <p:tag name="KSO_WM_TAG_VERSION" val="1.0"/>
  <p:tag name="KSO_WM_CHIP_GROUPID" val="62941ecadb924c3ee3989a48"/>
  <p:tag name="KSO_WM_CHIP_XID" val="6294299bdb924c3ee3995b47"/>
  <p:tag name="KSO_WM_UNIT_DEC_AREA_ID" val="b1d67f68938b42a6ad26a7c837926e0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6cd9619c27a8406d973756aa1c0f0782"/>
</p:tagLst>
</file>

<file path=ppt/tags/tag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0.xml><?xml version="1.0" encoding="utf-8"?>
<p:tagLst xmlns:p="http://schemas.openxmlformats.org/presentationml/2006/main">
  <p:tag name="KSO_WM_UNIT_INDEX" val="1"/>
  <p:tag name="KSO_WM_UNIT_TYPE" val="k"/>
  <p:tag name="KSO_WM_BEAUTIFY_FLAG" val="#wm#"/>
</p:tagLst>
</file>

<file path=ppt/tags/tag201.xml><?xml version="1.0" encoding="utf-8"?>
<p:tagLst xmlns:p="http://schemas.openxmlformats.org/presentationml/2006/main">
  <p:tag name="KSO_WM_UNIT_INDEX" val="2"/>
  <p:tag name="KSO_WM_UNIT_TYPE" val="k"/>
  <p:tag name="KSO_WM_BEAUTIFY_FLAG" val="#wm#"/>
</p:tagLst>
</file>

<file path=ppt/tags/tag202.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203.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204.xml><?xml version="1.0" encoding="utf-8"?>
<p:tagLst xmlns:p="http://schemas.openxmlformats.org/presentationml/2006/main">
  <p:tag name="KSO_WM_UNIT_INDEX" val="4"/>
  <p:tag name="KSO_WM_UNIT_TYPE" val="a"/>
  <p:tag name="KSO_WM_BEAUTIFY_FLAG" val="#wm#"/>
</p:tagLst>
</file>

<file path=ppt/tags/tag205.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0"/>
  <p:tag name="KSO_WM_TEMPLATE_INDEX" val="20233299"/>
  <p:tag name="KSO_WM_TEMPLATE_CATEGORY" val="custom"/>
  <p:tag name="KSO_WM_SLIDE_INDEX" val="8"/>
  <p:tag name="KSO_WM_SLIDE_ID" val="custom20233299_8"/>
  <p:tag name="KSO_WM_TEMPLATE_MASTER_TYPE" val="0"/>
  <p:tag name="KSO_WM_SLIDE_LAYOUT" val="a_f"/>
  <p:tag name="KSO_WM_SLIDE_LAYOUT_CNT" val="1_1"/>
  <p:tag name="KSO_WM_SLIDE_SIZE" val="850*457"/>
  <p:tag name="KSO_WM_SLIDE_POSITION" val="54*28"/>
</p:tagLst>
</file>

<file path=ppt/tags/tag206.xml><?xml version="1.0" encoding="utf-8"?>
<p:tagLst xmlns:p="http://schemas.openxmlformats.org/presentationml/2006/main">
  <p:tag name="KSO_WM_UNIT_INDEX" val="1"/>
  <p:tag name="KSO_WM_UNIT_TYPE" val="k"/>
  <p:tag name="KSO_WM_BEAUTIFY_FLAG" val="#wm#"/>
</p:tagLst>
</file>

<file path=ppt/tags/tag207.xml><?xml version="1.0" encoding="utf-8"?>
<p:tagLst xmlns:p="http://schemas.openxmlformats.org/presentationml/2006/main">
  <p:tag name="KSO_WM_UNIT_INDEX" val="2"/>
  <p:tag name="KSO_WM_UNIT_TYPE" val="k"/>
  <p:tag name="KSO_WM_BEAUTIFY_FLAG" val="#wm#"/>
</p:tagLst>
</file>

<file path=ppt/tags/tag208.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209.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21.xml><?xml version="1.0" encoding="utf-8"?>
<p:tagLst xmlns:p="http://schemas.openxmlformats.org/presentationml/2006/main">
  <p:tag name="KSO_WM_UNIT_SUBTYPE" val="v"/>
  <p:tag name="KSO_WM_TEMPLATE_CATEGORY" val="chip"/>
  <p:tag name="KSO_WM_TEMPLATE_INDEX" val="20222720"/>
  <p:tag name="KSO_WM_UNIT_TYPE" val="i"/>
  <p:tag name="KSO_WM_UNIT_INDEX" val="1"/>
  <p:tag name="KSO_WM_UNIT_ID" val="chip20222720_2*i*1"/>
  <p:tag name="KSO_WM_BEAUTIFY_FLAG" val="#wm#"/>
  <p:tag name="KSO_WM_TAG_VERSION" val="1.0"/>
  <p:tag name="KSO_WM_CHIP_GROUPID" val="62941ecadb924c3ee3989a48"/>
  <p:tag name="KSO_WM_CHIP_XID" val="6294299bdb924c3ee3995a8f"/>
  <p:tag name="KSO_WM_UNIT_DEC_AREA_ID" val="dd2f0d802d3e4dfe86fb6dee5760ddb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7ca640818014a9c8303671d7dac1598"/>
</p:tagLst>
</file>

<file path=ppt/tags/tag210.xml><?xml version="1.0" encoding="utf-8"?>
<p:tagLst xmlns:p="http://schemas.openxmlformats.org/presentationml/2006/main">
  <p:tag name="KSO_WM_UNIT_INDEX" val="4"/>
  <p:tag name="KSO_WM_UNIT_TYPE" val="a"/>
  <p:tag name="KSO_WM_BEAUTIFY_FLAG" val="#wm#"/>
</p:tagLst>
</file>

<file path=ppt/tags/tag211.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0"/>
  <p:tag name="KSO_WM_TEMPLATE_INDEX" val="20233299"/>
  <p:tag name="KSO_WM_TEMPLATE_CATEGORY" val="custom"/>
  <p:tag name="KSO_WM_SLIDE_INDEX" val="8"/>
  <p:tag name="KSO_WM_SLIDE_ID" val="custom20233299_8"/>
  <p:tag name="KSO_WM_TEMPLATE_MASTER_TYPE" val="0"/>
  <p:tag name="KSO_WM_SLIDE_LAYOUT" val="a_f"/>
  <p:tag name="KSO_WM_SLIDE_LAYOUT_CNT" val="1_1"/>
  <p:tag name="KSO_WM_SLIDE_SIZE" val="850*457"/>
  <p:tag name="KSO_WM_SLIDE_POSITION" val="54*28"/>
</p:tagLst>
</file>

<file path=ppt/tags/tag212.xml><?xml version="1.0" encoding="utf-8"?>
<p:tagLst xmlns:p="http://schemas.openxmlformats.org/presentationml/2006/main">
  <p:tag name="KSO_WM_BEAUTIFY_FLAG" val="#wm#"/>
  <p:tag name="KSO_WM_TEMPLATE_CATEGORY" val="custom"/>
  <p:tag name="KSO_WM_TEMPLATE_INDEX" val="20233299"/>
</p:tagLst>
</file>

<file path=ppt/tags/tag213.xml><?xml version="1.0" encoding="utf-8"?>
<p:tagLst xmlns:p="http://schemas.openxmlformats.org/presentationml/2006/main">
  <p:tag name="KSO_WM_BEAUTIFY_FLAG" val="#wm#"/>
  <p:tag name="KSO_WM_TEMPLATE_CATEGORY" val="custom"/>
  <p:tag name="KSO_WM_TEMPLATE_INDEX" val="20233299"/>
</p:tagLst>
</file>

<file path=ppt/tags/tag214.xml><?xml version="1.0" encoding="utf-8"?>
<p:tagLst xmlns:p="http://schemas.openxmlformats.org/presentationml/2006/main">
  <p:tag name="WPP_GENERATETEXT" val="1"/>
</p:tagLst>
</file>

<file path=ppt/tags/tag215.xml><?xml version="1.0" encoding="utf-8"?>
<p:tagLst xmlns:p="http://schemas.openxmlformats.org/presentationml/2006/main">
  <p:tag name="WPP_GENERATETEXT" val="1"/>
</p:tagLst>
</file>

<file path=ppt/tags/tag216.xml><?xml version="1.0" encoding="utf-8"?>
<p:tagLst xmlns:p="http://schemas.openxmlformats.org/presentationml/2006/main">
  <p:tag name="WPP_GENERATETEXT" val="1"/>
</p:tagLst>
</file>

<file path=ppt/tags/tag217.xml><?xml version="1.0" encoding="utf-8"?>
<p:tagLst xmlns:p="http://schemas.openxmlformats.org/presentationml/2006/main">
  <p:tag name="KSO_WM_UNIT_INDEX" val="5"/>
  <p:tag name="KSO_WM_UNIT_TEXT_SUBTYPE" val="a"/>
  <p:tag name="KSO_WM_UNIT_SUBTYPE" val="a"/>
  <p:tag name="KSO_WM_UNIT_TYPE" val="f"/>
  <p:tag name="KSO_WM_BEAUTIFY_FLAG" val="#wm#"/>
</p:tagLst>
</file>

<file path=ppt/tags/tag218.xml><?xml version="1.0" encoding="utf-8"?>
<p:tagLst xmlns:p="http://schemas.openxmlformats.org/presentationml/2006/main">
  <p:tag name="KSO_WM_UNIT_INDEX" val="6"/>
  <p:tag name="KSO_WM_UNIT_TEXT_SUBTYPE" val="a"/>
  <p:tag name="KSO_WM_UNIT_SUBTYPE" val="a"/>
  <p:tag name="KSO_WM_UNIT_TYPE" val="f"/>
  <p:tag name="KSO_WM_BEAUTIFY_FLAG" val="#wm#"/>
</p:tagLst>
</file>

<file path=ppt/tags/tag219.xml><?xml version="1.0" encoding="utf-8"?>
<p:tagLst xmlns:p="http://schemas.openxmlformats.org/presentationml/2006/main">
  <p:tag name="KSO_WM_UNIT_INDEX" val="7"/>
  <p:tag name="KSO_WM_UNIT_TEXT_SUBTYPE" val="a"/>
  <p:tag name="KSO_WM_UNIT_SUBTYPE" val="a"/>
  <p:tag name="KSO_WM_UNIT_TYPE" val="f"/>
  <p:tag name="KSO_WM_BEAUTIFY_FLAG" val="#wm#"/>
</p:tagLst>
</file>

<file path=ppt/tags/tag22.xml><?xml version="1.0" encoding="utf-8"?>
<p:tagLst xmlns:p="http://schemas.openxmlformats.org/presentationml/2006/main">
  <p:tag name="KSO_WM_UNIT_SUBTYPE" val="v"/>
  <p:tag name="KSO_WM_TEMPLATE_CATEGORY" val="chip"/>
  <p:tag name="KSO_WM_TEMPLATE_INDEX" val="20222720"/>
  <p:tag name="KSO_WM_UNIT_TYPE" val="i"/>
  <p:tag name="KSO_WM_UNIT_INDEX" val="2"/>
  <p:tag name="KSO_WM_UNIT_ID" val="chip20222720_2*i*2"/>
  <p:tag name="KSO_WM_BEAUTIFY_FLAG" val="#wm#"/>
  <p:tag name="KSO_WM_TAG_VERSION" val="1.0"/>
  <p:tag name="KSO_WM_CHIP_GROUPID" val="62941ecadb924c3ee3989a48"/>
  <p:tag name="KSO_WM_CHIP_XID" val="6294299bdb924c3ee3995a8f"/>
  <p:tag name="KSO_WM_UNIT_DEC_AREA_ID" val="9fb91457e57b4985b85620bd00a1c5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7ca640818014a9c8303671d7dac1598"/>
  <p:tag name="KSO_WM_UNIT_TEXT_FILL_FORE_SCHEMECOLOR_INDEX_BRIGHTNESS" val="0"/>
  <p:tag name="KSO_WM_UNIT_TEXT_FILL_FORE_SCHEMECOLOR_INDEX" val="13"/>
  <p:tag name="KSO_WM_UNIT_TEXT_FILL_TYPE" val="1"/>
</p:tagLst>
</file>

<file path=ppt/tags/tag220.xml><?xml version="1.0" encoding="utf-8"?>
<p:tagLst xmlns:p="http://schemas.openxmlformats.org/presentationml/2006/main">
  <p:tag name="KSO_WM_UNIT_INDEX" val="8"/>
  <p:tag name="KSO_WM_UNIT_TEXT_SUBTYPE" val="a"/>
  <p:tag name="KSO_WM_UNIT_SUBTYPE" val="a"/>
  <p:tag name="KSO_WM_UNIT_TYPE" val="f"/>
  <p:tag name="KSO_WM_BEAUTIFY_FLAG" val="#wm#"/>
</p:tagLst>
</file>

<file path=ppt/tags/tag221.xml><?xml version="1.0" encoding="utf-8"?>
<p:tagLst xmlns:p="http://schemas.openxmlformats.org/presentationml/2006/main">
  <p:tag name="KSO_WPP_MARK_KEY" val="da699fed-d07c-4328-a8da-be3dc2f8714b"/>
  <p:tag name="COMMONDATA" val="eyJjb3VudCI6MywiaGRpZCI6Ijc4NDQxN2M5ZTc3MzBmNzE0NTk2MjRjNzQwZDZjOTU3IiwidXNlckNvdW50IjoxfQ=="/>
</p:tagLst>
</file>

<file path=ppt/tags/tag23.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4*i*1"/>
  <p:tag name="KSO_WM_BEAUTIFY_FLAG" val="#wm#"/>
  <p:tag name="KSO_WM_TAG_VERSION" val="1.0"/>
  <p:tag name="KSO_WM_CHIP_GROUPID" val="62941ecadb924c3ee3989a48"/>
  <p:tag name="KSO_WM_CHIP_XID" val="6294299bdb924c3ee39959db"/>
  <p:tag name="KSO_WM_UNIT_DEC_AREA_ID" val="008c50b53b0c4fd58bef326be551813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2f64a102d174f2eb6285345833efdaa"/>
</p:tagLst>
</file>

<file path=ppt/tags/tag24.xml><?xml version="1.0" encoding="utf-8"?>
<p:tagLst xmlns:p="http://schemas.openxmlformats.org/presentationml/2006/main">
  <p:tag name="KSO_WM_UNIT_SUBTYPE" val="u"/>
  <p:tag name="KSO_WM_TEMPLATE_CATEGORY" val="chip"/>
  <p:tag name="KSO_WM_TEMPLATE_INDEX" val="20222720"/>
  <p:tag name="KSO_WM_UNIT_TYPE" val="i"/>
  <p:tag name="KSO_WM_UNIT_INDEX" val="1"/>
  <p:tag name="KSO_WM_UNIT_ID" val="chip20222720_3*i*1"/>
  <p:tag name="KSO_WM_BEAUTIFY_FLAG" val="#wm#"/>
  <p:tag name="KSO_WM_TAG_VERSION" val="1.0"/>
  <p:tag name="KSO_WM_CHIP_GROUPID" val="62941ecadb924c3ee3989a48"/>
  <p:tag name="KSO_WM_CHIP_XID" val="6294299bdb924c3ee3995a67"/>
  <p:tag name="KSO_WM_UNIT_DEC_AREA_ID" val="0e4d005a8e4d4ee1857dda619e2f42f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2cf6a4e7624f482683401e055963236a"/>
</p:tagLst>
</file>

<file path=ppt/tags/tag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UNIT_BLOCK" val="0"/>
  <p:tag name="KSO_WM_UNIT_DEC_AREA_ID" val="799e2e5e1522465bb37c07172e1e41a4"/>
  <p:tag name="KSO_WM_UNIT_DEFAULT_FONT" val="40;44;2"/>
  <p:tag name="KSO_WM_UNIT_ISCONTENTSTITLE" val="0"/>
  <p:tag name="KSO_WM_UNIT_ISNUMDGMTITLE" val="0"/>
  <p:tag name="KSO_WM_UNIT_PRESET_TEXT" val="单击此处添加标题"/>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custom20222720_1*a*1"/>
  <p:tag name="KSO_WM_TEMPLATE_CATEGORY" val="custom"/>
  <p:tag name="KSO_WM_TEMPLATE_INDEX" val="20222720"/>
  <p:tag name="KSO_WM_UNIT_LAYERLEVEL" val="1"/>
  <p:tag name="KSO_WM_TAG_VERSION" val="1.0"/>
  <p:tag name="KSO_WM_BEAUTIFY_FLAG" val="#wm#"/>
  <p:tag name="KSO_WM_CHIP_GROUPID" val="614435551e630cfd8f114045"/>
  <p:tag name="KSO_WM_CHIP_XID" val="614435551e630cfd8f114046"/>
  <p:tag name="KSO_WM_CHIP_FILLAREA_FILL_RULE" val="{&quot;fill_align&quot;:&quot;cb&quot;,&quot;fill_mode&quot;:&quot;adaptive&quot;,&quot;sacle_strategy&quot;:&quot;smart&quot;}"/>
  <p:tag name="KSO_WM_ASSEMBLE_CHIP_INDEX" val="a19af2efc94442b3a974158d5af5fdbf"/>
  <p:tag name="KSO_WM_UNIT_TEXT_FILL_FORE_SCHEMECOLOR_INDEX_BRIGHTNESS" val="0.15"/>
  <p:tag name="KSO_WM_UNIT_TEXT_FILL_FORE_SCHEMECOLOR_INDEX" val="13"/>
  <p:tag name="KSO_WM_UNIT_TEXT_FILL_TYPE" val="1"/>
  <p:tag name="KSO_WM_TEMPLATE_ASSEMBLE_XID" val="62a706bb7459d9b06304df9f"/>
  <p:tag name="KSO_WM_TEMPLATE_ASSEMBLE_GROUPID" val="62941ecadb924c3ee3989a48"/>
</p:tagLst>
</file>

<file path=ppt/tags/tag29.xml><?xml version="1.0" encoding="utf-8"?>
<p:tagLst xmlns:p="http://schemas.openxmlformats.org/presentationml/2006/main">
  <p:tag name="KSO_WM_UNIT_BLOCK" val="0"/>
  <p:tag name="KSO_WM_UNIT_DEC_AREA_ID" val="c345e787ed5944eea280efa17e2707b2"/>
  <p:tag name="KSO_WM_UNIT_DEFAULT_FONT" val="16;20;2"/>
  <p:tag name="KSO_WM_UNIT_SUBTYPE" val="a"/>
  <p:tag name="KSO_WM_UNIT_PRESET_TEXT" val="单击此处添加文本具体内容，简明扼要的阐述您的观点，以便观者准确的理解您传达的思想。"/>
  <p:tag name="KSO_WM_UNIT_NOCLEAR" val="0"/>
  <p:tag name="KSO_WM_UNIT_VALUE" val="96"/>
  <p:tag name="KSO_WM_UNIT_HIGHLIGHT" val="0"/>
  <p:tag name="KSO_WM_UNIT_COMPATIBLE" val="0"/>
  <p:tag name="KSO_WM_UNIT_DIAGRAM_ISNUMVISUAL" val="0"/>
  <p:tag name="KSO_WM_UNIT_DIAGRAM_ISREFERUNIT" val="0"/>
  <p:tag name="KSO_WM_UNIT_TYPE" val="f"/>
  <p:tag name="KSO_WM_UNIT_INDEX" val="1"/>
  <p:tag name="KSO_WM_UNIT_ID" val="custom20222720_1*f*1"/>
  <p:tag name="KSO_WM_TEMPLATE_CATEGORY" val="custom"/>
  <p:tag name="KSO_WM_TEMPLATE_INDEX" val="20222720"/>
  <p:tag name="KSO_WM_UNIT_LAYERLEVEL" val="1"/>
  <p:tag name="KSO_WM_TAG_VERSION" val="1.0"/>
  <p:tag name="KSO_WM_BEAUTIFY_FLAG" val="#wm#"/>
  <p:tag name="KSO_WM_CHIP_GROUPID" val="614435551e630cfd8f114045"/>
  <p:tag name="KSO_WM_CHIP_XID" val="614435551e630cfd8f114046"/>
  <p:tag name="KSO_WM_CHIP_FILLAREA_FILL_RULE" val="{&quot;fill_align&quot;:&quot;cb&quot;,&quot;fill_mode&quot;:&quot;adaptive&quot;,&quot;sacle_strategy&quot;:&quot;smart&quot;}"/>
  <p:tag name="KSO_WM_ASSEMBLE_CHIP_INDEX" val="a19af2efc94442b3a974158d5af5fdbf"/>
  <p:tag name="KSO_WM_UNIT_TEXT_FILL_FORE_SCHEMECOLOR_INDEX_BRIGHTNESS" val="0.15"/>
  <p:tag name="KSO_WM_UNIT_TEXT_FILL_FORE_SCHEMECOLOR_INDEX" val="13"/>
  <p:tag name="KSO_WM_UNIT_TEXT_FILL_TYPE" val="1"/>
  <p:tag name="KSO_WM_TEMPLATE_ASSEMBLE_XID" val="62a706bb7459d9b06304df9f"/>
  <p:tag name="KSO_WM_TEMPLATE_ASSEMBLE_GROUPID" val="62941ecadb924c3ee3989a48"/>
</p:tagLst>
</file>

<file path=ppt/tags/tag3.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22*i*1"/>
  <p:tag name="KSO_WM_BEAUTIFY_FLAG" val="#wm#"/>
  <p:tag name="KSO_WM_TAG_VERSION" val="1.0"/>
  <p:tag name="KSO_WM_CHIP_GROUPID" val="62941ecadb924c3ee3989a48"/>
  <p:tag name="KSO_WM_CHIP_XID" val="6294299bdb924c3ee3995b68"/>
  <p:tag name="KSO_WM_UNIT_DEC_AREA_ID" val="c9eae0183df0450683f102f5efd47bd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a5edbea8af5b477a8d56a0ee67356ccf"/>
</p:tagLst>
</file>

<file path=ppt/tags/tag30.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31.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39.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4.xml><?xml version="1.0" encoding="utf-8"?>
<p:tagLst xmlns:p="http://schemas.openxmlformats.org/presentationml/2006/main">
  <p:tag name="KSO_WM_UNIT_SUBTYPE" val="u"/>
  <p:tag name="KSO_WM_TEMPLATE_CATEGORY" val="chip"/>
  <p:tag name="KSO_WM_TEMPLATE_INDEX" val="20222720"/>
  <p:tag name="KSO_WM_UNIT_TYPE" val="i"/>
  <p:tag name="KSO_WM_UNIT_INDEX" val="1"/>
  <p:tag name="KSO_WM_UNIT_ID" val="chip20222720_19*i*1"/>
  <p:tag name="KSO_WM_BEAUTIFY_FLAG" val="#wm#"/>
  <p:tag name="KSO_WM_TAG_VERSION" val="1.0"/>
  <p:tag name="KSO_WM_CHIP_GROUPID" val="62941ecadb924c3ee3989a48"/>
  <p:tag name="KSO_WM_CHIP_XID" val="6294299bdb924c3ee3995be2"/>
  <p:tag name="KSO_WM_UNIT_DEC_AREA_ID" val="b012e7d16a4149a9a6c2c1507da557a3"/>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2165b7ec666b43d59e17d39d77c42a11"/>
</p:tagLst>
</file>

<file path=ppt/tags/tag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SUBTYPE" val="v"/>
  <p:tag name="KSO_WM_TEMPLATE_CATEGORY" val="chip"/>
  <p:tag name="KSO_WM_TEMPLATE_INDEX" val="20222720"/>
  <p:tag name="KSO_WM_UNIT_TYPE" val="i"/>
  <p:tag name="KSO_WM_UNIT_INDEX" val="1"/>
  <p:tag name="KSO_WM_UNIT_ID" val="chip20222720_9*i*1"/>
  <p:tag name="KSO_WM_BEAUTIFY_FLAG" val="#wm#"/>
  <p:tag name="KSO_WM_TAG_VERSION" val="1.0"/>
  <p:tag name="KSO_WM_CHIP_GROUPID" val="62941ecadb924c3ee3989a48"/>
  <p:tag name="KSO_WM_CHIP_XID" val="6294299bdb924c3ee3995881"/>
  <p:tag name="KSO_WM_UNIT_DEC_AREA_ID" val="33aed19913a246c49e0fc6bb131235b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5a66e0c0d4a9db9d6f0683bd6f4bb"/>
</p:tagLst>
</file>

<file path=ppt/tags/tag49.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11*i*1"/>
  <p:tag name="KSO_WM_BEAUTIFY_FLAG" val="#wm#"/>
  <p:tag name="KSO_WM_TAG_VERSION" val="1.0"/>
  <p:tag name="KSO_WM_CHIP_GROUPID" val="62941ecadb924c3ee3989a48"/>
  <p:tag name="KSO_WM_CHIP_XID" val="6294299bdb924c3ee3995880"/>
  <p:tag name="KSO_WM_UNIT_DEC_AREA_ID" val="cca38771d7da43e5bb59785f6296a46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fa85aec2d7c64b31a12709993142b070"/>
</p:tagLst>
</file>

<file path=ppt/tags/tag5.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21*i*1"/>
  <p:tag name="KSO_WM_BEAUTIFY_FLAG" val="#wm#"/>
  <p:tag name="KSO_WM_TAG_VERSION" val="1.0"/>
  <p:tag name="KSO_WM_CHIP_GROUPID" val="62941ecadb924c3ee3989a48"/>
  <p:tag name="KSO_WM_CHIP_XID" val="6294299bdb924c3ee3995b62"/>
  <p:tag name="KSO_WM_UNIT_DEC_AREA_ID" val="3c6546672c8b46f7b1c3d09c11470b9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797802c606874a8793731179ae3dc4dc"/>
</p:tagLst>
</file>

<file path=ppt/tags/tag50.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10*i*1"/>
  <p:tag name="KSO_WM_BEAUTIFY_FLAG" val="#wm#"/>
  <p:tag name="KSO_WM_TAG_VERSION" val="1.0"/>
  <p:tag name="KSO_WM_CHIP_GROUPID" val="62941ecadb924c3ee3989a48"/>
  <p:tag name="KSO_WM_CHIP_XID" val="6294299bdb924c3ee399587f"/>
  <p:tag name="KSO_WM_UNIT_DEC_AREA_ID" val="945442b8df194c0aba4b5567d19b6c2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55c0b904ac9a46cf830c5845217b8acc"/>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59.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67.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74.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xml><?xml version="1.0" encoding="utf-8"?>
<p:tagLst xmlns:p="http://schemas.openxmlformats.org/presentationml/2006/main">
  <p:tag name="KSO_WM_UNIT_SUBTYPE" val="v"/>
  <p:tag name="KSO_WM_TEMPLATE_CATEGORY" val="chip"/>
  <p:tag name="KSO_WM_TEMPLATE_INDEX" val="20222720"/>
  <p:tag name="KSO_WM_UNIT_TYPE" val="i"/>
  <p:tag name="KSO_WM_UNIT_INDEX" val="1"/>
  <p:tag name="KSO_WM_UNIT_ID" val="chip20222720_13*i*1"/>
  <p:tag name="KSO_WM_BEAUTIFY_FLAG" val="#wm#"/>
  <p:tag name="KSO_WM_TAG_VERSION" val="1.0"/>
  <p:tag name="KSO_WM_CHIP_GROUPID" val="62941ecadb924c3ee3989a48"/>
  <p:tag name="KSO_WM_CHIP_XID" val="6294299bdb924c3ee399599b"/>
  <p:tag name="KSO_WM_UNIT_DEC_AREA_ID" val="cfcb9b13721b40558234cbe59490b33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ea465eed75c40db94a71ab3c442d38e"/>
</p:tagLst>
</file>

<file path=ppt/tags/tag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15*i*1"/>
  <p:tag name="KSO_WM_BEAUTIFY_FLAG" val="#wm#"/>
  <p:tag name="KSO_WM_TAG_VERSION" val="1.0"/>
  <p:tag name="KSO_WM_CHIP_GROUPID" val="62941ecadb924c3ee3989a48"/>
  <p:tag name="KSO_WM_CHIP_XID" val="6294299bdb924c3ee399589b"/>
  <p:tag name="KSO_WM_UNIT_DEC_AREA_ID" val="fa1ab33434064678b0e445c07b7a037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8c5d2a884f534415909168bfb92f928f"/>
</p:tagLst>
</file>

<file path=ppt/tags/tag81.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16*i*1"/>
  <p:tag name="KSO_WM_BEAUTIFY_FLAG" val="#wm#"/>
  <p:tag name="KSO_WM_TAG_VERSION" val="1.0"/>
  <p:tag name="KSO_WM_CHIP_GROUPID" val="62941ecadb924c3ee3989a48"/>
  <p:tag name="KSO_WM_CHIP_XID" val="6294299bdb924c3ee39958ad"/>
  <p:tag name="KSO_WM_UNIT_DEC_AREA_ID" val="db89fc702baa43b185eb5b824ba7b5a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e879be1afc5d4ce9ab60c955555b1dd0"/>
</p:tagLst>
</file>

<file path=ppt/tags/tag82.xml><?xml version="1.0" encoding="utf-8"?>
<p:tagLst xmlns:p="http://schemas.openxmlformats.org/presentationml/2006/main">
  <p:tag name="KSO_WM_UNIT_SUBTYPE" val="u"/>
  <p:tag name="KSO_WM_TEMPLATE_CATEGORY" val="chip"/>
  <p:tag name="KSO_WM_TEMPLATE_INDEX" val="20222720"/>
  <p:tag name="KSO_WM_UNIT_TYPE" val="i"/>
  <p:tag name="KSO_WM_UNIT_INDEX" val="1"/>
  <p:tag name="KSO_WM_UNIT_ID" val="chip20222720_14*i*1"/>
  <p:tag name="KSO_WM_BEAUTIFY_FLAG" val="#wm#"/>
  <p:tag name="KSO_WM_TAG_VERSION" val="1.0"/>
  <p:tag name="KSO_WM_CHIP_GROUPID" val="62941ecadb924c3ee3989a48"/>
  <p:tag name="KSO_WM_CHIP_XID" val="6294299bdb924c3ee3995945"/>
  <p:tag name="KSO_WM_UNIT_DEC_AREA_ID" val="982cebf7ba6542468e2094e334ef338f"/>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c552db367774e3680f2c838f6ade742"/>
</p:tagLst>
</file>

<file path=ppt/tags/tag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xml><?xml version="1.0" encoding="utf-8"?>
<p:tagLst xmlns:p="http://schemas.openxmlformats.org/presentationml/2006/main">
  <p:tag name="KSO_WM_UNIT_DEFAULT_FONT" val="20;22;2"/>
  <p:tag name="KSO_WM_UNIT_BLOCK" val="0"/>
  <p:tag name="KSO_WM_UNIT_DEC_AREA_ID" val="fb3c618648ef4a82b0e62ea0fbfd66a4"/>
  <p:tag name="KSO_WM_UNIT_SUBTYPE" val="e"/>
  <p:tag name="KSO_WM_UNIT_PRESET_TEXT" val="202X"/>
  <p:tag name="KSO_WM_UNIT_NOCLEAR" val="0"/>
  <p:tag name="KSO_WM_UNIT_VALUE" val="3"/>
  <p:tag name="KSO_WM_UNIT_HIGHLIGHT" val="0"/>
  <p:tag name="KSO_WM_UNIT_COMPATIBLE" val="0"/>
  <p:tag name="KSO_WM_UNIT_DIAGRAM_ISNUMVISUAL" val="0"/>
  <p:tag name="KSO_WM_UNIT_DIAGRAM_ISREFERUNIT" val="0"/>
  <p:tag name="KSO_WM_UNIT_TYPE" val="f"/>
  <p:tag name="KSO_WM_UNIT_INDEX" val="1"/>
  <p:tag name="KSO_WM_UNIT_ID" val="diagram20220462_1*f*1"/>
  <p:tag name="KSO_WM_TEMPLATE_CATEGORY" val="diagram"/>
  <p:tag name="KSO_WM_TEMPLATE_INDEX" val="20220462"/>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67d7ee6603f1460a455862"/>
  <p:tag name="KSO_WM_CHIP_XID" val="6167d7ee6603f1460a45585f"/>
</p:tagLst>
</file>

<file path=ppt/tags/tag87.xml><?xml version="1.0" encoding="utf-8"?>
<p:tagLst xmlns:p="http://schemas.openxmlformats.org/presentationml/2006/main">
  <p:tag name="KSO_WM_UNIT_DEFAULT_FONT" val="66;80;2"/>
  <p:tag name="KSO_WM_UNIT_BLOCK" val="0"/>
  <p:tag name="KSO_WM_UNIT_DEC_AREA_ID" val="949f1cf3d9c24c80a238fc35f52b5819"/>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20462_1*a*1"/>
  <p:tag name="KSO_WM_TEMPLATE_CATEGORY" val="diagram"/>
  <p:tag name="KSO_WM_TEMPLATE_INDEX" val="20220462"/>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67d7ee6603f1460a455862"/>
  <p:tag name="KSO_WM_CHIP_XID" val="6167d7ee6603f1460a45585f"/>
</p:tagLst>
</file>

<file path=ppt/tags/tag88.xml><?xml version="1.0" encoding="utf-8"?>
<p:tagLst xmlns:p="http://schemas.openxmlformats.org/presentationml/2006/main">
  <p:tag name="KSO_WM_UNIT_DEFAULT_FONT" val="16;18;2"/>
  <p:tag name="KSO_WM_UNIT_BLOCK" val="0"/>
  <p:tag name="KSO_WM_UNIT_DEC_AREA_ID" val="03cdb5ce087249edb67a2ab034675d56"/>
  <p:tag name="KSO_WM_UNIT_SUBTYPE" val="a"/>
  <p:tag name="KSO_WM_UNIT_PRESET_TEXT" val="单击此处添加副标题"/>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20462_1*f*2"/>
  <p:tag name="KSO_WM_TEMPLATE_CATEGORY" val="diagram"/>
  <p:tag name="KSO_WM_TEMPLATE_INDEX" val="20220462"/>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67d7ee6603f1460a455862"/>
  <p:tag name="KSO_WM_CHIP_XID" val="6167d7ee6603f1460a45585f"/>
</p:tagLst>
</file>

<file path=ppt/tags/tag89.xml><?xml version="1.0" encoding="utf-8"?>
<p:tagLst xmlns:p="http://schemas.openxmlformats.org/presentationml/2006/main">
  <p:tag name="KSO_WM_UNIT_BLOCK" val="0"/>
  <p:tag name="KSO_WM_UNIT_DEC_AREA_ID" val="d38d345f578d461aaa55e5b24f83e62c"/>
  <p:tag name="KSO_WM_UNIT_NOCLEAR" val="0"/>
  <p:tag name="KSO_WM_UNIT_HIGHLIGHT" val="0"/>
  <p:tag name="KSO_WM_UNIT_COMPATIBLE" val="0"/>
  <p:tag name="KSO_WM_UNIT_DIAGRAM_ISNUMVISUAL" val="0"/>
  <p:tag name="KSO_WM_UNIT_DIAGRAM_ISREFERUNIT" val="0"/>
  <p:tag name="KSO_WM_UNIT_TYPE" val="i"/>
  <p:tag name="KSO_WM_UNIT_INDEX" val="2"/>
  <p:tag name="KSO_WM_UNIT_ID" val="diagram20220462_1*i*2"/>
  <p:tag name="KSO_WM_TEMPLATE_CATEGORY" val="diagram"/>
  <p:tag name="KSO_WM_TEMPLATE_INDEX" val="20220462"/>
  <p:tag name="KSO_WM_UNIT_LAYERLEVEL" val="1"/>
  <p:tag name="KSO_WM_TAG_VERSION" val="1.0"/>
  <p:tag name="KSO_WM_BEAUTIFY_FLAG" val="#wm#"/>
  <p:tag name="KSO_WM_UNIT_SM_LIMIT_TYPE" val="3"/>
  <p:tag name="KSO_WM_UNIT_DECORATE_INFO" val="{&quot;ReferentInfo&quot;:{&quot;Id&quot;:&quot;3712aaafa17b43168e2c59b67ca93bab&quot;,&quot;X&quot;:{&quot;Pos&quot;:0},&quot;Y&quot;:{&quot;Pos&quot;:0}},&quot;DecorateInfoX&quot;:{&quot;Pos&quot;:0,&quot;IsAbs&quot;:true},&quot;DecorateInfoY&quot;:{&quot;Pos&quot;:2,&quot;IsAbs&quot;:true},&quot;DecorateInfoW&quot;:{&quot;IsAbs&quot;:false},&quot;DecorateInfoH&quot;:{&quot;IsAbs&quot;:true},&quot;whChangeMode&quot;:0}"/>
  <p:tag name="KSO_WM_CHIP_GROUPID" val="6167d7ee6603f1460a455862"/>
  <p:tag name="KSO_WM_CHIP_XID" val="6167d7ee6603f1460a45585f"/>
</p:tagLst>
</file>

<file path=ppt/tags/tag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i"/>
  <p:tag name="KSO_WM_UNIT_INDEX" val="3"/>
  <p:tag name="KSO_WM_UNIT_ID" val="custom20222720_1*i*3"/>
  <p:tag name="KSO_WM_TEMPLATE_CATEGORY" val="custom"/>
  <p:tag name="KSO_WM_TEMPLATE_INDEX" val="20222720"/>
  <p:tag name="KSO_WM_UNIT_LAYERLEVEL" val="1"/>
  <p:tag name="KSO_WM_TAG_VERSION" val="1.0"/>
  <p:tag name="KSO_WM_BEAUTIFY_FLAG" val="#wm#"/>
  <p:tag name="KSO_WM_UNIT_SM_LIMIT_TYPE" val="2"/>
  <p:tag name="KSO_WM_UNIT_BLOCK" val="0"/>
  <p:tag name="KSO_WM_UNIT_DEC_AREA_ID" val="db3219b37b2b4ff4b9b9b673d16ce647"/>
  <p:tag name="KSO_WM_UNIT_DECORATE_INFO" val="{&quot;DecorateInfoH&quot;:{&quot;IsAbs&quot;:true},&quot;DecorateInfoW&quot;:{&quot;IsAbs&quot;:true},&quot;DecorateInfoX&quot;:{&quot;IsAbs&quot;:true,&quot;Pos&quot;:1},&quot;DecorateInfoY&quot;:{&quot;IsAbs&quot;:true,&quot;Pos&quot;:1},&quot;ReferentInfo&quot;:{&quot;Id&quot;:&quot;c52174f6a14c407cb5791d0e32723c0c&quot;,&quot;X&quot;:{&quot;Pos&quot;:1},&quot;Y&quot;:{&quot;Pos&quot;:1}},&quot;whChangeMode&quot;:0}"/>
  <p:tag name="KSO_WM_CHIP_GROUPID" val="614aa4bf1e630cfd8f114e1e"/>
  <p:tag name="KSO_WM_CHIP_XID" val="614aa4bf1e630cfd8f114e1f"/>
  <p:tag name="KSO_WM_CHIP_FILLAREA_FILL_RULE" val="{&quot;fill_align&quot;:&quot;lm&quot;,&quot;fill_mode&quot;:&quot;adaptive&quot;,&quot;sacle_strategy&quot;:&quot;smart&quot;}"/>
  <p:tag name="KSO_WM_UNIT_DEC_SUPPORTCHANGEPIC" val="0"/>
  <p:tag name="KSO_WM_UNIT_DEC_CHANGEPICRESERVED" val="0"/>
  <p:tag name="KSO_WM_ASSEMBLE_CHIP_INDEX" val="78d8a0cf97484a6e88674a8f41521bed"/>
  <p:tag name="KSO_WM_UNIT_FILL_FORE_SCHEMECOLOR_INDEX_BRIGHTNESS" val="0.25"/>
  <p:tag name="KSO_WM_UNIT_FILL_FORE_SCHEMECOLOR_INDEX" val="13"/>
  <p:tag name="KSO_WM_UNIT_FILL_TYPE" val="1"/>
  <p:tag name="KSO_WM_UNIT_TEXT_FILL_FORE_SCHEMECOLOR_INDEX_BRIGHTNESS" val="0.25"/>
  <p:tag name="KSO_WM_UNIT_TEXT_FILL_FORE_SCHEMECOLOR_INDEX" val="13"/>
  <p:tag name="KSO_WM_UNIT_TEXT_FILL_TYPE" val="1"/>
  <p:tag name="KSO_WM_UNIT_VALUE" val="22"/>
  <p:tag name="KSO_WM_TEMPLATE_ASSEMBLE_XID" val="62a706ba7459d9b06304dead"/>
  <p:tag name="KSO_WM_TEMPLATE_ASSEMBLE_GROUPID" val="62941ecadb924c3ee3989a48"/>
</p:tagLst>
</file>

<file path=ppt/tags/tag90.xml><?xml version="1.0" encoding="utf-8"?>
<p:tagLst xmlns:p="http://schemas.openxmlformats.org/presentationml/2006/main">
  <p:tag name="KSO_WM_UNIT_DEFAULT_FONT" val="20;22;2"/>
  <p:tag name="KSO_WM_UNIT_BLOCK" val="0"/>
  <p:tag name="KSO_WM_UNIT_DEC_AREA_ID" val="3712aaafa17b43168e2c59b67ca93bab"/>
  <p:tag name="KSO_WM_UNIT_SUBTYPE" val="b"/>
  <p:tag name="KSO_WM_UNIT_PRESET_TEXT" val="汇报人姓名"/>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4"/>
  <p:tag name="KSO_WM_UNIT_ID" val="diagram20220462_1*f*4"/>
  <p:tag name="KSO_WM_TEMPLATE_CATEGORY" val="diagram"/>
  <p:tag name="KSO_WM_TEMPLATE_INDEX" val="20220462"/>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67d7ee6603f1460a455862"/>
  <p:tag name="KSO_WM_CHIP_XID" val="6167d7ee6603f1460a45585f"/>
</p:tagLst>
</file>

<file path=ppt/tags/tag91.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 name="KSO_WM_SLIDE_BACKGROUND_TYPE" val="general"/>
</p:tagLst>
</file>

<file path=ppt/tags/tag92.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 name="KSO_WM_SLIDE_BACKGROUND_TYPE" val="general"/>
</p:tagLst>
</file>

<file path=ppt/tags/tag9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4.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c6d1aba81c69483cbe8c3373fe727422"/>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770e65180e414d9895574859f43793bb"/>
  <p:tag name="KSO_WM_SLIDE_BACKGROUND_TYPE" val="frame"/>
</p:tagLst>
</file>

<file path=ppt/tags/tag98.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ed090c58989b431f8fee727a440d86b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0b2194e890454be1a4458553edadb32d"/>
  <p:tag name="KSO_WM_SLIDE_BACKGROUND_TYPE" val="frame"/>
</p:tagLst>
</file>

<file path=ppt/tags/tag9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8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8"/>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2b"/>
</p:tagLst>
</file>

<file path=ppt/theme/theme1.xml><?xml version="1.0" encoding="utf-8"?>
<a:theme xmlns:a="http://schemas.openxmlformats.org/drawingml/2006/main" name="2_Office 主题​​">
  <a:themeElements>
    <a:clrScheme name="">
      <a:dk1>
        <a:srgbClr val="000000"/>
      </a:dk1>
      <a:lt1>
        <a:srgbClr val="FFFFFF"/>
      </a:lt1>
      <a:dk2>
        <a:srgbClr val="D7E3FD"/>
      </a:dk2>
      <a:lt2>
        <a:srgbClr val="FFFFFF"/>
      </a:lt2>
      <a:accent1>
        <a:srgbClr val="6373DF"/>
      </a:accent1>
      <a:accent2>
        <a:srgbClr val="7E89D6"/>
      </a:accent2>
      <a:accent3>
        <a:srgbClr val="8D96D7"/>
      </a:accent3>
      <a:accent4>
        <a:srgbClr val="949BC6"/>
      </a:accent4>
      <a:accent5>
        <a:srgbClr val="A0A9E3"/>
      </a:accent5>
      <a:accent6>
        <a:srgbClr val="AEB6EE"/>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16033</Words>
  <Application>WPS 演示</Application>
  <PresentationFormat>宽屏</PresentationFormat>
  <Paragraphs>616</Paragraphs>
  <Slides>72</Slides>
  <Notes>1</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18</vt:i4>
      </vt:variant>
      <vt:variant>
        <vt:lpstr>幻灯片标题</vt:lpstr>
      </vt:variant>
      <vt:variant>
        <vt:i4>72</vt:i4>
      </vt:variant>
    </vt:vector>
  </HeadingPairs>
  <TitlesOfParts>
    <vt:vector size="109" baseType="lpstr">
      <vt:lpstr>Arial</vt:lpstr>
      <vt:lpstr>宋体</vt:lpstr>
      <vt:lpstr>Wingdings</vt:lpstr>
      <vt:lpstr>汉仪正圆 55简</vt:lpstr>
      <vt:lpstr>微软雅黑</vt:lpstr>
      <vt:lpstr>思源黑体 CN Medium</vt:lpstr>
      <vt:lpstr>黑体</vt:lpstr>
      <vt:lpstr>Wingdings</vt:lpstr>
      <vt:lpstr>Cambria Math</vt:lpstr>
      <vt:lpstr>Arial Unicode MS</vt:lpstr>
      <vt:lpstr>Calibri</vt:lpstr>
      <vt:lpstr>Tahoma</vt:lpstr>
      <vt:lpstr>Dotum</vt:lpstr>
      <vt:lpstr>Malgun Gothic</vt:lpstr>
      <vt:lpstr>MS Mincho</vt:lpstr>
      <vt:lpstr>Segoe Print</vt:lpstr>
      <vt:lpstr>Times New Roman</vt:lpstr>
      <vt:lpstr>等线</vt:lpstr>
      <vt:lpstr>2_Office 主题​​</vt:lpstr>
      <vt:lpstr>Equation.3</vt:lpstr>
      <vt:lpstr>Equation.KSEE3</vt:lpstr>
      <vt:lpstr>Equation.3</vt:lpstr>
      <vt:lpstr>Equation.3</vt:lpstr>
      <vt:lpstr>Equation.3</vt:lpstr>
      <vt:lpstr>Equation.3</vt:lpstr>
      <vt:lpstr>Equation.3</vt:lpstr>
      <vt:lpstr>Paint.Picture</vt:lpstr>
      <vt:lpstr>Equation.3</vt:lpstr>
      <vt:lpstr>Equation.3</vt:lpstr>
      <vt:lpstr>Equation.3</vt:lpstr>
      <vt:lpstr>Equation.3</vt:lpstr>
      <vt:lpstr>Equation.KSEE3</vt:lpstr>
      <vt:lpstr>Equation.3</vt:lpstr>
      <vt:lpstr>Equation.3</vt:lpstr>
      <vt:lpstr>Equation.3</vt:lpstr>
      <vt:lpstr>Equation.3</vt:lpstr>
      <vt:lpstr>Equation.3</vt:lpstr>
      <vt:lpstr>排列与组合</vt:lpstr>
      <vt:lpstr>PowerPoint 演示文稿</vt:lpstr>
      <vt:lpstr>前言</vt:lpstr>
      <vt:lpstr>PowerPoint 演示文稿</vt:lpstr>
      <vt:lpstr>PowerPoint 演示文稿</vt:lpstr>
      <vt:lpstr>参考资料</vt:lpstr>
      <vt:lpstr>PowerPoint 演示文稿</vt:lpstr>
      <vt:lpstr>加法原理</vt:lpstr>
      <vt:lpstr>加法原理</vt:lpstr>
      <vt:lpstr>乘法原理</vt:lpstr>
      <vt:lpstr>乘法原理</vt:lpstr>
      <vt:lpstr>PowerPoint 演示文稿</vt:lpstr>
      <vt:lpstr>应用</vt:lpstr>
      <vt:lpstr>PowerPoint 演示文稿</vt:lpstr>
      <vt:lpstr>PowerPoint 演示文稿</vt:lpstr>
      <vt:lpstr>常用的方法与思想</vt:lpstr>
      <vt:lpstr>基本计数法则</vt:lpstr>
      <vt:lpstr>练习题</vt:lpstr>
      <vt:lpstr>PowerPoint 演示文稿</vt:lpstr>
      <vt:lpstr>排列数</vt:lpstr>
      <vt:lpstr>PowerPoint 演示文稿</vt:lpstr>
      <vt:lpstr>PowerPoint 演示文稿</vt:lpstr>
      <vt:lpstr>PowerPoint 演示文稿</vt:lpstr>
      <vt:lpstr>PowerPoint 演示文稿</vt:lpstr>
      <vt:lpstr>PowerPoint 演示文稿</vt:lpstr>
      <vt:lpstr>练习题</vt:lpstr>
      <vt:lpstr>圆排列</vt:lpstr>
      <vt:lpstr>PowerPoint 演示文稿</vt:lpstr>
      <vt:lpstr>训练题</vt:lpstr>
      <vt:lpstr>组合数</vt:lpstr>
      <vt:lpstr>PowerPoint 演示文稿</vt:lpstr>
      <vt:lpstr>PowerPoint 演示文稿</vt:lpstr>
      <vt:lpstr>组合</vt:lpstr>
      <vt:lpstr>组合</vt:lpstr>
      <vt:lpstr>PowerPoint 演示文稿</vt:lpstr>
      <vt:lpstr>允许重复的组合</vt:lpstr>
      <vt:lpstr>允许重复的组合</vt:lpstr>
      <vt:lpstr>PowerPoint 演示文稿</vt:lpstr>
      <vt:lpstr>PowerPoint 演示文稿</vt:lpstr>
      <vt:lpstr>不相邻的组合</vt:lpstr>
      <vt:lpstr>PowerPoint 演示文稿</vt:lpstr>
      <vt:lpstr>PowerPoint 演示文稿</vt:lpstr>
      <vt:lpstr>PowerPoint 演示文稿</vt:lpstr>
      <vt:lpstr>PowerPoint 演示文稿</vt:lpstr>
      <vt:lpstr>PowerPoint 演示文稿</vt:lpstr>
      <vt:lpstr>PowerPoint 演示文稿</vt:lpstr>
      <vt:lpstr>求组合数的方法</vt:lpstr>
      <vt:lpstr>PowerPoint 演示文稿</vt:lpstr>
      <vt:lpstr>PowerPoint 演示文稿</vt:lpstr>
      <vt:lpstr>PowerPoint 演示文稿</vt:lpstr>
      <vt:lpstr>PowerPoint 演示文稿</vt:lpstr>
      <vt:lpstr>PowerPoint 演示文稿</vt:lpstr>
      <vt:lpstr>PowerPoint 演示文稿</vt:lpstr>
      <vt:lpstr>练习题</vt:lpstr>
      <vt:lpstr>组合数取模 </vt:lpstr>
      <vt:lpstr>卢卡斯(Lucas)定理</vt:lpstr>
      <vt:lpstr>PowerPoint 演示文稿</vt:lpstr>
      <vt:lpstr>扩展卢卡斯(exLucas)定理</vt:lpstr>
      <vt:lpstr>PowerPoint 演示文稿</vt:lpstr>
      <vt:lpstr>PowerPoint 演示文稿</vt:lpstr>
      <vt:lpstr>示例</vt:lpstr>
      <vt:lpstr>PowerPoint 演示文稿</vt:lpstr>
      <vt:lpstr>PowerPoint 演示文稿</vt:lpstr>
      <vt:lpstr>PowerPoint 演示文稿</vt:lpstr>
      <vt:lpstr>练习题</vt:lpstr>
      <vt:lpstr>PowerPoint 演示文稿</vt:lpstr>
      <vt:lpstr>范德蒙德卷积</vt:lpstr>
      <vt:lpstr>PowerPoint 演示文稿</vt:lpstr>
      <vt:lpstr>推论</vt:lpstr>
      <vt:lpstr>PowerPoint 演示文稿</vt:lpstr>
      <vt:lpstr>PowerPoint 演示文稿</vt:lpstr>
      <vt:lpstr>练习题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 淑铮</dc:creator>
  <cp:lastModifiedBy>丁建利</cp:lastModifiedBy>
  <cp:revision>148</cp:revision>
  <dcterms:created xsi:type="dcterms:W3CDTF">2021-03-16T09:30:00Z</dcterms:created>
  <dcterms:modified xsi:type="dcterms:W3CDTF">2025-02-06T02:59:59Z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KSOTemplateUUID">
    <vt:lpwstr>v1.0_mb_nrO4m3eF5QYLbFxO2HXSSA==</vt:lpwstr>
  </property>
  <property fmtid="{D5CDD505-2E9C-101B-9397-08002B2CF9AE}" pid="4" name="ICV">
    <vt:lpwstr>A966E262A58B457288716E242DB44917_12</vt:lpwstr>
  </property>
</Properties>
</file>