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4" r:id="rId6"/>
    <p:sldId id="277" r:id="rId7"/>
    <p:sldId id="259" r:id="rId8"/>
    <p:sldId id="272" r:id="rId9"/>
    <p:sldId id="279" r:id="rId10"/>
    <p:sldId id="260" r:id="rId11"/>
    <p:sldId id="265" r:id="rId12"/>
    <p:sldId id="273" r:id="rId13"/>
    <p:sldId id="280" r:id="rId14"/>
    <p:sldId id="304" r:id="rId15"/>
    <p:sldId id="261" r:id="rId16"/>
    <p:sldId id="262" r:id="rId17"/>
    <p:sldId id="281" r:id="rId18"/>
    <p:sldId id="266" r:id="rId19"/>
    <p:sldId id="263" r:id="rId20"/>
    <p:sldId id="282" r:id="rId21"/>
    <p:sldId id="305" r:id="rId22"/>
    <p:sldId id="306" r:id="rId23"/>
    <p:sldId id="303" r:id="rId24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07074B2-838C-4801-8CBB-148EA4350364}">
          <p14:sldIdLst>
            <p14:sldId id="256"/>
            <p14:sldId id="257"/>
            <p14:sldId id="264"/>
            <p14:sldId id="277"/>
            <p14:sldId id="259"/>
            <p14:sldId id="272"/>
          </p14:sldIdLst>
        </p14:section>
        <p14:section name="无标题节" id="{221158FA-663E-4904-9715-175E8ADBC446}">
          <p14:sldIdLst>
            <p14:sldId id="279"/>
            <p14:sldId id="260"/>
            <p14:sldId id="265"/>
            <p14:sldId id="273"/>
            <p14:sldId id="280"/>
            <p14:sldId id="304"/>
            <p14:sldId id="261"/>
            <p14:sldId id="262"/>
            <p14:sldId id="281"/>
            <p14:sldId id="266"/>
            <p14:sldId id="263"/>
            <p14:sldId id="282"/>
            <p14:sldId id="305"/>
            <p14:sldId id="306"/>
            <p14:sldId id="30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>
        <p:scale>
          <a:sx n="125" d="100"/>
          <a:sy n="125" d="100"/>
        </p:scale>
        <p:origin x="-38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E222C67-89E4-44B6-AE1C-8D65DFB0D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5E90112-9586-4DAB-BD18-E35DB0E593F6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9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37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36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13.xml"/><Relationship Id="rId15" Type="http://schemas.openxmlformats.org/officeDocument/2006/relationships/image" Target="../media/image26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25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组合数学复习题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考点以及题目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47725" y="434975"/>
                <a:ext cx="11131550" cy="1527175"/>
              </a:xfrm>
            </p:spPr>
            <p:txBody>
              <a:bodyPr>
                <a:noAutofit/>
              </a:bodyPr>
              <a:lstStyle/>
              <a:p>
                <a:r>
                  <a:rPr lang="zh-CN" altLang="en-US" sz="2200" b="1" dirty="0"/>
                  <a:t>题目：</a:t>
                </a:r>
                <a:endParaRPr lang="zh-CN" altLang="en-US" sz="2200" b="1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sz="2200" dirty="0"/>
                  <a:t>（</a:t>
                </a:r>
                <a:r>
                  <a:rPr lang="en-US" altLang="zh-CN" sz="2200" dirty="0"/>
                  <a:t>1</a:t>
                </a:r>
                <a:r>
                  <a:rPr lang="zh-CN" altLang="en-US" dirty="0"/>
                  <a:t>）求满足下列条件：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en-US" altLang="zh-CN" dirty="0"/>
                  <a:t>,</a:t>
                </a:r>
                <a:endParaRPr lang="en-US" altLang="zh-CN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             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15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20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25</m:t>
                    </m:r>
                  </m:oMath>
                </a14:m>
                <a:r>
                  <a:rPr lang="zh-CN" altLang="en-US" dirty="0"/>
                  <a:t>  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的整数解数目。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7725" y="434975"/>
                <a:ext cx="11131550" cy="1527175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46150" y="2426385"/>
                <a:ext cx="10147300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2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解答：做变换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15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,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20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,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25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,</m:t>
                    </m:r>
                  </m:oMath>
                </a14:m>
                <a:r>
                  <a:rPr lang="zh-CN" altLang="zh-CN" sz="22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则原方程等价于求</a:t>
                </a:r>
                <a:endParaRPr lang="zh-CN" altLang="zh-CN" sz="22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+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+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15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+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20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+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25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20</m:t>
                    </m:r>
                  </m:oMath>
                </a14:m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zh-CN" altLang="zh-CN" sz="22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200" kern="100" dirty="0"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9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2200" i="1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15</m:t>
                    </m:r>
                  </m:oMath>
                </a14:m>
                <a:r>
                  <a:rPr lang="zh-CN" altLang="zh-CN" sz="2200" kern="100" dirty="0"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的整数解数目，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50" y="2426385"/>
                <a:ext cx="10147300" cy="1107996"/>
              </a:xfrm>
              <a:prstGeom prst="rect">
                <a:avLst/>
              </a:prstGeom>
              <a:blipFill rotWithShape="1">
                <a:blip r:embed="rId2"/>
                <a:stretch>
                  <a:fillRect t="-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01700" y="3677472"/>
                <a:ext cx="9575800" cy="1447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2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则所求为</a:t>
                </a:r>
                <a14:m>
                  <m:oMath xmlns:m="http://schemas.openxmlformats.org/officeDocument/2006/math"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|</m:t>
                    </m:r>
                    <m:acc>
                      <m:accPr>
                        <m:chr m:val="̅"/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𝐴</m:t>
                        </m:r>
                      </m:e>
                    </m:acc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 ∩</m:t>
                    </m:r>
                    <m:acc>
                      <m:accPr>
                        <m:chr m:val="̅"/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𝐵</m:t>
                        </m:r>
                      </m:e>
                    </m:acc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∩</m:t>
                    </m:r>
                    <m:acc>
                      <m:accPr>
                        <m:chr m:val="̅"/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𝐶</m:t>
                        </m:r>
                      </m:e>
                    </m:acc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 |=</m:t>
                    </m:r>
                    <m:d>
                      <m:dPr>
                        <m:begChr m:val="|"/>
                        <m:endChr m:val="|"/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𝑈</m:t>
                        </m:r>
                      </m:e>
                    </m:d>
                    <m:r>
                      <a:rPr lang="en-US" altLang="zh-CN" sz="22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𝐴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∪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𝐵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∪</m:t>
                        </m:r>
                        <m:r>
                          <a:rPr lang="en-US" altLang="zh-CN" sz="22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𝐶</m:t>
                        </m:r>
                      </m:e>
                    </m:d>
                  </m:oMath>
                </a14:m>
                <a:endParaRPr lang="zh-CN" altLang="zh-CN" sz="22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zh-CN" altLang="zh-CN" sz="2200" i="1" kern="1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𝑈</m:t>
                          </m:r>
                        </m:e>
                      </m:d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zh-CN" altLang="zh-CN" sz="2200" i="1" kern="1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2200" i="1" kern="1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200" i="1" kern="100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𝐴</m:t>
                              </m:r>
                            </m:e>
                          </m:d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2200" i="1" kern="1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200" i="1" kern="100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𝐵</m:t>
                              </m:r>
                            </m:e>
                          </m:d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+|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𝐶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|</m:t>
                          </m:r>
                        </m:e>
                      </m:d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+</m:t>
                      </m:r>
                      <m:d>
                        <m:dPr>
                          <m:ctrlPr>
                            <a:rPr lang="zh-CN" altLang="zh-CN" sz="2200" i="1" kern="1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|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𝐴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∩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𝐵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|+|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𝐶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∩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𝐵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|+|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𝐴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∩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𝐶</m:t>
                          </m:r>
                          <m:r>
                            <a:rPr lang="en-US" altLang="zh-CN" sz="2200" i="1" kern="100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|</m:t>
                          </m:r>
                        </m:e>
                      </m:d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−|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𝐴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∩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𝐵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∩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𝐶</m:t>
                      </m:r>
                      <m:r>
                        <a:rPr lang="en-US" altLang="zh-CN" sz="2200" i="1" kern="100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|</m:t>
                      </m:r>
                    </m:oMath>
                  </m:oMathPara>
                </a14:m>
                <a:endParaRPr lang="zh-CN" altLang="zh-CN" sz="22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=C(22,2)-(C(12,2)+ C(6,2)+ C(6,2))+0-0</a:t>
                </a:r>
                <a:endParaRPr lang="zh-CN" altLang="zh-CN" sz="22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200" kern="1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=135</a:t>
                </a:r>
                <a:endParaRPr lang="zh-CN" altLang="zh-CN" sz="22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700" y="3677472"/>
                <a:ext cx="9575800" cy="1447319"/>
              </a:xfrm>
              <a:prstGeom prst="rect">
                <a:avLst/>
              </a:prstGeom>
              <a:blipFill rotWithShape="1">
                <a:blip r:embed="rId3"/>
                <a:stretch>
                  <a:fillRect t="-1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47725" y="815975"/>
                <a:ext cx="11131550" cy="898525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sz="2400" b="1" dirty="0"/>
                  <a:t>题目：</a:t>
                </a:r>
                <a:r>
                  <a:rPr lang="zh-CN" altLang="zh-CN" sz="24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zh-CN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方程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zh-CN" altLang="zh-CN" sz="24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zh-CN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zh-CN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zh-CN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4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zh-CN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18</m:t>
                            </m:r>
                          </m:e>
                          <m:e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≤</m:t>
                            </m:r>
                            <m:sSub>
                              <m:sSubPr>
                                <m:ctrlPr>
                                  <a:rPr lang="zh-CN" altLang="zh-CN" sz="2400" i="1" ker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zh-CN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≤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S Gothic" panose="020B0609070205080204" pitchFamily="49" charset="-128"/>
                                <a:cs typeface="MS Gothic" panose="020B0609070205080204" pitchFamily="49" charset="-128"/>
                              </a:rPr>
                              <m:t> </m:t>
                            </m:r>
                            <m:r>
                              <a:rPr lang="zh-CN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zh-CN" altLang="zh-CN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 的整数解组的个数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7725" y="815975"/>
                <a:ext cx="11131550" cy="898525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73075" y="2031643"/>
            <a:ext cx="112458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解答：</a:t>
            </a:r>
            <a:r>
              <a:rPr lang="en-US" altLang="zh-CN" sz="2200" dirty="0"/>
              <a:t>456</a:t>
            </a:r>
            <a:endParaRPr lang="en-US" altLang="zh-CN" sz="2200" dirty="0"/>
          </a:p>
          <a:p>
            <a:endParaRPr lang="zh-CN" altLang="en-US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内容占位符 2"/>
              <p:cNvSpPr txBox="1"/>
              <p:nvPr/>
            </p:nvSpPr>
            <p:spPr>
              <a:xfrm>
                <a:off x="587375" y="2979737"/>
                <a:ext cx="11131550" cy="849313"/>
              </a:xfrm>
              <a:prstGeom prst="rect">
                <a:avLst/>
              </a:prstGeom>
            </p:spPr>
            <p:txBody>
              <a:bodyPr vert="horz" lIns="45720" tIns="45720" rIns="45720" bIns="45720" rtlCol="0">
                <a:noAutofit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Tw Cen MT" panose="020B0602020104020603" pitchFamily="34" charset="0"/>
                  <a:buChar char=" 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6543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44831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9436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77724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91440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06045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216025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362710" indent="-13716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Wingdings 3" panose="05040102010807070707" pitchFamily="18" charset="2"/>
                  <a:buChar char="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sz="2400" b="1" dirty="0"/>
                  <a:t>题目：</a:t>
                </a:r>
                <a:r>
                  <a:rPr lang="zh-CN" altLang="zh-CN" sz="24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zh-CN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方程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kern="1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 kern="1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2400" i="1" kern="1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400" i="1" kern="1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14</m:t>
                    </m:r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满足条件</a:t>
                </a:r>
                <a14:m>
                  <m:oMath xmlns:m="http://schemas.openxmlformats.org/officeDocument/2006/math"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400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zh-CN" sz="2400" i="1" kern="10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400" kern="10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r>
                  <a:rPr lang="zh-CN" altLang="en-US" sz="24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整数解的个数</a:t>
                </a:r>
                <a:endParaRPr lang="zh-CN" altLang="en-US" sz="2400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endParaRPr lang="zh-CN" altLang="en-US" dirty="0"/>
              </a:p>
            </p:txBody>
          </p:sp>
        </mc:Choice>
        <mc:Fallback>
          <p:sp>
            <p:nvSpPr>
              <p:cNvPr id="5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375" y="2979737"/>
                <a:ext cx="11131550" cy="849313"/>
              </a:xfrm>
              <a:prstGeom prst="rect">
                <a:avLst/>
              </a:prstGeom>
              <a:blipFill rotWithShape="1">
                <a:blip r:embed="rId2"/>
                <a:stretch>
                  <a:fillRect t="-37" b="-39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30225" y="3908732"/>
            <a:ext cx="112458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解答：</a:t>
            </a:r>
            <a:r>
              <a:rPr lang="en-US" altLang="zh-CN" sz="2200" dirty="0"/>
              <a:t>6</a:t>
            </a:r>
            <a:endParaRPr lang="en-US" altLang="zh-CN" sz="2200" dirty="0"/>
          </a:p>
          <a:p>
            <a:endParaRPr lang="zh-CN" altLang="en-US" sz="2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024255" y="745490"/>
                <a:ext cx="9719945" cy="5563870"/>
              </a:xfrm>
            </p:spPr>
            <p:txBody>
              <a:bodyPr/>
              <a:p>
                <a:r>
                  <a:rPr lang="zh-CN" altLang="en-US"/>
                  <a:t>求方程</a:t>
                </a:r>
                <a14:m>
                  <m:oMath xmlns:m="http://schemas.openxmlformats.org/officeDocument/2006/math">
                    <m:r>
                      <a:rPr lang="en-US" altLang="zh-CN"/>
                      <m:t> 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6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 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0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0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 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0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zh-CN" altLang="en-US"/>
                  <a:t>整数解组的个数。</a:t>
                </a:r>
                <a:endParaRPr lang="en-US" altLang="zh-CN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24255" y="745490"/>
                <a:ext cx="9719945" cy="556387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1571625"/>
          </a:xfrm>
        </p:spPr>
        <p:txBody>
          <a:bodyPr>
            <a:no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</a:rPr>
              <a:t>鸽巢原理典型题目求解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/>
              <a:t>题目：</a:t>
            </a:r>
            <a:r>
              <a:rPr lang="zh-CN" altLang="en-US" dirty="0"/>
              <a:t>设正整数序列</a:t>
            </a:r>
            <a:r>
              <a:rPr lang="en-US" altLang="zh-CN" dirty="0"/>
              <a:t>a</a:t>
            </a:r>
            <a:r>
              <a:rPr lang="en-US" altLang="zh-CN" sz="2000" baseline="-25000" dirty="0"/>
              <a:t>1</a:t>
            </a:r>
            <a:r>
              <a:rPr lang="en-US" altLang="zh-CN" dirty="0"/>
              <a:t>,a</a:t>
            </a:r>
            <a:r>
              <a:rPr lang="en-US" altLang="zh-CN" baseline="-25000" dirty="0"/>
              <a:t>2</a:t>
            </a:r>
            <a:r>
              <a:rPr lang="en-US" altLang="zh-CN" dirty="0"/>
              <a:t>,…,a</a:t>
            </a:r>
            <a:r>
              <a:rPr lang="en-US" altLang="zh-CN" baseline="-25000" dirty="0"/>
              <a:t>25</a:t>
            </a:r>
            <a:r>
              <a:rPr lang="zh-CN" altLang="en-US" dirty="0"/>
              <a:t>满足</a:t>
            </a:r>
            <a:r>
              <a:rPr lang="en-US" altLang="zh-CN" dirty="0"/>
              <a:t>a</a:t>
            </a:r>
            <a:r>
              <a:rPr lang="en-US" altLang="zh-CN" baseline="-25000" dirty="0"/>
              <a:t>i+1</a:t>
            </a:r>
            <a:r>
              <a:rPr lang="zh-CN" altLang="en-US" dirty="0"/>
              <a:t>＋ </a:t>
            </a:r>
            <a:r>
              <a:rPr lang="en-US" altLang="zh-CN" dirty="0"/>
              <a:t>a</a:t>
            </a:r>
            <a:r>
              <a:rPr lang="en-US" altLang="zh-CN" baseline="-25000" dirty="0"/>
              <a:t>i+2</a:t>
            </a:r>
            <a:r>
              <a:rPr lang="zh-CN" altLang="en-US" dirty="0"/>
              <a:t>＋</a:t>
            </a:r>
            <a:r>
              <a:rPr lang="en-US" altLang="zh-CN" dirty="0"/>
              <a:t>…</a:t>
            </a:r>
            <a:r>
              <a:rPr lang="zh-CN" altLang="en-US" dirty="0"/>
              <a:t>＋ </a:t>
            </a:r>
            <a:r>
              <a:rPr lang="en-US" altLang="zh-CN" dirty="0"/>
              <a:t>a</a:t>
            </a:r>
            <a:r>
              <a:rPr lang="en-US" altLang="zh-CN" baseline="-25000" dirty="0"/>
              <a:t>i+5</a:t>
            </a:r>
            <a:r>
              <a:rPr lang="en-US" altLang="zh-CN" dirty="0"/>
              <a:t>≤6</a:t>
            </a:r>
            <a:r>
              <a:rPr lang="zh-CN" altLang="en-US" dirty="0"/>
              <a:t>，</a:t>
            </a:r>
            <a:r>
              <a:rPr lang="en-US" altLang="zh-CN" dirty="0" err="1"/>
              <a:t>i</a:t>
            </a:r>
            <a:r>
              <a:rPr lang="zh-CN" altLang="en-US" dirty="0"/>
              <a:t>＝</a:t>
            </a:r>
            <a:r>
              <a:rPr lang="en-US" altLang="zh-CN" dirty="0"/>
              <a:t>0,1,…20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dirty="0"/>
              <a:t>试证明至少存在正整数</a:t>
            </a:r>
            <a:r>
              <a:rPr lang="en-US" altLang="zh-CN" dirty="0"/>
              <a:t>h</a:t>
            </a:r>
            <a:r>
              <a:rPr lang="zh-CN" altLang="en-US" dirty="0"/>
              <a:t>、</a:t>
            </a:r>
            <a:r>
              <a:rPr lang="en-US" altLang="zh-CN" dirty="0"/>
              <a:t>k</a:t>
            </a:r>
            <a:r>
              <a:rPr lang="zh-CN" altLang="en-US" dirty="0"/>
              <a:t>（</a:t>
            </a:r>
            <a:r>
              <a:rPr lang="en-US" altLang="zh-CN" dirty="0"/>
              <a:t>1≤h</a:t>
            </a:r>
            <a:r>
              <a:rPr lang="zh-CN" altLang="en-US" dirty="0"/>
              <a:t>＜</a:t>
            </a:r>
            <a:r>
              <a:rPr lang="en-US" altLang="zh-CN" dirty="0"/>
              <a:t>k≤25</a:t>
            </a:r>
            <a:r>
              <a:rPr lang="zh-CN" altLang="en-US" dirty="0"/>
              <a:t>），使得</a:t>
            </a:r>
            <a:r>
              <a:rPr lang="en-US" altLang="zh-CN" dirty="0"/>
              <a:t>a</a:t>
            </a:r>
            <a:r>
              <a:rPr lang="en-US" altLang="zh-CN" baseline="-25000" dirty="0"/>
              <a:t>h</a:t>
            </a:r>
            <a:r>
              <a:rPr lang="zh-CN" altLang="en-US" dirty="0"/>
              <a:t>＋</a:t>
            </a:r>
            <a:r>
              <a:rPr lang="en-US" altLang="zh-CN" dirty="0"/>
              <a:t>a</a:t>
            </a:r>
            <a:r>
              <a:rPr lang="en-US" altLang="zh-CN" baseline="-25000" dirty="0"/>
              <a:t>h+1</a:t>
            </a:r>
            <a:r>
              <a:rPr lang="zh-CN" altLang="en-US" dirty="0"/>
              <a:t>＋</a:t>
            </a:r>
            <a:r>
              <a:rPr lang="en-US" altLang="zh-CN" dirty="0"/>
              <a:t>…</a:t>
            </a:r>
            <a:r>
              <a:rPr lang="zh-CN" altLang="en-US" dirty="0"/>
              <a:t>＋</a:t>
            </a:r>
            <a:r>
              <a:rPr lang="en-US" altLang="zh-CN" dirty="0" err="1"/>
              <a:t>a</a:t>
            </a:r>
            <a:r>
              <a:rPr lang="en-US" altLang="zh-CN" baseline="-25000" dirty="0" err="1"/>
              <a:t>k</a:t>
            </a:r>
            <a:r>
              <a:rPr lang="zh-CN" altLang="en-US" dirty="0"/>
              <a:t>＝</a:t>
            </a:r>
            <a:r>
              <a:rPr lang="en-US" altLang="zh-CN" dirty="0"/>
              <a:t>19</a:t>
            </a:r>
            <a:r>
              <a:rPr lang="zh-CN" altLang="en-US" dirty="0"/>
              <a:t>。</a:t>
            </a:r>
            <a:endParaRPr lang="zh-CN" altLang="en-US" sz="2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721" y="1730251"/>
            <a:ext cx="6296179" cy="50650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5975" y="984251"/>
            <a:ext cx="11131550" cy="673099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/>
              <a:t>题目：</a:t>
            </a:r>
            <a:r>
              <a:rPr lang="zh-CN" altLang="en-US" dirty="0"/>
              <a:t>证明：在边长为</a:t>
            </a:r>
            <a:r>
              <a:rPr lang="en-US" altLang="zh-CN" dirty="0"/>
              <a:t>1</a:t>
            </a:r>
            <a:r>
              <a:rPr lang="zh-CN" altLang="en-US" dirty="0"/>
              <a:t>的等边三角形内任取</a:t>
            </a:r>
            <a:r>
              <a:rPr lang="en-US" altLang="zh-CN" dirty="0"/>
              <a:t>5</a:t>
            </a:r>
            <a:r>
              <a:rPr lang="zh-CN" altLang="en-US" dirty="0"/>
              <a:t>点，试证至少有两点的距离小于</a:t>
            </a:r>
            <a:r>
              <a:rPr lang="en-US" altLang="zh-CN" dirty="0"/>
              <a:t>1/2</a:t>
            </a:r>
            <a:r>
              <a:rPr lang="zh-CN" altLang="en-US" dirty="0"/>
              <a:t>。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746125" y="1982450"/>
            <a:ext cx="102520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证明： 将等边三角形各边中点相连</a:t>
            </a:r>
            <a:r>
              <a:rPr lang="en-US" altLang="zh-CN" sz="2200" dirty="0"/>
              <a:t>,</a:t>
            </a:r>
            <a:r>
              <a:rPr lang="zh-CN" altLang="en-US" sz="2200" dirty="0"/>
              <a:t>将该三角形分成</a:t>
            </a:r>
            <a:r>
              <a:rPr lang="en-US" altLang="zh-CN" sz="2200" dirty="0"/>
              <a:t>4</a:t>
            </a:r>
            <a:r>
              <a:rPr lang="zh-CN" altLang="en-US" sz="2200" dirty="0"/>
              <a:t>个边长为</a:t>
            </a:r>
            <a:r>
              <a:rPr lang="en-US" altLang="zh-CN" sz="2200" dirty="0"/>
              <a:t>1/2</a:t>
            </a:r>
            <a:r>
              <a:rPr lang="zh-CN" altLang="en-US" sz="2200" dirty="0"/>
              <a:t>的小等边三角形</a:t>
            </a:r>
            <a:r>
              <a:rPr lang="en-US" altLang="zh-CN" sz="2200" dirty="0"/>
              <a:t>,</a:t>
            </a:r>
            <a:r>
              <a:rPr lang="zh-CN" altLang="en-US" sz="2200" dirty="0"/>
              <a:t>则</a:t>
            </a:r>
            <a:r>
              <a:rPr lang="en-US" altLang="zh-CN" sz="2200" dirty="0"/>
              <a:t>5</a:t>
            </a:r>
            <a:r>
              <a:rPr lang="zh-CN" altLang="en-US" sz="2200" dirty="0"/>
              <a:t>个点必有</a:t>
            </a:r>
            <a:r>
              <a:rPr lang="en-US" altLang="zh-CN" sz="2200" dirty="0"/>
              <a:t>2</a:t>
            </a:r>
            <a:r>
              <a:rPr lang="zh-CN" altLang="en-US" sz="2200" dirty="0"/>
              <a:t>个点落在其中一个小三角形内</a:t>
            </a:r>
            <a:r>
              <a:rPr lang="en-US" altLang="zh-CN" sz="2200" dirty="0"/>
              <a:t>,</a:t>
            </a:r>
            <a:r>
              <a:rPr lang="zh-CN" altLang="en-US" sz="2200" dirty="0"/>
              <a:t>且此两点中至少有一点不在原三角形的边上</a:t>
            </a:r>
            <a:r>
              <a:rPr lang="en-US" altLang="zh-CN" sz="2200" dirty="0"/>
              <a:t>,</a:t>
            </a:r>
            <a:r>
              <a:rPr lang="zh-CN" altLang="en-US" sz="2200" dirty="0"/>
              <a:t>所以这两点的矩离必小于</a:t>
            </a:r>
            <a:r>
              <a:rPr lang="en-US" altLang="zh-CN" sz="2200" dirty="0"/>
              <a:t>1/2.</a:t>
            </a:r>
            <a:endParaRPr lang="en-US" altLang="zh-CN" sz="2200" dirty="0"/>
          </a:p>
          <a:p>
            <a:endParaRPr lang="zh-CN" altLang="en-US" sz="2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3184525"/>
          </a:xfrm>
        </p:spPr>
        <p:txBody>
          <a:bodyPr>
            <a:noAutofit/>
          </a:bodyPr>
          <a:lstStyle/>
          <a:p>
            <a:r>
              <a:rPr lang="zh-CN" altLang="en-US" sz="2200" b="1" dirty="0"/>
              <a:t>题目：</a:t>
            </a:r>
            <a:endParaRPr lang="zh-CN" altLang="en-US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dirty="0"/>
              <a:t>）（一名实验员在</a:t>
            </a:r>
            <a:r>
              <a:rPr lang="en-US" altLang="zh-CN" dirty="0"/>
              <a:t>50</a:t>
            </a:r>
            <a:r>
              <a:rPr lang="zh-CN" altLang="en-US" dirty="0"/>
              <a:t>天里每天至少做一次实验，而实验总次数不超过</a:t>
            </a:r>
            <a:r>
              <a:rPr lang="en-US" altLang="zh-CN" dirty="0"/>
              <a:t>75</a:t>
            </a:r>
            <a:r>
              <a:rPr lang="zh-CN" altLang="en-US" dirty="0"/>
              <a:t>。证明一定存在连续的若干天，她正好做了</a:t>
            </a:r>
            <a:r>
              <a:rPr lang="en-US" altLang="zh-CN" dirty="0"/>
              <a:t>24</a:t>
            </a:r>
            <a:r>
              <a:rPr lang="zh-CN" altLang="en-US" dirty="0"/>
              <a:t>次实验。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）证明：平面上任取</a:t>
            </a:r>
            <a:r>
              <a:rPr lang="en-US" altLang="zh-CN" dirty="0"/>
              <a:t>5</a:t>
            </a:r>
            <a:r>
              <a:rPr lang="zh-CN" altLang="en-US" dirty="0"/>
              <a:t>个坐标为整数的点，则其中至少有两个点，由它们所连线段的中点的坐标也是整数。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）用红、蓝两种颜色对一个</a:t>
            </a:r>
            <a:r>
              <a:rPr lang="en-US" altLang="zh-CN" dirty="0"/>
              <a:t>3×9</a:t>
            </a:r>
            <a:r>
              <a:rPr lang="zh-CN" altLang="en-US" dirty="0"/>
              <a:t>的棋盘中的方格随意着色，证明：必有两列方格，它们的着色是一样的。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）任取</a:t>
            </a:r>
            <a:r>
              <a:rPr lang="en-US" altLang="zh-CN" dirty="0"/>
              <a:t>5</a:t>
            </a:r>
            <a:r>
              <a:rPr lang="zh-CN" altLang="en-US" dirty="0"/>
              <a:t>个整数，试求其中必存在</a:t>
            </a:r>
            <a:r>
              <a:rPr lang="en-US" altLang="zh-CN" dirty="0"/>
              <a:t>3</a:t>
            </a:r>
            <a:r>
              <a:rPr lang="zh-CN" altLang="en-US" dirty="0"/>
              <a:t>个数，其和能被</a:t>
            </a:r>
            <a:r>
              <a:rPr lang="en-US" altLang="zh-CN" dirty="0"/>
              <a:t>3</a:t>
            </a:r>
            <a:r>
              <a:rPr lang="zh-CN" altLang="en-US" dirty="0"/>
              <a:t>整除。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822325" y="5035193"/>
            <a:ext cx="112458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证明：略</a:t>
            </a:r>
            <a:endParaRPr lang="en-US" altLang="zh-CN" sz="2200" dirty="0"/>
          </a:p>
          <a:p>
            <a:endParaRPr lang="zh-CN" altLang="en-US" sz="2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2073275"/>
          </a:xfrm>
        </p:spPr>
        <p:txBody>
          <a:bodyPr>
            <a:noAutofit/>
          </a:bodyPr>
          <a:lstStyle/>
          <a:p>
            <a:r>
              <a:rPr lang="zh-CN" altLang="en-US" sz="2200" b="1" dirty="0"/>
              <a:t>题目：</a:t>
            </a:r>
            <a:endParaRPr lang="zh-CN" altLang="en-US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a</a:t>
            </a:r>
            <a:r>
              <a:rPr lang="zh-CN" altLang="en-US" dirty="0"/>
              <a:t>）证明：不同身高的</a:t>
            </a:r>
            <a:r>
              <a:rPr lang="en-US" altLang="zh-CN" dirty="0"/>
              <a:t>26</a:t>
            </a:r>
            <a:r>
              <a:rPr lang="zh-CN" altLang="en-US" dirty="0"/>
              <a:t>个人随意排成一行，那么，总能从中挑出</a:t>
            </a:r>
            <a:r>
              <a:rPr lang="en-US" altLang="zh-CN" dirty="0"/>
              <a:t>6</a:t>
            </a:r>
            <a:r>
              <a:rPr lang="zh-CN" altLang="en-US" dirty="0"/>
              <a:t>个人，让其出列后，他们的身高必然是由低到高或由高到低排列的。</a:t>
            </a:r>
            <a:endParaRPr lang="zh-CN" alt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b</a:t>
            </a:r>
            <a:r>
              <a:rPr lang="zh-CN" altLang="en-US" dirty="0"/>
              <a:t>）张三决定在</a:t>
            </a:r>
            <a:r>
              <a:rPr lang="en-US" altLang="zh-CN" dirty="0"/>
              <a:t>50</a:t>
            </a:r>
            <a:r>
              <a:rPr lang="zh-CN" altLang="en-US" dirty="0"/>
              <a:t>天里共对局</a:t>
            </a:r>
            <a:r>
              <a:rPr lang="en-US" altLang="zh-CN" dirty="0"/>
              <a:t>70</a:t>
            </a:r>
            <a:r>
              <a:rPr lang="zh-CN" altLang="en-US" dirty="0"/>
              <a:t>盘围棋，每天至少对局</a:t>
            </a:r>
            <a:r>
              <a:rPr lang="en-US" altLang="zh-CN" dirty="0"/>
              <a:t>1</a:t>
            </a:r>
            <a:r>
              <a:rPr lang="zh-CN" altLang="en-US" dirty="0"/>
              <a:t>盘，证明：必有连续若干天，张三在这几天里共对局了</a:t>
            </a:r>
            <a:r>
              <a:rPr lang="en-US" altLang="zh-CN" dirty="0"/>
              <a:t>29</a:t>
            </a:r>
            <a:r>
              <a:rPr lang="zh-CN" altLang="en-US" dirty="0"/>
              <a:t>盘围棋。</a:t>
            </a:r>
            <a:endParaRPr lang="zh-CN" altLang="en-US" dirty="0"/>
          </a:p>
          <a:p>
            <a:pPr>
              <a:buFont typeface="Wingdings" panose="05000000000000000000" pitchFamily="2" charset="2"/>
              <a:buChar char="Ø"/>
            </a:pPr>
            <a:endParaRPr lang="zh-CN" altLang="en-US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50850" y="2496813"/>
                <a:ext cx="11512550" cy="3934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457200" algn="l"/>
                  </a:tabLst>
                </a:pP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）证明：设这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26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个人的身高为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,a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,…a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26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且均不相等，要求从中必然能选出长为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的单增子序列或单减子序列。</a:t>
                </a:r>
                <a:endParaRPr lang="zh-CN" altLang="zh-CN" sz="20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  <a:tabLst>
                    <a:tab pos="457200" algn="l"/>
                  </a:tabLst>
                </a:pP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不妨设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为以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为首的最长单增子序列的长度（</a:t>
                </a:r>
                <a:r>
                  <a:rPr lang="en-US" altLang="zh-CN" sz="2000" kern="1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=1,2,..,26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若存在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≥</m:t>
                    </m:r>
                    <m:r>
                      <a:rPr lang="en-US" altLang="zh-CN" sz="20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6</m:t>
                    </m:r>
                  </m:oMath>
                </a14:m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26</m:t>
                    </m:r>
                  </m:oMath>
                </a14:m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），则选取以</a:t>
                </a:r>
                <a:r>
                  <a:rPr lang="en-US" altLang="zh-CN" sz="2000" kern="1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为首的长为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的单增子序列即可。否则若所有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</m:oMath>
                </a14:m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5</m:t>
                    </m:r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000" kern="1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=1,2,..,26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），则由鸽巢原理，这</a:t>
                </a:r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26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000" kern="1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000" kern="1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=1,2,..,26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）中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必然存在</a:t>
                </a:r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</m:oMath>
                </a14:m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j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≤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5</m:t>
                    </m:r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，至少有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000" i="1" kern="1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26</m:t>
                            </m:r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−</m:t>
                            </m:r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 kern="1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+1=6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个元素等于</a:t>
                </a:r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j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，设其为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6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𝑗</m:t>
                    </m:r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zh-CN" altLang="zh-CN" sz="20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spcAft>
                    <a:spcPts val="0"/>
                  </a:spcAft>
                  <a:tabLst>
                    <a:tab pos="457200" algn="l"/>
                  </a:tabLst>
                </a:pP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2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3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4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5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𝑖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6</m:t>
                    </m:r>
                  </m:oMath>
                </a14:m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6</m:t>
                        </m:r>
                      </m:sub>
                    </m:sSub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（否则，若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&lt;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zh-CN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添加到以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sub>
                    </m:sSub>
                    <m:r>
                      <a:rPr lang="zh-CN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为首的最长</m:t>
                    </m:r>
                    <m:r>
                      <a:rPr lang="zh-CN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单增子序列中，这样获得一个</m:t>
                    </m:r>
                    <m:r>
                      <a:rPr lang="zh-CN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以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zh-CN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为首</m:t>
                    </m:r>
                    <m:r>
                      <a:rPr lang="zh-CN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长度为</m:t>
                    </m:r>
                    <m:r>
                      <m:rPr>
                        <m:sty m:val="p"/>
                      </m:rPr>
                      <a:rPr lang="en-US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j</m:t>
                    </m:r>
                    <m:r>
                      <a:rPr lang="en-US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+</m:t>
                    </m:r>
                    <m:r>
                      <a:rPr lang="en-US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1</m:t>
                    </m:r>
                    <m:r>
                      <a:rPr lang="zh-CN" altLang="zh-CN" sz="20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的单增子序列，这与</m:t>
                    </m:r>
                    <m:sSub>
                      <m:sSubPr>
                        <m:ctrlPr>
                          <a:rPr lang="zh-CN" altLang="zh-CN" sz="20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𝑙</m:t>
                        </m:r>
                      </m:e>
                      <m:sub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  <m:r>
                          <a:rPr lang="en-US" altLang="zh-CN" sz="2000" i="1" kern="10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r>
                      <a:rPr lang="en-US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𝑗</m:t>
                    </m:r>
                    <m:r>
                      <a:rPr lang="zh-CN" altLang="zh-CN" sz="2000" i="1" kern="100"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矛盾，其余同理证明</m:t>
                    </m:r>
                  </m:oMath>
                </a14:m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en-US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0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该子序列即为所求。</a:t>
                </a:r>
                <a:endParaRPr lang="en-US" altLang="zh-CN" sz="20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000" dirty="0"/>
                  <a:t>（</a:t>
                </a:r>
                <a:r>
                  <a:rPr lang="en-US" altLang="zh-CN" sz="2000" dirty="0"/>
                  <a:t>b</a:t>
                </a:r>
                <a:r>
                  <a:rPr lang="zh-CN" altLang="zh-CN" sz="2000" dirty="0"/>
                  <a:t>）证明：设张三每天的对局数为</a:t>
                </a:r>
                <a:r>
                  <a:rPr lang="en-US" altLang="zh-CN" sz="2000" dirty="0"/>
                  <a:t>a</a:t>
                </a:r>
                <a:r>
                  <a:rPr lang="en-US" altLang="zh-CN" sz="2000" baseline="-25000" dirty="0"/>
                  <a:t>1</a:t>
                </a:r>
                <a:r>
                  <a:rPr lang="en-US" altLang="zh-CN" sz="2000" dirty="0"/>
                  <a:t>,a</a:t>
                </a:r>
                <a:r>
                  <a:rPr lang="en-US" altLang="zh-CN" sz="2000" baseline="-25000" dirty="0"/>
                  <a:t>2</a:t>
                </a:r>
                <a:r>
                  <a:rPr lang="en-US" altLang="zh-CN" sz="2000" dirty="0"/>
                  <a:t>,…a</a:t>
                </a:r>
                <a:r>
                  <a:rPr lang="en-US" altLang="zh-CN" sz="2000" baseline="-25000" dirty="0"/>
                  <a:t>50</a:t>
                </a:r>
                <a:r>
                  <a:rPr lang="en-US" altLang="zh-CN" sz="2000" dirty="0"/>
                  <a:t>,</a:t>
                </a:r>
                <a:r>
                  <a:rPr lang="zh-CN" altLang="zh-CN" sz="2000" dirty="0"/>
                  <a:t>则令</a:t>
                </a:r>
                <a:r>
                  <a:rPr lang="en-US" altLang="zh-CN" sz="2000" dirty="0"/>
                  <a:t>s1= a</a:t>
                </a:r>
                <a:r>
                  <a:rPr lang="en-US" altLang="zh-CN" sz="2000" baseline="-25000" dirty="0"/>
                  <a:t>1</a:t>
                </a:r>
                <a:r>
                  <a:rPr lang="en-US" altLang="zh-CN" sz="2000" dirty="0"/>
                  <a:t>, s2= a</a:t>
                </a:r>
                <a:r>
                  <a:rPr lang="en-US" altLang="zh-CN" sz="2000" baseline="-25000" dirty="0"/>
                  <a:t>1</a:t>
                </a:r>
                <a:r>
                  <a:rPr lang="en-US" altLang="zh-CN" sz="2000" dirty="0"/>
                  <a:t>+ a</a:t>
                </a:r>
                <a:r>
                  <a:rPr lang="en-US" altLang="zh-CN" sz="2000" baseline="-25000" dirty="0"/>
                  <a:t>2</a:t>
                </a:r>
                <a:r>
                  <a:rPr lang="en-US" altLang="zh-CN" sz="2000" dirty="0"/>
                  <a:t>,…, s50= a</a:t>
                </a:r>
                <a:r>
                  <a:rPr lang="en-US" altLang="zh-CN" sz="2000" baseline="-25000" dirty="0"/>
                  <a:t>1</a:t>
                </a:r>
                <a:r>
                  <a:rPr lang="en-US" altLang="zh-CN" sz="2000" dirty="0"/>
                  <a:t>+ a</a:t>
                </a:r>
                <a:r>
                  <a:rPr lang="en-US" altLang="zh-CN" sz="2000" baseline="-25000" dirty="0"/>
                  <a:t>2</a:t>
                </a:r>
                <a:r>
                  <a:rPr lang="en-US" altLang="zh-CN" sz="2000" dirty="0"/>
                  <a:t>+…+ a</a:t>
                </a:r>
                <a:r>
                  <a:rPr lang="en-US" altLang="zh-CN" sz="2000" baseline="-25000" dirty="0"/>
                  <a:t>50</a:t>
                </a:r>
                <a:r>
                  <a:rPr lang="en-US" altLang="zh-CN" sz="2000" dirty="0"/>
                  <a:t>,</a:t>
                </a:r>
                <a:r>
                  <a:rPr lang="zh-CN" altLang="zh-CN" sz="2000" dirty="0"/>
                  <a:t>由每天至少对局</a:t>
                </a:r>
                <a:r>
                  <a:rPr lang="en-US" altLang="zh-CN" sz="2000" dirty="0"/>
                  <a:t>1</a:t>
                </a:r>
                <a:r>
                  <a:rPr lang="zh-CN" altLang="zh-CN" sz="2000" dirty="0"/>
                  <a:t>盘，故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&lt;…&lt;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50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70</m:t>
                    </m:r>
                  </m:oMath>
                </a14:m>
                <a:r>
                  <a:rPr lang="en-US" altLang="zh-CN" sz="2000" dirty="0"/>
                  <a:t>,</a:t>
                </a:r>
                <a:r>
                  <a:rPr lang="zh-CN" altLang="zh-CN" sz="2000" dirty="0"/>
                  <a:t>考虑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29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29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&lt;…&lt;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50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29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99</m:t>
                    </m:r>
                  </m:oMath>
                </a14:m>
                <a:r>
                  <a:rPr lang="zh-CN" altLang="zh-CN" sz="2000" dirty="0"/>
                  <a:t>，则</a:t>
                </a:r>
                <a:r>
                  <a:rPr lang="en-US" altLang="zh-CN" sz="2000" dirty="0"/>
                  <a:t>100</a:t>
                </a:r>
                <a:r>
                  <a:rPr lang="zh-CN" altLang="zh-CN" sz="2000" dirty="0"/>
                  <a:t>个元素在</a:t>
                </a:r>
                <a:r>
                  <a:rPr lang="en-US" altLang="zh-CN" sz="2000" dirty="0"/>
                  <a:t>1</a:t>
                </a:r>
                <a:r>
                  <a:rPr lang="zh-CN" altLang="zh-CN" sz="2000" dirty="0"/>
                  <a:t>到</a:t>
                </a:r>
                <a:r>
                  <a:rPr lang="en-US" altLang="zh-CN" sz="2000" dirty="0"/>
                  <a:t>99</a:t>
                </a:r>
                <a:r>
                  <a:rPr lang="zh-CN" altLang="zh-CN" sz="2000" dirty="0"/>
                  <a:t>之间，故由鸽巢原理，必然有两个不同的元素相等，又由序列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&lt;…&lt;</m:t>
                    </m:r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50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70</m:t>
                    </m:r>
                    <m:r>
                      <a:rPr lang="zh-CN" altLang="zh-CN" sz="2000" i="1">
                        <a:latin typeface="Cambria Math" panose="02040503050406030204" pitchFamily="18" charset="0"/>
                      </a:rPr>
                      <m:t>，</m:t>
                    </m:r>
                    <m:r>
                      <a:rPr lang="zh-CN" altLang="zh-CN" sz="2000">
                        <a:latin typeface="Cambria Math" panose="02040503050406030204" pitchFamily="18" charset="0"/>
                      </a:rPr>
                      <m:t>故存在</m:t>
                    </m:r>
                  </m:oMath>
                </a14:m>
                <a:r>
                  <a:rPr lang="en-US" altLang="zh-CN" sz="2000" dirty="0" err="1"/>
                  <a:t>s</a:t>
                </a:r>
                <a:r>
                  <a:rPr lang="en-US" altLang="zh-CN" sz="2000" baseline="-25000" dirty="0" err="1"/>
                  <a:t>i</a:t>
                </a:r>
                <a:r>
                  <a:rPr lang="en-US" altLang="zh-CN" sz="2000" dirty="0"/>
                  <a:t>=s</a:t>
                </a:r>
                <a:r>
                  <a:rPr lang="en-US" altLang="zh-CN" sz="2000" baseline="-25000" dirty="0"/>
                  <a:t>j</a:t>
                </a:r>
                <a:r>
                  <a:rPr lang="en-US" altLang="zh-CN" sz="2000" dirty="0"/>
                  <a:t>+29 ( </a:t>
                </a:r>
                <a:r>
                  <a:rPr lang="en-US" altLang="zh-CN" sz="2000" dirty="0" err="1"/>
                  <a:t>i</a:t>
                </a:r>
                <a:r>
                  <a:rPr lang="en-US" altLang="zh-CN" sz="2000" dirty="0"/>
                  <a:t>&gt;j)</a:t>
                </a:r>
                <a:r>
                  <a:rPr lang="zh-CN" altLang="zh-CN" sz="2000" dirty="0"/>
                  <a:t>，即</a:t>
                </a:r>
                <a:r>
                  <a:rPr lang="en-US" altLang="zh-CN" sz="2000" dirty="0" err="1"/>
                  <a:t>s</a:t>
                </a:r>
                <a:r>
                  <a:rPr lang="en-US" altLang="zh-CN" sz="2000" baseline="-25000" dirty="0" err="1"/>
                  <a:t>i</a:t>
                </a:r>
                <a:r>
                  <a:rPr lang="en-US" altLang="zh-CN" sz="2000" dirty="0" err="1"/>
                  <a:t>-s</a:t>
                </a:r>
                <a:r>
                  <a:rPr lang="en-US" altLang="zh-CN" sz="2000" baseline="-25000" dirty="0" err="1"/>
                  <a:t>j</a:t>
                </a:r>
                <a:r>
                  <a:rPr lang="en-US" altLang="zh-CN" sz="2000" dirty="0"/>
                  <a:t>= a</a:t>
                </a:r>
                <a:r>
                  <a:rPr lang="en-US" altLang="zh-CN" sz="2000" baseline="-25000" dirty="0"/>
                  <a:t>i+1</a:t>
                </a:r>
                <a:r>
                  <a:rPr lang="en-US" altLang="zh-CN" sz="2000" dirty="0"/>
                  <a:t>+ a</a:t>
                </a:r>
                <a:r>
                  <a:rPr lang="en-US" altLang="zh-CN" sz="2000" baseline="-25000" dirty="0"/>
                  <a:t>i+2</a:t>
                </a:r>
                <a:r>
                  <a:rPr lang="en-US" altLang="zh-CN" sz="2000" dirty="0"/>
                  <a:t>+…+ </a:t>
                </a:r>
                <a:r>
                  <a:rPr lang="en-US" altLang="zh-CN" sz="2000" dirty="0" err="1"/>
                  <a:t>a</a:t>
                </a:r>
                <a:r>
                  <a:rPr lang="en-US" altLang="zh-CN" sz="2000" baseline="-25000" dirty="0" err="1"/>
                  <a:t>j</a:t>
                </a:r>
                <a:r>
                  <a:rPr lang="en-US" altLang="zh-CN" sz="2000" dirty="0"/>
                  <a:t>=29</a:t>
                </a:r>
                <a:r>
                  <a:rPr lang="zh-CN" altLang="zh-CN" sz="2000" dirty="0"/>
                  <a:t>。</a:t>
                </a:r>
                <a:endParaRPr lang="zh-CN" altLang="zh-CN" sz="2000" kern="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50" y="2496813"/>
                <a:ext cx="11512550" cy="3934475"/>
              </a:xfrm>
              <a:prstGeom prst="rect">
                <a:avLst/>
              </a:prstGeom>
              <a:blipFill rotWithShape="1">
                <a:blip r:embed="rId1"/>
                <a:stretch>
                  <a:fillRect t="-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625" y="618769"/>
            <a:ext cx="11131550" cy="1368782"/>
          </a:xfrm>
        </p:spPr>
        <p:txBody>
          <a:bodyPr>
            <a:noAutofit/>
          </a:bodyPr>
          <a:lstStyle/>
          <a:p>
            <a:r>
              <a:rPr lang="en-US" altLang="zh-CN" b="1" dirty="0" err="1">
                <a:solidFill>
                  <a:srgbClr val="FF0000"/>
                </a:solidFill>
              </a:rPr>
              <a:t>Polya</a:t>
            </a:r>
            <a:r>
              <a:rPr lang="zh-CN" altLang="en-US" b="1" dirty="0">
                <a:solidFill>
                  <a:srgbClr val="FF0000"/>
                </a:solidFill>
              </a:rPr>
              <a:t>定理应用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题目：一正立方体的六个面用</a:t>
            </a:r>
            <a:r>
              <a:rPr lang="en-US" altLang="zh-CN" dirty="0" err="1"/>
              <a:t>g,r,b,y</a:t>
            </a:r>
            <a:r>
              <a:rPr lang="zh-CN" altLang="en-US" dirty="0"/>
              <a:t>四种颜色涂染，有多少种不同的方案</a:t>
            </a:r>
            <a:r>
              <a:rPr lang="en-US" altLang="zh-CN" dirty="0"/>
              <a:t>?</a:t>
            </a:r>
            <a:r>
              <a:rPr lang="zh-CN" altLang="en-US" dirty="0"/>
              <a:t>另外其中两个面用色</a:t>
            </a:r>
            <a:r>
              <a:rPr lang="en-US" altLang="zh-CN" dirty="0"/>
              <a:t>g,</a:t>
            </a:r>
            <a:r>
              <a:rPr lang="zh-CN" altLang="en-US" dirty="0"/>
              <a:t>两个面用色</a:t>
            </a:r>
            <a:r>
              <a:rPr lang="en-US" altLang="zh-CN" dirty="0"/>
              <a:t>y,</a:t>
            </a:r>
            <a:r>
              <a:rPr lang="zh-CN" altLang="en-US" dirty="0"/>
              <a:t>其余一面用</a:t>
            </a:r>
            <a:r>
              <a:rPr lang="en-US" altLang="zh-CN" dirty="0"/>
              <a:t>b,</a:t>
            </a:r>
            <a:r>
              <a:rPr lang="zh-CN" altLang="en-US" dirty="0"/>
              <a:t>一面用</a:t>
            </a:r>
            <a:r>
              <a:rPr lang="en-US" altLang="zh-CN" dirty="0"/>
              <a:t>r</a:t>
            </a:r>
            <a:r>
              <a:rPr lang="zh-CN" altLang="en-US" dirty="0"/>
              <a:t>的方案数有多少？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473075" y="2139593"/>
            <a:ext cx="1124585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  解答：其置换群的循环指标为</a:t>
            </a:r>
            <a:endParaRPr lang="en-US" altLang="zh-CN" sz="2200" dirty="0"/>
          </a:p>
          <a:p>
            <a:r>
              <a:rPr lang="zh-CN" altLang="en-US" sz="2200" dirty="0"/>
              <a:t>故所求着色方案数为</a:t>
            </a:r>
            <a:r>
              <a:rPr lang="en-US" altLang="zh-CN" sz="2200" dirty="0"/>
              <a:t>:</a:t>
            </a:r>
            <a:endParaRPr lang="en-US" altLang="zh-CN" sz="2200" dirty="0"/>
          </a:p>
          <a:p>
            <a:endParaRPr lang="en-US" altLang="zh-CN" sz="2200" dirty="0"/>
          </a:p>
          <a:p>
            <a:endParaRPr lang="en-US" altLang="zh-CN" sz="2200" dirty="0"/>
          </a:p>
          <a:p>
            <a:r>
              <a:rPr lang="zh-CN" altLang="zh-CN" dirty="0"/>
              <a:t>着色方案为</a:t>
            </a:r>
            <a:r>
              <a:rPr lang="en-US" altLang="zh-CN" dirty="0"/>
              <a:t>:</a:t>
            </a:r>
            <a:endParaRPr lang="zh-CN" altLang="zh-CN" dirty="0"/>
          </a:p>
          <a:p>
            <a:endParaRPr lang="en-US" altLang="zh-CN" sz="2200" dirty="0"/>
          </a:p>
          <a:p>
            <a:endParaRPr lang="en-US" altLang="zh-CN" sz="2200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其中</a:t>
            </a:r>
            <a:r>
              <a:rPr lang="en-US" altLang="zh-CN" dirty="0"/>
              <a:t>g</a:t>
            </a:r>
            <a:r>
              <a:rPr lang="en-US" altLang="zh-CN" baseline="30000" dirty="0"/>
              <a:t>2</a:t>
            </a:r>
            <a:r>
              <a:rPr lang="en-US" altLang="zh-CN" dirty="0"/>
              <a:t>y</a:t>
            </a:r>
            <a:r>
              <a:rPr lang="en-US" altLang="zh-CN" baseline="30000" dirty="0"/>
              <a:t>2</a:t>
            </a:r>
            <a:r>
              <a:rPr lang="en-US" altLang="zh-CN" dirty="0"/>
              <a:t>br</a:t>
            </a:r>
            <a:r>
              <a:rPr lang="zh-CN" altLang="zh-CN" dirty="0"/>
              <a:t>的系数为</a:t>
            </a:r>
            <a:endParaRPr lang="zh-CN" altLang="zh-CN" dirty="0"/>
          </a:p>
          <a:p>
            <a:endParaRPr lang="zh-CN" altLang="en-US" sz="2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2" y="2037993"/>
            <a:ext cx="5639207" cy="590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71749" y="2844601"/>
            <a:ext cx="1418705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71750" y="2844602"/>
          <a:ext cx="7336292" cy="711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" r:id="rId2" imgW="4191000" imgH="406400" progId="Equation.3">
                  <p:embed/>
                </p:oleObj>
              </mc:Choice>
              <mc:Fallback>
                <p:oleObj name="" r:id="rId2" imgW="4191000" imgH="406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2844602"/>
                        <a:ext cx="7336292" cy="7113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208211" y="3747369"/>
            <a:ext cx="135623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08211" y="3747369"/>
          <a:ext cx="5429771" cy="106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" r:id="rId4" imgW="4533900" imgH="889000" progId="Equation.3">
                  <p:embed/>
                </p:oleObj>
              </mc:Choice>
              <mc:Fallback>
                <p:oleObj name="" r:id="rId4" imgW="4533900" imgH="889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8211" y="3747369"/>
                        <a:ext cx="5429771" cy="10646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214561" y="5564185"/>
            <a:ext cx="2004317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14562" y="5564185"/>
          <a:ext cx="3732281" cy="754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" r:id="rId6" imgW="2260600" imgH="457200" progId="Equation.3">
                  <p:embed/>
                </p:oleObj>
              </mc:Choice>
              <mc:Fallback>
                <p:oleObj name="" r:id="rId6" imgW="226060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2" y="5564185"/>
                        <a:ext cx="3732281" cy="754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325" y="479425"/>
            <a:ext cx="11131550" cy="1362075"/>
          </a:xfrm>
        </p:spPr>
        <p:txBody>
          <a:bodyPr>
            <a:noAutofit/>
          </a:bodyPr>
          <a:lstStyle/>
          <a:p>
            <a:r>
              <a:rPr lang="zh-CN" altLang="en-US" sz="2200" b="1" dirty="0"/>
              <a:t>题目：</a:t>
            </a:r>
            <a:endParaRPr lang="zh-CN" altLang="en-US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一个项链由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颗珠子装饰而成的，其中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颗珠子是红的，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颗是蓝的，其余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颗是绿的，问有多少种不同的装饰方案？</a:t>
            </a:r>
            <a:endParaRPr lang="zh-CN" altLang="en-US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63575" y="2057588"/>
                <a:ext cx="11245850" cy="418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/>
                  <a:t>解答：</a:t>
                </a:r>
                <a:endParaRPr lang="en-US" altLang="zh-CN" sz="2400" dirty="0"/>
              </a:p>
              <a:p>
                <a:r>
                  <a:rPr lang="en-US" altLang="zh-CN" sz="2400" dirty="0"/>
                  <a:t>     </a:t>
                </a:r>
                <a:r>
                  <a:rPr lang="zh-CN" altLang="en-US" sz="2400" dirty="0"/>
                  <a:t>其对应的置换群</a:t>
                </a:r>
                <a:r>
                  <a:rPr lang="en-US" altLang="zh-CN" sz="2400" dirty="0"/>
                  <a:t>G</a:t>
                </a:r>
                <a:r>
                  <a:rPr lang="zh-CN" altLang="en-US" sz="2400" dirty="0"/>
                  <a:t>的循环指标为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  <m:r>
                      <a:rPr lang="zh-CN" altLang="zh-CN" sz="2400" i="1">
                        <a:latin typeface="Cambria Math" panose="02040503050406030204" pitchFamily="18" charset="0"/>
                      </a:rPr>
                      <m:t>（</m:t>
                    </m:r>
                    <m:sSubSup>
                      <m:sSubSup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bSup>
                    <m:r>
                      <a:rPr lang="en-US" altLang="zh-CN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7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bSup>
                    <m:r>
                      <a:rPr lang="en-US" altLang="zh-CN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6</m:t>
                    </m:r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zh-CN" altLang="zh-CN" sz="2400" i="1">
                        <a:latin typeface="Cambria Math" panose="02040503050406030204" pitchFamily="18" charset="0"/>
                      </a:rPr>
                      <m:t>）</m:t>
                    </m:r>
                  </m:oMath>
                </a14:m>
                <a:endParaRPr lang="zh-CN" altLang="zh-CN" sz="2400" dirty="0"/>
              </a:p>
              <a:p>
                <a:r>
                  <a:rPr lang="en-US" altLang="zh-CN" sz="2400" dirty="0"/>
                  <a:t>      </a:t>
                </a:r>
                <a:r>
                  <a:rPr lang="zh-CN" altLang="zh-CN" sz="2400" dirty="0"/>
                  <a:t>设</a:t>
                </a:r>
                <a:r>
                  <a:rPr lang="en-US" altLang="zh-CN" sz="2400" dirty="0"/>
                  <a:t>r</a:t>
                </a:r>
                <a:r>
                  <a:rPr lang="zh-CN" altLang="zh-CN" sz="2400" dirty="0"/>
                  <a:t>、</a:t>
                </a:r>
                <a:r>
                  <a:rPr lang="en-US" altLang="zh-CN" sz="2400" dirty="0"/>
                  <a:t>g</a:t>
                </a:r>
                <a:r>
                  <a:rPr lang="zh-CN" altLang="zh-CN" sz="2400" dirty="0"/>
                  <a:t>、</a:t>
                </a:r>
                <a:r>
                  <a:rPr lang="en-US" altLang="zh-CN" sz="2400" dirty="0"/>
                  <a:t>b</a:t>
                </a:r>
                <a:r>
                  <a:rPr lang="zh-CN" altLang="zh-CN" sz="2400" dirty="0"/>
                  <a:t>分别表示红、绿、篮这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种颜色，因此实际要求的是</a:t>
                </a:r>
                <a:endParaRPr lang="en-US" altLang="zh-CN" sz="2400" dirty="0"/>
              </a:p>
              <a:p>
                <a:r>
                  <a:rPr lang="en-US" altLang="zh-CN" sz="2400" dirty="0"/>
                  <a:t>          </a:t>
                </a:r>
                <a:r>
                  <a:rPr lang="pt-BR" altLang="zh-CN" sz="2400" dirty="0"/>
                  <a:t>P(b,g,r)=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400" dirty="0"/>
                  <a:t> [(</a:t>
                </a:r>
                <a:r>
                  <a:rPr lang="en-US" altLang="zh-CN" sz="2400" i="1" dirty="0" err="1"/>
                  <a:t>b</a:t>
                </a:r>
                <a:r>
                  <a:rPr lang="en-US" altLang="zh-CN" sz="2400" dirty="0" err="1"/>
                  <a:t>+</a:t>
                </a:r>
                <a:r>
                  <a:rPr lang="en-US" altLang="zh-CN" sz="2400" i="1" dirty="0" err="1"/>
                  <a:t>g</a:t>
                </a:r>
                <a:r>
                  <a:rPr lang="en-US" altLang="zh-CN" sz="2400" dirty="0" err="1"/>
                  <a:t>+</a:t>
                </a:r>
                <a:r>
                  <a:rPr lang="en-US" altLang="zh-CN" sz="2400" i="1" dirty="0" err="1"/>
                  <a:t>r</a:t>
                </a:r>
                <a:r>
                  <a:rPr lang="en-US" altLang="zh-CN" sz="2400" dirty="0"/>
                  <a:t>)</a:t>
                </a:r>
                <a:r>
                  <a:rPr lang="en-US" altLang="zh-CN" sz="2400" baseline="30000" dirty="0"/>
                  <a:t>7</a:t>
                </a:r>
                <a:r>
                  <a:rPr lang="en-US" altLang="zh-CN" sz="2400" dirty="0"/>
                  <a:t>+6(</a:t>
                </a:r>
                <a:r>
                  <a:rPr lang="en-US" altLang="zh-CN" sz="2400" i="1" dirty="0"/>
                  <a:t>b</a:t>
                </a:r>
                <a:r>
                  <a:rPr lang="en-US" altLang="zh-CN" sz="2400" baseline="30000" dirty="0"/>
                  <a:t>7</a:t>
                </a:r>
                <a:r>
                  <a:rPr lang="en-US" altLang="zh-CN" sz="2400" dirty="0"/>
                  <a:t>+</a:t>
                </a:r>
                <a:r>
                  <a:rPr lang="en-US" altLang="zh-CN" sz="2400" i="1" dirty="0"/>
                  <a:t>g</a:t>
                </a:r>
                <a:r>
                  <a:rPr lang="en-US" altLang="zh-CN" sz="2400" baseline="30000" dirty="0"/>
                  <a:t>7</a:t>
                </a:r>
                <a:r>
                  <a:rPr lang="en-US" altLang="zh-CN" sz="2400" dirty="0"/>
                  <a:t>+</a:t>
                </a:r>
                <a:r>
                  <a:rPr lang="en-US" altLang="zh-CN" sz="2400" i="1" dirty="0"/>
                  <a:t>r</a:t>
                </a:r>
                <a:r>
                  <a:rPr lang="en-US" altLang="zh-CN" sz="2400" baseline="30000" dirty="0"/>
                  <a:t>7</a:t>
                </a:r>
                <a:r>
                  <a:rPr lang="en-US" altLang="zh-CN" sz="2400" dirty="0"/>
                  <a:t>)</a:t>
                </a:r>
                <a:r>
                  <a:rPr lang="en-US" altLang="zh-CN" sz="2400" baseline="30000" dirty="0"/>
                  <a:t>1</a:t>
                </a:r>
                <a:r>
                  <a:rPr lang="en-US" altLang="zh-CN" sz="2400" dirty="0"/>
                  <a:t>+7(</a:t>
                </a:r>
                <a:r>
                  <a:rPr lang="en-US" altLang="zh-CN" sz="2400" i="1" dirty="0" err="1"/>
                  <a:t>b</a:t>
                </a:r>
                <a:r>
                  <a:rPr lang="en-US" altLang="zh-CN" sz="2400" dirty="0" err="1"/>
                  <a:t>+</a:t>
                </a:r>
                <a:r>
                  <a:rPr lang="en-US" altLang="zh-CN" sz="2400" i="1" dirty="0" err="1"/>
                  <a:t>g</a:t>
                </a:r>
                <a:r>
                  <a:rPr lang="en-US" altLang="zh-CN" sz="2400" dirty="0" err="1"/>
                  <a:t>+</a:t>
                </a:r>
                <a:r>
                  <a:rPr lang="en-US" altLang="zh-CN" sz="2400" i="1" dirty="0" err="1"/>
                  <a:t>r</a:t>
                </a:r>
                <a:r>
                  <a:rPr lang="en-US" altLang="zh-CN" sz="2400" dirty="0"/>
                  <a:t>)</a:t>
                </a:r>
                <a:r>
                  <a:rPr lang="en-US" altLang="zh-CN" sz="2400" baseline="30000" dirty="0"/>
                  <a:t>1</a:t>
                </a:r>
                <a:r>
                  <a:rPr lang="en-US" altLang="zh-CN" sz="2400" dirty="0"/>
                  <a:t>(</a:t>
                </a:r>
                <a:r>
                  <a:rPr lang="en-US" altLang="zh-CN" sz="2400" i="1" dirty="0"/>
                  <a:t>b</a:t>
                </a:r>
                <a:r>
                  <a:rPr lang="en-US" altLang="zh-CN" sz="2400" baseline="30000" dirty="0"/>
                  <a:t>2</a:t>
                </a:r>
                <a:r>
                  <a:rPr lang="en-US" altLang="zh-CN" sz="2400" dirty="0"/>
                  <a:t>+</a:t>
                </a:r>
                <a:r>
                  <a:rPr lang="en-US" altLang="zh-CN" sz="2400" i="1" dirty="0"/>
                  <a:t>g</a:t>
                </a:r>
                <a:r>
                  <a:rPr lang="en-US" altLang="zh-CN" sz="2400" baseline="30000" dirty="0"/>
                  <a:t>2</a:t>
                </a:r>
                <a:r>
                  <a:rPr lang="en-US" altLang="zh-CN" sz="2400" dirty="0"/>
                  <a:t>+</a:t>
                </a:r>
                <a:r>
                  <a:rPr lang="en-US" altLang="zh-CN" sz="2400" i="1" dirty="0"/>
                  <a:t>r</a:t>
                </a:r>
                <a:r>
                  <a:rPr lang="en-US" altLang="zh-CN" sz="2400" baseline="30000" dirty="0"/>
                  <a:t>2</a:t>
                </a:r>
                <a:r>
                  <a:rPr lang="en-US" altLang="zh-CN" sz="2400" dirty="0"/>
                  <a:t>)</a:t>
                </a:r>
                <a:r>
                  <a:rPr lang="en-US" altLang="zh-CN" sz="2400" baseline="30000" dirty="0"/>
                  <a:t>3</a:t>
                </a:r>
                <a:r>
                  <a:rPr lang="en-US" altLang="zh-CN" sz="2400" dirty="0"/>
                  <a:t>]</a:t>
                </a:r>
                <a:endParaRPr lang="en-US" altLang="zh-CN" sz="2400" dirty="0"/>
              </a:p>
              <a:p>
                <a:r>
                  <a:rPr lang="en-US" altLang="zh-CN" sz="2400" dirty="0"/>
                  <a:t>       </a:t>
                </a:r>
                <a:r>
                  <a:rPr lang="zh-CN" altLang="zh-CN" sz="2400" dirty="0"/>
                  <a:t>中</a:t>
                </a:r>
                <a:r>
                  <a:rPr lang="en-US" altLang="zh-CN" sz="2400" i="1" dirty="0"/>
                  <a:t>b</a:t>
                </a:r>
                <a:r>
                  <a:rPr lang="en-US" altLang="zh-CN" sz="2400" baseline="30000" dirty="0"/>
                  <a:t>3</a:t>
                </a:r>
                <a:r>
                  <a:rPr lang="en-US" altLang="zh-CN" sz="2400" i="1" dirty="0"/>
                  <a:t>g</a:t>
                </a:r>
                <a:r>
                  <a:rPr lang="en-US" altLang="zh-CN" sz="2400" baseline="30000" dirty="0"/>
                  <a:t>2</a:t>
                </a:r>
                <a:r>
                  <a:rPr lang="en-US" altLang="zh-CN" sz="2400" i="1" dirty="0"/>
                  <a:t>r</a:t>
                </a:r>
                <a:r>
                  <a:rPr lang="en-US" altLang="zh-CN" sz="2400" baseline="30000" dirty="0"/>
                  <a:t>2</a:t>
                </a:r>
                <a:r>
                  <a:rPr lang="zh-CN" altLang="zh-CN" sz="2400" dirty="0"/>
                  <a:t>的系数，故有</a:t>
                </a:r>
                <a:endParaRPr lang="en-US" altLang="zh-CN" sz="2400" dirty="0"/>
              </a:p>
              <a:p>
                <a:r>
                  <a:rPr lang="en-US" altLang="zh-CN" sz="2400" dirty="0"/>
                  <a:t>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</a:rPr>
                      <m:t>[</m:t>
                    </m:r>
                    <m:d>
                      <m:d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US" altLang="zh-CN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6</m:t>
                    </m:r>
                    <m:r>
                      <a:rPr lang="zh-CN" altLang="zh-CN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7</m:t>
                    </m:r>
                    <m:r>
                      <a:rPr lang="zh-CN" altLang="zh-CN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zh-CN" sz="2400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zh-CN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US" altLang="zh-CN" sz="2400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CN" sz="2400" dirty="0"/>
              </a:p>
              <a:p>
                <a:r>
                  <a:rPr lang="en-US" altLang="zh-CN" sz="2400" dirty="0"/>
                  <a:t>      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 i="1">
                        <a:latin typeface="Cambria Math" panose="02040503050406030204" pitchFamily="18" charset="0"/>
                      </a:rPr>
                      <m:t>7</m:t>
                    </m:r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altLang="zh-CN" sz="2400" dirty="0"/>
                  <a:t>  </a:t>
                </a:r>
                <a:endParaRPr lang="en-US" altLang="zh-CN" sz="2400" dirty="0"/>
              </a:p>
              <a:p>
                <a:r>
                  <a:rPr lang="en-US" altLang="zh-CN" sz="2400" dirty="0"/>
                  <a:t>       </a:t>
                </a:r>
                <a:endParaRPr lang="en-US" altLang="zh-CN" sz="2400" dirty="0"/>
              </a:p>
              <a:p>
                <a:r>
                  <a:rPr lang="en-US" altLang="zh-CN" sz="2400" dirty="0"/>
                  <a:t>       =18</a:t>
                </a:r>
                <a:r>
                  <a:rPr lang="zh-CN" altLang="en-US" sz="2400" dirty="0"/>
                  <a:t>（种）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575" y="2057588"/>
                <a:ext cx="11245850" cy="4189095"/>
              </a:xfrm>
              <a:prstGeom prst="rect">
                <a:avLst/>
              </a:prstGeom>
              <a:blipFill rotWithShape="1">
                <a:blip r:embed="rId1"/>
                <a:stretch>
                  <a:fillRect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AD46-E526-4C25-9F7A-C3C2EF8D573B}" type="slidenum">
              <a:rPr lang="zh-CN" altLang="en-US" sz="1335" smtClean="0"/>
            </a:fld>
            <a:endParaRPr lang="zh-CN" altLang="en-US" sz="1335"/>
          </a:p>
        </p:txBody>
      </p:sp>
      <p:sp>
        <p:nvSpPr>
          <p:cNvPr id="3" name="矩形 2"/>
          <p:cNvSpPr/>
          <p:nvPr/>
        </p:nvSpPr>
        <p:spPr>
          <a:xfrm>
            <a:off x="338560" y="179677"/>
            <a:ext cx="792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 dirty="0">
                <a:solidFill>
                  <a:prstClr val="white"/>
                </a:solidFill>
                <a:latin typeface="+mj-ea"/>
                <a:ea typeface="+mj-ea"/>
              </a:rPr>
              <a:t>肆</a:t>
            </a:r>
            <a:endParaRPr lang="zh-CN" altLang="en-US" sz="48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331" y="720724"/>
            <a:ext cx="10855159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现在设计了一个如右图所示由</a:t>
            </a:r>
            <a:r>
              <a:rPr lang="en-US" altLang="zh-CN" sz="2400" dirty="0"/>
              <a:t>5</a:t>
            </a:r>
            <a:r>
              <a:rPr lang="zh-CN" altLang="en-US" sz="2400" dirty="0"/>
              <a:t>片一样的花瓣和</a:t>
            </a:r>
            <a:r>
              <a:rPr lang="en-US" altLang="zh-CN" sz="2400" dirty="0"/>
              <a:t>1</a:t>
            </a:r>
            <a:r>
              <a:rPr lang="zh-CN" altLang="en-US" sz="2400" dirty="0"/>
              <a:t>个中心圆形花蕊组成的装饰品摆件。对这</a:t>
            </a:r>
            <a:r>
              <a:rPr lang="en-US" altLang="zh-CN" sz="2400" dirty="0"/>
              <a:t>6</a:t>
            </a:r>
            <a:r>
              <a:rPr lang="zh-CN" altLang="en-US" sz="2400" dirty="0"/>
              <a:t>个部分可以用红黄绿</a:t>
            </a:r>
            <a:r>
              <a:rPr lang="en-US" altLang="zh-CN" sz="2400" dirty="0"/>
              <a:t>3</a:t>
            </a:r>
            <a:r>
              <a:rPr lang="zh-CN" altLang="en-US" sz="2400" dirty="0"/>
              <a:t>种颜色进行染色，问可以有多少种不同的设计方案？另外其中出现</a:t>
            </a:r>
            <a:r>
              <a:rPr lang="en-US" altLang="zh-CN" sz="2400" dirty="0"/>
              <a:t>2</a:t>
            </a:r>
            <a:r>
              <a:rPr lang="zh-CN" altLang="en-US" sz="2400" dirty="0"/>
              <a:t>红</a:t>
            </a:r>
            <a:r>
              <a:rPr lang="en-US" altLang="zh-CN" sz="2400" dirty="0"/>
              <a:t>2</a:t>
            </a:r>
            <a:r>
              <a:rPr lang="zh-CN" altLang="en-US" sz="2400" dirty="0"/>
              <a:t>黄</a:t>
            </a:r>
            <a:r>
              <a:rPr lang="en-US" altLang="zh-CN" sz="2400" dirty="0"/>
              <a:t>2</a:t>
            </a:r>
            <a:r>
              <a:rPr lang="zh-CN" altLang="en-US" sz="2400" dirty="0"/>
              <a:t>绿的不同设计方案有多少个？</a:t>
            </a:r>
            <a:endParaRPr lang="zh-CN" altLang="en-US" sz="2400" dirty="0"/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24185" y="2913348"/>
            <a:ext cx="2112235" cy="201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245427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基本排列组合问题求解</a:t>
            </a:r>
            <a:endParaRPr lang="en-US" altLang="zh-CN" sz="220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200" dirty="0"/>
              <a:t>题目：（</a:t>
            </a:r>
            <a:r>
              <a:rPr lang="en-US" altLang="zh-CN" sz="2200" dirty="0"/>
              <a:t>1</a:t>
            </a:r>
            <a:r>
              <a:rPr lang="zh-CN" altLang="en-US" sz="2200" dirty="0"/>
              <a:t>）计算数字为</a:t>
            </a:r>
            <a:r>
              <a:rPr lang="en-US" altLang="zh-CN" sz="2200" dirty="0"/>
              <a:t>1</a:t>
            </a:r>
            <a:r>
              <a:rPr lang="zh-CN" altLang="en-US" sz="2200" dirty="0"/>
              <a:t>，</a:t>
            </a:r>
            <a:r>
              <a:rPr lang="en-US" altLang="zh-CN" sz="2200" dirty="0"/>
              <a:t>2</a:t>
            </a:r>
            <a:r>
              <a:rPr lang="zh-CN" altLang="en-US" sz="2200" dirty="0"/>
              <a:t>，</a:t>
            </a:r>
            <a:r>
              <a:rPr lang="en-US" altLang="zh-CN" sz="2200" dirty="0"/>
              <a:t>3</a:t>
            </a:r>
            <a:r>
              <a:rPr lang="zh-CN" altLang="en-US" sz="2200" dirty="0"/>
              <a:t>，</a:t>
            </a:r>
            <a:r>
              <a:rPr lang="en-US" altLang="zh-CN" sz="2200" dirty="0"/>
              <a:t>4</a:t>
            </a:r>
            <a:r>
              <a:rPr lang="zh-CN" altLang="en-US" sz="2200" dirty="0"/>
              <a:t>，</a:t>
            </a:r>
            <a:r>
              <a:rPr lang="en-US" altLang="zh-CN" sz="2200" dirty="0"/>
              <a:t>5</a:t>
            </a:r>
            <a:r>
              <a:rPr lang="zh-CN" altLang="en-US" sz="2200" dirty="0"/>
              <a:t>且满足以下两个性质的</a:t>
            </a:r>
            <a:r>
              <a:rPr lang="en-US" altLang="zh-CN" sz="2200" dirty="0"/>
              <a:t>4</a:t>
            </a:r>
            <a:r>
              <a:rPr lang="zh-CN" altLang="en-US" sz="2200" dirty="0"/>
              <a:t>位数的个数： </a:t>
            </a:r>
            <a:r>
              <a:rPr lang="en-US" altLang="zh-CN" sz="2200" dirty="0"/>
              <a:t>(a)</a:t>
            </a:r>
            <a:r>
              <a:rPr lang="zh-CN" altLang="en-US" sz="2200" dirty="0"/>
              <a:t>数字全不相同； </a:t>
            </a:r>
            <a:r>
              <a:rPr lang="en-US" altLang="zh-CN" sz="2200" dirty="0"/>
              <a:t>(b)</a:t>
            </a:r>
            <a:r>
              <a:rPr lang="zh-CN" altLang="en-US" sz="2200" dirty="0"/>
              <a:t>数为偶数</a:t>
            </a:r>
            <a:endParaRPr lang="zh-CN" altLang="en-US" sz="220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</a:t>
            </a:r>
            <a:r>
              <a:rPr lang="en-US" altLang="zh-CN" sz="2200" dirty="0"/>
              <a:t>6</a:t>
            </a:r>
            <a:r>
              <a:rPr lang="zh-CN" altLang="en-US" sz="2200" dirty="0"/>
              <a:t>位男生和</a:t>
            </a:r>
            <a:r>
              <a:rPr lang="en-US" altLang="zh-CN" sz="2200" dirty="0"/>
              <a:t>6</a:t>
            </a:r>
            <a:r>
              <a:rPr lang="zh-CN" altLang="en-US" sz="2200" dirty="0"/>
              <a:t>位女生围着圆桌就座，如果要求男女相间而坐，可以有多少种围坐的方式？</a:t>
            </a:r>
            <a:endParaRPr lang="zh-CN" altLang="en-US" sz="220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200" dirty="0"/>
              <a:t>（</a:t>
            </a:r>
            <a:r>
              <a:rPr lang="en-US" altLang="zh-CN" sz="2200" dirty="0"/>
              <a:t>3</a:t>
            </a:r>
            <a:r>
              <a:rPr lang="zh-CN" altLang="en-US" sz="2200" dirty="0"/>
              <a:t>）在</a:t>
            </a:r>
            <a:r>
              <a:rPr lang="en-US" altLang="zh-CN" sz="2200" dirty="0"/>
              <a:t>2n</a:t>
            </a:r>
            <a:r>
              <a:rPr lang="zh-CN" altLang="en-US" sz="2200" dirty="0"/>
              <a:t>个球中，有</a:t>
            </a:r>
            <a:r>
              <a:rPr lang="en-US" altLang="zh-CN" sz="2200" dirty="0"/>
              <a:t>n</a:t>
            </a:r>
            <a:r>
              <a:rPr lang="zh-CN" altLang="en-US" sz="2200" dirty="0"/>
              <a:t>个球相同。求从这</a:t>
            </a:r>
            <a:r>
              <a:rPr lang="en-US" altLang="zh-CN" sz="2200" dirty="0"/>
              <a:t>2n</a:t>
            </a:r>
            <a:r>
              <a:rPr lang="zh-CN" altLang="en-US" sz="2200" dirty="0"/>
              <a:t>个球中选取</a:t>
            </a:r>
            <a:r>
              <a:rPr lang="en-US" altLang="zh-CN" sz="2200" dirty="0"/>
              <a:t>n</a:t>
            </a:r>
            <a:r>
              <a:rPr lang="zh-CN" altLang="en-US" sz="2200" dirty="0"/>
              <a:t>个球的方案数。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733425" y="2926993"/>
            <a:ext cx="108997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）解答：因为所求的数为偶数，所以个位只有</a:t>
            </a:r>
            <a:r>
              <a:rPr lang="en-US" altLang="zh-CN" sz="2200" dirty="0"/>
              <a:t>2</a:t>
            </a:r>
            <a:r>
              <a:rPr lang="zh-CN" altLang="en-US" sz="2200" dirty="0"/>
              <a:t>种选择：</a:t>
            </a:r>
            <a:r>
              <a:rPr lang="en-US" altLang="zh-CN" sz="2200" dirty="0"/>
              <a:t>2</a:t>
            </a:r>
            <a:r>
              <a:rPr lang="zh-CN" altLang="en-US" sz="2200" dirty="0"/>
              <a:t>或</a:t>
            </a:r>
            <a:r>
              <a:rPr lang="en-US" altLang="zh-CN" sz="2200" dirty="0"/>
              <a:t>4</a:t>
            </a:r>
            <a:r>
              <a:rPr lang="zh-CN" altLang="en-US" sz="2200" dirty="0"/>
              <a:t>。因为</a:t>
            </a:r>
            <a:r>
              <a:rPr lang="en-US" altLang="zh-CN" sz="2200" dirty="0"/>
              <a:t>4</a:t>
            </a:r>
            <a:r>
              <a:rPr lang="zh-CN" altLang="en-US" sz="2200" dirty="0"/>
              <a:t>位数字全不相同，所以剩余</a:t>
            </a:r>
            <a:r>
              <a:rPr lang="en-US" altLang="zh-CN" sz="2200" dirty="0"/>
              <a:t>3</a:t>
            </a:r>
            <a:r>
              <a:rPr lang="zh-CN" altLang="en-US" sz="2200" dirty="0"/>
              <a:t>位数只能是</a:t>
            </a:r>
            <a:r>
              <a:rPr lang="en-US" altLang="zh-CN" sz="2200" dirty="0"/>
              <a:t>1</a:t>
            </a:r>
            <a:r>
              <a:rPr lang="zh-CN" altLang="en-US" sz="2200" dirty="0"/>
              <a:t>，</a:t>
            </a:r>
            <a:r>
              <a:rPr lang="en-US" altLang="zh-CN" sz="2200" dirty="0"/>
              <a:t>2</a:t>
            </a:r>
            <a:r>
              <a:rPr lang="zh-CN" altLang="en-US" sz="2200" dirty="0"/>
              <a:t>，</a:t>
            </a:r>
            <a:r>
              <a:rPr lang="en-US" altLang="zh-CN" sz="2200" dirty="0"/>
              <a:t>3</a:t>
            </a:r>
            <a:r>
              <a:rPr lang="zh-CN" altLang="en-US" sz="2200" dirty="0"/>
              <a:t>，</a:t>
            </a:r>
            <a:r>
              <a:rPr lang="en-US" altLang="zh-CN" sz="2200" dirty="0"/>
              <a:t>4</a:t>
            </a:r>
            <a:r>
              <a:rPr lang="zh-CN" altLang="en-US" sz="2200" dirty="0"/>
              <a:t>，</a:t>
            </a:r>
            <a:r>
              <a:rPr lang="en-US" altLang="zh-CN" sz="2200" dirty="0"/>
              <a:t>5</a:t>
            </a:r>
            <a:r>
              <a:rPr lang="zh-CN" altLang="en-US" sz="2200" dirty="0"/>
              <a:t>中去掉用于个位数的数字之后的</a:t>
            </a:r>
            <a:r>
              <a:rPr lang="en-US" altLang="zh-CN" sz="2200" dirty="0"/>
              <a:t>4</a:t>
            </a:r>
            <a:r>
              <a:rPr lang="zh-CN" altLang="en-US" sz="2200" dirty="0"/>
              <a:t>个数字的</a:t>
            </a:r>
            <a:r>
              <a:rPr lang="en-US" altLang="zh-CN" sz="2200" dirty="0"/>
              <a:t>3</a:t>
            </a:r>
            <a:r>
              <a:rPr lang="zh-CN" altLang="en-US" sz="2200" dirty="0"/>
              <a:t>排列，因此共有</a:t>
            </a:r>
            <a:r>
              <a:rPr lang="en-US" altLang="zh-CN" sz="2200" dirty="0"/>
              <a:t>2×P(4,3)=48</a:t>
            </a:r>
            <a:r>
              <a:rPr lang="zh-CN" altLang="en-US" sz="2200" dirty="0"/>
              <a:t>个这样的数。</a:t>
            </a:r>
            <a:endParaRPr lang="zh-CN" altLang="en-US" sz="2200" dirty="0"/>
          </a:p>
          <a:p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）解答：先女的排好，有</a:t>
            </a:r>
            <a:r>
              <a:rPr lang="en-US" altLang="zh-CN" sz="2200" dirty="0"/>
              <a:t>5</a:t>
            </a:r>
            <a:r>
              <a:rPr lang="zh-CN" altLang="en-US" sz="2200" dirty="0"/>
              <a:t>！种，再将男的插进去空位，有</a:t>
            </a:r>
            <a:r>
              <a:rPr lang="en-US" altLang="zh-CN" sz="2200" dirty="0"/>
              <a:t>6</a:t>
            </a:r>
            <a:r>
              <a:rPr lang="zh-CN" altLang="en-US" sz="2200" dirty="0"/>
              <a:t>！种方法，一共有</a:t>
            </a:r>
            <a:r>
              <a:rPr lang="en-US" altLang="zh-CN" sz="2200" dirty="0"/>
              <a:t>5</a:t>
            </a:r>
            <a:r>
              <a:rPr lang="zh-CN" altLang="en-US" sz="2200" dirty="0"/>
              <a:t>！*</a:t>
            </a:r>
            <a:r>
              <a:rPr lang="en-US" altLang="zh-CN" sz="2200" dirty="0"/>
              <a:t>6</a:t>
            </a:r>
            <a:r>
              <a:rPr lang="zh-CN" altLang="en-US" sz="2200" dirty="0"/>
              <a:t>！</a:t>
            </a:r>
            <a:r>
              <a:rPr lang="en-US" altLang="zh-CN" sz="2200" dirty="0"/>
              <a:t>=86400</a:t>
            </a:r>
            <a:r>
              <a:rPr lang="zh-CN" altLang="en-US" sz="2200" dirty="0"/>
              <a:t>种方法</a:t>
            </a:r>
            <a:endParaRPr lang="zh-CN" altLang="en-US" sz="2200" dirty="0"/>
          </a:p>
          <a:p>
            <a:r>
              <a:rPr lang="zh-CN" altLang="en-US" sz="2200" dirty="0"/>
              <a:t>（</a:t>
            </a:r>
            <a:r>
              <a:rPr lang="en-US" altLang="zh-CN" sz="2200" dirty="0"/>
              <a:t>3</a:t>
            </a:r>
            <a:r>
              <a:rPr lang="zh-CN" altLang="en-US" sz="2200" dirty="0"/>
              <a:t>）解答：</a:t>
            </a:r>
            <a:endParaRPr lang="en-US" altLang="zh-CN" sz="2200" dirty="0"/>
          </a:p>
          <a:p>
            <a:r>
              <a:rPr lang="zh-CN" altLang="en-US" sz="2200" dirty="0"/>
              <a:t>有</a:t>
            </a:r>
            <a:r>
              <a:rPr lang="en-US" altLang="zh-CN" sz="2200" dirty="0"/>
              <a:t>n</a:t>
            </a:r>
            <a:r>
              <a:rPr lang="zh-CN" altLang="en-US" sz="2200" dirty="0"/>
              <a:t>个相同就有</a:t>
            </a:r>
            <a:r>
              <a:rPr lang="en-US" altLang="zh-CN" sz="2200" dirty="0"/>
              <a:t>n</a:t>
            </a:r>
            <a:r>
              <a:rPr lang="zh-CN" altLang="en-US" sz="2200" dirty="0"/>
              <a:t>个不相同，取</a:t>
            </a:r>
            <a:r>
              <a:rPr lang="en-US" altLang="zh-CN" sz="2200" dirty="0"/>
              <a:t>n</a:t>
            </a:r>
            <a:r>
              <a:rPr lang="zh-CN" altLang="en-US" sz="2200" dirty="0"/>
              <a:t>个不相同和</a:t>
            </a:r>
            <a:r>
              <a:rPr lang="en-US" altLang="zh-CN" sz="2200" dirty="0"/>
              <a:t>0</a:t>
            </a:r>
            <a:r>
              <a:rPr lang="zh-CN" altLang="en-US" sz="2200" dirty="0"/>
              <a:t>个相同的为</a:t>
            </a:r>
            <a:r>
              <a:rPr lang="en-US" altLang="zh-CN" sz="2200" dirty="0"/>
              <a:t>C(</a:t>
            </a:r>
            <a:r>
              <a:rPr lang="en-US" altLang="zh-CN" sz="2200" dirty="0" err="1"/>
              <a:t>n,n</a:t>
            </a:r>
            <a:r>
              <a:rPr lang="en-US" altLang="zh-CN" sz="2200" dirty="0"/>
              <a:t>), </a:t>
            </a:r>
            <a:r>
              <a:rPr lang="zh-CN" altLang="en-US" sz="2200" dirty="0"/>
              <a:t>取</a:t>
            </a:r>
            <a:r>
              <a:rPr lang="en-US" altLang="zh-CN" sz="2200" dirty="0"/>
              <a:t>n-1</a:t>
            </a:r>
            <a:r>
              <a:rPr lang="zh-CN" altLang="en-US" sz="2200" dirty="0"/>
              <a:t>个不相同的球和</a:t>
            </a:r>
            <a:r>
              <a:rPr lang="en-US" altLang="zh-CN" sz="2200" dirty="0"/>
              <a:t>1</a:t>
            </a:r>
            <a:r>
              <a:rPr lang="zh-CN" altLang="en-US" sz="2200" dirty="0"/>
              <a:t>个相同的球为</a:t>
            </a:r>
            <a:r>
              <a:rPr lang="en-US" altLang="zh-CN" sz="2200" dirty="0"/>
              <a:t>C(n,n-1)</a:t>
            </a:r>
            <a:r>
              <a:rPr lang="zh-CN" altLang="en-US" sz="2200" dirty="0"/>
              <a:t>，</a:t>
            </a:r>
            <a:r>
              <a:rPr lang="en-US" altLang="zh-CN" sz="2200" dirty="0"/>
              <a:t>….</a:t>
            </a:r>
            <a:r>
              <a:rPr lang="zh-CN" altLang="en-US" sz="2200" dirty="0"/>
              <a:t>等等。</a:t>
            </a:r>
            <a:endParaRPr lang="zh-CN" altLang="en-US" sz="2200" dirty="0"/>
          </a:p>
          <a:p>
            <a:r>
              <a:rPr lang="zh-CN" altLang="en-US" sz="2200" dirty="0"/>
              <a:t>所以总的方案数为</a:t>
            </a:r>
            <a:endParaRPr lang="en-US" altLang="zh-CN" sz="2200" dirty="0"/>
          </a:p>
          <a:p>
            <a:r>
              <a:rPr lang="zh-CN" altLang="en-US" sz="2200" dirty="0">
                <a:solidFill>
                  <a:srgbClr val="C00000"/>
                </a:solidFill>
              </a:rPr>
              <a:t>或者直接考虑</a:t>
            </a:r>
            <a:r>
              <a:rPr lang="en-US" altLang="zh-CN" sz="2200" dirty="0">
                <a:solidFill>
                  <a:srgbClr val="C00000"/>
                </a:solidFill>
              </a:rPr>
              <a:t>n</a:t>
            </a:r>
            <a:r>
              <a:rPr lang="zh-CN" altLang="en-US" sz="2200" dirty="0">
                <a:solidFill>
                  <a:srgbClr val="C00000"/>
                </a:solidFill>
              </a:rPr>
              <a:t>个不相同的球的选择方案</a:t>
            </a:r>
            <a:r>
              <a:rPr lang="en-US" altLang="zh-CN" sz="2200" dirty="0">
                <a:solidFill>
                  <a:srgbClr val="C00000"/>
                </a:solidFill>
              </a:rPr>
              <a:t>(</a:t>
            </a:r>
            <a:r>
              <a:rPr lang="zh-CN" altLang="en-US" sz="2200" dirty="0">
                <a:solidFill>
                  <a:srgbClr val="C00000"/>
                </a:solidFill>
              </a:rPr>
              <a:t>可选</a:t>
            </a:r>
            <a:r>
              <a:rPr lang="en-US" altLang="zh-CN" sz="2200" dirty="0">
                <a:solidFill>
                  <a:srgbClr val="C00000"/>
                </a:solidFill>
              </a:rPr>
              <a:t>0,1,…,n</a:t>
            </a:r>
            <a:r>
              <a:rPr lang="zh-CN" altLang="en-US" sz="2200" dirty="0">
                <a:solidFill>
                  <a:srgbClr val="C00000"/>
                </a:solidFill>
              </a:rPr>
              <a:t>个</a:t>
            </a:r>
            <a:r>
              <a:rPr lang="en-US" altLang="zh-CN" sz="2200" dirty="0">
                <a:solidFill>
                  <a:srgbClr val="C00000"/>
                </a:solidFill>
              </a:rPr>
              <a:t>)</a:t>
            </a:r>
            <a:r>
              <a:rPr lang="zh-CN" altLang="en-US" sz="2200" dirty="0">
                <a:solidFill>
                  <a:srgbClr val="C00000"/>
                </a:solidFill>
              </a:rPr>
              <a:t>，共有</a:t>
            </a:r>
            <a:r>
              <a:rPr lang="en-US" altLang="zh-CN" sz="2200" dirty="0">
                <a:solidFill>
                  <a:srgbClr val="C00000"/>
                </a:solidFill>
              </a:rPr>
              <a:t>2</a:t>
            </a:r>
            <a:r>
              <a:rPr lang="en-US" altLang="zh-CN" sz="2200" baseline="30000" dirty="0">
                <a:solidFill>
                  <a:srgbClr val="C00000"/>
                </a:solidFill>
              </a:rPr>
              <a:t>n</a:t>
            </a:r>
            <a:r>
              <a:rPr lang="zh-CN" altLang="en-US" sz="2200" dirty="0">
                <a:solidFill>
                  <a:srgbClr val="C00000"/>
                </a:solidFill>
              </a:rPr>
              <a:t>个方案。</a:t>
            </a:r>
            <a:endParaRPr lang="zh-CN" altLang="en-US" sz="22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tinjerry\AppData\Local\Temp\ksohtml1724\wps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527" y="5644257"/>
            <a:ext cx="3413373" cy="37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4255" y="857250"/>
            <a:ext cx="9719945" cy="5452110"/>
          </a:xfrm>
        </p:spPr>
        <p:txBody>
          <a:bodyPr/>
          <a:p>
            <a:r>
              <a:rPr lang="zh-CN" altLang="en-US"/>
              <a:t>现设计一个如图由</a:t>
            </a:r>
            <a:r>
              <a:rPr lang="en-US" altLang="zh-CN"/>
              <a:t>6</a:t>
            </a:r>
            <a:r>
              <a:rPr lang="zh-CN" altLang="en-US"/>
              <a:t>个相同扇叶和</a:t>
            </a:r>
            <a:r>
              <a:rPr lang="en-US" altLang="zh-CN"/>
              <a:t>1</a:t>
            </a:r>
            <a:r>
              <a:rPr lang="zh-CN" altLang="en-US"/>
              <a:t>个圆形扇心组成的图案，这</a:t>
            </a:r>
            <a:r>
              <a:rPr lang="en-US" altLang="zh-CN"/>
              <a:t>7</a:t>
            </a:r>
            <a:r>
              <a:rPr lang="zh-CN" altLang="en-US"/>
              <a:t>个部分可用红、黄和蓝</a:t>
            </a:r>
            <a:r>
              <a:rPr lang="en-US" altLang="zh-CN"/>
              <a:t>3</a:t>
            </a:r>
            <a:r>
              <a:rPr lang="zh-CN" altLang="en-US"/>
              <a:t>种不同的颜色染色，其中要求中心圆形扇心和周围扇叶的颜色不同，问有多少种不同的染色方案</a:t>
            </a:r>
            <a:r>
              <a:rPr lang="en-US" altLang="zh-CN"/>
              <a:t>?</a:t>
            </a:r>
            <a:r>
              <a:rPr lang="zh-CN" altLang="en-US"/>
              <a:t>另求圆形扇心染蓝色，</a:t>
            </a:r>
            <a:r>
              <a:rPr lang="en-US" altLang="zh-CN"/>
              <a:t>6</a:t>
            </a:r>
            <a:r>
              <a:rPr lang="zh-CN" altLang="en-US"/>
              <a:t>个扇叶染为</a:t>
            </a:r>
            <a:r>
              <a:rPr lang="en-US" altLang="zh-CN"/>
              <a:t>3</a:t>
            </a:r>
            <a:r>
              <a:rPr lang="zh-CN" altLang="en-US"/>
              <a:t>个红色和</a:t>
            </a:r>
            <a:r>
              <a:rPr lang="en-US" altLang="zh-CN"/>
              <a:t>3</a:t>
            </a:r>
            <a:r>
              <a:rPr lang="zh-CN" altLang="en-US"/>
              <a:t>个黄色的不同种染色方案有多少？以上设计方案中刚体运动吻合的视为同一方案。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70845" y="2208530"/>
            <a:ext cx="1068705" cy="986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4255" y="771525"/>
            <a:ext cx="9719945" cy="5537835"/>
          </a:xfrm>
        </p:spPr>
        <p:txBody>
          <a:bodyPr>
            <a:normAutofit/>
          </a:bodyPr>
          <a:p>
            <a:pPr>
              <a:buFont typeface="Wingdings" panose="05000000000000000000" charset="0"/>
              <a:buChar char="Ø"/>
            </a:pPr>
            <a:r>
              <a:rPr lang="zh-CN" altLang="en-US"/>
              <a:t>用</a:t>
            </a:r>
            <a:r>
              <a:rPr lang="en-US" altLang="zh-CN"/>
              <a:t>8</a:t>
            </a:r>
            <a:r>
              <a:rPr lang="zh-CN" altLang="en-US"/>
              <a:t>个相同的骰子垛成一个正六面体，有多少种方案？</a:t>
            </a:r>
            <a:endParaRPr lang="zh-CN" altLang="en-US"/>
          </a:p>
          <a:p>
            <a:pPr>
              <a:buFont typeface="Wingdings" panose="05000000000000000000" charset="0"/>
              <a:buChar char="Ø"/>
            </a:pP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280160"/>
            <a:ext cx="6788785" cy="49256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41375" y="161367"/>
                <a:ext cx="11131550" cy="289877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zh-CN" altLang="en-US" b="1" dirty="0">
                    <a:solidFill>
                      <a:srgbClr val="FF0000"/>
                    </a:solidFill>
                  </a:rPr>
                  <a:t>不相邻、多项式系数</a:t>
                </a:r>
                <a:endParaRPr lang="zh-CN" altLang="en-US" sz="2200" b="1" dirty="0">
                  <a:solidFill>
                    <a:srgbClr val="FF0000"/>
                  </a:solidFill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b="1" dirty="0"/>
                  <a:t>题目：</a:t>
                </a:r>
                <a:r>
                  <a:rPr lang="zh-CN" altLang="en-US" b="1" dirty="0">
                    <a:sym typeface="Wingdings" panose="05000000000000000000" pitchFamily="2" charset="2"/>
                  </a:rPr>
                  <a:t>（</a:t>
                </a:r>
                <a:r>
                  <a:rPr lang="en-US" altLang="zh-CN" b="1" dirty="0">
                    <a:sym typeface="Wingdings" panose="05000000000000000000" pitchFamily="2" charset="2"/>
                  </a:rPr>
                  <a:t>1</a:t>
                </a:r>
                <a:r>
                  <a:rPr lang="zh-CN" altLang="en-US" b="1" dirty="0">
                    <a:sym typeface="Wingdings" panose="05000000000000000000" pitchFamily="2" charset="2"/>
                  </a:rPr>
                  <a:t>）</a:t>
                </a:r>
                <a:r>
                  <a:rPr lang="zh-CN" altLang="en-US" b="1" dirty="0"/>
                  <a:t>书架上有一套</a:t>
                </a:r>
                <a:r>
                  <a:rPr lang="en-US" altLang="zh-CN" b="1" dirty="0"/>
                  <a:t>《</a:t>
                </a:r>
                <a:r>
                  <a:rPr lang="zh-CN" altLang="en-US" b="1" dirty="0"/>
                  <a:t>资治通鉴</a:t>
                </a:r>
                <a:r>
                  <a:rPr lang="en-US" altLang="zh-CN" b="1" dirty="0"/>
                  <a:t>》</a:t>
                </a:r>
                <a:r>
                  <a:rPr lang="zh-CN" altLang="en-US" b="1" dirty="0"/>
                  <a:t>共</a:t>
                </a:r>
                <a:r>
                  <a:rPr lang="en-US" altLang="zh-CN" b="1" dirty="0"/>
                  <a:t>20</a:t>
                </a:r>
                <a:r>
                  <a:rPr lang="zh-CN" altLang="en-US" b="1" dirty="0"/>
                  <a:t>卷，从中选出</a:t>
                </a:r>
                <a:r>
                  <a:rPr lang="en-US" altLang="zh-CN" b="1" dirty="0"/>
                  <a:t>4</a:t>
                </a:r>
                <a:r>
                  <a:rPr lang="zh-CN" altLang="en-US" b="1" dirty="0"/>
                  <a:t>卷使得任意两本的卷号都不相邻的选法有多少种？</a:t>
                </a:r>
                <a:endParaRPr lang="en-US" altLang="zh-CN" b="1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b="1" dirty="0"/>
                  <a:t>（</a:t>
                </a:r>
                <a:r>
                  <a:rPr lang="en-US" altLang="zh-CN" b="1" dirty="0"/>
                  <a:t>2</a:t>
                </a:r>
                <a:r>
                  <a:rPr lang="zh-CN" altLang="en-US" b="1" dirty="0"/>
                  <a:t>）将英文字母表中的</a:t>
                </a:r>
                <a:r>
                  <a:rPr lang="en-US" altLang="zh-CN" b="1" dirty="0"/>
                  <a:t>26</a:t>
                </a:r>
                <a:r>
                  <a:rPr lang="zh-CN" altLang="en-US" b="1" dirty="0"/>
                  <a:t>个字母排序，要求任意两个元音字母不能相邻，则有多少种排序方法？   </a:t>
                </a:r>
                <a:endParaRPr lang="en-US" altLang="zh-CN" b="1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dirty="0"/>
                  <a:t>（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）求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zh-CN" altLang="en-US" dirty="0"/>
                  <a:t>展开式中项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dirty="0"/>
                  <a:t>的系数。</a:t>
                </a:r>
                <a:endParaRPr lang="en-US" altLang="zh-CN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zh-CN" altLang="en-US" dirty="0"/>
                  <a:t>（</a:t>
                </a:r>
                <a:r>
                  <a:rPr lang="en-US" altLang="zh-CN" dirty="0"/>
                  <a:t>4</a:t>
                </a:r>
                <a:r>
                  <a:rPr lang="zh-CN" altLang="en-US" dirty="0"/>
                  <a:t>）求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𝑤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zh-CN" altLang="en-US" dirty="0"/>
                  <a:t>展开式中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/>
                  <a:t> 项的系数。</a:t>
                </a:r>
                <a:endParaRPr lang="zh-CN" altLang="en-US" dirty="0"/>
              </a:p>
              <a:p>
                <a:pPr>
                  <a:buFont typeface="Wingdings" panose="05000000000000000000" pitchFamily="2" charset="2"/>
                  <a:buChar char="Ø"/>
                </a:pPr>
                <a:endParaRPr lang="zh-CN" altLang="en-US" sz="22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1375" y="161367"/>
                <a:ext cx="11131550" cy="2898775"/>
              </a:xfrm>
              <a:blipFill rotWithShape="1">
                <a:blip r:embed="rId1"/>
                <a:stretch>
                  <a:fillRect t="-3" b="-16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00075" y="3128797"/>
                <a:ext cx="11245850" cy="3229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解：</a:t>
                </a:r>
                <a:endParaRPr lang="en-US" altLang="zh-CN" sz="2400" kern="1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就是不相邻组合，因此为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C(n-r+1,r)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，此处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n=20,r=4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，代入得到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C(20-4+1,4)=C(17,4)=2380</a:t>
                </a:r>
                <a:endParaRPr lang="en-US" altLang="zh-CN" sz="2200" kern="1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en-US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先排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21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个辅音字母，共有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21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！，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再将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个元音插入到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22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个空隙中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首尾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P(22,5)</a:t>
                </a:r>
                <a:r>
                  <a:rPr lang="zh-CN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，故所求为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21!</a:t>
                </a:r>
                <a:r>
                  <a:rPr lang="zh-CN" altLang="zh-CN" sz="2200" kern="1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2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P(22,5)</a:t>
                </a:r>
                <a:endParaRPr lang="en-US" altLang="zh-CN" sz="2200" kern="1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en-US" sz="2200" dirty="0"/>
                  <a:t>（</a:t>
                </a:r>
                <a:r>
                  <a:rPr lang="en-US" altLang="zh-CN" sz="2200" dirty="0"/>
                  <a:t>3</a:t>
                </a:r>
                <a:r>
                  <a:rPr lang="zh-CN" altLang="en-US" sz="2200" dirty="0"/>
                  <a:t>）</a:t>
                </a:r>
                <a:r>
                  <a:rPr lang="en-US" altLang="zh-CN" sz="22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altLang="zh-CN" sz="2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200" i="1">
                        <a:latin typeface="Cambria Math" panose="02040503050406030204" pitchFamily="18" charset="0"/>
                      </a:rPr>
                      <m:t>3240</m:t>
                    </m:r>
                  </m:oMath>
                </a14:m>
                <a:r>
                  <a:rPr lang="en-US" altLang="zh-CN" sz="2200" dirty="0"/>
                  <a:t>  </a:t>
                </a:r>
                <a:endParaRPr lang="en-US" altLang="zh-CN" sz="2200" dirty="0"/>
              </a:p>
              <a:p>
                <a:endParaRPr lang="en-US" altLang="zh-CN" sz="2200" dirty="0"/>
              </a:p>
              <a:p>
                <a:r>
                  <a:rPr lang="zh-CN" altLang="en-US" sz="2200" dirty="0"/>
                  <a:t>（</a:t>
                </a:r>
                <a:r>
                  <a:rPr lang="en-US" altLang="zh-CN" sz="2200" dirty="0"/>
                  <a:t>4</a:t>
                </a:r>
                <a:r>
                  <a:rPr lang="zh-CN" altLang="en-US" sz="2200" dirty="0"/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zh-CN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altLang="zh-CN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  <m:e>
                                          <m:r>
                                            <a:rPr lang="en-US" altLang="zh-CN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zh-CN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altLang="zh-CN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  <m:e>
                                          <m:r>
                                            <a:rPr lang="en-US" altLang="zh-CN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!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2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3128797"/>
                <a:ext cx="11245850" cy="3229282"/>
              </a:xfrm>
              <a:prstGeom prst="rect">
                <a:avLst/>
              </a:prstGeom>
              <a:blipFill rotWithShape="1">
                <a:blip r:embed="rId2"/>
                <a:stretch>
                  <a:fillRect t="-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134937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路径问题求解</a:t>
            </a:r>
            <a:endParaRPr lang="zh-CN" altLang="en-US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）甲乙两人在</a:t>
            </a:r>
            <a:r>
              <a:rPr lang="en-US" altLang="zh-CN" dirty="0"/>
              <a:t>5</a:t>
            </a:r>
            <a:r>
              <a:rPr lang="zh-CN" altLang="en-US" dirty="0"/>
              <a:t>月份共进行了</a:t>
            </a:r>
            <a:r>
              <a:rPr lang="en-US" altLang="zh-CN" dirty="0"/>
              <a:t>15</a:t>
            </a:r>
            <a:r>
              <a:rPr lang="zh-CN" altLang="en-US" dirty="0"/>
              <a:t>局围棋比赛，最后甲以</a:t>
            </a:r>
            <a:r>
              <a:rPr lang="en-US" altLang="zh-CN" dirty="0"/>
              <a:t>9:6</a:t>
            </a:r>
            <a:r>
              <a:rPr lang="zh-CN" altLang="en-US" dirty="0"/>
              <a:t>的赢棋局数比分获胜，若在整个比赛期间，甲的得分一直不少于乙的得分，试问有多少种不同的比分纪录？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）在一局乒乓球比赛中，运动员甲以</a:t>
            </a:r>
            <a:r>
              <a:rPr lang="en-US" altLang="zh-CN" dirty="0"/>
              <a:t>11:7</a:t>
            </a:r>
            <a:r>
              <a:rPr lang="zh-CN" altLang="en-US" dirty="0"/>
              <a:t>战胜运动员乙，若在比赛过程中甲的得分一直不少于乙的得分，求有多少种可能的比分记录？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682625" y="2768243"/>
            <a:ext cx="1042352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）相当于从（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）出发到（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）的所有路径减去从（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）出发到（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）的所有路径，故结果为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C(15,6)-C(15,5)=C(14,5)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）解答：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根据题意，由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兵乓球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球赛规则，因此实际求的是求从点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(0,0)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到点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(7,10)—(7,11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）且从上方不穿过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y=x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的非降路径数，参见书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p32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页结果，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m=7,n=10,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代入结果为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C(</a:t>
            </a:r>
            <a:r>
              <a:rPr lang="en-US" altLang="zh-CN" sz="24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m+n,m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)-C(m+n,m-1)=C(17,7)-C(17,6) 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华文仿宋" panose="020106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119062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利用母函数求解问题</a:t>
            </a:r>
            <a:r>
              <a:rPr lang="en-US" altLang="zh-CN" b="1" dirty="0">
                <a:solidFill>
                  <a:srgbClr val="FF0000"/>
                </a:solidFill>
              </a:rPr>
              <a:t>—</a:t>
            </a:r>
            <a:r>
              <a:rPr lang="zh-CN" altLang="en-US" b="1" dirty="0">
                <a:solidFill>
                  <a:srgbClr val="FF0000"/>
                </a:solidFill>
              </a:rPr>
              <a:t>注意区分组合型和排列型</a:t>
            </a:r>
            <a:endParaRPr lang="en-US" altLang="zh-CN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200" b="1" dirty="0"/>
              <a:t>题目：</a:t>
            </a:r>
            <a:r>
              <a:rPr lang="zh-CN" altLang="en-US" dirty="0"/>
              <a:t>用字符集</a:t>
            </a:r>
            <a:r>
              <a:rPr lang="en-US" altLang="zh-CN" dirty="0"/>
              <a:t>{</a:t>
            </a:r>
            <a:r>
              <a:rPr lang="en-US" altLang="zh-CN" dirty="0" err="1"/>
              <a:t>a,b,c,d,e</a:t>
            </a:r>
            <a:r>
              <a:rPr lang="en-US" altLang="zh-CN" dirty="0"/>
              <a:t>}</a:t>
            </a:r>
            <a:r>
              <a:rPr lang="zh-CN" altLang="en-US" dirty="0"/>
              <a:t>组成一个</a:t>
            </a:r>
            <a:r>
              <a:rPr lang="en-US" altLang="zh-CN" dirty="0"/>
              <a:t>n</a:t>
            </a:r>
            <a:r>
              <a:rPr lang="zh-CN" altLang="en-US" dirty="0"/>
              <a:t>位字符串，要求其中</a:t>
            </a:r>
            <a:r>
              <a:rPr lang="en-US" altLang="zh-CN" dirty="0" err="1"/>
              <a:t>c,e</a:t>
            </a:r>
            <a:r>
              <a:rPr lang="zh-CN" altLang="en-US" dirty="0"/>
              <a:t>出现的次数为偶数，其它字符出现的次数不加限制，请问这样的</a:t>
            </a:r>
            <a:r>
              <a:rPr lang="en-US" altLang="zh-CN" dirty="0"/>
              <a:t>n</a:t>
            </a:r>
            <a:r>
              <a:rPr lang="zh-CN" altLang="en-US" dirty="0"/>
              <a:t>位字符串共有多少个？ 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549275" y="1999893"/>
            <a:ext cx="11245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/>
              <a:t>解答：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设满足条件的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位数的个数为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2400" kern="1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{a</a:t>
            </a:r>
            <a:r>
              <a:rPr lang="en-US" altLang="zh-CN" sz="2400" kern="1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对应的指数型母函数为</a:t>
            </a:r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4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所以：</a:t>
            </a:r>
            <a:endParaRPr lang="zh-CN" altLang="en-US" sz="2200" dirty="0"/>
          </a:p>
        </p:txBody>
      </p:sp>
      <p:pic>
        <p:nvPicPr>
          <p:cNvPr id="3074" name="Picture 2" descr="C:\Users\tinjerry\AppData\Local\Temp\ksohtml1724\wps1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2727681"/>
            <a:ext cx="4661744" cy="65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tinjerry\AppData\Local\Temp\ksohtml1724\wps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19" y="2707330"/>
            <a:ext cx="3740150" cy="66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tinjerry\AppData\Local\Temp\ksohtml1724\wps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3613149"/>
            <a:ext cx="3716698" cy="65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tinjerry\AppData\Local\Temp\ksohtml1724\wps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4" y="4349392"/>
            <a:ext cx="2765425" cy="59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tinjerry\AppData\Local\Temp\ksohtml1724\wps1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075" y="3627259"/>
            <a:ext cx="3735200" cy="4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tinjerry\AppData\Local\Temp\ksohtml1724\wps1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754" y="5201076"/>
            <a:ext cx="256789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320675"/>
            <a:ext cx="11131550" cy="2454275"/>
          </a:xfrm>
        </p:spPr>
        <p:txBody>
          <a:bodyPr>
            <a:noAutofit/>
          </a:bodyPr>
          <a:lstStyle/>
          <a:p>
            <a:r>
              <a:rPr lang="zh-CN" altLang="en-US" sz="2200" b="1" dirty="0"/>
              <a:t>题目：</a:t>
            </a:r>
            <a:endParaRPr lang="zh-CN" altLang="en-US" sz="22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a</a:t>
            </a:r>
            <a:r>
              <a:rPr lang="zh-CN" altLang="en-US" dirty="0"/>
              <a:t>）有红、黄、蓝球各两个，绿、紫球各</a:t>
            </a:r>
            <a:r>
              <a:rPr lang="en-US" altLang="zh-CN" dirty="0"/>
              <a:t>3</a:t>
            </a:r>
            <a:r>
              <a:rPr lang="zh-CN" altLang="en-US" dirty="0"/>
              <a:t>个，从中取出</a:t>
            </a:r>
            <a:r>
              <a:rPr lang="en-US" altLang="zh-CN" dirty="0"/>
              <a:t>7</a:t>
            </a:r>
            <a:r>
              <a:rPr lang="zh-CN" altLang="en-US" dirty="0"/>
              <a:t>个球，试问有多少种不同的取法。</a:t>
            </a:r>
            <a:endParaRPr lang="zh-CN" alt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（</a:t>
            </a:r>
            <a:r>
              <a:rPr lang="en-US" altLang="zh-CN" dirty="0"/>
              <a:t>b</a:t>
            </a:r>
            <a:r>
              <a:rPr lang="zh-CN" altLang="en-US" dirty="0"/>
              <a:t>）一个</a:t>
            </a:r>
            <a:r>
              <a:rPr lang="en-US" altLang="zh-CN" dirty="0"/>
              <a:t>n</a:t>
            </a:r>
            <a:r>
              <a:rPr lang="zh-CN" altLang="en-US" dirty="0"/>
              <a:t>位十进制数中，要求</a:t>
            </a:r>
            <a:r>
              <a:rPr lang="en-US" altLang="zh-CN" dirty="0"/>
              <a:t>4</a:t>
            </a:r>
            <a:r>
              <a:rPr lang="zh-CN" altLang="en-US" dirty="0"/>
              <a:t>和</a:t>
            </a:r>
            <a:r>
              <a:rPr lang="en-US" altLang="zh-CN" dirty="0"/>
              <a:t>6</a:t>
            </a:r>
            <a:r>
              <a:rPr lang="zh-CN" altLang="en-US" dirty="0"/>
              <a:t>都出现偶数次，</a:t>
            </a:r>
            <a:r>
              <a:rPr lang="en-US" altLang="zh-CN" dirty="0"/>
              <a:t>3</a:t>
            </a:r>
            <a:r>
              <a:rPr lang="zh-CN" altLang="en-US" dirty="0"/>
              <a:t>和</a:t>
            </a:r>
            <a:r>
              <a:rPr lang="en-US" altLang="zh-CN" dirty="0"/>
              <a:t>7</a:t>
            </a:r>
            <a:r>
              <a:rPr lang="zh-CN" altLang="en-US" dirty="0"/>
              <a:t>出现奇数次，</a:t>
            </a:r>
            <a:r>
              <a:rPr lang="en-US" altLang="zh-CN" dirty="0"/>
              <a:t>8</a:t>
            </a:r>
            <a:r>
              <a:rPr lang="zh-CN" altLang="en-US" dirty="0"/>
              <a:t>至少出现</a:t>
            </a:r>
            <a:r>
              <a:rPr lang="en-US" altLang="zh-CN" dirty="0"/>
              <a:t>1</a:t>
            </a:r>
            <a:r>
              <a:rPr lang="zh-CN" altLang="en-US" dirty="0"/>
              <a:t>次，问这样的</a:t>
            </a:r>
            <a:r>
              <a:rPr lang="en-US" altLang="zh-CN" dirty="0"/>
              <a:t>n</a:t>
            </a:r>
            <a:r>
              <a:rPr lang="zh-CN" altLang="en-US" dirty="0"/>
              <a:t>位数有多少个？（首位不能是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  <a:endParaRPr lang="zh-CN" altLang="en-US" dirty="0"/>
          </a:p>
          <a:p>
            <a:pPr>
              <a:buFont typeface="Wingdings" panose="05000000000000000000" pitchFamily="2" charset="2"/>
              <a:buChar char="Ø"/>
            </a:pPr>
            <a:endParaRPr lang="zh-CN" altLang="en-US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69924" y="2659559"/>
                <a:ext cx="11401425" cy="42024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  <a:ea typeface="华文仿宋" panose="02010600040101010101" pitchFamily="2" charset="-122"/>
                    <a:cs typeface="+mn-cs"/>
                  </a:rPr>
                  <a:t>（</a:t>
                </a:r>
                <a:r>
                  <a:rPr kumimoji="0" lang="en-US" altLang="zh-CN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  <a:ea typeface="华文仿宋" panose="02010600040101010101" pitchFamily="2" charset="-122"/>
                    <a:cs typeface="+mn-cs"/>
                  </a:rPr>
                  <a:t>a</a:t>
                </a:r>
                <a:r>
                  <a:rPr lang="zh-CN" altLang="en-US" sz="2200" dirty="0">
                    <a:solidFill>
                      <a:prstClr val="black"/>
                    </a:solidFill>
                  </a:rPr>
                  <a:t>）解答：其对应的母函数为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noProof="0" dirty="0"/>
              </a:p>
              <a:p>
                <a:r>
                  <a:rPr lang="en-US" altLang="zh-CN" sz="2200" dirty="0"/>
                  <a:t>     </a:t>
                </a:r>
                <a:r>
                  <a:rPr lang="zh-CN" altLang="zh-CN" sz="2200" dirty="0"/>
                  <a:t>其中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zh-CN" altLang="zh-CN" sz="2200" dirty="0"/>
                  <a:t>的系数为</a:t>
                </a:r>
                <a:endParaRPr lang="en-US" altLang="zh-CN" sz="2200" dirty="0"/>
              </a:p>
              <a:p>
                <a:r>
                  <a:rPr lang="en-US" altLang="zh-CN" sz="2200" dirty="0"/>
                  <a:t>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22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22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22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altLang="zh-CN" sz="2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200" i="1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altLang="zh-CN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  <a:ea typeface="华文仿宋" panose="02010600040101010101" pitchFamily="2" charset="-122"/>
                  </a:rPr>
                  <a:t>=71</a:t>
                </a:r>
                <a:endPara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  <a:ea typeface="华文仿宋" panose="02010600040101010101" pitchFamily="2" charset="-122"/>
                </a:endParaRPr>
              </a:p>
              <a:p>
                <a:r>
                  <a:rPr lang="zh-CN" altLang="en-US" sz="2200" dirty="0"/>
                  <a:t>（</a:t>
                </a:r>
                <a:r>
                  <a:rPr lang="en-US" altLang="zh-CN" sz="2200" dirty="0"/>
                  <a:t>b</a:t>
                </a:r>
                <a:r>
                  <a:rPr lang="zh-CN" altLang="en-US" sz="2200" dirty="0"/>
                  <a:t>）</a:t>
                </a:r>
                <a:r>
                  <a:rPr lang="zh-CN" altLang="zh-CN" sz="2200" dirty="0"/>
                  <a:t>设其方案为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zh-CN" sz="2200" dirty="0"/>
                  <a:t>，考虑对应的允许首字符为</a:t>
                </a:r>
                <a:r>
                  <a:rPr lang="en-US" altLang="zh-CN" sz="2200" dirty="0"/>
                  <a:t>0</a:t>
                </a:r>
                <a:r>
                  <a:rPr lang="zh-CN" altLang="zh-CN" sz="2200" dirty="0"/>
                  <a:t>的字符串的方案为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2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zh-CN" altLang="zh-CN" sz="2200" dirty="0"/>
                  <a:t>，</a:t>
                </a:r>
                <a:endParaRPr lang="zh-CN" altLang="zh-CN" sz="2200" dirty="0"/>
              </a:p>
              <a:p>
                <a:r>
                  <a:rPr lang="en-US" altLang="zh-CN" sz="2200" dirty="0"/>
                  <a:t>          </a:t>
                </a:r>
                <a:r>
                  <a:rPr lang="zh-CN" altLang="zh-CN" sz="2200" dirty="0"/>
                  <a:t>显然有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2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2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zh-CN" sz="2200" i="1">
                            <a:latin typeface="Cambria Math" panose="02040503050406030204" pitchFamily="18" charset="0"/>
                          </a:rPr>
                          <m:t>当</m:t>
                        </m:r>
                        <m:r>
                          <a:rPr lang="zh-CN" altLang="zh-CN" sz="2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zh-CN" altLang="zh-CN" sz="2200" i="1">
                            <a:latin typeface="Cambria Math" panose="02040503050406030204" pitchFamily="18" charset="0"/>
                          </a:rPr>
                          <m:t>时候</m:t>
                        </m:r>
                      </m:e>
                    </m:d>
                    <m:r>
                      <a:rPr lang="zh-CN" altLang="zh-CN" sz="2200" i="1">
                        <a:latin typeface="Cambria Math" panose="02040503050406030204" pitchFamily="18" charset="0"/>
                      </a:rPr>
                      <m:t>，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200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sz="2200" dirty="0"/>
                  <a:t>,</a:t>
                </a:r>
                <a14:m>
                  <m:oMath xmlns:m="http://schemas.openxmlformats.org/officeDocument/2006/math">
                    <m:r>
                      <a:rPr lang="en-US" altLang="zh-CN" sz="22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200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zh-CN" altLang="zh-CN" sz="2200" dirty="0"/>
              </a:p>
              <a:p>
                <a:r>
                  <a:rPr lang="en-US" altLang="zh-CN" dirty="0"/>
                  <a:t>            </a:t>
                </a:r>
                <a:r>
                  <a:rPr lang="zh-CN" altLang="zh-CN" sz="2200" dirty="0"/>
                  <a:t>考虑序列</a:t>
                </a:r>
                <a:r>
                  <a:rPr lang="en-US" altLang="zh-CN" sz="2200" dirty="0"/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200" dirty="0"/>
                  <a:t>}</a:t>
                </a:r>
                <a:r>
                  <a:rPr lang="zh-CN" altLang="zh-CN" sz="2200" dirty="0"/>
                  <a:t>对应的母函数为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zh-CN" dirty="0"/>
              </a:p>
              <a:p>
                <a:endParaRPr lang="en-US" altLang="zh-CN" dirty="0"/>
              </a:p>
              <a:p>
                <a:r>
                  <a:rPr lang="en-US" altLang="zh-CN" dirty="0"/>
                  <a:t>            </a:t>
                </a:r>
                <a:r>
                  <a:rPr lang="zh-CN" altLang="zh-CN" sz="2200" dirty="0"/>
                  <a:t>故</a:t>
                </a:r>
                <a:endParaRPr lang="en-US" altLang="zh-CN" sz="2200" dirty="0"/>
              </a:p>
              <a:p>
                <a:endParaRPr lang="en-US" altLang="zh-CN" sz="2200" dirty="0"/>
              </a:p>
              <a:p>
                <a:r>
                  <a:rPr lang="zh-CN" altLang="en-US" sz="2200" dirty="0"/>
                  <a:t>          则                         </a:t>
                </a:r>
                <a:r>
                  <a:rPr lang="en-US" altLang="zh-CN" sz="2200" dirty="0"/>
                  <a:t>=</a:t>
                </a:r>
                <a:endParaRPr lang="zh-CN" altLang="zh-CN" sz="2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  <a:ea typeface="华文仿宋" panose="02010600040101010101" pitchFamily="2" charset="-122"/>
                    <a:cs typeface="+mn-cs"/>
                  </a:rPr>
                  <a:t>          </a:t>
                </a: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  <a:ea typeface="华文仿宋" panose="02010600040101010101" pitchFamily="2" charset="-122"/>
                    <a:cs typeface="+mn-cs"/>
                  </a:rPr>
                  <a:t>且  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  <a:ea typeface="华文仿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24" y="2659559"/>
                <a:ext cx="11401425" cy="4202430"/>
              </a:xfrm>
              <a:prstGeom prst="rect">
                <a:avLst/>
              </a:prstGeom>
              <a:blipFill rotWithShape="1">
                <a:blip r:embed="rId1"/>
                <a:stretch>
                  <a:fillRect l="-6" t="-4" r="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C:\Users\tinjerry\AppData\Local\Temp\ksohtml25016\wp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69" y="5266234"/>
            <a:ext cx="4458111" cy="56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tinjerry\AppData\Local\Temp\ksohtml25016\wps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69" y="6044412"/>
            <a:ext cx="1840434" cy="31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tinjerry\AppData\Local\Temp\ksohtml25016\wps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4" y="5939636"/>
            <a:ext cx="5360843" cy="56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tinjerry\AppData\Local\Temp\ksohtml25016\wps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69" y="6413802"/>
            <a:ext cx="951411" cy="31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325" y="898168"/>
            <a:ext cx="11131550" cy="758825"/>
          </a:xfrm>
        </p:spPr>
        <p:txBody>
          <a:bodyPr>
            <a:noAutofit/>
          </a:bodyPr>
          <a:lstStyle/>
          <a:p>
            <a:r>
              <a:rPr lang="zh-CN" altLang="en-US" sz="2200" b="1" dirty="0"/>
              <a:t>题目：</a:t>
            </a:r>
            <a:r>
              <a:rPr lang="zh-CN" altLang="en-US" dirty="0"/>
              <a:t>一个</a:t>
            </a:r>
            <a:r>
              <a:rPr lang="en-US" altLang="zh-CN" dirty="0"/>
              <a:t>1×n</a:t>
            </a:r>
            <a:r>
              <a:rPr lang="zh-CN" altLang="en-US" dirty="0"/>
              <a:t>的方格图形用红、蓝、绿和黄四种颜色涂色，如果有偶数个方格被涂成红色，还有偶数个方格被涂成绿色，求有多少种方案？</a:t>
            </a:r>
            <a:endParaRPr lang="zh-CN" altLang="en-US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65175" y="1656993"/>
                <a:ext cx="11245850" cy="11174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/>
                  <a:t>解答：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其染色方案有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0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0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zh-CN" altLang="zh-CN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zh-CN" altLang="zh-CN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</m:t>
                                  </m:r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p>
                              </m:sSup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</m:t>
                                  </m:r>
                                  <m:r>
                                    <a:rPr lang="en-US" altLang="zh-CN" sz="2000" i="1" kern="1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0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，故所求方案数为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000" kern="1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n-1</a:t>
                </a:r>
                <a:r>
                  <a:rPr lang="en-US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</a:t>
                </a:r>
                <a:r>
                  <a:rPr lang="en-US" altLang="zh-CN" sz="2000" kern="1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n-1</a:t>
                </a:r>
                <a:r>
                  <a:rPr lang="zh-CN" altLang="zh-CN" sz="2000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endParaRPr lang="en-US" altLang="zh-CN" sz="2000" dirty="0"/>
              </a:p>
              <a:p>
                <a:endParaRPr lang="zh-CN" altLang="en-US" sz="22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75" y="1656993"/>
                <a:ext cx="11245850" cy="1117422"/>
              </a:xfrm>
              <a:prstGeom prst="rect">
                <a:avLst/>
              </a:prstGeom>
              <a:blipFill rotWithShape="1">
                <a:blip r:embed="rId1"/>
                <a:stretch>
                  <a:fillRect t="-161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22325" y="2705725"/>
                <a:ext cx="10093325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题目：</a:t>
                </a:r>
                <a:r>
                  <a:rPr lang="en-US" altLang="zh-CN" sz="2200" dirty="0"/>
                  <a:t>(a) </a:t>
                </a:r>
                <a:r>
                  <a:rPr lang="zh-CN" altLang="en-US" sz="2200" dirty="0"/>
                  <a:t>求由</a:t>
                </a:r>
                <a:r>
                  <a:rPr lang="en-US" altLang="zh-CN" sz="2200" dirty="0"/>
                  <a:t>a, b, c</a:t>
                </a:r>
                <a:r>
                  <a:rPr lang="zh-CN" altLang="en-US" sz="2200" dirty="0"/>
                  <a:t>这</a:t>
                </a:r>
                <a:r>
                  <a:rPr lang="en-US" altLang="zh-CN" sz="2200" dirty="0"/>
                  <a:t>3</a:t>
                </a:r>
                <a:r>
                  <a:rPr lang="zh-CN" altLang="en-US" sz="2200" dirty="0"/>
                  <a:t>个字母所组成的</a:t>
                </a:r>
                <a:r>
                  <a:rPr lang="en-US" altLang="zh-CN" sz="2200" dirty="0"/>
                  <a:t>18-</a:t>
                </a:r>
                <a:r>
                  <a:rPr lang="zh-CN" altLang="en-US" sz="2200" dirty="0"/>
                  <a:t>组合的个数，其中在每个</a:t>
                </a:r>
                <a:r>
                  <a:rPr lang="en-US" altLang="zh-CN" sz="2200" dirty="0"/>
                  <a:t>18-</a:t>
                </a:r>
                <a:r>
                  <a:rPr lang="zh-CN" altLang="en-US" sz="2200" dirty="0"/>
                  <a:t>组合中，</a:t>
                </a:r>
                <a:r>
                  <a:rPr lang="en-US" altLang="zh-CN" sz="2200" dirty="0"/>
                  <a:t>a, b</a:t>
                </a:r>
                <a:r>
                  <a:rPr lang="zh-CN" altLang="en-US" sz="2200" dirty="0"/>
                  <a:t>的个数至少为</a:t>
                </a:r>
                <a:r>
                  <a:rPr lang="en-US" altLang="zh-CN" sz="2200" dirty="0"/>
                  <a:t>3</a:t>
                </a:r>
                <a:r>
                  <a:rPr lang="zh-CN" altLang="en-US" sz="2200" dirty="0"/>
                  <a:t>，至多为</a:t>
                </a:r>
                <a:r>
                  <a:rPr lang="en-US" altLang="zh-CN" sz="2200" dirty="0"/>
                  <a:t>10</a:t>
                </a:r>
                <a:r>
                  <a:rPr lang="zh-CN" altLang="en-US" sz="2200" dirty="0"/>
                  <a:t>，</a:t>
                </a:r>
                <a:r>
                  <a:rPr lang="en-US" altLang="zh-CN" sz="2200" dirty="0"/>
                  <a:t>c</a:t>
                </a:r>
                <a:r>
                  <a:rPr lang="zh-CN" altLang="en-US" sz="2200" dirty="0"/>
                  <a:t>的个数至少为</a:t>
                </a:r>
                <a:r>
                  <a:rPr lang="en-US" altLang="zh-CN" sz="2200" dirty="0"/>
                  <a:t>2</a:t>
                </a:r>
                <a:r>
                  <a:rPr lang="zh-CN" altLang="en-US" sz="2200" dirty="0"/>
                  <a:t>。 </a:t>
                </a:r>
                <a:endParaRPr lang="en-US" altLang="zh-CN" sz="2200" dirty="0"/>
              </a:p>
              <a:p>
                <a:r>
                  <a:rPr lang="en-US" altLang="zh-CN" sz="2200" dirty="0"/>
                  <a:t>(b) </a:t>
                </a:r>
                <a:r>
                  <a:rPr lang="zh-CN" altLang="en-US" sz="2200" dirty="0"/>
                  <a:t>由数字</a:t>
                </a:r>
                <a:r>
                  <a:rPr lang="en-US" altLang="zh-CN" sz="2200" dirty="0"/>
                  <a:t>1,2,3,4</a:t>
                </a:r>
                <a:r>
                  <a:rPr lang="zh-CN" altLang="en-US" sz="2200" dirty="0"/>
                  <a:t>可组成多少个含奇数个</a:t>
                </a:r>
                <a:r>
                  <a:rPr lang="en-US" altLang="zh-CN" sz="2200" dirty="0"/>
                  <a:t>1</a:t>
                </a:r>
                <a:r>
                  <a:rPr lang="zh-CN" altLang="en-US" sz="2200" dirty="0"/>
                  <a:t>，偶数个</a:t>
                </a:r>
                <a:r>
                  <a:rPr lang="en-US" altLang="zh-CN" sz="2200" dirty="0"/>
                  <a:t>2</a:t>
                </a:r>
                <a:r>
                  <a:rPr lang="zh-CN" altLang="en-US" sz="2200" dirty="0"/>
                  <a:t>且至少含</a:t>
                </a:r>
                <a:r>
                  <a:rPr lang="en-US" altLang="zh-CN" sz="2200" dirty="0"/>
                  <a:t>1</a:t>
                </a:r>
                <a:r>
                  <a:rPr lang="zh-CN" altLang="en-US" sz="2200" dirty="0"/>
                  <a:t>个</a:t>
                </a:r>
                <a:r>
                  <a:rPr lang="en-US" altLang="zh-CN" sz="2200" dirty="0"/>
                  <a:t>3</a:t>
                </a:r>
                <a:r>
                  <a:rPr lang="zh-CN" altLang="en-US" sz="2200" dirty="0"/>
                  <a:t>的</a:t>
                </a:r>
                <a:r>
                  <a:rPr lang="en-US" altLang="zh-CN" sz="2200" dirty="0"/>
                  <a:t>n</a:t>
                </a:r>
                <a:r>
                  <a:rPr lang="zh-CN" altLang="en-US" sz="2200" dirty="0"/>
                  <a:t>位数？</a:t>
                </a:r>
                <a:endParaRPr lang="en-US" altLang="zh-CN" sz="2200" dirty="0"/>
              </a:p>
              <a:p>
                <a:r>
                  <a:rPr lang="en-US" altLang="zh-CN" sz="2200" dirty="0"/>
                  <a:t>(c) </a:t>
                </a:r>
                <a:r>
                  <a:rPr lang="zh-CN" altLang="en-US" sz="2200" dirty="0"/>
                  <a:t>求方程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altLang="zh-CN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en-US" sz="2200" dirty="0"/>
                  <a:t>整数解的个数。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325" y="2705725"/>
                <a:ext cx="10093325" cy="1446550"/>
              </a:xfrm>
              <a:prstGeom prst="rect">
                <a:avLst/>
              </a:prstGeom>
              <a:blipFill rotWithShape="1">
                <a:blip r:embed="rId2"/>
                <a:stretch>
                  <a:fillRect t="-4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822325" y="4330184"/>
                <a:ext cx="4475969" cy="1045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/>
                  <a:t>解答：</a:t>
                </a:r>
                <a:r>
                  <a:rPr lang="en-US" altLang="zh-CN" dirty="0"/>
                  <a:t>(a) 54</a:t>
                </a:r>
                <a:endParaRPr lang="en-US" altLang="zh-CN" dirty="0"/>
              </a:p>
              <a:p>
                <a:r>
                  <a:rPr lang="zh-CN" altLang="en-US" dirty="0"/>
                  <a:t>  （</a:t>
                </a:r>
                <a:r>
                  <a:rPr lang="en-US" altLang="zh-CN" dirty="0"/>
                  <a:t>b</a:t>
                </a:r>
                <a:r>
                  <a:rPr lang="zh-CN" altLang="en-US" dirty="0"/>
                  <a:t>）</a:t>
                </a:r>
                <a:r>
                  <a:rPr lang="zh-CN" altLang="zh-CN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+(−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d>
                    <m:r>
                      <m:rPr>
                        <m:nor/>
                      </m:rPr>
                      <a:rPr lang="en-US" altLang="zh-CN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en-US" dirty="0"/>
                  <a:t>）</a:t>
                </a:r>
                <a:endParaRPr lang="en-US" altLang="zh-CN" dirty="0"/>
              </a:p>
              <a:p>
                <a:r>
                  <a:rPr lang="en-US" altLang="zh-CN" dirty="0"/>
                  <a:t>  </a:t>
                </a:r>
                <a:r>
                  <a:rPr lang="zh-CN" altLang="en-US" dirty="0"/>
                  <a:t>（</a:t>
                </a:r>
                <a:r>
                  <a:rPr lang="en-US" altLang="zh-CN" dirty="0"/>
                  <a:t>c</a:t>
                </a:r>
                <a:r>
                  <a:rPr lang="zh-CN" altLang="en-US" dirty="0"/>
                  <a:t>）</a:t>
                </a:r>
                <a:r>
                  <a:rPr lang="en-US" altLang="zh-CN" dirty="0"/>
                  <a:t>3</a:t>
                </a:r>
                <a:endParaRPr lang="zh-CN" altLang="en-US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325" y="4330184"/>
                <a:ext cx="4475969" cy="1045094"/>
              </a:xfrm>
              <a:prstGeom prst="rect">
                <a:avLst/>
              </a:prstGeom>
              <a:blipFill rotWithShape="1">
                <a:blip r:embed="rId3"/>
                <a:stretch>
                  <a:fillRect t="-11" r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475" y="447675"/>
            <a:ext cx="11131550" cy="164147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容斥原理应用</a:t>
            </a:r>
            <a:r>
              <a:rPr lang="en-US" altLang="zh-CN" b="1" dirty="0">
                <a:solidFill>
                  <a:srgbClr val="FF0000"/>
                </a:solidFill>
              </a:rPr>
              <a:t>---</a:t>
            </a:r>
            <a:r>
              <a:rPr lang="zh-CN" altLang="en-US" b="1" dirty="0">
                <a:solidFill>
                  <a:srgbClr val="FF0000"/>
                </a:solidFill>
              </a:rPr>
              <a:t>求解非负整数解的个数</a:t>
            </a:r>
            <a:endParaRPr lang="zh-CN" altLang="en-US" sz="220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b="1" dirty="0"/>
              <a:t>题目：</a:t>
            </a:r>
            <a:r>
              <a:rPr lang="zh-CN" altLang="en-US" dirty="0"/>
              <a:t>求方程                                         的非负整数解的个数</a:t>
            </a:r>
            <a:endParaRPr lang="zh-CN" altLang="en-US" sz="2200" dirty="0"/>
          </a:p>
        </p:txBody>
      </p:sp>
      <p:sp>
        <p:nvSpPr>
          <p:cNvPr id="4" name="矩形 3"/>
          <p:cNvSpPr/>
          <p:nvPr/>
        </p:nvSpPr>
        <p:spPr>
          <a:xfrm>
            <a:off x="473075" y="2272943"/>
            <a:ext cx="1124585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 解答：等价于求集合</a:t>
            </a:r>
            <a:r>
              <a:rPr lang="en-US" altLang="zh-CN" sz="2200" dirty="0"/>
              <a:t>S0</a:t>
            </a:r>
            <a:r>
              <a:rPr lang="zh-CN" altLang="en-US" sz="2200" dirty="0"/>
              <a:t>＝</a:t>
            </a:r>
            <a:r>
              <a:rPr lang="en-US" altLang="zh-CN" sz="2200" dirty="0"/>
              <a:t>{3.A,4.B,2.C,∞.D}</a:t>
            </a:r>
            <a:r>
              <a:rPr lang="zh-CN" altLang="en-US" sz="2200" dirty="0"/>
              <a:t>的所有</a:t>
            </a:r>
            <a:r>
              <a:rPr lang="en-US" altLang="zh-CN" sz="2200" dirty="0"/>
              <a:t>7-</a:t>
            </a:r>
            <a:r>
              <a:rPr lang="zh-CN" altLang="en-US" sz="2200" dirty="0"/>
              <a:t>组合构成的集合。</a:t>
            </a:r>
            <a:endParaRPr lang="zh-CN" altLang="en-US" sz="2200" dirty="0"/>
          </a:p>
          <a:p>
            <a:r>
              <a:rPr lang="zh-CN" altLang="en-US" sz="2200" dirty="0"/>
              <a:t>令集合</a:t>
            </a:r>
            <a:r>
              <a:rPr lang="en-US" altLang="zh-CN" sz="2200" dirty="0"/>
              <a:t>S</a:t>
            </a:r>
            <a:r>
              <a:rPr lang="zh-CN" altLang="en-US" sz="2200" dirty="0"/>
              <a:t>为                               的所有</a:t>
            </a:r>
            <a:r>
              <a:rPr lang="en-US" altLang="zh-CN" sz="2200" dirty="0"/>
              <a:t>7-</a:t>
            </a:r>
            <a:r>
              <a:rPr lang="zh-CN" altLang="en-US" sz="2200" dirty="0"/>
              <a:t>组合构成的集合。   </a:t>
            </a:r>
            <a:endParaRPr lang="zh-CN" altLang="en-US" sz="2200" dirty="0"/>
          </a:p>
          <a:p>
            <a:r>
              <a:rPr lang="zh-CN" altLang="en-US" sz="2200" dirty="0"/>
              <a:t>则有  </a:t>
            </a:r>
            <a:r>
              <a:rPr lang="en-US" altLang="zh-CN" sz="2200" dirty="0"/>
              <a:t>|S|=C(10,7) = 120</a:t>
            </a:r>
            <a:r>
              <a:rPr lang="zh-CN" altLang="en-US" sz="2200" dirty="0"/>
              <a:t>。</a:t>
            </a:r>
            <a:endParaRPr lang="zh-CN" altLang="en-US" sz="2200" dirty="0"/>
          </a:p>
          <a:p>
            <a:r>
              <a:rPr lang="zh-CN" altLang="en-US" sz="2200" dirty="0"/>
              <a:t>令 </a:t>
            </a:r>
            <a:r>
              <a:rPr lang="en-US" altLang="zh-CN" sz="2200" dirty="0"/>
              <a:t>A</a:t>
            </a:r>
            <a:r>
              <a:rPr lang="en-US" altLang="zh-CN" sz="2200" baseline="-25000" dirty="0"/>
              <a:t>1</a:t>
            </a:r>
            <a:r>
              <a:rPr lang="zh-CN" altLang="en-US" sz="2200" dirty="0"/>
              <a:t>表示</a:t>
            </a:r>
            <a:r>
              <a:rPr lang="en-US" altLang="zh-CN" sz="2200" dirty="0"/>
              <a:t>S</a:t>
            </a:r>
            <a:r>
              <a:rPr lang="zh-CN" altLang="en-US" sz="2200" dirty="0"/>
              <a:t>中至少含有</a:t>
            </a:r>
            <a:r>
              <a:rPr lang="en-US" altLang="zh-CN" sz="2200" dirty="0"/>
              <a:t>4</a:t>
            </a:r>
            <a:r>
              <a:rPr lang="zh-CN" altLang="en-US" sz="2200" dirty="0"/>
              <a:t>个</a:t>
            </a:r>
            <a:r>
              <a:rPr lang="en-US" altLang="zh-CN" sz="2200" dirty="0"/>
              <a:t>A</a:t>
            </a:r>
            <a:r>
              <a:rPr lang="zh-CN" altLang="en-US" sz="2200" dirty="0"/>
              <a:t>的元素构成的集合</a:t>
            </a:r>
            <a:r>
              <a:rPr lang="en-US" altLang="zh-CN" sz="2200" dirty="0"/>
              <a:t>, A</a:t>
            </a:r>
            <a:r>
              <a:rPr lang="en-US" altLang="zh-CN" sz="2200" baseline="-25000" dirty="0"/>
              <a:t>2</a:t>
            </a:r>
            <a:r>
              <a:rPr lang="zh-CN" altLang="en-US" sz="2200" dirty="0"/>
              <a:t>表示</a:t>
            </a:r>
            <a:r>
              <a:rPr lang="en-US" altLang="zh-CN" sz="2200" dirty="0"/>
              <a:t>S</a:t>
            </a:r>
            <a:r>
              <a:rPr lang="zh-CN" altLang="en-US" sz="2200" dirty="0"/>
              <a:t>中至少含有</a:t>
            </a:r>
            <a:r>
              <a:rPr lang="en-US" altLang="zh-CN" sz="2200" dirty="0"/>
              <a:t>5</a:t>
            </a:r>
            <a:r>
              <a:rPr lang="zh-CN" altLang="en-US" sz="2200" dirty="0"/>
              <a:t>个</a:t>
            </a:r>
            <a:r>
              <a:rPr lang="en-US" altLang="zh-CN" sz="2200" dirty="0"/>
              <a:t>B</a:t>
            </a:r>
            <a:r>
              <a:rPr lang="zh-CN" altLang="en-US" sz="2200" dirty="0"/>
              <a:t>的元素构成的集合</a:t>
            </a:r>
            <a:r>
              <a:rPr lang="en-US" altLang="zh-CN" sz="2200" dirty="0"/>
              <a:t>, A</a:t>
            </a:r>
            <a:r>
              <a:rPr lang="en-US" altLang="zh-CN" sz="2200" baseline="-25000" dirty="0"/>
              <a:t>3</a:t>
            </a:r>
            <a:r>
              <a:rPr lang="zh-CN" altLang="en-US" sz="2200" dirty="0"/>
              <a:t>表示</a:t>
            </a:r>
            <a:r>
              <a:rPr lang="en-US" altLang="zh-CN" sz="2200" dirty="0"/>
              <a:t>S</a:t>
            </a:r>
            <a:r>
              <a:rPr lang="zh-CN" altLang="en-US" sz="2200" dirty="0"/>
              <a:t>中至少含有</a:t>
            </a:r>
            <a:r>
              <a:rPr lang="en-US" altLang="zh-CN" sz="2200" dirty="0"/>
              <a:t>2</a:t>
            </a:r>
            <a:r>
              <a:rPr lang="zh-CN" altLang="en-US" sz="2200" dirty="0"/>
              <a:t>个</a:t>
            </a:r>
            <a:r>
              <a:rPr lang="en-US" altLang="zh-CN" sz="2200" dirty="0"/>
              <a:t>C</a:t>
            </a:r>
            <a:r>
              <a:rPr lang="zh-CN" altLang="en-US" sz="2200" dirty="0"/>
              <a:t>的元素构成的集合</a:t>
            </a:r>
            <a:r>
              <a:rPr lang="en-US" altLang="zh-CN" sz="2200" dirty="0"/>
              <a:t>,        </a:t>
            </a:r>
            <a:endParaRPr lang="en-US" altLang="zh-CN" sz="2200" dirty="0"/>
          </a:p>
          <a:p>
            <a:r>
              <a:rPr lang="zh-CN" altLang="en-US" sz="2200" dirty="0"/>
              <a:t>于是 </a:t>
            </a:r>
            <a:endParaRPr lang="en-US" altLang="zh-CN" sz="2200" dirty="0"/>
          </a:p>
          <a:p>
            <a:endParaRPr lang="en-US" altLang="zh-CN" sz="2200" dirty="0"/>
          </a:p>
          <a:p>
            <a:r>
              <a:rPr lang="en-US" altLang="zh-CN" sz="2200" dirty="0"/>
              <a:t>                                                                                 1</a:t>
            </a:r>
            <a:endParaRPr lang="zh-CN" altLang="en-US" sz="2200" dirty="0"/>
          </a:p>
          <a:p>
            <a:endParaRPr lang="en-US" altLang="zh-CN" sz="2200" dirty="0"/>
          </a:p>
          <a:p>
            <a:r>
              <a:rPr lang="zh-CN" altLang="en-US" sz="2200" dirty="0"/>
              <a:t>由容斥原理，所求的</a:t>
            </a:r>
            <a:r>
              <a:rPr lang="en-US" altLang="zh-CN" sz="2200" dirty="0"/>
              <a:t>7-</a:t>
            </a:r>
            <a:r>
              <a:rPr lang="zh-CN" altLang="en-US" sz="2200" dirty="0"/>
              <a:t>组合数为</a:t>
            </a:r>
            <a:endParaRPr lang="en-US" altLang="zh-CN" sz="2200" dirty="0"/>
          </a:p>
          <a:p>
            <a:endParaRPr lang="en-US" altLang="zh-CN" sz="2200" dirty="0"/>
          </a:p>
          <a:p>
            <a:r>
              <a:rPr lang="en-US" altLang="zh-CN" sz="2200" dirty="0"/>
              <a:t>                                                            =56</a:t>
            </a:r>
            <a:endParaRPr lang="en-US" altLang="zh-CN" sz="2200" dirty="0"/>
          </a:p>
          <a:p>
            <a:endParaRPr lang="zh-CN" altLang="en-US" sz="2200" dirty="0"/>
          </a:p>
        </p:txBody>
      </p:sp>
      <p:pic>
        <p:nvPicPr>
          <p:cNvPr id="4098" name="Picture 2" descr="C:\Users\tinjerry\AppData\Local\Temp\ksohtml1724\wps1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854074"/>
            <a:ext cx="2921000" cy="7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308099" y="4076699"/>
            <a:ext cx="1617306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173400" y="4165120"/>
          <a:ext cx="2108906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" name="" r:id="rId2" imgW="1244600" imgH="228600" progId="Equation.3">
                  <p:embed/>
                </p:oleObj>
              </mc:Choice>
              <mc:Fallback>
                <p:oleObj name="" r:id="rId2" imgW="12446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400" y="4165120"/>
                        <a:ext cx="2108906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536949" y="4008117"/>
            <a:ext cx="132494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352155" y="4171469"/>
          <a:ext cx="2074338" cy="381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" name="" r:id="rId4" imgW="1244600" imgH="228600" progId="Equation.3">
                  <p:embed/>
                </p:oleObj>
              </mc:Choice>
              <mc:Fallback>
                <p:oleObj name="" r:id="rId4" imgW="12446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155" y="4171469"/>
                        <a:ext cx="2074338" cy="3810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647089" y="4008116"/>
            <a:ext cx="159293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582239" y="4196184"/>
          <a:ext cx="1959573" cy="356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0" name="" r:id="rId6" imgW="1257300" imgH="228600" progId="Equation.3">
                  <p:embed/>
                </p:oleObj>
              </mc:Choice>
              <mc:Fallback>
                <p:oleObj name="" r:id="rId6" imgW="12573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239" y="4196184"/>
                        <a:ext cx="1959573" cy="3562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692149" y="4457699"/>
            <a:ext cx="1615544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692148" y="4645765"/>
          <a:ext cx="474133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" name="" r:id="rId8" imgW="2844800" imgH="228600" progId="Equation.3">
                  <p:embed/>
                </p:oleObj>
              </mc:Choice>
              <mc:Fallback>
                <p:oleObj name="" r:id="rId8" imgW="28448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48" y="4645765"/>
                        <a:ext cx="4741333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695950" y="4670084"/>
          <a:ext cx="1152322" cy="329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" name="" r:id="rId10" imgW="800100" imgH="228600" progId="Equation.3">
                  <p:embed/>
                </p:oleObj>
              </mc:Choice>
              <mc:Fallback>
                <p:oleObj name="" r:id="rId10" imgW="800100" imgH="2286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5950" y="4670084"/>
                        <a:ext cx="1152322" cy="3292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692148" y="5794091"/>
            <a:ext cx="145801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692147" y="5904337"/>
          <a:ext cx="4535279" cy="60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" name="" r:id="rId12" imgW="3351530" imgH="444500" progId="Equation.DSMT4">
                  <p:embed/>
                </p:oleObj>
              </mc:Choice>
              <mc:Fallback>
                <p:oleObj name="" r:id="rId12" imgW="3351530" imgH="4445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47" y="5904337"/>
                        <a:ext cx="4535279" cy="6012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1898680" y="2694105"/>
            <a:ext cx="18689051" cy="4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898680" y="2694105"/>
          <a:ext cx="2350743" cy="321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" name="" r:id="rId14" imgW="1485265" imgH="203200" progId="Equation.DSMT4">
                  <p:embed/>
                </p:oleObj>
              </mc:Choice>
              <mc:Fallback>
                <p:oleObj name="" r:id="rId14" imgW="1485265" imgH="20320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680" y="2694105"/>
                        <a:ext cx="2350743" cy="3214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024128" y="1035050"/>
                <a:ext cx="10183622" cy="5274310"/>
              </a:xfrm>
            </p:spPr>
            <p:txBody>
              <a:bodyPr/>
              <a:lstStyle/>
              <a:p>
                <a:r>
                  <a:rPr lang="zh-CN" altLang="en-US" dirty="0"/>
                  <a:t>解法</a:t>
                </a:r>
                <a:r>
                  <a:rPr lang="en-US" altLang="zh-CN" dirty="0">
                    <a:sym typeface="Wingdings" panose="05000000000000000000" pitchFamily="2" charset="2"/>
                  </a:rPr>
                  <a:t>:(</a:t>
                </a:r>
                <a:r>
                  <a:rPr lang="zh-CN" altLang="en-US" dirty="0">
                    <a:sym typeface="Wingdings" panose="05000000000000000000" pitchFamily="2" charset="2"/>
                  </a:rPr>
                  <a:t>母函数求解</a:t>
                </a:r>
                <a:r>
                  <a:rPr lang="en-US" altLang="zh-CN" dirty="0">
                    <a:sym typeface="Wingdings" panose="05000000000000000000" pitchFamily="2" charset="2"/>
                  </a:rPr>
                  <a:t>)</a:t>
                </a:r>
                <a:endParaRPr lang="en-US" altLang="zh-CN" dirty="0">
                  <a:sym typeface="Wingdings" panose="05000000000000000000" pitchFamily="2" charset="2"/>
                </a:endParaRPr>
              </a:p>
              <a:p>
                <a:r>
                  <a:rPr lang="zh-CN" altLang="en-US" dirty="0">
                    <a:sym typeface="Wingdings" panose="05000000000000000000" pitchFamily="2" charset="2"/>
                  </a:rPr>
                  <a:t>其的对应的母函数为：</a:t>
                </a:r>
                <a:endParaRPr lang="en-US" altLang="zh-CN" dirty="0">
                  <a:sym typeface="Wingdings" panose="05000000000000000000" pitchFamily="2" charset="2"/>
                </a:endParaRPr>
              </a:p>
              <a:p>
                <a:r>
                  <a:rPr lang="en-US" altLang="zh-CN" dirty="0"/>
                  <a:t>G(x)=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+…)</m:t>
                    </m:r>
                  </m:oMath>
                </a14:m>
                <a:endParaRPr lang="en-US" altLang="zh-CN" dirty="0"/>
              </a:p>
              <a:p>
                <a:r>
                  <a:rPr lang="en-US" altLang="zh-CN" dirty="0"/>
                  <a:t>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zh-CN" dirty="0"/>
              </a:p>
              <a:p>
                <a:r>
                  <a:rPr lang="en-US" altLang="zh-CN" dirty="0"/>
                  <a:t>    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</m:e>
                    </m:d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altLang="zh-CN" dirty="0"/>
              </a:p>
              <a:p>
                <a:r>
                  <a:rPr lang="en-US" altLang="zh-CN" dirty="0"/>
                  <a:t>    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sup>
                        </m:sSup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</m:sup>
                        </m:sSup>
                      </m:e>
                    </m:d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altLang="zh-CN" dirty="0"/>
              </a:p>
              <a:p>
                <a:r>
                  <a:rPr lang="zh-CN" altLang="en-US" dirty="0"/>
                  <a:t>求解其中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p>
                    </m:sSup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dirty="0"/>
                  <a:t>系数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24128" y="1035050"/>
                <a:ext cx="10183622" cy="5274310"/>
              </a:xfrm>
              <a:blipFill rotWithShape="1">
                <a:blip r:embed="rId1"/>
                <a:stretch>
                  <a:fillRect l="-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TgxNTM0YzgyODc2MjM0MmU0MWFiMTljMGJjZTQ0M2UifQ==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0</TotalTime>
  <Words>5808</Words>
  <Application>WPS 演示</Application>
  <PresentationFormat>宽屏</PresentationFormat>
  <Paragraphs>203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Arial</vt:lpstr>
      <vt:lpstr>宋体</vt:lpstr>
      <vt:lpstr>Wingdings</vt:lpstr>
      <vt:lpstr>Wingdings 2</vt:lpstr>
      <vt:lpstr>Tw Cen MT</vt:lpstr>
      <vt:lpstr>Wingdings 3</vt:lpstr>
      <vt:lpstr>Cambria Math</vt:lpstr>
      <vt:lpstr>Times New Roman</vt:lpstr>
      <vt:lpstr>Tw Cen MT</vt:lpstr>
      <vt:lpstr>华文仿宋</vt:lpstr>
      <vt:lpstr>Tw Cen MT Condensed</vt:lpstr>
      <vt:lpstr>微软雅黑</vt:lpstr>
      <vt:lpstr>Arial Unicode MS</vt:lpstr>
      <vt:lpstr>Calibri</vt:lpstr>
      <vt:lpstr>MS Gothic</vt:lpstr>
      <vt:lpstr>Symbol</vt:lpstr>
      <vt:lpstr>等线</vt:lpstr>
      <vt:lpstr>Calibri Light</vt:lpstr>
      <vt:lpstr>Wingdings</vt:lpstr>
      <vt:lpstr>方正宋刻本秀楷简体</vt:lpstr>
      <vt:lpstr>HDOfficeLightV0</vt:lpstr>
      <vt:lpstr>积分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组合数学复习题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组合数学复习题</dc:title>
  <dc:creator>tinjerry</dc:creator>
  <cp:lastModifiedBy>丁建利</cp:lastModifiedBy>
  <cp:revision>53</cp:revision>
  <dcterms:created xsi:type="dcterms:W3CDTF">2022-05-30T03:29:00Z</dcterms:created>
  <dcterms:modified xsi:type="dcterms:W3CDTF">2025-02-10T14:44:05Z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C1E6D4F49955495EAEA91B135F7AF18E</vt:lpwstr>
  </property>
  <property fmtid="{D5CDD505-2E9C-101B-9397-08002B2CF9AE}" pid="3" name="KSOProductBuildVer">
    <vt:lpwstr>2052-12.1.0.19302</vt:lpwstr>
  </property>
</Properties>
</file>